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5"/>
  </p:notesMasterIdLst>
  <p:sldIdLst>
    <p:sldId id="382" r:id="rId2"/>
    <p:sldId id="385" r:id="rId3"/>
    <p:sldId id="386" r:id="rId4"/>
    <p:sldId id="388" r:id="rId5"/>
    <p:sldId id="394" r:id="rId6"/>
    <p:sldId id="396" r:id="rId7"/>
    <p:sldId id="405" r:id="rId8"/>
    <p:sldId id="355" r:id="rId9"/>
    <p:sldId id="399" r:id="rId10"/>
    <p:sldId id="400" r:id="rId11"/>
    <p:sldId id="403" r:id="rId12"/>
    <p:sldId id="404" r:id="rId13"/>
    <p:sldId id="401" r:id="rId14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62" d="100"/>
          <a:sy n="62" d="100"/>
        </p:scale>
        <p:origin x="2006" y="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05C60C-1E5A-46C2-A66A-64AF1ACF3156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76F669-8439-4D19-85BD-66DAD230D8BE}" type="slidenum">
              <a:rPr lang="en-US" altLang="en-US"/>
              <a:pPr/>
              <a:t>8</a:t>
            </a:fld>
            <a:endParaRPr lang="en-US" altLang="en-US" dirty="0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462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26/09/2021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d.jenkins1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8B28E2-1CEF-4EE9-BA32-F177EF46A2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600" y="1844824"/>
            <a:ext cx="7772400" cy="2088232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Accounting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CA9139C-1300-4F31-BDA2-42BABE7058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1640" y="3933056"/>
            <a:ext cx="640080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Welcome and introduction to the course module</a:t>
            </a: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620585D-9425-4B10-8833-18C04A29E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Welcome to Management Accounting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723" y="1407700"/>
            <a:ext cx="4968552" cy="3989040"/>
          </a:xfrm>
          <a:solidFill>
            <a:schemeClr val="accent1">
              <a:lumMod val="75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Welcome everyone to the Management Accounting 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am Dr David Jenkins and am your lecturer and module leader. Please call me David or Dave, and I can be contacted  at 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d.jenkins1@uwtsd.ac.uk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shall be together for a 12-week lecture and activity programme, that will probably be mostly delivered online this term. And, I hope that you will find the sessions enjoyable, informative, and useful for your future career. Even if you are not that particularly keen on numbers, I am sure most of you are interested in money!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3B40F6-9C0C-42D9-BE15-B26A5C8F49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27984" y="1417638"/>
            <a:ext cx="3816424" cy="3989040"/>
          </a:xfrm>
          <a:solidFill>
            <a:schemeClr val="tx2">
              <a:lumMod val="75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Aims of the module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Teaching and learning strategy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Teaching schedule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Required equipment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management accounting terms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Microsoft </a:t>
            </a:r>
            <a:r>
              <a:rPr lang="en-GB" sz="2200" i="1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Excel </a:t>
            </a: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Management Accounting reports and calculations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7C86D0C-FAF9-46F9-A78A-91B610AE1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 build="p" animBg="1"/>
      <p:bldP spid="4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DEBA8-D13E-4DC1-BC20-640D481A8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Aims of the module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A8B2C6-DB46-4CC5-9672-3AE557E06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develop a critical understanding of the principles, concepts and applications of cost and management accounting </a:t>
            </a:r>
          </a:p>
          <a:p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encourage and develop the student’s ability to generate information for product and service costing, budgeting, and performance measurement and evaluation</a:t>
            </a:r>
            <a:endParaRPr lang="en-GB" sz="27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884FA-AABA-4448-99DE-3A14BEFEF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84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</a:rPr>
              <a:t>Learning outcomes (LOs) of the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2840"/>
            <a:ext cx="8229600" cy="4032449"/>
          </a:xfrm>
          <a:solidFill>
            <a:schemeClr val="accent1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 demonstrate the ability to…</a:t>
            </a:r>
          </a:p>
          <a:p>
            <a:pPr>
              <a:spcAft>
                <a:spcPts val="1200"/>
              </a:spcAf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Analyse and evaluate the informational requirements of management, particularly in relation to decisions involving revenues and costs, and other financial criteria</a:t>
            </a:r>
          </a:p>
          <a:p>
            <a:pPr>
              <a:spcAft>
                <a:spcPts val="1200"/>
              </a:spcAf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Select, and apply, appropriate cost and management accounting methods and techniques</a:t>
            </a:r>
          </a:p>
          <a:p>
            <a:pPr>
              <a:spcAft>
                <a:spcPts val="1200"/>
              </a:spcAft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Demonstrate an ability to produce functional and master budgets for a variety of business scenarios, and be able to monitor and evaluate performance based on the targets and standards therein</a:t>
            </a:r>
            <a:r>
              <a:rPr lang="en-GB" sz="2000" dirty="0"/>
              <a:t>.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26E29-D59B-4613-B7CC-2F0E6F5C5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Teaching and learning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fontAlgn="auto"/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BDBB9D-ABD5-4EF3-8CD0-F7DB25093BF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904990356"/>
              </p:ext>
            </p:extLst>
          </p:nvPr>
        </p:nvGraphicFramePr>
        <p:xfrm>
          <a:off x="827584" y="1417638"/>
          <a:ext cx="7488832" cy="4023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9528">
                  <a:extLst>
                    <a:ext uri="{9D8B030D-6E8A-4147-A177-3AD203B41FA5}">
                      <a16:colId xmlns:a16="http://schemas.microsoft.com/office/drawing/2014/main" val="3180625198"/>
                    </a:ext>
                  </a:extLst>
                </a:gridCol>
                <a:gridCol w="1497766">
                  <a:extLst>
                    <a:ext uri="{9D8B030D-6E8A-4147-A177-3AD203B41FA5}">
                      <a16:colId xmlns:a16="http://schemas.microsoft.com/office/drawing/2014/main" val="3364548863"/>
                    </a:ext>
                  </a:extLst>
                </a:gridCol>
                <a:gridCol w="2321538">
                  <a:extLst>
                    <a:ext uri="{9D8B030D-6E8A-4147-A177-3AD203B41FA5}">
                      <a16:colId xmlns:a16="http://schemas.microsoft.com/office/drawing/2014/main" val="1465621954"/>
                    </a:ext>
                  </a:extLst>
                </a:gridCol>
              </a:tblGrid>
              <a:tr h="64002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Activity type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Hours 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Percentage</a:t>
                      </a:r>
                    </a:p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(%)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2952713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Scheduled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292824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3587888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34052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7490466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9800921"/>
                  </a:ext>
                </a:extLst>
              </a:tr>
            </a:tbl>
          </a:graphicData>
        </a:graphic>
      </p:graphicFrame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9427C7F1-8B6A-4CA2-9A2A-FF51C7442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EB181FB-BCF0-4CEE-9E4E-DB4AD5207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150" y="-20593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/>
              <a:t>Teaching 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4F290AC-208A-408D-BB86-5362CB5DAE5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581111255"/>
              </p:ext>
            </p:extLst>
          </p:nvPr>
        </p:nvGraphicFramePr>
        <p:xfrm>
          <a:off x="353382" y="937064"/>
          <a:ext cx="8589640" cy="41610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3609">
                  <a:extLst>
                    <a:ext uri="{9D8B030D-6E8A-4147-A177-3AD203B41FA5}">
                      <a16:colId xmlns:a16="http://schemas.microsoft.com/office/drawing/2014/main" val="321022081"/>
                    </a:ext>
                  </a:extLst>
                </a:gridCol>
                <a:gridCol w="4608512">
                  <a:extLst>
                    <a:ext uri="{9D8B030D-6E8A-4147-A177-3AD203B41FA5}">
                      <a16:colId xmlns:a16="http://schemas.microsoft.com/office/drawing/2014/main" val="3453174109"/>
                    </a:ext>
                  </a:extLst>
                </a:gridCol>
                <a:gridCol w="3237519">
                  <a:extLst>
                    <a:ext uri="{9D8B030D-6E8A-4147-A177-3AD203B41FA5}">
                      <a16:colId xmlns:a16="http://schemas.microsoft.com/office/drawing/2014/main" val="506941433"/>
                    </a:ext>
                  </a:extLst>
                </a:gridCol>
              </a:tblGrid>
              <a:tr h="60881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</a:t>
                      </a:r>
                    </a:p>
                    <a:p>
                      <a:pPr algn="ctr"/>
                      <a:endParaRPr lang="en-GB" sz="1800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Topic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Activities</a:t>
                      </a:r>
                      <a:endParaRPr lang="en-GB" sz="1500" dirty="0">
                        <a:solidFill>
                          <a:schemeClr val="bg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3091534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1: Welcome and introduction to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one launch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225964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2: Standard costing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663234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3: Allocation and apportionment costing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180593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4: Marginal costing and break-even analysis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3163384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5: Activity-based costing (ABC)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6947290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6: Budgeting and budgetary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578305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7: Pricing theory and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803097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8: Financial performance analysis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544117"/>
                  </a:ext>
                </a:extLst>
              </a:tr>
              <a:tr h="3044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9: Financial performance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7817013"/>
                  </a:ext>
                </a:extLst>
              </a:tr>
              <a:tr h="64056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Assessment two: Examination guidance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Module revision and class discussion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407452"/>
                  </a:ext>
                </a:extLst>
              </a:tr>
            </a:tbl>
          </a:graphicData>
        </a:graphic>
      </p:graphicFrame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365D972-0342-4160-8630-5CDD576EF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6E16F-CAE2-436E-921A-F9B5CF8F6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4000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14C67-8C20-4B41-9FAD-7827B73FAB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6165" y="1268760"/>
            <a:ext cx="4038600" cy="3989040"/>
          </a:xfrm>
          <a:solidFill>
            <a:schemeClr val="accent1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Assessment 1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1,500-word, written report, based on costing methods</a:t>
            </a:r>
          </a:p>
          <a:p>
            <a:r>
              <a:rPr lang="en-GB" dirty="0">
                <a:solidFill>
                  <a:schemeClr val="bg1"/>
                </a:solidFill>
              </a:rPr>
              <a:t>Midway through the module</a:t>
            </a:r>
          </a:p>
          <a:p>
            <a:r>
              <a:rPr lang="en-GB" dirty="0">
                <a:solidFill>
                  <a:schemeClr val="bg1"/>
                </a:solidFill>
              </a:rPr>
              <a:t>30% weighting of the assessment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01C00B-4CC3-436E-8E2D-09C2D18D97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294926"/>
            <a:ext cx="4038600" cy="3989040"/>
          </a:xfrm>
          <a:solidFill>
            <a:schemeClr val="accent1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Assessment 2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Three-hour, closed-book examination, covering all the taught topics</a:t>
            </a:r>
          </a:p>
          <a:p>
            <a:r>
              <a:rPr lang="en-GB" dirty="0">
                <a:solidFill>
                  <a:schemeClr val="bg1"/>
                </a:solidFill>
              </a:rPr>
              <a:t>End of the module</a:t>
            </a:r>
          </a:p>
          <a:p>
            <a:r>
              <a:rPr lang="en-GB" dirty="0">
                <a:solidFill>
                  <a:schemeClr val="bg1"/>
                </a:solidFill>
              </a:rPr>
              <a:t>70% weighting of the assessment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DE47B0-6332-42ED-A62B-E3D7F9D6A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24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622F438-BDB8-423E-8ABA-D7BAB2967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</a:rPr>
              <a:t>Required equipment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99547F-1D28-4BAE-BDDF-8853745F4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204" y="1309191"/>
            <a:ext cx="8229600" cy="3917032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Apart from notebooks, pencils and pens, you will also need the following…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30cm (12”) ruler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basic function calculator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supply of A4 size 10 graph paper (approximately10 sheets)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E8696-1FA9-4DB6-A72F-C4E5ABC90B8D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21196" y="101728"/>
            <a:ext cx="8301608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endParaRPr lang="en-GB" sz="32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4496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098F-B9A9-416F-9E46-52B9531C1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1726"/>
            <a:ext cx="9036496" cy="1143000"/>
          </a:xfrm>
        </p:spPr>
        <p:txBody>
          <a:bodyPr>
            <a:noAutofit/>
          </a:bodyPr>
          <a:lstStyle/>
          <a:p>
            <a:r>
              <a:rPr lang="en-GB" sz="3200" dirty="0"/>
              <a:t>Some basic management accounting terms - 1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B2255DF-4EB6-4647-A591-7089F50F27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9087507"/>
              </p:ext>
            </p:extLst>
          </p:nvPr>
        </p:nvGraphicFramePr>
        <p:xfrm>
          <a:off x="457200" y="1203960"/>
          <a:ext cx="8579296" cy="434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91316122"/>
                    </a:ext>
                  </a:extLst>
                </a:gridCol>
                <a:gridCol w="6696744">
                  <a:extLst>
                    <a:ext uri="{9D8B030D-6E8A-4147-A177-3AD203B41FA5}">
                      <a16:colId xmlns:a16="http://schemas.microsoft.com/office/drawing/2014/main" val="14183904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Term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Brief explanation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5879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physical or intangible thing that an organisation uses to generate future revenues. Assets are either current or non-current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08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Budget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financial plan or forecast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0648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Assets less liabilities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0795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most liquid form of asset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676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of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Opening stock plus stock purchases less closing stock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9320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Creditors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Organisations or individuals who are owed money or goods to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811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Under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9295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Debtors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Organisations or individuals who owe money or goods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165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Depreciation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Reducing the accounting (not market) value of an asset over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815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Direct costs of running a business, such as labour or stock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60137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A5A2E-B3CA-4C0E-8AFC-033DF0F07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2808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098F-B9A9-416F-9E46-52B9531C1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1726"/>
            <a:ext cx="9036496" cy="1143000"/>
          </a:xfrm>
        </p:spPr>
        <p:txBody>
          <a:bodyPr>
            <a:noAutofit/>
          </a:bodyPr>
          <a:lstStyle/>
          <a:p>
            <a:r>
              <a:rPr lang="en-GB" sz="3400" dirty="0"/>
              <a:t>Some basic finance and accounting terms - 2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B2255DF-4EB6-4647-A591-7089F50F27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5016773"/>
              </p:ext>
            </p:extLst>
          </p:nvPr>
        </p:nvGraphicFramePr>
        <p:xfrm>
          <a:off x="457200" y="1203960"/>
          <a:ext cx="8579296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91316122"/>
                    </a:ext>
                  </a:extLst>
                </a:gridCol>
                <a:gridCol w="6696744">
                  <a:extLst>
                    <a:ext uri="{9D8B030D-6E8A-4147-A177-3AD203B41FA5}">
                      <a16:colId xmlns:a16="http://schemas.microsoft.com/office/drawing/2014/main" val="14183904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Term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Brief explanation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05879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Finance charge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Interest charged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408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Inventory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Stocks of goods and materials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0648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 amount owing, either current or non-current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07954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Liquidity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ease with which an asset can be turned into cash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676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medium of exchange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9320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Non-current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Over 12 months (Long-term in accounting terms)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811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Overheads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Indirect costs of running a business, such as rent or telephone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69295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Excess of income over expenditure. There are many types of profit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165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Money amount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8151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Turnover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Money amount of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601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Working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Current assets less current liabilities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206167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A5A2E-B3CA-4C0E-8AFC-033DF0F07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95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A331-99A4-466D-BED1-EB545F4E6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Main financial accounts layout of a sole trader or partnership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F84D3B3-2A2C-4E1A-B4D8-E83F4A8D4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9808317"/>
              </p:ext>
            </p:extLst>
          </p:nvPr>
        </p:nvGraphicFramePr>
        <p:xfrm>
          <a:off x="899592" y="1417638"/>
          <a:ext cx="7079475" cy="407368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6086">
                  <a:extLst>
                    <a:ext uri="{9D8B030D-6E8A-4147-A177-3AD203B41FA5}">
                      <a16:colId xmlns:a16="http://schemas.microsoft.com/office/drawing/2014/main" val="1393936278"/>
                    </a:ext>
                  </a:extLst>
                </a:gridCol>
                <a:gridCol w="671571">
                  <a:extLst>
                    <a:ext uri="{9D8B030D-6E8A-4147-A177-3AD203B41FA5}">
                      <a16:colId xmlns:a16="http://schemas.microsoft.com/office/drawing/2014/main" val="2370371496"/>
                    </a:ext>
                  </a:extLst>
                </a:gridCol>
                <a:gridCol w="671571">
                  <a:extLst>
                    <a:ext uri="{9D8B030D-6E8A-4147-A177-3AD203B41FA5}">
                      <a16:colId xmlns:a16="http://schemas.microsoft.com/office/drawing/2014/main" val="1524907749"/>
                    </a:ext>
                  </a:extLst>
                </a:gridCol>
                <a:gridCol w="326458">
                  <a:extLst>
                    <a:ext uri="{9D8B030D-6E8A-4147-A177-3AD203B41FA5}">
                      <a16:colId xmlns:a16="http://schemas.microsoft.com/office/drawing/2014/main" val="2577412609"/>
                    </a:ext>
                  </a:extLst>
                </a:gridCol>
                <a:gridCol w="310912">
                  <a:extLst>
                    <a:ext uri="{9D8B030D-6E8A-4147-A177-3AD203B41FA5}">
                      <a16:colId xmlns:a16="http://schemas.microsoft.com/office/drawing/2014/main" val="919864703"/>
                    </a:ext>
                  </a:extLst>
                </a:gridCol>
                <a:gridCol w="1268523">
                  <a:extLst>
                    <a:ext uri="{9D8B030D-6E8A-4147-A177-3AD203B41FA5}">
                      <a16:colId xmlns:a16="http://schemas.microsoft.com/office/drawing/2014/main" val="3332499375"/>
                    </a:ext>
                  </a:extLst>
                </a:gridCol>
                <a:gridCol w="671571">
                  <a:extLst>
                    <a:ext uri="{9D8B030D-6E8A-4147-A177-3AD203B41FA5}">
                      <a16:colId xmlns:a16="http://schemas.microsoft.com/office/drawing/2014/main" val="2509744409"/>
                    </a:ext>
                  </a:extLst>
                </a:gridCol>
                <a:gridCol w="1094411">
                  <a:extLst>
                    <a:ext uri="{9D8B030D-6E8A-4147-A177-3AD203B41FA5}">
                      <a16:colId xmlns:a16="http://schemas.microsoft.com/office/drawing/2014/main" val="3733219676"/>
                    </a:ext>
                  </a:extLst>
                </a:gridCol>
                <a:gridCol w="808372">
                  <a:extLst>
                    <a:ext uri="{9D8B030D-6E8A-4147-A177-3AD203B41FA5}">
                      <a16:colId xmlns:a16="http://schemas.microsoft.com/office/drawing/2014/main" val="2551139964"/>
                    </a:ext>
                  </a:extLst>
                </a:gridCol>
              </a:tblGrid>
              <a:tr h="14632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3058643288"/>
                  </a:ext>
                </a:extLst>
              </a:tr>
              <a:tr h="146322"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J Brown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gridSpan="4"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J Brown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873013"/>
                  </a:ext>
                </a:extLst>
              </a:tr>
              <a:tr h="270408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Statement of profit or loss for the year ended 31 May 2020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Statement of financial position as at 31 May 2020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699566489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£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£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£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£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£</a:t>
                      </a: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994941252"/>
                  </a:ext>
                </a:extLst>
              </a:tr>
              <a:tr h="270408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Sales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30,000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Non-current assets: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At cost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Acc. Depreciation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Carrying value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477502601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Opening inventory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Motor van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11,000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2,200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8,800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3960430498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Purchases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7,000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Mowing machine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3,000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300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2,700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864323973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7,000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Hedge trimmer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1,500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225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1,275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230034857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Closing inventory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1,000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sng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___________</a:t>
                      </a: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15,500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2,725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12,775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384049129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Cost of goods sold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6,000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098269468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Current assets: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514430402"/>
                  </a:ext>
                </a:extLst>
              </a:tr>
              <a:tr h="189696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Gross profit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24,000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Inventory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39200317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Other income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Cash 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800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041198725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Total income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24,000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Bank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1,000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2,800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180457566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 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863642939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Expenses: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Total assets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15,575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961169277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Motor van expenses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3,000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3302534101"/>
                  </a:ext>
                </a:extLst>
              </a:tr>
              <a:tr h="270408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Rent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5,000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Capital and liabilities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296269183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Wages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Opening capital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20,000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2684318890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Insurance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Profit for year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9,275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304777899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Depreciation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2,725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14,725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29,275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691998888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Less drawings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13,700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4159575105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Net profit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9,275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Closing capital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15,575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4239114267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Current liabilities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547577644"/>
                  </a:ext>
                </a:extLst>
              </a:tr>
              <a:tr h="146322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15,575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750" marR="6750" marT="6750" marB="0" anchor="b"/>
                </a:tc>
                <a:extLst>
                  <a:ext uri="{0D108BD9-81ED-4DB2-BD59-A6C34878D82A}">
                    <a16:rowId xmlns:a16="http://schemas.microsoft.com/office/drawing/2014/main" val="1716296402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93FDB-DB7E-4839-9B76-C207922A6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643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C04F8-EC32-4138-85E7-1DE57C6F2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6847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/>
              <a:t>Main summary financial accounts layout of an incorporated company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0A8FB-8E5B-44CF-8AB5-EE65A72B4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12</a:t>
            </a:fld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F8C466C-177F-4526-ABBF-6AF04CFFD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195133"/>
              </p:ext>
            </p:extLst>
          </p:nvPr>
        </p:nvGraphicFramePr>
        <p:xfrm>
          <a:off x="457200" y="1196753"/>
          <a:ext cx="8147248" cy="437463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51612">
                  <a:extLst>
                    <a:ext uri="{9D8B030D-6E8A-4147-A177-3AD203B41FA5}">
                      <a16:colId xmlns:a16="http://schemas.microsoft.com/office/drawing/2014/main" val="3661249897"/>
                    </a:ext>
                  </a:extLst>
                </a:gridCol>
                <a:gridCol w="665723">
                  <a:extLst>
                    <a:ext uri="{9D8B030D-6E8A-4147-A177-3AD203B41FA5}">
                      <a16:colId xmlns:a16="http://schemas.microsoft.com/office/drawing/2014/main" val="656736635"/>
                    </a:ext>
                  </a:extLst>
                </a:gridCol>
                <a:gridCol w="277385">
                  <a:extLst>
                    <a:ext uri="{9D8B030D-6E8A-4147-A177-3AD203B41FA5}">
                      <a16:colId xmlns:a16="http://schemas.microsoft.com/office/drawing/2014/main" val="2341219389"/>
                    </a:ext>
                  </a:extLst>
                </a:gridCol>
                <a:gridCol w="3004590">
                  <a:extLst>
                    <a:ext uri="{9D8B030D-6E8A-4147-A177-3AD203B41FA5}">
                      <a16:colId xmlns:a16="http://schemas.microsoft.com/office/drawing/2014/main" val="1202791148"/>
                    </a:ext>
                  </a:extLst>
                </a:gridCol>
                <a:gridCol w="873969">
                  <a:extLst>
                    <a:ext uri="{9D8B030D-6E8A-4147-A177-3AD203B41FA5}">
                      <a16:colId xmlns:a16="http://schemas.microsoft.com/office/drawing/2014/main" val="315337278"/>
                    </a:ext>
                  </a:extLst>
                </a:gridCol>
                <a:gridCol w="873969">
                  <a:extLst>
                    <a:ext uri="{9D8B030D-6E8A-4147-A177-3AD203B41FA5}">
                      <a16:colId xmlns:a16="http://schemas.microsoft.com/office/drawing/2014/main" val="3942327970"/>
                    </a:ext>
                  </a:extLst>
                </a:gridCol>
              </a:tblGrid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Norther Travel plc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Norther Travel plc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216942510"/>
                  </a:ext>
                </a:extLst>
              </a:tr>
              <a:tr h="370048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Statement of comprehensive income for the year ending  31 December 2019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Statement of financial position as at 31 December 2019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098242789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272793867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Assets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762244168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£000s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 dirty="0">
                          <a:effectLst/>
                        </a:rPr>
                        <a:t>£000s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941020105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Sales revenue (80% credit 20% cash)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300,000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Non-current assets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612,727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903962382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Cost of sales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204,00</a:t>
                      </a:r>
                      <a:r>
                        <a:rPr lang="en-GB" sz="900" u="none" strike="noStrike" dirty="0"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Current assets: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451578891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Gross profit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96,000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Inventories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32,000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24923336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Operating costs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67,450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Trade and other receivables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25,000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43830738"/>
                  </a:ext>
                </a:extLst>
              </a:tr>
              <a:tr h="14003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Operating profit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28,550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Bank and cash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3,000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60,000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486897487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Other income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3,450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821773799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32,000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Total assets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u="none" strike="noStrike" dirty="0">
                          <a:effectLst/>
                        </a:rPr>
                        <a:t>672,727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218478251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Finance costs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15,000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061600972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Profit before taxation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17,000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Capital and liabilities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754270644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Taxation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5,000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212225328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Profit for year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u="none" strike="noStrike" dirty="0">
                          <a:effectLst/>
                        </a:rPr>
                        <a:t>12,000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Issued share capital: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734066124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300,000 50p ordinary shares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150,000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595873695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Share premium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115,000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647375349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Revaluation reserve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8,727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882954079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Accumulated profits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209,000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716727863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Total equity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482,727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216440410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Non-current liabilities: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402997020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Bank loan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100,000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455914019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10% debentures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sng" strike="noStrike" dirty="0">
                          <a:effectLst/>
                        </a:rPr>
                        <a:t>50,000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864597458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632,727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437320123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Current liabilities: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998596806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Trade and other payables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40,000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3513978038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 dirty="0">
                          <a:effectLst/>
                        </a:rPr>
                        <a:t>Bank overdraft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u="none" strike="noStrike" dirty="0">
                          <a:effectLst/>
                        </a:rPr>
                        <a:t>0</a:t>
                      </a: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u="sng" strike="noStrike" dirty="0">
                          <a:effectLst/>
                        </a:rPr>
                        <a:t>40,000</a:t>
                      </a:r>
                      <a:endParaRPr lang="en-GB" sz="900" b="0" i="0" u="sng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1890102777"/>
                  </a:ext>
                </a:extLst>
              </a:tr>
              <a:tr h="141087"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u="none" strike="noStrike" dirty="0">
                          <a:effectLst/>
                        </a:rPr>
                        <a:t>672,727</a:t>
                      </a:r>
                      <a:endParaRPr lang="en-GB" sz="900" b="1" i="0" u="none" strike="noStrike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5861" marR="5861" marT="5861" marB="0" anchor="b"/>
                </a:tc>
                <a:extLst>
                  <a:ext uri="{0D108BD9-81ED-4DB2-BD59-A6C34878D82A}">
                    <a16:rowId xmlns:a16="http://schemas.microsoft.com/office/drawing/2014/main" val="950588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96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8719E-1533-4C7F-ABD1-31D875236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267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EB732-EE7D-4CEC-B828-31C99C641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464496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Essential reading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Drury, C., (2012) Management and Cost Accounting (8</a:t>
            </a:r>
            <a:r>
              <a:rPr lang="en-GB" sz="2000" baseline="30000" dirty="0">
                <a:solidFill>
                  <a:schemeClr val="bg1"/>
                </a:solidFill>
              </a:rPr>
              <a:t>th</a:t>
            </a:r>
            <a:r>
              <a:rPr lang="en-GB" sz="2000" dirty="0">
                <a:solidFill>
                  <a:schemeClr val="bg1"/>
                </a:solidFill>
              </a:rPr>
              <a:t> edition) London: Thomson Business Press</a:t>
            </a:r>
          </a:p>
          <a:p>
            <a:r>
              <a:rPr lang="en-GB" sz="2000" dirty="0">
                <a:solidFill>
                  <a:schemeClr val="bg1"/>
                </a:solidFill>
              </a:rPr>
              <a:t>Atrill, P., McLaney E., (2012) Management Accounting for Decision Makers, FT Prentice Hall</a:t>
            </a:r>
          </a:p>
          <a:p>
            <a:r>
              <a:rPr lang="en-GB" sz="2000" dirty="0">
                <a:solidFill>
                  <a:schemeClr val="bg1"/>
                </a:solidFill>
              </a:rPr>
              <a:t>Seal W, Garrison R, Noreen, E., Rohde, C., (2014) Management Accounting. McGraw Hill Education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Further reading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Horngren, T., Forster, G., (2003) (11th edition) Cost Accounting, A Managerial Emphasis, London: Prentice Hall International</a:t>
            </a:r>
          </a:p>
          <a:p>
            <a:r>
              <a:rPr lang="en-GB" sz="2000" dirty="0">
                <a:solidFill>
                  <a:schemeClr val="bg1"/>
                </a:solidFill>
              </a:rPr>
              <a:t>Noreen, E., (2011) Management Accounting, McGraw Hill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19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1E123-0864-4F9C-A648-70695A800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6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7734</TotalTime>
  <Words>1152</Words>
  <Application>Microsoft Office PowerPoint</Application>
  <PresentationFormat>On-screen Show (4:3)</PresentationFormat>
  <Paragraphs>318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Myriad Pro</vt:lpstr>
      <vt:lpstr>Times New Roman</vt:lpstr>
      <vt:lpstr>20140311PresentationUWTSDTemplate</vt:lpstr>
      <vt:lpstr>Management Accounting</vt:lpstr>
      <vt:lpstr>Welcome to Management Accounting</vt:lpstr>
      <vt:lpstr>Aims of the module</vt:lpstr>
      <vt:lpstr>Learning outcomes (LOs) of the module</vt:lpstr>
      <vt:lpstr>Teaching and learning strategy</vt:lpstr>
      <vt:lpstr>Teaching schedule</vt:lpstr>
      <vt:lpstr>Assessment</vt:lpstr>
      <vt:lpstr>Required equipment</vt:lpstr>
      <vt:lpstr>Some basic management accounting terms - 1</vt:lpstr>
      <vt:lpstr>Some basic finance and accounting terms - 2</vt:lpstr>
      <vt:lpstr>Main financial accounts layout of a sole trader or partnership</vt:lpstr>
      <vt:lpstr>Main summary financial accounts layout of an incorporated company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323</cp:revision>
  <cp:lastPrinted>2020-05-03T11:04:58Z</cp:lastPrinted>
  <dcterms:created xsi:type="dcterms:W3CDTF">2013-10-11T12:05:37Z</dcterms:created>
  <dcterms:modified xsi:type="dcterms:W3CDTF">2021-09-26T21:30:49Z</dcterms:modified>
</cp:coreProperties>
</file>