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3" r:id="rId6"/>
    <p:sldId id="262" r:id="rId7"/>
    <p:sldId id="261" r:id="rId8"/>
    <p:sldId id="266" r:id="rId9"/>
    <p:sldId id="264" r:id="rId10"/>
    <p:sldId id="265" r:id="rId11"/>
    <p:sldId id="267" r:id="rId12"/>
    <p:sldId id="268"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69A8D63-B1D1-4C89-A45F-8AF3B4B145B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0993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2625229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264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86F6B3-7826-4BC1-B2C2-4891F7778EFB}" type="datetimeFigureOut">
              <a:rPr lang="en-GB" smtClean="0"/>
              <a:t>05/07/2021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3259866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86F6B3-7826-4BC1-B2C2-4891F7778EFB}" type="datetimeFigureOut">
              <a:rPr lang="en-GB" smtClean="0"/>
              <a:t>05/07/2021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9A8D63-B1D1-4C89-A45F-8AF3B4B145B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4893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86F6B3-7826-4BC1-B2C2-4891F7778EFB}" type="datetimeFigureOut">
              <a:rPr lang="en-GB" smtClean="0"/>
              <a:t>05/07/2021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A8D63-B1D1-4C89-A45F-8AF3B4B145B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0821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6F6B3-7826-4BC1-B2C2-4891F7778EFB}" type="datetimeFigureOut">
              <a:rPr lang="en-GB" smtClean="0"/>
              <a:t>05/07/2021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2355949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86F6B3-7826-4BC1-B2C2-4891F7778EFB}" type="datetimeFigureOut">
              <a:rPr lang="en-GB" smtClean="0"/>
              <a:t>05/07/2021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A8D63-B1D1-4C89-A45F-8AF3B4B145B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4734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86F6B3-7826-4BC1-B2C2-4891F7778EFB}" type="datetimeFigureOut">
              <a:rPr lang="en-GB" smtClean="0"/>
              <a:t>05/07/2021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926204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86F6B3-7826-4BC1-B2C2-4891F7778EFB}" type="datetimeFigureOut">
              <a:rPr lang="en-GB" smtClean="0"/>
              <a:t>05/07/2021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3061006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5066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0719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spTree>
    <p:extLst>
      <p:ext uri="{BB962C8B-B14F-4D97-AF65-F5344CB8AC3E}">
        <p14:creationId xmlns:p14="http://schemas.microsoft.com/office/powerpoint/2010/main" val="5848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18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5576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3460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86F6B3-7826-4BC1-B2C2-4891F7778EFB}" type="datetimeFigureOut">
              <a:rPr lang="en-GB" smtClean="0"/>
              <a:t>05/07/2021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A8D63-B1D1-4C89-A45F-8AF3B4B145B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6773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C86F6B3-7826-4BC1-B2C2-4891F7778EFB}" type="datetimeFigureOut">
              <a:rPr lang="en-GB" smtClean="0"/>
              <a:t>05/07/2021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69A8D63-B1D1-4C89-A45F-8AF3B4B145B7}" type="slidenum">
              <a:rPr lang="en-GB" smtClean="0"/>
              <a:t>‹#›</a:t>
            </a:fld>
            <a:endParaRPr lang="en-GB"/>
          </a:p>
        </p:txBody>
      </p:sp>
    </p:spTree>
    <p:extLst>
      <p:ext uri="{BB962C8B-B14F-4D97-AF65-F5344CB8AC3E}">
        <p14:creationId xmlns:p14="http://schemas.microsoft.com/office/powerpoint/2010/main" val="8065820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alzheimersresearchuk.org/dementia-information/need-to-know-more/information-about-covid-19-and-dementia/" TargetMode="External"/><Relationship Id="rId2" Type="http://schemas.openxmlformats.org/officeDocument/2006/relationships/hyperlink" Target="https://www.alzheimers.org.uk/about-us/news-and-media/facts-media" TargetMode="External"/><Relationship Id="rId1" Type="http://schemas.openxmlformats.org/officeDocument/2006/relationships/slideLayout" Target="../slideLayouts/slideLayout2.xml"/><Relationship Id="rId4" Type="http://schemas.openxmlformats.org/officeDocument/2006/relationships/hyperlink" Target="https://www.sumernet.org/story/the-importance-of-ethical-practice-in-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6D56-6F88-44B3-8289-EC019C81F124}"/>
              </a:ext>
            </a:extLst>
          </p:cNvPr>
          <p:cNvSpPr>
            <a:spLocks noGrp="1"/>
          </p:cNvSpPr>
          <p:nvPr>
            <p:ph type="ctrTitle"/>
          </p:nvPr>
        </p:nvSpPr>
        <p:spPr/>
        <p:txBody>
          <a:bodyPr/>
          <a:lstStyle/>
          <a:p>
            <a:r>
              <a:rPr lang="en-US" dirty="0"/>
              <a:t>Introduction to </a:t>
            </a:r>
            <a:br>
              <a:rPr lang="en-US" dirty="0"/>
            </a:br>
            <a:r>
              <a:rPr lang="en-US" dirty="0"/>
              <a:t>research </a:t>
            </a:r>
            <a:endParaRPr lang="en-GB" dirty="0"/>
          </a:p>
        </p:txBody>
      </p:sp>
      <p:sp>
        <p:nvSpPr>
          <p:cNvPr id="3" name="Subtitle 2">
            <a:extLst>
              <a:ext uri="{FF2B5EF4-FFF2-40B4-BE49-F238E27FC236}">
                <a16:creationId xmlns:a16="http://schemas.microsoft.com/office/drawing/2014/main" id="{48D13A82-953A-44B0-B61C-2FB1D8B06E88}"/>
              </a:ext>
            </a:extLst>
          </p:cNvPr>
          <p:cNvSpPr>
            <a:spLocks noGrp="1"/>
          </p:cNvSpPr>
          <p:nvPr>
            <p:ph type="subTitle" idx="1"/>
          </p:nvPr>
        </p:nvSpPr>
        <p:spPr/>
        <p:txBody>
          <a:bodyPr/>
          <a:lstStyle/>
          <a:p>
            <a:r>
              <a:rPr lang="en-US" dirty="0"/>
              <a:t>Caitlin Anne Evans </a:t>
            </a:r>
            <a:endParaRPr lang="en-GB" dirty="0"/>
          </a:p>
        </p:txBody>
      </p:sp>
    </p:spTree>
    <p:extLst>
      <p:ext uri="{BB962C8B-B14F-4D97-AF65-F5344CB8AC3E}">
        <p14:creationId xmlns:p14="http://schemas.microsoft.com/office/powerpoint/2010/main" val="2330039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61655-12C5-4C19-BFD2-8CE0D29F586C}"/>
              </a:ext>
            </a:extLst>
          </p:cNvPr>
          <p:cNvSpPr>
            <a:spLocks noGrp="1"/>
          </p:cNvSpPr>
          <p:nvPr>
            <p:ph type="title"/>
          </p:nvPr>
        </p:nvSpPr>
        <p:spPr>
          <a:xfrm>
            <a:off x="1295402" y="982132"/>
            <a:ext cx="9601195" cy="2446868"/>
          </a:xfrm>
        </p:spPr>
        <p:txBody>
          <a:bodyPr>
            <a:normAutofit fontScale="90000"/>
          </a:bodyPr>
          <a:lstStyle/>
          <a:p>
            <a:r>
              <a:rPr lang="en-US" dirty="0">
                <a:latin typeface="Calibri" panose="020F0502020204030204" pitchFamily="34" charset="0"/>
                <a:cs typeface="Calibri" panose="020F0502020204030204" pitchFamily="34" charset="0"/>
              </a:rPr>
              <a:t>A UK survey of COVID‐19 related social support closures</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and their effects on older people, people with dementia, and</a:t>
            </a:r>
            <a:br>
              <a:rPr lang="en-US" dirty="0">
                <a:latin typeface="Calibri" panose="020F0502020204030204" pitchFamily="34" charset="0"/>
                <a:cs typeface="Calibri" panose="020F0502020204030204" pitchFamily="34" charset="0"/>
              </a:rPr>
            </a:br>
            <a:r>
              <a:rPr lang="en-US" dirty="0" err="1">
                <a:latin typeface="Calibri" panose="020F0502020204030204" pitchFamily="34" charset="0"/>
                <a:cs typeface="Calibri" panose="020F0502020204030204" pitchFamily="34" charset="0"/>
              </a:rPr>
              <a:t>carers</a:t>
            </a: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D71ECA5B-7BEC-4DB0-BAC0-6D204C992553}"/>
              </a:ext>
            </a:extLst>
          </p:cNvPr>
          <p:cNvPicPr>
            <a:picLocks noChangeAspect="1"/>
          </p:cNvPicPr>
          <p:nvPr/>
        </p:nvPicPr>
        <p:blipFill>
          <a:blip r:embed="rId2"/>
          <a:stretch>
            <a:fillRect/>
          </a:stretch>
        </p:blipFill>
        <p:spPr>
          <a:xfrm>
            <a:off x="1295402" y="3257550"/>
            <a:ext cx="3235303" cy="2446868"/>
          </a:xfrm>
          <a:prstGeom prst="rect">
            <a:avLst/>
          </a:prstGeom>
        </p:spPr>
      </p:pic>
    </p:spTree>
    <p:extLst>
      <p:ext uri="{BB962C8B-B14F-4D97-AF65-F5344CB8AC3E}">
        <p14:creationId xmlns:p14="http://schemas.microsoft.com/office/powerpoint/2010/main" val="2812493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7D88-FD59-4DA1-858E-37DBBB981604}"/>
              </a:ext>
            </a:extLst>
          </p:cNvPr>
          <p:cNvSpPr>
            <a:spLocks noGrp="1"/>
          </p:cNvSpPr>
          <p:nvPr>
            <p:ph type="title"/>
          </p:nvPr>
        </p:nvSpPr>
        <p:spPr/>
        <p:txBody>
          <a:bodyPr/>
          <a:lstStyle/>
          <a:p>
            <a:r>
              <a:rPr lang="en-US" dirty="0"/>
              <a:t>Introduction </a:t>
            </a:r>
            <a:endParaRPr lang="en-GB" dirty="0"/>
          </a:p>
        </p:txBody>
      </p:sp>
      <p:sp>
        <p:nvSpPr>
          <p:cNvPr id="3" name="Content Placeholder 2">
            <a:extLst>
              <a:ext uri="{FF2B5EF4-FFF2-40B4-BE49-F238E27FC236}">
                <a16:creationId xmlns:a16="http://schemas.microsoft.com/office/drawing/2014/main" id="{1B59C4AC-829C-47CC-885C-734DD3E272A7}"/>
              </a:ext>
            </a:extLst>
          </p:cNvPr>
          <p:cNvSpPr>
            <a:spLocks noGrp="1"/>
          </p:cNvSpPr>
          <p:nvPr>
            <p:ph idx="1"/>
          </p:nvPr>
        </p:nvSpPr>
        <p:spPr/>
        <p:txBody>
          <a:bodyPr/>
          <a:lstStyle/>
          <a:p>
            <a:pPr marL="0" indent="0" algn="ctr">
              <a:buNone/>
            </a:pPr>
            <a:r>
              <a:rPr lang="en-US" dirty="0">
                <a:latin typeface="Calibri" panose="020F0502020204030204" pitchFamily="34" charset="0"/>
                <a:cs typeface="Calibri" panose="020F0502020204030204" pitchFamily="34" charset="0"/>
              </a:rPr>
              <a:t>“A UK survey of COVID‐19 related social support closures and their effects on older people, people with dementia, and </a:t>
            </a:r>
            <a:r>
              <a:rPr lang="en-US" dirty="0" err="1">
                <a:latin typeface="Calibri" panose="020F0502020204030204" pitchFamily="34" charset="0"/>
                <a:cs typeface="Calibri" panose="020F0502020204030204" pitchFamily="34" charset="0"/>
              </a:rPr>
              <a:t>carers</a:t>
            </a:r>
            <a:r>
              <a:rPr lang="en-US" dirty="0">
                <a:latin typeface="Calibri" panose="020F0502020204030204" pitchFamily="34" charset="0"/>
                <a:cs typeface="Calibri" panose="020F0502020204030204" pitchFamily="34" charset="0"/>
              </a:rPr>
              <a:t>” is the article that was chosen to analyzed. There are many authors that had written the article. The article was received on the 29</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of June 2020 and was accepted on the 16</a:t>
            </a:r>
            <a:r>
              <a:rPr lang="en-US" baseline="30000" dirty="0">
                <a:latin typeface="Calibri" panose="020F0502020204030204" pitchFamily="34" charset="0"/>
                <a:cs typeface="Calibri" panose="020F0502020204030204" pitchFamily="34" charset="0"/>
              </a:rPr>
              <a:t>th</a:t>
            </a:r>
            <a:r>
              <a:rPr lang="en-US" dirty="0">
                <a:latin typeface="Calibri" panose="020F0502020204030204" pitchFamily="34" charset="0"/>
                <a:cs typeface="Calibri" panose="020F0502020204030204" pitchFamily="34" charset="0"/>
              </a:rPr>
              <a:t> of September 2020.</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52400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DC78-8F76-45B4-8776-469824B0AA09}"/>
              </a:ext>
            </a:extLst>
          </p:cNvPr>
          <p:cNvSpPr>
            <a:spLocks noGrp="1"/>
          </p:cNvSpPr>
          <p:nvPr>
            <p:ph type="title"/>
          </p:nvPr>
        </p:nvSpPr>
        <p:spPr/>
        <p:txBody>
          <a:bodyPr/>
          <a:lstStyle/>
          <a:p>
            <a:r>
              <a:rPr lang="en-US" dirty="0"/>
              <a:t>The background of the article </a:t>
            </a:r>
            <a:endParaRPr lang="en-GB" dirty="0"/>
          </a:p>
        </p:txBody>
      </p:sp>
      <p:sp>
        <p:nvSpPr>
          <p:cNvPr id="3" name="Content Placeholder 2">
            <a:extLst>
              <a:ext uri="{FF2B5EF4-FFF2-40B4-BE49-F238E27FC236}">
                <a16:creationId xmlns:a16="http://schemas.microsoft.com/office/drawing/2014/main" id="{2E3A914D-0A49-4B61-A719-F6959113D7DB}"/>
              </a:ext>
            </a:extLst>
          </p:cNvPr>
          <p:cNvSpPr>
            <a:spLocks noGrp="1"/>
          </p:cNvSpPr>
          <p:nvPr>
            <p:ph idx="1"/>
          </p:nvPr>
        </p:nvSpPr>
        <p:spPr/>
        <p:txBody>
          <a:bodyPr>
            <a:normAutofit fontScale="92500" lnSpcReduction="20000"/>
          </a:bodyPr>
          <a:lstStyle/>
          <a:p>
            <a:r>
              <a:rPr lang="en-US" dirty="0">
                <a:latin typeface="Calibri" panose="020F0502020204030204" pitchFamily="34" charset="0"/>
                <a:cs typeface="Calibri" panose="020F0502020204030204" pitchFamily="34" charset="0"/>
              </a:rPr>
              <a:t>The purpose of the article is to explore the impact of COVID-19 on the public health measures on accessing the social care support services and the effects of the closures of services. (Information about COVID-19 and Dementia. 2021) there is estimated 850,000 people living with dementia in the United Kingdom (UK). When COVID-19 hit Wales it meant that we had to go into lockdown for 12 weeks, so no one was able to go out to get non-essential stuff, for example, clothing, go to a restaurant and get our hair done. Only one from each house hold was able to go out, so that would mean that one person could go shopping and pick up medication. People that were over 70+ with underlying health conditions were not supposed to go outside at all and that meant they had to shield (</a:t>
            </a:r>
            <a:r>
              <a:rPr lang="en-US" sz="2400" b="0" i="0" dirty="0">
                <a:solidFill>
                  <a:srgbClr val="2C3E50"/>
                </a:solidFill>
                <a:effectLst/>
                <a:latin typeface="Calibri" panose="020F0502020204030204" pitchFamily="34" charset="0"/>
                <a:cs typeface="Calibri" panose="020F0502020204030204" pitchFamily="34" charset="0"/>
              </a:rPr>
              <a:t>GOV.UK.2021). </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7679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A5E1-DC3B-4DC9-92DC-92FF474B79F0}"/>
              </a:ext>
            </a:extLst>
          </p:cNvPr>
          <p:cNvSpPr>
            <a:spLocks noGrp="1"/>
          </p:cNvSpPr>
          <p:nvPr>
            <p:ph type="title"/>
          </p:nvPr>
        </p:nvSpPr>
        <p:spPr/>
        <p:txBody>
          <a:bodyPr/>
          <a:lstStyle/>
          <a:p>
            <a:r>
              <a:rPr lang="en-US" dirty="0"/>
              <a:t>COVID-19</a:t>
            </a:r>
            <a:endParaRPr lang="en-GB" dirty="0"/>
          </a:p>
        </p:txBody>
      </p:sp>
      <p:sp>
        <p:nvSpPr>
          <p:cNvPr id="3" name="Content Placeholder 2">
            <a:extLst>
              <a:ext uri="{FF2B5EF4-FFF2-40B4-BE49-F238E27FC236}">
                <a16:creationId xmlns:a16="http://schemas.microsoft.com/office/drawing/2014/main" id="{B207D9FC-C90F-4155-A547-29CAECEE87A4}"/>
              </a:ext>
            </a:extLst>
          </p:cNvPr>
          <p:cNvSpPr>
            <a:spLocks noGrp="1"/>
          </p:cNvSpPr>
          <p:nvPr>
            <p:ph idx="1"/>
          </p:nvPr>
        </p:nvSpPr>
        <p:spPr>
          <a:xfrm>
            <a:off x="1295401" y="2457450"/>
            <a:ext cx="9601196" cy="3600450"/>
          </a:xfrm>
        </p:spPr>
        <p:txBody>
          <a:bodyPr>
            <a:normAutofit fontScale="85000" lnSpcReduction="20000"/>
          </a:bodyPr>
          <a:lstStyle/>
          <a:p>
            <a:r>
              <a:rPr lang="en-US" dirty="0">
                <a:latin typeface="Calibri" panose="020F0502020204030204" pitchFamily="34" charset="0"/>
                <a:cs typeface="Calibri" panose="020F0502020204030204" pitchFamily="34" charset="0"/>
              </a:rPr>
              <a:t>COVID, known as Coronavirus, is a new strain that has not been previously identified in humans. COVID 19 is the course of the outbreak of the illness that was first detected in China in December 2019.</a:t>
            </a:r>
          </a:p>
          <a:p>
            <a:r>
              <a:rPr lang="en-US" dirty="0">
                <a:latin typeface="Calibri" panose="020F0502020204030204" pitchFamily="34" charset="0"/>
                <a:cs typeface="Calibri" panose="020F0502020204030204" pitchFamily="34" charset="0"/>
              </a:rPr>
              <a:t> There are many type of symptoms like </a:t>
            </a:r>
          </a:p>
          <a:p>
            <a:pPr algn="ctr"/>
            <a:r>
              <a:rPr lang="en-US" dirty="0">
                <a:latin typeface="Calibri" panose="020F0502020204030204" pitchFamily="34" charset="0"/>
                <a:cs typeface="Calibri" panose="020F0502020204030204" pitchFamily="34" charset="0"/>
              </a:rPr>
              <a:t>Cough </a:t>
            </a:r>
          </a:p>
          <a:p>
            <a:pPr algn="ctr"/>
            <a:r>
              <a:rPr lang="en-US" dirty="0">
                <a:latin typeface="Calibri" panose="020F0502020204030204" pitchFamily="34" charset="0"/>
                <a:cs typeface="Calibri" panose="020F0502020204030204" pitchFamily="34" charset="0"/>
              </a:rPr>
              <a:t>Fever </a:t>
            </a:r>
          </a:p>
          <a:p>
            <a:pPr algn="ctr"/>
            <a:r>
              <a:rPr lang="en-US" dirty="0">
                <a:latin typeface="Calibri" panose="020F0502020204030204" pitchFamily="34" charset="0"/>
                <a:cs typeface="Calibri" panose="020F0502020204030204" pitchFamily="34" charset="0"/>
              </a:rPr>
              <a:t>Headaches </a:t>
            </a:r>
          </a:p>
          <a:p>
            <a:pPr algn="ctr"/>
            <a:r>
              <a:rPr lang="en-GB" dirty="0">
                <a:latin typeface="Calibri" panose="020F0502020204030204" pitchFamily="34" charset="0"/>
                <a:cs typeface="Calibri" panose="020F0502020204030204" pitchFamily="34" charset="0"/>
              </a:rPr>
              <a:t>New loss of taste or smell </a:t>
            </a:r>
          </a:p>
          <a:p>
            <a:pPr algn="ctr"/>
            <a:r>
              <a:rPr lang="en-GB" dirty="0">
                <a:latin typeface="Calibri" panose="020F0502020204030204" pitchFamily="34" charset="0"/>
                <a:cs typeface="Calibri" panose="020F0502020204030204" pitchFamily="34" charset="0"/>
              </a:rPr>
              <a:t>And a lot more </a:t>
            </a:r>
          </a:p>
          <a:p>
            <a:r>
              <a:rPr lang="en-GB" dirty="0">
                <a:latin typeface="Calibri" panose="020F0502020204030204" pitchFamily="34" charset="0"/>
                <a:cs typeface="Calibri" panose="020F0502020204030204" pitchFamily="34" charset="0"/>
              </a:rPr>
              <a:t>(NHS,2020)</a:t>
            </a:r>
          </a:p>
        </p:txBody>
      </p:sp>
    </p:spTree>
    <p:extLst>
      <p:ext uri="{BB962C8B-B14F-4D97-AF65-F5344CB8AC3E}">
        <p14:creationId xmlns:p14="http://schemas.microsoft.com/office/powerpoint/2010/main" val="716952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2ED9A-B698-4ED9-8B4B-5343CA5594AB}"/>
              </a:ext>
            </a:extLst>
          </p:cNvPr>
          <p:cNvSpPr>
            <a:spLocks noGrp="1"/>
          </p:cNvSpPr>
          <p:nvPr>
            <p:ph type="title"/>
          </p:nvPr>
        </p:nvSpPr>
        <p:spPr/>
        <p:txBody>
          <a:bodyPr/>
          <a:lstStyle/>
          <a:p>
            <a:r>
              <a:rPr lang="en-US" dirty="0"/>
              <a:t>Data Collection </a:t>
            </a:r>
            <a:endParaRPr lang="en-GB" dirty="0"/>
          </a:p>
        </p:txBody>
      </p:sp>
      <p:sp>
        <p:nvSpPr>
          <p:cNvPr id="3" name="Content Placeholder 2">
            <a:extLst>
              <a:ext uri="{FF2B5EF4-FFF2-40B4-BE49-F238E27FC236}">
                <a16:creationId xmlns:a16="http://schemas.microsoft.com/office/drawing/2014/main" id="{B69FBD83-B3D2-42B5-83A1-E9413F16C6BF}"/>
              </a:ext>
            </a:extLst>
          </p:cNvPr>
          <p:cNvSpPr>
            <a:spLocks noGrp="1"/>
          </p:cNvSpPr>
          <p:nvPr>
            <p:ph idx="1"/>
          </p:nvPr>
        </p:nvSpPr>
        <p:spPr>
          <a:xfrm>
            <a:off x="762000" y="2556932"/>
            <a:ext cx="10725150" cy="3318936"/>
          </a:xfrm>
        </p:spPr>
        <p:txBody>
          <a:bodyPr>
            <a:noAutofit/>
          </a:bodyPr>
          <a:lstStyle/>
          <a:p>
            <a:r>
              <a:rPr lang="en-US" sz="2000" dirty="0">
                <a:latin typeface="Calibri" panose="020F0502020204030204" pitchFamily="34" charset="0"/>
                <a:cs typeface="Calibri" panose="020F0502020204030204" pitchFamily="34" charset="0"/>
              </a:rPr>
              <a:t>The authors used a survey that they had sent out to collect the results to create this article. The research that the authors did collected numbers that they used within the abstract in the article. The data collection could either have been completed via a phone or online, by a team member who would be able to complete on behalf of the participant. </a:t>
            </a:r>
          </a:p>
          <a:p>
            <a:r>
              <a:rPr lang="en-US" sz="2000" dirty="0">
                <a:latin typeface="Calibri" panose="020F0502020204030204" pitchFamily="34" charset="0"/>
                <a:cs typeface="Calibri" panose="020F0502020204030204" pitchFamily="34" charset="0"/>
              </a:rPr>
              <a:t> It was felt that the article was well written and well presented by the authors. The methods they used within the article was a telephone survey went out in the UK for older adults, people with Dementia and </a:t>
            </a:r>
            <a:r>
              <a:rPr lang="en-US" sz="2000" dirty="0" err="1">
                <a:latin typeface="Calibri" panose="020F0502020204030204" pitchFamily="34" charset="0"/>
                <a:cs typeface="Calibri" panose="020F0502020204030204" pitchFamily="34" charset="0"/>
              </a:rPr>
              <a:t>carers</a:t>
            </a:r>
            <a:r>
              <a:rPr lang="en-US" sz="2000" dirty="0">
                <a:latin typeface="Calibri" panose="020F0502020204030204" pitchFamily="34" charset="0"/>
                <a:cs typeface="Calibri" panose="020F0502020204030204" pitchFamily="34" charset="0"/>
              </a:rPr>
              <a:t> between April and May 2020. Methods is a technique used to gather evidence. The design and data collection and methods was appropriate for the aim of the study. </a:t>
            </a:r>
          </a:p>
          <a:p>
            <a:r>
              <a:rPr lang="en-US" sz="2000" dirty="0">
                <a:latin typeface="Calibri" panose="020F0502020204030204" pitchFamily="34" charset="0"/>
                <a:cs typeface="Calibri" panose="020F0502020204030204" pitchFamily="34" charset="0"/>
              </a:rPr>
              <a:t>There is currently around 850,000 people within the United Kingdom with dementia. </a:t>
            </a:r>
            <a:r>
              <a:rPr lang="en-US" sz="2000" dirty="0">
                <a:effectLst/>
                <a:latin typeface="Calibri" panose="020F0502020204030204" pitchFamily="34" charset="0"/>
                <a:ea typeface="Calibri" panose="020F0502020204030204" pitchFamily="34" charset="0"/>
                <a:cs typeface="Calibri" panose="020F0502020204030204" pitchFamily="34" charset="0"/>
              </a:rPr>
              <a:t> </a:t>
            </a:r>
            <a:r>
              <a:rPr lang="en-GB" sz="2000" dirty="0">
                <a:effectLst/>
                <a:latin typeface="Calibri" panose="020F0502020204030204" pitchFamily="34" charset="0"/>
                <a:ea typeface="Calibri" panose="020F0502020204030204" pitchFamily="34" charset="0"/>
                <a:cs typeface="Calibri" panose="020F0502020204030204" pitchFamily="34" charset="0"/>
              </a:rPr>
              <a:t>(</a:t>
            </a:r>
            <a:r>
              <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Alzheimer's Society 2019)</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05772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89E9E-B638-432D-9AD9-B4DB49C8C876}"/>
              </a:ext>
            </a:extLst>
          </p:cNvPr>
          <p:cNvSpPr>
            <a:spLocks noGrp="1"/>
          </p:cNvSpPr>
          <p:nvPr>
            <p:ph type="title"/>
          </p:nvPr>
        </p:nvSpPr>
        <p:spPr/>
        <p:txBody>
          <a:bodyPr/>
          <a:lstStyle/>
          <a:p>
            <a:r>
              <a:rPr lang="en-US" dirty="0"/>
              <a:t>Literature Review </a:t>
            </a:r>
            <a:endParaRPr lang="en-GB" dirty="0"/>
          </a:p>
        </p:txBody>
      </p:sp>
      <p:sp>
        <p:nvSpPr>
          <p:cNvPr id="3" name="Content Placeholder 2">
            <a:extLst>
              <a:ext uri="{FF2B5EF4-FFF2-40B4-BE49-F238E27FC236}">
                <a16:creationId xmlns:a16="http://schemas.microsoft.com/office/drawing/2014/main" id="{57BB8583-6696-4768-80D2-2187710F1BA9}"/>
              </a:ext>
            </a:extLst>
          </p:cNvPr>
          <p:cNvSpPr>
            <a:spLocks noGrp="1"/>
          </p:cNvSpPr>
          <p:nvPr>
            <p:ph idx="1"/>
          </p:nvPr>
        </p:nvSpPr>
        <p:spPr/>
        <p:txBody>
          <a:bodyPr>
            <a:normAutofit/>
          </a:bodyPr>
          <a:lstStyle/>
          <a:p>
            <a:r>
              <a:rPr lang="en-US" sz="2200" dirty="0">
                <a:latin typeface="Calibri" panose="020F0502020204030204" pitchFamily="34" charset="0"/>
                <a:cs typeface="Calibri" panose="020F0502020204030204" pitchFamily="34" charset="0"/>
              </a:rPr>
              <a:t>While reading the article it was noticed that they did not provide a review existing knowledge on the subject near the beginning. While reading that article due to Covid people are not able to access social support services in the United Kingdom. </a:t>
            </a:r>
            <a:r>
              <a:rPr lang="en-GB" sz="2200" dirty="0">
                <a:latin typeface="Calibri" panose="020F0502020204030204" pitchFamily="34" charset="0"/>
                <a:cs typeface="Calibri" panose="020F0502020204030204" pitchFamily="34" charset="0"/>
              </a:rPr>
              <a:t>The survey captured a number of support services usage before and after COVID-19. Public health measures a current quality of life. Between March and April there 33,841 COVID-19 deaths within Wales (</a:t>
            </a:r>
            <a:r>
              <a:rPr lang="en-US" sz="2200" dirty="0">
                <a:latin typeface="Calibri" panose="020F0502020204030204" pitchFamily="34" charset="0"/>
                <a:cs typeface="Calibri" panose="020F0502020204030204" pitchFamily="34" charset="0"/>
              </a:rPr>
              <a:t>Alzheimer’s Society 2021). </a:t>
            </a:r>
            <a:endParaRPr lang="en-GB" sz="22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964057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1434-DE37-4354-8F60-A0E7D613A281}"/>
              </a:ext>
            </a:extLst>
          </p:cNvPr>
          <p:cNvSpPr>
            <a:spLocks noGrp="1"/>
          </p:cNvSpPr>
          <p:nvPr>
            <p:ph type="title"/>
          </p:nvPr>
        </p:nvSpPr>
        <p:spPr/>
        <p:txBody>
          <a:bodyPr/>
          <a:lstStyle/>
          <a:p>
            <a:r>
              <a:rPr lang="en-US" dirty="0"/>
              <a:t>Sample </a:t>
            </a:r>
            <a:endParaRPr lang="en-GB" dirty="0"/>
          </a:p>
        </p:txBody>
      </p:sp>
      <p:sp>
        <p:nvSpPr>
          <p:cNvPr id="3" name="Content Placeholder 2">
            <a:extLst>
              <a:ext uri="{FF2B5EF4-FFF2-40B4-BE49-F238E27FC236}">
                <a16:creationId xmlns:a16="http://schemas.microsoft.com/office/drawing/2014/main" id="{81B3A335-4087-418F-BF3F-8E60AE269DD3}"/>
              </a:ext>
            </a:extLst>
          </p:cNvPr>
          <p:cNvSpPr>
            <a:spLocks noGrp="1"/>
          </p:cNvSpPr>
          <p:nvPr>
            <p:ph idx="1"/>
          </p:nvPr>
        </p:nvSpPr>
        <p:spPr/>
        <p:txBody>
          <a:bodyPr>
            <a:normAutofit fontScale="92500"/>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Methods is the technique used in gathering evidence.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Methology</a:t>
            </a:r>
            <a:r>
              <a:rPr lang="en-GB" sz="2200" dirty="0">
                <a:effectLst/>
                <a:latin typeface="Calibri" panose="020F0502020204030204" pitchFamily="34" charset="0"/>
                <a:ea typeface="Calibri" panose="020F0502020204030204" pitchFamily="34" charset="0"/>
                <a:cs typeface="Times New Roman" panose="02020603050405020304" pitchFamily="18" charset="0"/>
              </a:rPr>
              <a:t> is the underlying theory and analysis of how a research does or should proceed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Brookshier</a:t>
            </a:r>
            <a:r>
              <a:rPr lang="en-GB" sz="2200" dirty="0">
                <a:effectLst/>
                <a:latin typeface="Calibri" panose="020F0502020204030204" pitchFamily="34" charset="0"/>
                <a:ea typeface="Calibri" panose="020F0502020204030204" pitchFamily="34" charset="0"/>
                <a:cs typeface="Times New Roman" panose="02020603050405020304" pitchFamily="18" charset="0"/>
              </a:rPr>
              <a:t>, K. 2018).</a:t>
            </a:r>
          </a:p>
          <a:p>
            <a:r>
              <a:rPr lang="en-US" sz="2200" dirty="0">
                <a:latin typeface="Calibri" panose="020F0502020204030204" pitchFamily="34" charset="0"/>
                <a:cs typeface="Calibri" panose="020F0502020204030204" pitchFamily="34" charset="0"/>
              </a:rPr>
              <a:t>The research that the authors had from the survey they used within the abstract in the article. </a:t>
            </a:r>
            <a:r>
              <a:rPr lang="en-GB" sz="2200" dirty="0">
                <a:effectLst/>
                <a:latin typeface="Calibri" panose="020F0502020204030204" pitchFamily="34" charset="0"/>
                <a:ea typeface="Calibri" panose="020F0502020204030204" pitchFamily="34" charset="0"/>
                <a:cs typeface="Times New Roman" panose="02020603050405020304" pitchFamily="18" charset="0"/>
              </a:rPr>
              <a:t>Participants that were included within the study were the authors that had written the article of “</a:t>
            </a:r>
            <a:r>
              <a:rPr lang="en-US" sz="2200" dirty="0">
                <a:effectLst/>
                <a:latin typeface="Calibri" panose="020F0502020204030204" pitchFamily="34" charset="0"/>
                <a:ea typeface="Calibri" panose="020F0502020204030204" pitchFamily="34" charset="0"/>
                <a:cs typeface="Times New Roman" panose="02020603050405020304" pitchFamily="18" charset="0"/>
              </a:rPr>
              <a:t>A UK survey of COVID‐19 related social support closures and their effects on older people, people with dementia and</a:t>
            </a:r>
            <a:br>
              <a:rPr lang="en-US" sz="2200" dirty="0">
                <a:effectLst/>
                <a:latin typeface="Calibri" panose="020F0502020204030204" pitchFamily="34" charset="0"/>
                <a:ea typeface="Calibri" panose="020F0502020204030204" pitchFamily="34" charset="0"/>
                <a:cs typeface="Times New Roman" panose="02020603050405020304" pitchFamily="18" charset="0"/>
              </a:rPr>
            </a:br>
            <a:r>
              <a:rPr lang="en-US" sz="2200" dirty="0" err="1">
                <a:effectLst/>
                <a:latin typeface="Calibri" panose="020F0502020204030204" pitchFamily="34" charset="0"/>
                <a:ea typeface="Calibri" panose="020F0502020204030204" pitchFamily="34" charset="0"/>
                <a:cs typeface="Times New Roman" panose="02020603050405020304" pitchFamily="18" charset="0"/>
              </a:rPr>
              <a:t>carers</a:t>
            </a:r>
            <a:r>
              <a:rPr lang="en-US" sz="2200" dirty="0">
                <a:effectLst/>
                <a:latin typeface="Calibri" panose="020F0502020204030204" pitchFamily="34" charset="0"/>
                <a:ea typeface="Calibri" panose="020F0502020204030204" pitchFamily="34" charset="0"/>
                <a:cs typeface="Times New Roman" panose="02020603050405020304" pitchFamily="18" charset="0"/>
              </a:rPr>
              <a:t>” and the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carers</a:t>
            </a:r>
            <a:r>
              <a:rPr lang="en-US" sz="2200" dirty="0">
                <a:effectLst/>
                <a:latin typeface="Calibri" panose="020F0502020204030204" pitchFamily="34" charset="0"/>
                <a:ea typeface="Calibri" panose="020F0502020204030204" pitchFamily="34" charset="0"/>
                <a:cs typeface="Times New Roman" panose="02020603050405020304" pitchFamily="18" charset="0"/>
              </a:rPr>
              <a:t> and the individuals that had completed the survey. The authors had chosen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carers</a:t>
            </a:r>
            <a:r>
              <a:rPr lang="en-US" sz="2200" dirty="0">
                <a:effectLst/>
                <a:latin typeface="Calibri" panose="020F0502020204030204" pitchFamily="34" charset="0"/>
                <a:ea typeface="Calibri" panose="020F0502020204030204" pitchFamily="34" charset="0"/>
                <a:cs typeface="Times New Roman" panose="02020603050405020304" pitchFamily="18" charset="0"/>
              </a:rPr>
              <a:t> who look after dementia people and also the individuals that had dementia to participate withi</a:t>
            </a:r>
            <a:r>
              <a:rPr lang="en-US" sz="2200" dirty="0">
                <a:latin typeface="Calibri" panose="020F0502020204030204" pitchFamily="34" charset="0"/>
                <a:ea typeface="Calibri" panose="020F0502020204030204" pitchFamily="34" charset="0"/>
                <a:cs typeface="Times New Roman" panose="02020603050405020304" pitchFamily="18" charset="0"/>
              </a:rPr>
              <a:t>n the survey.</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83055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8F50A-BDF6-42FC-A1A5-FD6A7A7339C0}"/>
              </a:ext>
            </a:extLst>
          </p:cNvPr>
          <p:cNvSpPr>
            <a:spLocks noGrp="1"/>
          </p:cNvSpPr>
          <p:nvPr>
            <p:ph type="title"/>
          </p:nvPr>
        </p:nvSpPr>
        <p:spPr/>
        <p:txBody>
          <a:bodyPr/>
          <a:lstStyle/>
          <a:p>
            <a:r>
              <a:rPr lang="en-US" dirty="0"/>
              <a:t>Ethics </a:t>
            </a:r>
            <a:endParaRPr lang="en-GB" dirty="0"/>
          </a:p>
        </p:txBody>
      </p:sp>
      <p:sp>
        <p:nvSpPr>
          <p:cNvPr id="3" name="Content Placeholder 2">
            <a:extLst>
              <a:ext uri="{FF2B5EF4-FFF2-40B4-BE49-F238E27FC236}">
                <a16:creationId xmlns:a16="http://schemas.microsoft.com/office/drawing/2014/main" id="{001B1C75-9ADA-4143-BEFA-A17F04B4FCBF}"/>
              </a:ext>
            </a:extLst>
          </p:cNvPr>
          <p:cNvSpPr>
            <a:spLocks noGrp="1"/>
          </p:cNvSpPr>
          <p:nvPr>
            <p:ph idx="1"/>
          </p:nvPr>
        </p:nvSpPr>
        <p:spPr/>
        <p:txBody>
          <a:bodyPr>
            <a:normAutofit/>
          </a:bodyPr>
          <a:lstStyle/>
          <a:p>
            <a:r>
              <a:rPr lang="en-US" sz="2200" dirty="0">
                <a:latin typeface="Calibri" panose="020F0502020204030204" pitchFamily="34" charset="0"/>
                <a:cs typeface="Calibri" panose="020F0502020204030204" pitchFamily="34" charset="0"/>
              </a:rPr>
              <a:t>Ethics maintains confidentiality wherever necessary during the research. It is important that ethics is used within the article because it prompts the aim of the research and expanding on the knowledge.</a:t>
            </a:r>
            <a:r>
              <a:rPr lang="en-GB" sz="2200" dirty="0">
                <a:effectLst/>
                <a:latin typeface="Calibri" panose="020F0502020204030204" pitchFamily="34" charset="0"/>
                <a:ea typeface="Calibri" panose="020F0502020204030204" pitchFamily="34" charset="0"/>
                <a:cs typeface="Calibri" panose="020F0502020204030204" pitchFamily="34" charset="0"/>
              </a:rPr>
              <a:t> (</a:t>
            </a:r>
            <a:r>
              <a:rPr lang="en-GB" sz="2200" dirty="0" err="1">
                <a:effectLst/>
                <a:latin typeface="Calibri" panose="020F0502020204030204" pitchFamily="34" charset="0"/>
                <a:ea typeface="Calibri" panose="020F0502020204030204" pitchFamily="34" charset="0"/>
                <a:cs typeface="Calibri" panose="020F0502020204030204" pitchFamily="34" charset="0"/>
              </a:rPr>
              <a:t>Sumernet</a:t>
            </a:r>
            <a:r>
              <a:rPr lang="en-GB" sz="2200" dirty="0">
                <a:effectLst/>
                <a:latin typeface="Calibri" panose="020F0502020204030204" pitchFamily="34" charset="0"/>
                <a:ea typeface="Calibri" panose="020F0502020204030204" pitchFamily="34" charset="0"/>
                <a:cs typeface="Calibri" panose="020F0502020204030204" pitchFamily="34" charset="0"/>
              </a:rPr>
              <a:t> | Building research for policy towards sustainable development in the Mekong Region 2021). It is important that the authors</a:t>
            </a:r>
            <a:r>
              <a:rPr lang="en-GB" sz="2200" dirty="0">
                <a:latin typeface="Calibri" panose="020F0502020204030204" pitchFamily="34" charset="0"/>
                <a:ea typeface="Calibri" panose="020F0502020204030204" pitchFamily="34" charset="0"/>
                <a:cs typeface="Calibri" panose="020F0502020204030204" pitchFamily="34" charset="0"/>
              </a:rPr>
              <a:t> uses ethics within their research as </a:t>
            </a:r>
            <a:r>
              <a:rPr lang="en-GB" sz="2200" dirty="0">
                <a:effectLst/>
                <a:latin typeface="Calibri" panose="020F0502020204030204" pitchFamily="34" charset="0"/>
                <a:ea typeface="Calibri" panose="020F0502020204030204" pitchFamily="34" charset="0"/>
                <a:cs typeface="Calibri" panose="020F0502020204030204" pitchFamily="34" charset="0"/>
              </a:rPr>
              <a:t>Ethics covers a wide range for example how to live a good life, our rights and responsibilities, the right to wrong language (BBC 2014. </a:t>
            </a:r>
            <a:r>
              <a:rPr lang="en-US" sz="2200" dirty="0">
                <a:effectLst/>
                <a:latin typeface="Calibri" panose="020F0502020204030204" pitchFamily="34" charset="0"/>
                <a:ea typeface="Calibri" panose="020F0502020204030204" pitchFamily="34" charset="0"/>
                <a:cs typeface="Calibri" panose="020F0502020204030204" pitchFamily="34" charset="0"/>
              </a:rPr>
              <a:t>“Ethics asks how should we live, what choices we should make and what makes our lives worth living”</a:t>
            </a:r>
            <a:endParaRPr lang="en-GB" sz="22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935126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9B7FF-D217-4585-A5AA-0BA8E71B3573}"/>
              </a:ext>
            </a:extLst>
          </p:cNvPr>
          <p:cNvSpPr>
            <a:spLocks noGrp="1"/>
          </p:cNvSpPr>
          <p:nvPr>
            <p:ph type="title"/>
          </p:nvPr>
        </p:nvSpPr>
        <p:spPr/>
        <p:txBody>
          <a:bodyPr/>
          <a:lstStyle/>
          <a:p>
            <a:r>
              <a:rPr lang="en-US" dirty="0"/>
              <a:t>Data analysis and results.</a:t>
            </a:r>
            <a:endParaRPr lang="en-GB" dirty="0"/>
          </a:p>
        </p:txBody>
      </p:sp>
      <p:sp>
        <p:nvSpPr>
          <p:cNvPr id="3" name="Content Placeholder 2">
            <a:extLst>
              <a:ext uri="{FF2B5EF4-FFF2-40B4-BE49-F238E27FC236}">
                <a16:creationId xmlns:a16="http://schemas.microsoft.com/office/drawing/2014/main" id="{CAC97B8B-A824-4E0C-89C4-0DC1704E6CD2}"/>
              </a:ext>
            </a:extLst>
          </p:cNvPr>
          <p:cNvSpPr>
            <a:spLocks noGrp="1"/>
          </p:cNvSpPr>
          <p:nvPr>
            <p:ph idx="1"/>
          </p:nvPr>
        </p:nvSpPr>
        <p:spPr/>
        <p:txBody>
          <a:bodyPr/>
          <a:lstStyle/>
          <a:p>
            <a:r>
              <a:rPr lang="en-US" dirty="0">
                <a:latin typeface="Calibri" panose="020F0502020204030204" pitchFamily="34" charset="0"/>
                <a:cs typeface="Calibri" panose="020F0502020204030204" pitchFamily="34" charset="0"/>
              </a:rPr>
              <a:t>It was felt that the authors have researched and analyzed the article the authors used standard summary statistics to describe the data. A test was used to compare the hours of social support service usage before and since Covid-19. Therefore, there were graphs used within the article to show the usage of services before and after COVID-19. The graphs that they had shown in the article were easy to follow and clear to read. There were 4 graphs used to show different statistics.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78950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B4090-84DF-497F-9728-C94D05CAF46F}"/>
              </a:ext>
            </a:extLst>
          </p:cNvPr>
          <p:cNvSpPr>
            <a:spLocks noGrp="1"/>
          </p:cNvSpPr>
          <p:nvPr>
            <p:ph type="title"/>
          </p:nvPr>
        </p:nvSpPr>
        <p:spPr/>
        <p:txBody>
          <a:bodyPr/>
          <a:lstStyle/>
          <a:p>
            <a:r>
              <a:rPr lang="en-US" dirty="0"/>
              <a:t>Discussion and Conclusions </a:t>
            </a:r>
            <a:endParaRPr lang="en-GB" dirty="0"/>
          </a:p>
        </p:txBody>
      </p:sp>
      <p:sp>
        <p:nvSpPr>
          <p:cNvPr id="3" name="Content Placeholder 2">
            <a:extLst>
              <a:ext uri="{FF2B5EF4-FFF2-40B4-BE49-F238E27FC236}">
                <a16:creationId xmlns:a16="http://schemas.microsoft.com/office/drawing/2014/main" id="{5EEE5AFE-ED7D-48FD-8642-FE90A89E5EE5}"/>
              </a:ext>
            </a:extLst>
          </p:cNvPr>
          <p:cNvSpPr>
            <a:spLocks noGrp="1"/>
          </p:cNvSpPr>
          <p:nvPr>
            <p:ph idx="1"/>
          </p:nvPr>
        </p:nvSpPr>
        <p:spPr/>
        <p:txBody>
          <a:bodyPr/>
          <a:lstStyle/>
          <a:p>
            <a:r>
              <a:rPr lang="en-US" dirty="0"/>
              <a:t>Within the article the authors clearly presented the information into divided parts for example, Introduction, dissection, data collection, methods. The authors effectively answer their research questions toward the end of the article they met their research aims. Authors had stated it would have not have been possible if all of the PLWD (persons living with dementia) unpaid </a:t>
            </a:r>
            <a:r>
              <a:rPr lang="en-US" dirty="0" err="1"/>
              <a:t>carers</a:t>
            </a:r>
            <a:r>
              <a:rPr lang="en-US" dirty="0"/>
              <a:t> and older adults did not take part within the survey. </a:t>
            </a:r>
          </a:p>
          <a:p>
            <a:endParaRPr lang="en-US" dirty="0"/>
          </a:p>
          <a:p>
            <a:pPr algn="ctr"/>
            <a:endParaRPr lang="en-US" dirty="0"/>
          </a:p>
          <a:p>
            <a:pPr algn="ctr"/>
            <a:endParaRPr lang="en-GB" dirty="0"/>
          </a:p>
        </p:txBody>
      </p:sp>
    </p:spTree>
    <p:extLst>
      <p:ext uri="{BB962C8B-B14F-4D97-AF65-F5344CB8AC3E}">
        <p14:creationId xmlns:p14="http://schemas.microsoft.com/office/powerpoint/2010/main" val="2361815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8E090-B55F-4844-ADBB-1EE1CEADB86C}"/>
              </a:ext>
            </a:extLst>
          </p:cNvPr>
          <p:cNvSpPr>
            <a:spLocks noGrp="1"/>
          </p:cNvSpPr>
          <p:nvPr>
            <p:ph type="title"/>
          </p:nvPr>
        </p:nvSpPr>
        <p:spPr/>
        <p:txBody>
          <a:bodyPr/>
          <a:lstStyle/>
          <a:p>
            <a:r>
              <a:rPr lang="en-US" dirty="0"/>
              <a:t>Closing statement</a:t>
            </a:r>
            <a:endParaRPr lang="en-GB" dirty="0"/>
          </a:p>
        </p:txBody>
      </p:sp>
      <p:sp>
        <p:nvSpPr>
          <p:cNvPr id="3" name="Content Placeholder 2">
            <a:extLst>
              <a:ext uri="{FF2B5EF4-FFF2-40B4-BE49-F238E27FC236}">
                <a16:creationId xmlns:a16="http://schemas.microsoft.com/office/drawing/2014/main" id="{286AB2C4-3CB6-4B3D-B970-5F0EB0704D2A}"/>
              </a:ext>
            </a:extLst>
          </p:cNvPr>
          <p:cNvSpPr>
            <a:spLocks noGrp="1"/>
          </p:cNvSpPr>
          <p:nvPr>
            <p:ph idx="1"/>
          </p:nvPr>
        </p:nvSpPr>
        <p:spPr/>
        <p:txBody>
          <a:bodyPr/>
          <a:lstStyle/>
          <a:p>
            <a:r>
              <a:rPr lang="en-US" dirty="0"/>
              <a:t>There were key points used withing the article “social support service usage for dementia had decreased significantly since the pandemic” the language within the article was clear and easy to understand. The main strengths within the article that there was evidence used to back up their point</a:t>
            </a:r>
            <a:endParaRPr lang="en-GB" dirty="0"/>
          </a:p>
        </p:txBody>
      </p:sp>
    </p:spTree>
    <p:extLst>
      <p:ext uri="{BB962C8B-B14F-4D97-AF65-F5344CB8AC3E}">
        <p14:creationId xmlns:p14="http://schemas.microsoft.com/office/powerpoint/2010/main" val="211049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699E7-F8F9-42BB-8BE7-D0616F3DF451}"/>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897FA72E-9F57-4184-9AD8-DE29BBF46D20}"/>
              </a:ext>
            </a:extLst>
          </p:cNvPr>
          <p:cNvSpPr>
            <a:spLocks noGrp="1"/>
          </p:cNvSpPr>
          <p:nvPr>
            <p:ph idx="1"/>
          </p:nvPr>
        </p:nvSpPr>
        <p:spPr/>
        <p:txBody>
          <a:bodyPr>
            <a:normAutofit fontScale="85000" lnSpcReduction="20000"/>
          </a:bodyPr>
          <a:lstStyle/>
          <a:p>
            <a:r>
              <a:rPr lang="en-US" sz="1300" dirty="0">
                <a:latin typeface="Calibri" panose="020F0502020204030204" pitchFamily="34" charset="0"/>
                <a:cs typeface="Calibri" panose="020F0502020204030204" pitchFamily="34" charset="0"/>
              </a:rPr>
              <a:t>Alzheimer’s Society. (2021). Office of National Statistics figures show dementia is main underlying condition for COVID-19 deaths. [online] Available at: https://www.alzheimers.org.uk/news/2020-05-15/ons-figures-show-dementia-main-underlying-condition-covid-19-deaths-alzheimers.</a:t>
            </a:r>
          </a:p>
          <a:p>
            <a:r>
              <a:rPr lang="en-US" sz="1300" dirty="0">
                <a:latin typeface="Calibri" panose="020F0502020204030204" pitchFamily="34" charset="0"/>
                <a:cs typeface="Calibri" panose="020F0502020204030204" pitchFamily="34" charset="0"/>
              </a:rPr>
              <a:t>Alzheimer's Society (2019). Facts for the media. [online] Alzheimer’s Society. Available at: </a:t>
            </a:r>
            <a:r>
              <a:rPr lang="en-US" sz="1300" dirty="0">
                <a:latin typeface="Calibri" panose="020F0502020204030204" pitchFamily="34" charset="0"/>
                <a:cs typeface="Calibri" panose="020F0502020204030204" pitchFamily="34" charset="0"/>
                <a:hlinkClick r:id="rId2"/>
              </a:rPr>
              <a:t>https://www.alzheimers.org.uk/about-us/news-and-media/facts-media</a:t>
            </a:r>
            <a:r>
              <a:rPr lang="en-US" sz="1300" dirty="0">
                <a:latin typeface="Calibri" panose="020F0502020204030204" pitchFamily="34" charset="0"/>
                <a:cs typeface="Calibri" panose="020F0502020204030204" pitchFamily="34" charset="0"/>
              </a:rPr>
              <a:t>.</a:t>
            </a:r>
          </a:p>
          <a:p>
            <a:r>
              <a:rPr lang="en-GB" sz="1300" dirty="0">
                <a:effectLst/>
                <a:latin typeface="Calibri" panose="020F0502020204030204" pitchFamily="34" charset="0"/>
                <a:ea typeface="Calibri" panose="020F0502020204030204" pitchFamily="34" charset="0"/>
                <a:cs typeface="Calibri" panose="020F0502020204030204" pitchFamily="34" charset="0"/>
              </a:rPr>
              <a:t>BBC (2014). BBC - Ethics - Introduction to ethics: Ethics: a general introduction. [online] Bbc.co.uk. Available at: http://www.bbc.co.uk/ethics/introduction/intro_1.shtml.</a:t>
            </a:r>
            <a:endParaRPr lang="en-US" sz="1300" dirty="0">
              <a:latin typeface="Calibri" panose="020F0502020204030204" pitchFamily="34" charset="0"/>
              <a:cs typeface="Calibri" panose="020F0502020204030204" pitchFamily="34" charset="0"/>
            </a:endParaRPr>
          </a:p>
          <a:p>
            <a:r>
              <a:rPr lang="en-GB" sz="1300" dirty="0">
                <a:effectLst/>
                <a:latin typeface="Calibri" panose="020F0502020204030204" pitchFamily="34" charset="0"/>
                <a:ea typeface="Calibri" panose="020F0502020204030204" pitchFamily="34" charset="0"/>
                <a:cs typeface="Calibri" panose="020F0502020204030204" pitchFamily="34" charset="0"/>
              </a:rPr>
              <a:t> </a:t>
            </a:r>
            <a:r>
              <a:rPr lang="en-GB" sz="1300" dirty="0" err="1">
                <a:effectLst/>
                <a:latin typeface="Calibri" panose="020F0502020204030204" pitchFamily="34" charset="0"/>
                <a:ea typeface="Calibri" panose="020F0502020204030204" pitchFamily="34" charset="0"/>
                <a:cs typeface="Calibri" panose="020F0502020204030204" pitchFamily="34" charset="0"/>
              </a:rPr>
              <a:t>Brookshier</a:t>
            </a:r>
            <a:r>
              <a:rPr lang="en-GB" sz="1300" dirty="0">
                <a:effectLst/>
                <a:latin typeface="Calibri" panose="020F0502020204030204" pitchFamily="34" charset="0"/>
                <a:ea typeface="Calibri" panose="020F0502020204030204" pitchFamily="34" charset="0"/>
                <a:cs typeface="Calibri" panose="020F0502020204030204" pitchFamily="34" charset="0"/>
              </a:rPr>
              <a:t>, K. (2018). Method vs. methodology: understanding the difference. [online] UX Collective. Available at: https://uxdesign.cc/method-vs-methodology-whats-the-difference-9cc755c2e69d.</a:t>
            </a:r>
            <a:endParaRPr lang="en-US" sz="1300" b="1" dirty="0">
              <a:latin typeface="Calibri" panose="020F0502020204030204" pitchFamily="34" charset="0"/>
              <a:cs typeface="Calibri" panose="020F0502020204030204" pitchFamily="34" charset="0"/>
            </a:endParaRPr>
          </a:p>
          <a:p>
            <a:r>
              <a:rPr lang="en-US" sz="1300" dirty="0" err="1">
                <a:latin typeface="Calibri" panose="020F0502020204030204" pitchFamily="34" charset="0"/>
                <a:cs typeface="Calibri" panose="020F0502020204030204" pitchFamily="34" charset="0"/>
              </a:rPr>
              <a:t>Nhs</a:t>
            </a:r>
            <a:r>
              <a:rPr lang="en-US" sz="1300" dirty="0">
                <a:latin typeface="Calibri" panose="020F0502020204030204" pitchFamily="34" charset="0"/>
                <a:cs typeface="Calibri" panose="020F0502020204030204" pitchFamily="34" charset="0"/>
              </a:rPr>
              <a:t>. “Coronavirus (COVID-19).” Nhs.uk, 24 Jan. 2020, www.nhs.uk/conditions/coronavirus-covid-19/</a:t>
            </a:r>
          </a:p>
          <a:p>
            <a:r>
              <a:rPr lang="en-US" sz="1300" dirty="0">
                <a:latin typeface="Calibri" panose="020F0502020204030204" pitchFamily="34" charset="0"/>
                <a:cs typeface="Calibri" panose="020F0502020204030204" pitchFamily="34" charset="0"/>
              </a:rPr>
              <a:t>“Information about COVID-19 and Dementia.”2021 Alzheimer’s Research UK, </a:t>
            </a:r>
            <a:r>
              <a:rPr lang="en-US" sz="1300" dirty="0">
                <a:latin typeface="Calibri" panose="020F0502020204030204" pitchFamily="34" charset="0"/>
                <a:cs typeface="Calibri" panose="020F0502020204030204" pitchFamily="34" charset="0"/>
                <a:hlinkClick r:id="rId3"/>
              </a:rPr>
              <a:t>www.alzheimersresearchuk.org/dementia-information/need-to-know-more/information-about-covid-19-and-dementia/</a:t>
            </a:r>
            <a:r>
              <a:rPr lang="en-US" sz="1300" dirty="0">
                <a:latin typeface="Calibri" panose="020F0502020204030204" pitchFamily="34" charset="0"/>
                <a:cs typeface="Calibri" panose="020F0502020204030204" pitchFamily="34" charset="0"/>
              </a:rPr>
              <a:t>..</a:t>
            </a:r>
          </a:p>
          <a:p>
            <a:r>
              <a:rPr lang="en-GB" sz="1300" u="sng" dirty="0" err="1">
                <a:solidFill>
                  <a:srgbClr val="0563C1"/>
                </a:solidFill>
                <a:effectLst/>
                <a:latin typeface="Calibri" panose="020F0502020204030204" pitchFamily="34" charset="0"/>
                <a:ea typeface="Calibri" panose="020F0502020204030204" pitchFamily="34" charset="0"/>
                <a:cs typeface="Calibri" panose="020F0502020204030204" pitchFamily="34" charset="0"/>
              </a:rPr>
              <a:t>Sumernet</a:t>
            </a:r>
            <a:r>
              <a:rPr lang="en-GB" sz="13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rPr>
              <a:t> | Building research for policy towards sustainable development in the Mekong Region. (2021). </a:t>
            </a:r>
            <a:r>
              <a:rPr lang="en-GB" sz="1300" dirty="0">
                <a:effectLst/>
                <a:latin typeface="Calibri" panose="020F0502020204030204" pitchFamily="34" charset="0"/>
                <a:ea typeface="Calibri" panose="020F0502020204030204" pitchFamily="34" charset="0"/>
                <a:cs typeface="Calibri" panose="020F0502020204030204" pitchFamily="34" charset="0"/>
              </a:rPr>
              <a:t>The importance of ethical practice in research. [online] Available at: </a:t>
            </a:r>
            <a:r>
              <a:rPr lang="en-GB" sz="13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https://www.sumernet.org/story/the-importance-of-ethical-practice-in-research</a:t>
            </a:r>
            <a:r>
              <a:rPr lang="en-GB" sz="1300" dirty="0">
                <a:effectLst/>
                <a:latin typeface="Calibri" panose="020F0502020204030204" pitchFamily="34" charset="0"/>
                <a:ea typeface="Calibri" panose="020F0502020204030204" pitchFamily="34" charset="0"/>
                <a:cs typeface="Calibri" panose="020F0502020204030204" pitchFamily="34" charset="0"/>
              </a:rPr>
              <a:t>.</a:t>
            </a:r>
          </a:p>
          <a:p>
            <a:r>
              <a:rPr lang="en-US" sz="1300" b="0" i="0" dirty="0">
                <a:solidFill>
                  <a:srgbClr val="2C3E50"/>
                </a:solidFill>
                <a:effectLst/>
                <a:latin typeface="Calibri" panose="020F0502020204030204" pitchFamily="34" charset="0"/>
                <a:cs typeface="Calibri" panose="020F0502020204030204" pitchFamily="34" charset="0"/>
              </a:rPr>
              <a:t>GOV.UK. (2021). </a:t>
            </a:r>
            <a:r>
              <a:rPr lang="en-US" sz="1300" b="0" i="1" dirty="0">
                <a:solidFill>
                  <a:srgbClr val="2C3E50"/>
                </a:solidFill>
                <a:effectLst/>
                <a:latin typeface="Calibri" panose="020F0502020204030204" pitchFamily="34" charset="0"/>
                <a:cs typeface="Calibri" panose="020F0502020204030204" pitchFamily="34" charset="0"/>
              </a:rPr>
              <a:t>Guidance on shielding and protecting people defined on medical grounds as extremely vulnerable from COVID-19</a:t>
            </a:r>
            <a:r>
              <a:rPr lang="en-US" sz="1300" b="0" i="0" dirty="0">
                <a:solidFill>
                  <a:srgbClr val="2C3E50"/>
                </a:solidFill>
                <a:effectLst/>
                <a:latin typeface="Calibri" panose="020F0502020204030204" pitchFamily="34" charset="0"/>
                <a:cs typeface="Calibri" panose="020F0502020204030204" pitchFamily="34" charset="0"/>
              </a:rPr>
              <a:t>. Available at: https://www.gov.uk/government/publications/guidance-on-shielding-and-protecting-extremely-vulnerable-persons-from-covid-19/guidance-on-shielding-and-protecting-extremely-vulnerable-persons-from-covid-19</a:t>
            </a:r>
            <a:r>
              <a:rPr lang="en-US" sz="1400" b="0" i="0" dirty="0">
                <a:solidFill>
                  <a:srgbClr val="2C3E50"/>
                </a:solidFill>
                <a:effectLst/>
                <a:latin typeface="Calibri" panose="020F0502020204030204" pitchFamily="34"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241006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19162</TotalTime>
  <Words>1338</Words>
  <Application>Microsoft Office PowerPoint</Application>
  <PresentationFormat>Widescreen</PresentationFormat>
  <Paragraphs>43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Introduction to  research </vt:lpstr>
      <vt:lpstr>A UK survey of COVID‐19 related social support closures and their effects on older people, people with dementia, and carers</vt:lpstr>
      <vt:lpstr>Introduction </vt:lpstr>
      <vt:lpstr>The background of the article </vt:lpstr>
      <vt:lpstr>COVID-19</vt:lpstr>
      <vt:lpstr>Data Collection </vt:lpstr>
      <vt:lpstr>Literature Review </vt:lpstr>
      <vt:lpstr>Sample </vt:lpstr>
      <vt:lpstr>Ethics </vt:lpstr>
      <vt:lpstr>Data analysis and results.</vt:lpstr>
      <vt:lpstr>Discussion and Conclusions </vt:lpstr>
      <vt:lpstr>Closing statement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CAITLIN</dc:creator>
  <cp:lastModifiedBy>CAITLIN</cp:lastModifiedBy>
  <cp:revision>48</cp:revision>
  <dcterms:created xsi:type="dcterms:W3CDTF">2021-06-18T17:04:45Z</dcterms:created>
  <dcterms:modified xsi:type="dcterms:W3CDTF">2021-07-05T21:19:58Z</dcterms:modified>
</cp:coreProperties>
</file>