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6" r:id="rId2"/>
    <p:sldId id="271" r:id="rId3"/>
    <p:sldId id="273" r:id="rId4"/>
    <p:sldId id="257" r:id="rId5"/>
    <p:sldId id="258" r:id="rId6"/>
    <p:sldId id="259" r:id="rId7"/>
    <p:sldId id="280" r:id="rId8"/>
    <p:sldId id="260" r:id="rId9"/>
    <p:sldId id="261" r:id="rId10"/>
    <p:sldId id="262" r:id="rId11"/>
    <p:sldId id="263" r:id="rId12"/>
    <p:sldId id="281" r:id="rId13"/>
    <p:sldId id="265" r:id="rId14"/>
    <p:sldId id="266" r:id="rId15"/>
    <p:sldId id="267" r:id="rId16"/>
    <p:sldId id="268" r:id="rId17"/>
    <p:sldId id="269" r:id="rId18"/>
    <p:sldId id="282" r:id="rId19"/>
    <p:sldId id="274" r:id="rId20"/>
    <p:sldId id="278" r:id="rId21"/>
    <p:sldId id="279" r:id="rId22"/>
    <p:sldId id="275" r:id="rId23"/>
    <p:sldId id="277" r:id="rId24"/>
    <p:sldId id="283" r:id="rId25"/>
    <p:sldId id="284" r:id="rId26"/>
    <p:sldId id="270" r:id="rId27"/>
    <p:sldId id="264" r:id="rId28"/>
    <p:sldId id="286"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13A2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86D54C-7A70-45A5-BB2F-379A2124881C}" v="15" dt="2025-11-11T16:22:40.3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2401" autoAdjust="0"/>
  </p:normalViewPr>
  <p:slideViewPr>
    <p:cSldViewPr snapToGrid="0">
      <p:cViewPr>
        <p:scale>
          <a:sx n="76" d="100"/>
          <a:sy n="76" d="100"/>
        </p:scale>
        <p:origin x="10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17.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18.svg"/><Relationship Id="rId9" Type="http://schemas.openxmlformats.org/officeDocument/2006/relationships/image" Target="../media/image35.png"/></Relationships>
</file>

<file path=ppt/diagrams/_rels/data7.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s>
</file>

<file path=ppt/diagrams/_rels/data14.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17.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18.svg"/><Relationship Id="rId9" Type="http://schemas.openxmlformats.org/officeDocument/2006/relationships/image" Target="../media/image35.png"/></Relationships>
</file>

<file path=ppt/diagrams/_rels/drawing7.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12" Type="http://schemas.openxmlformats.org/officeDocument/2006/relationships/image" Target="../media/image50.sv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11" Type="http://schemas.openxmlformats.org/officeDocument/2006/relationships/image" Target="../media/image49.png"/><Relationship Id="rId5" Type="http://schemas.openxmlformats.org/officeDocument/2006/relationships/image" Target="../media/image43.png"/><Relationship Id="rId10" Type="http://schemas.openxmlformats.org/officeDocument/2006/relationships/image" Target="../media/image48.svg"/><Relationship Id="rId4" Type="http://schemas.openxmlformats.org/officeDocument/2006/relationships/image" Target="../media/image42.svg"/><Relationship Id="rId9" Type="http://schemas.openxmlformats.org/officeDocument/2006/relationships/image" Target="../media/image47.png"/></Relationships>
</file>

<file path=ppt/diagrams/_rels/drawing14.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image" Target="../media/image59.svg"/><Relationship Id="rId1" Type="http://schemas.openxmlformats.org/officeDocument/2006/relationships/image" Target="../media/image58.png"/><Relationship Id="rId6" Type="http://schemas.openxmlformats.org/officeDocument/2006/relationships/image" Target="../media/image63.svg"/><Relationship Id="rId5" Type="http://schemas.openxmlformats.org/officeDocument/2006/relationships/image" Target="../media/image62.png"/><Relationship Id="rId4" Type="http://schemas.openxmlformats.org/officeDocument/2006/relationships/image" Target="../media/image6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D9C09F-2F1E-409E-9C06-90E8C8EB2F4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3E84DA8-6462-4794-8D23-1BC71F50C7F8}">
      <dgm:prSet/>
      <dgm:spPr/>
      <dgm:t>
        <a:bodyPr/>
        <a:lstStyle/>
        <a:p>
          <a:r>
            <a:rPr lang="en-US" b="0" i="0" baseline="0"/>
            <a:t>Information systems integrate technology, people, and processes to collect, store, and distribute data across organizations (Plekhanov, Franke, and Netland, 2023) </a:t>
          </a:r>
          <a:endParaRPr lang="en-US"/>
        </a:p>
      </dgm:t>
    </dgm:pt>
    <dgm:pt modelId="{8373356A-3F93-4999-AB6C-03AF44EC9113}" type="parTrans" cxnId="{EDA8F6AE-4B18-45A1-BC2A-9ECCCB393947}">
      <dgm:prSet/>
      <dgm:spPr/>
      <dgm:t>
        <a:bodyPr/>
        <a:lstStyle/>
        <a:p>
          <a:endParaRPr lang="en-US"/>
        </a:p>
      </dgm:t>
    </dgm:pt>
    <dgm:pt modelId="{64C50A48-A9F6-4CD9-83DA-285A85A96480}" type="sibTrans" cxnId="{EDA8F6AE-4B18-45A1-BC2A-9ECCCB393947}">
      <dgm:prSet/>
      <dgm:spPr/>
      <dgm:t>
        <a:bodyPr/>
        <a:lstStyle/>
        <a:p>
          <a:endParaRPr lang="en-US"/>
        </a:p>
      </dgm:t>
    </dgm:pt>
    <dgm:pt modelId="{0992E71F-C9FF-4680-8414-EAF499EFC780}">
      <dgm:prSet/>
      <dgm:spPr/>
      <dgm:t>
        <a:bodyPr/>
        <a:lstStyle/>
        <a:p>
          <a:r>
            <a:rPr lang="en-US" b="0" i="0" baseline="0"/>
            <a:t>These systems form the backbone of modern business operations enabling faster communication and streamlined workflows (Alzghoul et al., 2024) </a:t>
          </a:r>
          <a:endParaRPr lang="en-US"/>
        </a:p>
      </dgm:t>
    </dgm:pt>
    <dgm:pt modelId="{B5294EAD-AB78-4437-A946-054242F33219}" type="parTrans" cxnId="{516E7D41-9BD1-4FCB-B91F-48A6ED628CA4}">
      <dgm:prSet/>
      <dgm:spPr/>
      <dgm:t>
        <a:bodyPr/>
        <a:lstStyle/>
        <a:p>
          <a:endParaRPr lang="en-US"/>
        </a:p>
      </dgm:t>
    </dgm:pt>
    <dgm:pt modelId="{EE44A059-1DEE-4127-8071-26EAD61CF1E0}" type="sibTrans" cxnId="{516E7D41-9BD1-4FCB-B91F-48A6ED628CA4}">
      <dgm:prSet/>
      <dgm:spPr/>
      <dgm:t>
        <a:bodyPr/>
        <a:lstStyle/>
        <a:p>
          <a:endParaRPr lang="en-US"/>
        </a:p>
      </dgm:t>
    </dgm:pt>
    <dgm:pt modelId="{92D0991C-AF44-43A3-AA5E-8398C597F86F}">
      <dgm:prSet/>
      <dgm:spPr/>
      <dgm:t>
        <a:bodyPr/>
        <a:lstStyle/>
        <a:p>
          <a:r>
            <a:rPr lang="en-US" b="0" i="0" baseline="0"/>
            <a:t>Companies use information systems to gain competitive advantages through better resource allocation and market responsiveness </a:t>
          </a:r>
          <a:endParaRPr lang="en-US"/>
        </a:p>
      </dgm:t>
    </dgm:pt>
    <dgm:pt modelId="{8AF17684-FB25-4D52-B4F4-C94282931699}" type="parTrans" cxnId="{630B31B4-E8B5-49E5-9ECA-72BE19695FA0}">
      <dgm:prSet/>
      <dgm:spPr/>
      <dgm:t>
        <a:bodyPr/>
        <a:lstStyle/>
        <a:p>
          <a:endParaRPr lang="en-US"/>
        </a:p>
      </dgm:t>
    </dgm:pt>
    <dgm:pt modelId="{7A8D5202-BAD5-480B-8C59-E85D1E0C69C3}" type="sibTrans" cxnId="{630B31B4-E8B5-49E5-9ECA-72BE19695FA0}">
      <dgm:prSet/>
      <dgm:spPr/>
      <dgm:t>
        <a:bodyPr/>
        <a:lstStyle/>
        <a:p>
          <a:endParaRPr lang="en-US"/>
        </a:p>
      </dgm:t>
    </dgm:pt>
    <dgm:pt modelId="{AB3798A5-A6D9-4F32-BDCF-609F117362EF}">
      <dgm:prSet/>
      <dgm:spPr/>
      <dgm:t>
        <a:bodyPr/>
        <a:lstStyle/>
        <a:p>
          <a:r>
            <a:rPr lang="en-US" b="0" i="0" baseline="0"/>
            <a:t>Digital transformation has made these systems essential for survival in global markets </a:t>
          </a:r>
          <a:endParaRPr lang="en-US"/>
        </a:p>
      </dgm:t>
    </dgm:pt>
    <dgm:pt modelId="{CDD48420-1B7C-41CF-BF09-CD60108FAF90}" type="parTrans" cxnId="{B5DC694D-3F08-49BE-B120-D71810E15157}">
      <dgm:prSet/>
      <dgm:spPr/>
      <dgm:t>
        <a:bodyPr/>
        <a:lstStyle/>
        <a:p>
          <a:endParaRPr lang="en-US"/>
        </a:p>
      </dgm:t>
    </dgm:pt>
    <dgm:pt modelId="{AA575F29-C74E-4793-B796-92FA252AB3A4}" type="sibTrans" cxnId="{B5DC694D-3F08-49BE-B120-D71810E15157}">
      <dgm:prSet/>
      <dgm:spPr/>
      <dgm:t>
        <a:bodyPr/>
        <a:lstStyle/>
        <a:p>
          <a:endParaRPr lang="en-US"/>
        </a:p>
      </dgm:t>
    </dgm:pt>
    <dgm:pt modelId="{8E4CC251-5D33-46E4-9FD0-2CDF15D32937}">
      <dgm:prSet/>
      <dgm:spPr/>
      <dgm:t>
        <a:bodyPr/>
        <a:lstStyle/>
        <a:p>
          <a:r>
            <a:rPr lang="en-US" b="0" i="0" baseline="0"/>
            <a:t>Systems support strategic planning and improve organizational efficiency across all departments </a:t>
          </a:r>
          <a:endParaRPr lang="en-US"/>
        </a:p>
      </dgm:t>
    </dgm:pt>
    <dgm:pt modelId="{A36B0AB3-7899-4CA1-A8B3-485E124B309C}" type="parTrans" cxnId="{E7E01A14-F337-4AD3-8437-419BAA39FF85}">
      <dgm:prSet/>
      <dgm:spPr/>
      <dgm:t>
        <a:bodyPr/>
        <a:lstStyle/>
        <a:p>
          <a:endParaRPr lang="en-US"/>
        </a:p>
      </dgm:t>
    </dgm:pt>
    <dgm:pt modelId="{3E630925-C049-4E43-82FD-9CB47ABF5CBD}" type="sibTrans" cxnId="{E7E01A14-F337-4AD3-8437-419BAA39FF85}">
      <dgm:prSet/>
      <dgm:spPr/>
      <dgm:t>
        <a:bodyPr/>
        <a:lstStyle/>
        <a:p>
          <a:endParaRPr lang="en-US"/>
        </a:p>
      </dgm:t>
    </dgm:pt>
    <dgm:pt modelId="{59587856-2685-4A96-993E-461E6F206CB1}" type="pres">
      <dgm:prSet presAssocID="{76D9C09F-2F1E-409E-9C06-90E8C8EB2F48}" presName="root" presStyleCnt="0">
        <dgm:presLayoutVars>
          <dgm:dir/>
          <dgm:resizeHandles val="exact"/>
        </dgm:presLayoutVars>
      </dgm:prSet>
      <dgm:spPr/>
    </dgm:pt>
    <dgm:pt modelId="{C73F0F7A-E199-4EB2-9C67-F78F0F0D0BAD}" type="pres">
      <dgm:prSet presAssocID="{33E84DA8-6462-4794-8D23-1BC71F50C7F8}" presName="compNode" presStyleCnt="0"/>
      <dgm:spPr/>
    </dgm:pt>
    <dgm:pt modelId="{CE4560E9-6EA3-4E3A-9B40-8E15E3AADDB4}" type="pres">
      <dgm:prSet presAssocID="{33E84DA8-6462-4794-8D23-1BC71F50C7F8}" presName="bgRect" presStyleLbl="bgShp" presStyleIdx="0" presStyleCnt="5"/>
      <dgm:spPr/>
    </dgm:pt>
    <dgm:pt modelId="{CF9839E8-5823-4E2E-AD1E-7329D55C65EF}" type="pres">
      <dgm:prSet presAssocID="{33E84DA8-6462-4794-8D23-1BC71F50C7F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lowchart"/>
        </a:ext>
      </dgm:extLst>
    </dgm:pt>
    <dgm:pt modelId="{9C6A5D5A-898B-4E01-B88D-B4EC759D487B}" type="pres">
      <dgm:prSet presAssocID="{33E84DA8-6462-4794-8D23-1BC71F50C7F8}" presName="spaceRect" presStyleCnt="0"/>
      <dgm:spPr/>
    </dgm:pt>
    <dgm:pt modelId="{28DCE151-19A6-47F8-9569-AF69E0DAA392}" type="pres">
      <dgm:prSet presAssocID="{33E84DA8-6462-4794-8D23-1BC71F50C7F8}" presName="parTx" presStyleLbl="revTx" presStyleIdx="0" presStyleCnt="5">
        <dgm:presLayoutVars>
          <dgm:chMax val="0"/>
          <dgm:chPref val="0"/>
        </dgm:presLayoutVars>
      </dgm:prSet>
      <dgm:spPr/>
    </dgm:pt>
    <dgm:pt modelId="{45EF5B7F-F72B-4B58-91D3-BC4D77217D75}" type="pres">
      <dgm:prSet presAssocID="{64C50A48-A9F6-4CD9-83DA-285A85A96480}" presName="sibTrans" presStyleCnt="0"/>
      <dgm:spPr/>
    </dgm:pt>
    <dgm:pt modelId="{179BC477-5F5C-4295-836A-12E2D02AFE71}" type="pres">
      <dgm:prSet presAssocID="{0992E71F-C9FF-4680-8414-EAF499EFC780}" presName="compNode" presStyleCnt="0"/>
      <dgm:spPr/>
    </dgm:pt>
    <dgm:pt modelId="{B1A08B86-2895-4715-AABA-0F7E26F76768}" type="pres">
      <dgm:prSet presAssocID="{0992E71F-C9FF-4680-8414-EAF499EFC780}" presName="bgRect" presStyleLbl="bgShp" presStyleIdx="1" presStyleCnt="5"/>
      <dgm:spPr/>
    </dgm:pt>
    <dgm:pt modelId="{61C85B6C-16B5-4349-BF0C-6B348F76BCD4}" type="pres">
      <dgm:prSet presAssocID="{0992E71F-C9FF-4680-8414-EAF499EFC78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9D50B387-053C-43A4-B3C7-7A77FD4F7E22}" type="pres">
      <dgm:prSet presAssocID="{0992E71F-C9FF-4680-8414-EAF499EFC780}" presName="spaceRect" presStyleCnt="0"/>
      <dgm:spPr/>
    </dgm:pt>
    <dgm:pt modelId="{E29389EF-A8B5-4BBB-A31F-743079AD626B}" type="pres">
      <dgm:prSet presAssocID="{0992E71F-C9FF-4680-8414-EAF499EFC780}" presName="parTx" presStyleLbl="revTx" presStyleIdx="1" presStyleCnt="5">
        <dgm:presLayoutVars>
          <dgm:chMax val="0"/>
          <dgm:chPref val="0"/>
        </dgm:presLayoutVars>
      </dgm:prSet>
      <dgm:spPr/>
    </dgm:pt>
    <dgm:pt modelId="{3B44B4AB-91E5-4ACC-85A6-32A32733B73D}" type="pres">
      <dgm:prSet presAssocID="{EE44A059-1DEE-4127-8071-26EAD61CF1E0}" presName="sibTrans" presStyleCnt="0"/>
      <dgm:spPr/>
    </dgm:pt>
    <dgm:pt modelId="{3D2E9F34-A406-445E-A129-65619FF897A7}" type="pres">
      <dgm:prSet presAssocID="{92D0991C-AF44-43A3-AA5E-8398C597F86F}" presName="compNode" presStyleCnt="0"/>
      <dgm:spPr/>
    </dgm:pt>
    <dgm:pt modelId="{537EE7AC-9A3B-4CE4-9655-280FC84790C5}" type="pres">
      <dgm:prSet presAssocID="{92D0991C-AF44-43A3-AA5E-8398C597F86F}" presName="bgRect" presStyleLbl="bgShp" presStyleIdx="2" presStyleCnt="5"/>
      <dgm:spPr/>
    </dgm:pt>
    <dgm:pt modelId="{18E89117-4736-47FB-8898-CBB5026486FA}" type="pres">
      <dgm:prSet presAssocID="{92D0991C-AF44-43A3-AA5E-8398C597F86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2113B6A1-1A1D-49EF-A98A-8100DC2CCE38}" type="pres">
      <dgm:prSet presAssocID="{92D0991C-AF44-43A3-AA5E-8398C597F86F}" presName="spaceRect" presStyleCnt="0"/>
      <dgm:spPr/>
    </dgm:pt>
    <dgm:pt modelId="{72F5573B-D07D-4543-87E8-2D8F8297F383}" type="pres">
      <dgm:prSet presAssocID="{92D0991C-AF44-43A3-AA5E-8398C597F86F}" presName="parTx" presStyleLbl="revTx" presStyleIdx="2" presStyleCnt="5">
        <dgm:presLayoutVars>
          <dgm:chMax val="0"/>
          <dgm:chPref val="0"/>
        </dgm:presLayoutVars>
      </dgm:prSet>
      <dgm:spPr/>
    </dgm:pt>
    <dgm:pt modelId="{37490DF3-EF28-4F7E-B42F-C34D5C89AC82}" type="pres">
      <dgm:prSet presAssocID="{7A8D5202-BAD5-480B-8C59-E85D1E0C69C3}" presName="sibTrans" presStyleCnt="0"/>
      <dgm:spPr/>
    </dgm:pt>
    <dgm:pt modelId="{6E475AC1-21E9-40A2-9860-2887D9272FED}" type="pres">
      <dgm:prSet presAssocID="{AB3798A5-A6D9-4F32-BDCF-609F117362EF}" presName="compNode" presStyleCnt="0"/>
      <dgm:spPr/>
    </dgm:pt>
    <dgm:pt modelId="{8683673F-2409-4196-9416-58B84D4D8D13}" type="pres">
      <dgm:prSet presAssocID="{AB3798A5-A6D9-4F32-BDCF-609F117362EF}" presName="bgRect" presStyleLbl="bgShp" presStyleIdx="3" presStyleCnt="5"/>
      <dgm:spPr/>
    </dgm:pt>
    <dgm:pt modelId="{BEC1BCA9-3C79-452D-A71E-312B4710EFE4}" type="pres">
      <dgm:prSet presAssocID="{AB3798A5-A6D9-4F32-BDCF-609F117362E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ears"/>
        </a:ext>
      </dgm:extLst>
    </dgm:pt>
    <dgm:pt modelId="{B30B3AE6-38B1-40D4-AEB0-391DC31576EA}" type="pres">
      <dgm:prSet presAssocID="{AB3798A5-A6D9-4F32-BDCF-609F117362EF}" presName="spaceRect" presStyleCnt="0"/>
      <dgm:spPr/>
    </dgm:pt>
    <dgm:pt modelId="{76C9E450-5B9C-4C59-8170-28C5E3A295D8}" type="pres">
      <dgm:prSet presAssocID="{AB3798A5-A6D9-4F32-BDCF-609F117362EF}" presName="parTx" presStyleLbl="revTx" presStyleIdx="3" presStyleCnt="5">
        <dgm:presLayoutVars>
          <dgm:chMax val="0"/>
          <dgm:chPref val="0"/>
        </dgm:presLayoutVars>
      </dgm:prSet>
      <dgm:spPr/>
    </dgm:pt>
    <dgm:pt modelId="{06C8504D-E779-498A-B5B1-E9905520A8C3}" type="pres">
      <dgm:prSet presAssocID="{AA575F29-C74E-4793-B796-92FA252AB3A4}" presName="sibTrans" presStyleCnt="0"/>
      <dgm:spPr/>
    </dgm:pt>
    <dgm:pt modelId="{25D0CF1E-B819-4914-9BD7-C0C7E3C2E474}" type="pres">
      <dgm:prSet presAssocID="{8E4CC251-5D33-46E4-9FD0-2CDF15D32937}" presName="compNode" presStyleCnt="0"/>
      <dgm:spPr/>
    </dgm:pt>
    <dgm:pt modelId="{512C93C6-C581-4409-ADB4-807E51ED0F50}" type="pres">
      <dgm:prSet presAssocID="{8E4CC251-5D33-46E4-9FD0-2CDF15D32937}" presName="bgRect" presStyleLbl="bgShp" presStyleIdx="4" presStyleCnt="5"/>
      <dgm:spPr/>
    </dgm:pt>
    <dgm:pt modelId="{151BCA8A-E76B-4FB6-89EB-180729792E72}" type="pres">
      <dgm:prSet presAssocID="{8E4CC251-5D33-46E4-9FD0-2CDF15D3293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ierarchy"/>
        </a:ext>
      </dgm:extLst>
    </dgm:pt>
    <dgm:pt modelId="{2B44C99C-8385-426C-AEA2-4798F30A47EA}" type="pres">
      <dgm:prSet presAssocID="{8E4CC251-5D33-46E4-9FD0-2CDF15D32937}" presName="spaceRect" presStyleCnt="0"/>
      <dgm:spPr/>
    </dgm:pt>
    <dgm:pt modelId="{2C681881-24DB-4F53-9A44-4892456D2BFB}" type="pres">
      <dgm:prSet presAssocID="{8E4CC251-5D33-46E4-9FD0-2CDF15D32937}" presName="parTx" presStyleLbl="revTx" presStyleIdx="4" presStyleCnt="5">
        <dgm:presLayoutVars>
          <dgm:chMax val="0"/>
          <dgm:chPref val="0"/>
        </dgm:presLayoutVars>
      </dgm:prSet>
      <dgm:spPr/>
    </dgm:pt>
  </dgm:ptLst>
  <dgm:cxnLst>
    <dgm:cxn modelId="{5C1F0307-621B-4908-B64B-59A263860A9A}" type="presOf" srcId="{33E84DA8-6462-4794-8D23-1BC71F50C7F8}" destId="{28DCE151-19A6-47F8-9569-AF69E0DAA392}" srcOrd="0" destOrd="0" presId="urn:microsoft.com/office/officeart/2018/2/layout/IconVerticalSolidList"/>
    <dgm:cxn modelId="{E7E01A14-F337-4AD3-8437-419BAA39FF85}" srcId="{76D9C09F-2F1E-409E-9C06-90E8C8EB2F48}" destId="{8E4CC251-5D33-46E4-9FD0-2CDF15D32937}" srcOrd="4" destOrd="0" parTransId="{A36B0AB3-7899-4CA1-A8B3-485E124B309C}" sibTransId="{3E630925-C049-4E43-82FD-9CB47ABF5CBD}"/>
    <dgm:cxn modelId="{516E7D41-9BD1-4FCB-B91F-48A6ED628CA4}" srcId="{76D9C09F-2F1E-409E-9C06-90E8C8EB2F48}" destId="{0992E71F-C9FF-4680-8414-EAF499EFC780}" srcOrd="1" destOrd="0" parTransId="{B5294EAD-AB78-4437-A946-054242F33219}" sibTransId="{EE44A059-1DEE-4127-8071-26EAD61CF1E0}"/>
    <dgm:cxn modelId="{B5DC694D-3F08-49BE-B120-D71810E15157}" srcId="{76D9C09F-2F1E-409E-9C06-90E8C8EB2F48}" destId="{AB3798A5-A6D9-4F32-BDCF-609F117362EF}" srcOrd="3" destOrd="0" parTransId="{CDD48420-1B7C-41CF-BF09-CD60108FAF90}" sibTransId="{AA575F29-C74E-4793-B796-92FA252AB3A4}"/>
    <dgm:cxn modelId="{7B38A97D-42B8-4710-A2E1-8C6D9B9B0859}" type="presOf" srcId="{AB3798A5-A6D9-4F32-BDCF-609F117362EF}" destId="{76C9E450-5B9C-4C59-8170-28C5E3A295D8}" srcOrd="0" destOrd="0" presId="urn:microsoft.com/office/officeart/2018/2/layout/IconVerticalSolidList"/>
    <dgm:cxn modelId="{69336E91-80BD-46DD-AF4D-90141AF84AB4}" type="presOf" srcId="{92D0991C-AF44-43A3-AA5E-8398C597F86F}" destId="{72F5573B-D07D-4543-87E8-2D8F8297F383}" srcOrd="0" destOrd="0" presId="urn:microsoft.com/office/officeart/2018/2/layout/IconVerticalSolidList"/>
    <dgm:cxn modelId="{58A4C29C-C422-4204-918F-399A690F31D8}" type="presOf" srcId="{8E4CC251-5D33-46E4-9FD0-2CDF15D32937}" destId="{2C681881-24DB-4F53-9A44-4892456D2BFB}" srcOrd="0" destOrd="0" presId="urn:microsoft.com/office/officeart/2018/2/layout/IconVerticalSolidList"/>
    <dgm:cxn modelId="{41EACAA0-B3CE-4992-ADEF-ED49077FCB72}" type="presOf" srcId="{76D9C09F-2F1E-409E-9C06-90E8C8EB2F48}" destId="{59587856-2685-4A96-993E-461E6F206CB1}" srcOrd="0" destOrd="0" presId="urn:microsoft.com/office/officeart/2018/2/layout/IconVerticalSolidList"/>
    <dgm:cxn modelId="{EDA8F6AE-4B18-45A1-BC2A-9ECCCB393947}" srcId="{76D9C09F-2F1E-409E-9C06-90E8C8EB2F48}" destId="{33E84DA8-6462-4794-8D23-1BC71F50C7F8}" srcOrd="0" destOrd="0" parTransId="{8373356A-3F93-4999-AB6C-03AF44EC9113}" sibTransId="{64C50A48-A9F6-4CD9-83DA-285A85A96480}"/>
    <dgm:cxn modelId="{630B31B4-E8B5-49E5-9ECA-72BE19695FA0}" srcId="{76D9C09F-2F1E-409E-9C06-90E8C8EB2F48}" destId="{92D0991C-AF44-43A3-AA5E-8398C597F86F}" srcOrd="2" destOrd="0" parTransId="{8AF17684-FB25-4D52-B4F4-C94282931699}" sibTransId="{7A8D5202-BAD5-480B-8C59-E85D1E0C69C3}"/>
    <dgm:cxn modelId="{F9E0DDD9-71A3-450C-ACD7-2374ABFAB79D}" type="presOf" srcId="{0992E71F-C9FF-4680-8414-EAF499EFC780}" destId="{E29389EF-A8B5-4BBB-A31F-743079AD626B}" srcOrd="0" destOrd="0" presId="urn:microsoft.com/office/officeart/2018/2/layout/IconVerticalSolidList"/>
    <dgm:cxn modelId="{C5D00D33-0FD2-4CD2-A2C3-85C4D2A8C583}" type="presParOf" srcId="{59587856-2685-4A96-993E-461E6F206CB1}" destId="{C73F0F7A-E199-4EB2-9C67-F78F0F0D0BAD}" srcOrd="0" destOrd="0" presId="urn:microsoft.com/office/officeart/2018/2/layout/IconVerticalSolidList"/>
    <dgm:cxn modelId="{5D81994B-1B67-47F0-A7BB-550EFC6180C7}" type="presParOf" srcId="{C73F0F7A-E199-4EB2-9C67-F78F0F0D0BAD}" destId="{CE4560E9-6EA3-4E3A-9B40-8E15E3AADDB4}" srcOrd="0" destOrd="0" presId="urn:microsoft.com/office/officeart/2018/2/layout/IconVerticalSolidList"/>
    <dgm:cxn modelId="{6458C811-DF61-4603-BA69-C688F61E6094}" type="presParOf" srcId="{C73F0F7A-E199-4EB2-9C67-F78F0F0D0BAD}" destId="{CF9839E8-5823-4E2E-AD1E-7329D55C65EF}" srcOrd="1" destOrd="0" presId="urn:microsoft.com/office/officeart/2018/2/layout/IconVerticalSolidList"/>
    <dgm:cxn modelId="{31BE2F2E-95B3-43FC-BE10-F1AFF10678F6}" type="presParOf" srcId="{C73F0F7A-E199-4EB2-9C67-F78F0F0D0BAD}" destId="{9C6A5D5A-898B-4E01-B88D-B4EC759D487B}" srcOrd="2" destOrd="0" presId="urn:microsoft.com/office/officeart/2018/2/layout/IconVerticalSolidList"/>
    <dgm:cxn modelId="{3CCD2C41-C918-47E2-A4A5-2FA1A3DE4CDD}" type="presParOf" srcId="{C73F0F7A-E199-4EB2-9C67-F78F0F0D0BAD}" destId="{28DCE151-19A6-47F8-9569-AF69E0DAA392}" srcOrd="3" destOrd="0" presId="urn:microsoft.com/office/officeart/2018/2/layout/IconVerticalSolidList"/>
    <dgm:cxn modelId="{8E31B91C-008F-4FF5-AE1C-989FFDBFF776}" type="presParOf" srcId="{59587856-2685-4A96-993E-461E6F206CB1}" destId="{45EF5B7F-F72B-4B58-91D3-BC4D77217D75}" srcOrd="1" destOrd="0" presId="urn:microsoft.com/office/officeart/2018/2/layout/IconVerticalSolidList"/>
    <dgm:cxn modelId="{E47A3BC8-67CD-4F4E-8D83-B0896FDAA1FD}" type="presParOf" srcId="{59587856-2685-4A96-993E-461E6F206CB1}" destId="{179BC477-5F5C-4295-836A-12E2D02AFE71}" srcOrd="2" destOrd="0" presId="urn:microsoft.com/office/officeart/2018/2/layout/IconVerticalSolidList"/>
    <dgm:cxn modelId="{D1D5BE86-FFCB-4BE5-964A-9098B4E88770}" type="presParOf" srcId="{179BC477-5F5C-4295-836A-12E2D02AFE71}" destId="{B1A08B86-2895-4715-AABA-0F7E26F76768}" srcOrd="0" destOrd="0" presId="urn:microsoft.com/office/officeart/2018/2/layout/IconVerticalSolidList"/>
    <dgm:cxn modelId="{BCE70C47-C874-4BE3-9121-C257257A40DE}" type="presParOf" srcId="{179BC477-5F5C-4295-836A-12E2D02AFE71}" destId="{61C85B6C-16B5-4349-BF0C-6B348F76BCD4}" srcOrd="1" destOrd="0" presId="urn:microsoft.com/office/officeart/2018/2/layout/IconVerticalSolidList"/>
    <dgm:cxn modelId="{4C97C1DA-39FF-4EFF-9FBB-DE05288C8BDC}" type="presParOf" srcId="{179BC477-5F5C-4295-836A-12E2D02AFE71}" destId="{9D50B387-053C-43A4-B3C7-7A77FD4F7E22}" srcOrd="2" destOrd="0" presId="urn:microsoft.com/office/officeart/2018/2/layout/IconVerticalSolidList"/>
    <dgm:cxn modelId="{98E46419-FBA4-453E-BAF3-90604D47E364}" type="presParOf" srcId="{179BC477-5F5C-4295-836A-12E2D02AFE71}" destId="{E29389EF-A8B5-4BBB-A31F-743079AD626B}" srcOrd="3" destOrd="0" presId="urn:microsoft.com/office/officeart/2018/2/layout/IconVerticalSolidList"/>
    <dgm:cxn modelId="{6DBB3FBE-2268-4482-A161-426E6AD91AE7}" type="presParOf" srcId="{59587856-2685-4A96-993E-461E6F206CB1}" destId="{3B44B4AB-91E5-4ACC-85A6-32A32733B73D}" srcOrd="3" destOrd="0" presId="urn:microsoft.com/office/officeart/2018/2/layout/IconVerticalSolidList"/>
    <dgm:cxn modelId="{4F9959F2-68F9-4A9F-AC53-45D597153961}" type="presParOf" srcId="{59587856-2685-4A96-993E-461E6F206CB1}" destId="{3D2E9F34-A406-445E-A129-65619FF897A7}" srcOrd="4" destOrd="0" presId="urn:microsoft.com/office/officeart/2018/2/layout/IconVerticalSolidList"/>
    <dgm:cxn modelId="{AE31607B-9AED-4129-9825-8B8ADAACB4B2}" type="presParOf" srcId="{3D2E9F34-A406-445E-A129-65619FF897A7}" destId="{537EE7AC-9A3B-4CE4-9655-280FC84790C5}" srcOrd="0" destOrd="0" presId="urn:microsoft.com/office/officeart/2018/2/layout/IconVerticalSolidList"/>
    <dgm:cxn modelId="{A6C1B8F7-1F5A-4475-B0C0-B0E9F60DC497}" type="presParOf" srcId="{3D2E9F34-A406-445E-A129-65619FF897A7}" destId="{18E89117-4736-47FB-8898-CBB5026486FA}" srcOrd="1" destOrd="0" presId="urn:microsoft.com/office/officeart/2018/2/layout/IconVerticalSolidList"/>
    <dgm:cxn modelId="{912CAE17-1BC5-47EB-888E-7484162FC850}" type="presParOf" srcId="{3D2E9F34-A406-445E-A129-65619FF897A7}" destId="{2113B6A1-1A1D-49EF-A98A-8100DC2CCE38}" srcOrd="2" destOrd="0" presId="urn:microsoft.com/office/officeart/2018/2/layout/IconVerticalSolidList"/>
    <dgm:cxn modelId="{D801ECA5-6DE7-4AF3-BC8D-FEA09BA06359}" type="presParOf" srcId="{3D2E9F34-A406-445E-A129-65619FF897A7}" destId="{72F5573B-D07D-4543-87E8-2D8F8297F383}" srcOrd="3" destOrd="0" presId="urn:microsoft.com/office/officeart/2018/2/layout/IconVerticalSolidList"/>
    <dgm:cxn modelId="{4E07BBE4-E802-4E6F-9CA1-5FC92D71E7E1}" type="presParOf" srcId="{59587856-2685-4A96-993E-461E6F206CB1}" destId="{37490DF3-EF28-4F7E-B42F-C34D5C89AC82}" srcOrd="5" destOrd="0" presId="urn:microsoft.com/office/officeart/2018/2/layout/IconVerticalSolidList"/>
    <dgm:cxn modelId="{3AC83F1C-B351-4203-A4D4-F1CA3639D19C}" type="presParOf" srcId="{59587856-2685-4A96-993E-461E6F206CB1}" destId="{6E475AC1-21E9-40A2-9860-2887D9272FED}" srcOrd="6" destOrd="0" presId="urn:microsoft.com/office/officeart/2018/2/layout/IconVerticalSolidList"/>
    <dgm:cxn modelId="{F021E928-5564-48AF-8CE9-C729FDB1B9A7}" type="presParOf" srcId="{6E475AC1-21E9-40A2-9860-2887D9272FED}" destId="{8683673F-2409-4196-9416-58B84D4D8D13}" srcOrd="0" destOrd="0" presId="urn:microsoft.com/office/officeart/2018/2/layout/IconVerticalSolidList"/>
    <dgm:cxn modelId="{ABBEE361-C597-42C9-8B21-C182D7FF8C5E}" type="presParOf" srcId="{6E475AC1-21E9-40A2-9860-2887D9272FED}" destId="{BEC1BCA9-3C79-452D-A71E-312B4710EFE4}" srcOrd="1" destOrd="0" presId="urn:microsoft.com/office/officeart/2018/2/layout/IconVerticalSolidList"/>
    <dgm:cxn modelId="{E8BCDEEE-BA23-4EB1-84A3-E9A5F3962B5A}" type="presParOf" srcId="{6E475AC1-21E9-40A2-9860-2887D9272FED}" destId="{B30B3AE6-38B1-40D4-AEB0-391DC31576EA}" srcOrd="2" destOrd="0" presId="urn:microsoft.com/office/officeart/2018/2/layout/IconVerticalSolidList"/>
    <dgm:cxn modelId="{DFEEEC9E-02B8-42BC-9E3B-FE5DE77D172E}" type="presParOf" srcId="{6E475AC1-21E9-40A2-9860-2887D9272FED}" destId="{76C9E450-5B9C-4C59-8170-28C5E3A295D8}" srcOrd="3" destOrd="0" presId="urn:microsoft.com/office/officeart/2018/2/layout/IconVerticalSolidList"/>
    <dgm:cxn modelId="{7ABF0723-D86C-411B-9487-3B026166BEDC}" type="presParOf" srcId="{59587856-2685-4A96-993E-461E6F206CB1}" destId="{06C8504D-E779-498A-B5B1-E9905520A8C3}" srcOrd="7" destOrd="0" presId="urn:microsoft.com/office/officeart/2018/2/layout/IconVerticalSolidList"/>
    <dgm:cxn modelId="{157AF31D-383F-4367-A7E9-C3BAEC6637A3}" type="presParOf" srcId="{59587856-2685-4A96-993E-461E6F206CB1}" destId="{25D0CF1E-B819-4914-9BD7-C0C7E3C2E474}" srcOrd="8" destOrd="0" presId="urn:microsoft.com/office/officeart/2018/2/layout/IconVerticalSolidList"/>
    <dgm:cxn modelId="{86B26020-53DC-4444-8588-00695F2F3FC8}" type="presParOf" srcId="{25D0CF1E-B819-4914-9BD7-C0C7E3C2E474}" destId="{512C93C6-C581-4409-ADB4-807E51ED0F50}" srcOrd="0" destOrd="0" presId="urn:microsoft.com/office/officeart/2018/2/layout/IconVerticalSolidList"/>
    <dgm:cxn modelId="{6C4CABEB-4C5C-4509-8F1A-06C1F23D1195}" type="presParOf" srcId="{25D0CF1E-B819-4914-9BD7-C0C7E3C2E474}" destId="{151BCA8A-E76B-4FB6-89EB-180729792E72}" srcOrd="1" destOrd="0" presId="urn:microsoft.com/office/officeart/2018/2/layout/IconVerticalSolidList"/>
    <dgm:cxn modelId="{31164ED3-D0CD-4322-A6D7-1B1577EB8CCD}" type="presParOf" srcId="{25D0CF1E-B819-4914-9BD7-C0C7E3C2E474}" destId="{2B44C99C-8385-426C-AEA2-4798F30A47EA}" srcOrd="2" destOrd="0" presId="urn:microsoft.com/office/officeart/2018/2/layout/IconVerticalSolidList"/>
    <dgm:cxn modelId="{5B40E4E5-2AA5-4C74-9671-C81C86CFA903}" type="presParOf" srcId="{25D0CF1E-B819-4914-9BD7-C0C7E3C2E474}" destId="{2C681881-24DB-4F53-9A44-4892456D2BF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E9E422-68E0-4A59-8B38-C709C579931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18C59A0-B66F-41DF-AB7B-2799CB7BD1DD}">
      <dgm:prSet/>
      <dgm:spPr/>
      <dgm:t>
        <a:bodyPr/>
        <a:lstStyle/>
        <a:p>
          <a:pPr>
            <a:lnSpc>
              <a:spcPct val="100000"/>
            </a:lnSpc>
          </a:pPr>
          <a:r>
            <a:rPr lang="en-US" b="0" i="0" baseline="0"/>
            <a:t>Information systems automate routine tasks and reduce manual errors across departments (Hurbean et al., 2024) </a:t>
          </a:r>
          <a:endParaRPr lang="en-US"/>
        </a:p>
      </dgm:t>
    </dgm:pt>
    <dgm:pt modelId="{200F3B54-D254-48D8-BBB9-84795C840B6A}" type="parTrans" cxnId="{6CEF7B75-D399-41FE-9E16-D0DF1960E8C1}">
      <dgm:prSet/>
      <dgm:spPr/>
      <dgm:t>
        <a:bodyPr/>
        <a:lstStyle/>
        <a:p>
          <a:endParaRPr lang="en-US"/>
        </a:p>
      </dgm:t>
    </dgm:pt>
    <dgm:pt modelId="{001CC44E-C668-405E-96A9-84253678EE8E}" type="sibTrans" cxnId="{6CEF7B75-D399-41FE-9E16-D0DF1960E8C1}">
      <dgm:prSet/>
      <dgm:spPr/>
      <dgm:t>
        <a:bodyPr/>
        <a:lstStyle/>
        <a:p>
          <a:endParaRPr lang="en-US"/>
        </a:p>
      </dgm:t>
    </dgm:pt>
    <dgm:pt modelId="{780EE7C3-4D60-4B9D-9E34-1AF9D571088C}">
      <dgm:prSet/>
      <dgm:spPr/>
      <dgm:t>
        <a:bodyPr/>
        <a:lstStyle/>
        <a:p>
          <a:pPr>
            <a:lnSpc>
              <a:spcPct val="100000"/>
            </a:lnSpc>
          </a:pPr>
          <a:r>
            <a:rPr lang="en-US" b="0" i="0" baseline="0"/>
            <a:t>They provide real time access to critical business data for faster decision making (Alzghoul et al., 2024) </a:t>
          </a:r>
          <a:endParaRPr lang="en-US"/>
        </a:p>
      </dgm:t>
    </dgm:pt>
    <dgm:pt modelId="{10370D41-8C22-45DA-A880-4DF119944421}" type="parTrans" cxnId="{312515CB-70E6-4B30-866D-FD4467ABF4F8}">
      <dgm:prSet/>
      <dgm:spPr/>
      <dgm:t>
        <a:bodyPr/>
        <a:lstStyle/>
        <a:p>
          <a:endParaRPr lang="en-US"/>
        </a:p>
      </dgm:t>
    </dgm:pt>
    <dgm:pt modelId="{8E3F01DC-AE33-4EE4-BED8-A698280B15E8}" type="sibTrans" cxnId="{312515CB-70E6-4B30-866D-FD4467ABF4F8}">
      <dgm:prSet/>
      <dgm:spPr/>
      <dgm:t>
        <a:bodyPr/>
        <a:lstStyle/>
        <a:p>
          <a:endParaRPr lang="en-US"/>
        </a:p>
      </dgm:t>
    </dgm:pt>
    <dgm:pt modelId="{34BA1F16-F66B-45D5-87E6-5EFADB5407D1}">
      <dgm:prSet/>
      <dgm:spPr/>
      <dgm:t>
        <a:bodyPr/>
        <a:lstStyle/>
        <a:p>
          <a:pPr>
            <a:lnSpc>
              <a:spcPct val="100000"/>
            </a:lnSpc>
          </a:pPr>
          <a:r>
            <a:rPr lang="en-US" b="0" i="0" baseline="0"/>
            <a:t>Management uses these systems to monitor performance metrics and identify operational trends </a:t>
          </a:r>
          <a:endParaRPr lang="en-US"/>
        </a:p>
      </dgm:t>
    </dgm:pt>
    <dgm:pt modelId="{0A657ADE-3296-44E7-8A22-4909FB6F500F}" type="parTrans" cxnId="{FE933A81-D086-4040-AA96-2AF003093627}">
      <dgm:prSet/>
      <dgm:spPr/>
      <dgm:t>
        <a:bodyPr/>
        <a:lstStyle/>
        <a:p>
          <a:endParaRPr lang="en-US"/>
        </a:p>
      </dgm:t>
    </dgm:pt>
    <dgm:pt modelId="{BFE96BA5-1B47-438E-AE21-1D67C821FB7F}" type="sibTrans" cxnId="{FE933A81-D086-4040-AA96-2AF003093627}">
      <dgm:prSet/>
      <dgm:spPr/>
      <dgm:t>
        <a:bodyPr/>
        <a:lstStyle/>
        <a:p>
          <a:endParaRPr lang="en-US"/>
        </a:p>
      </dgm:t>
    </dgm:pt>
    <dgm:pt modelId="{0CA53091-BCEA-4868-A370-F250ECF548BF}">
      <dgm:prSet/>
      <dgm:spPr/>
      <dgm:t>
        <a:bodyPr/>
        <a:lstStyle/>
        <a:p>
          <a:pPr>
            <a:lnSpc>
              <a:spcPct val="100000"/>
            </a:lnSpc>
          </a:pPr>
          <a:r>
            <a:rPr lang="en-US" b="0" i="0" baseline="0"/>
            <a:t>Employees collaborate more effectively through shared digital platforms and communication tools </a:t>
          </a:r>
          <a:endParaRPr lang="en-US"/>
        </a:p>
      </dgm:t>
    </dgm:pt>
    <dgm:pt modelId="{F7B27D4F-E143-440B-B166-A82922906822}" type="parTrans" cxnId="{5CA6A86B-CB5F-4B35-BAB0-574F5B9BB68E}">
      <dgm:prSet/>
      <dgm:spPr/>
      <dgm:t>
        <a:bodyPr/>
        <a:lstStyle/>
        <a:p>
          <a:endParaRPr lang="en-US"/>
        </a:p>
      </dgm:t>
    </dgm:pt>
    <dgm:pt modelId="{E1418BC0-FD04-40A5-9958-C525292B5E90}" type="sibTrans" cxnId="{5CA6A86B-CB5F-4B35-BAB0-574F5B9BB68E}">
      <dgm:prSet/>
      <dgm:spPr/>
      <dgm:t>
        <a:bodyPr/>
        <a:lstStyle/>
        <a:p>
          <a:endParaRPr lang="en-US"/>
        </a:p>
      </dgm:t>
    </dgm:pt>
    <dgm:pt modelId="{E53A4260-FAAB-477F-A320-A500B3A800B6}">
      <dgm:prSet/>
      <dgm:spPr/>
      <dgm:t>
        <a:bodyPr/>
        <a:lstStyle/>
        <a:p>
          <a:pPr>
            <a:lnSpc>
              <a:spcPct val="100000"/>
            </a:lnSpc>
          </a:pPr>
          <a:r>
            <a:rPr lang="en-US" b="0" i="0" baseline="0"/>
            <a:t>Customer interactions improve through integrated communication channels and personalized service (Nilashi et al., 2023) </a:t>
          </a:r>
          <a:endParaRPr lang="en-US"/>
        </a:p>
      </dgm:t>
    </dgm:pt>
    <dgm:pt modelId="{4043A53F-019B-4024-BAF1-E8BDF2300BEC}" type="parTrans" cxnId="{B8EC1257-3D40-48E1-A794-810EB6F30CF2}">
      <dgm:prSet/>
      <dgm:spPr/>
      <dgm:t>
        <a:bodyPr/>
        <a:lstStyle/>
        <a:p>
          <a:endParaRPr lang="en-US"/>
        </a:p>
      </dgm:t>
    </dgm:pt>
    <dgm:pt modelId="{05C846F9-3C35-4E0C-9436-DD3F6F6EA5E9}" type="sibTrans" cxnId="{B8EC1257-3D40-48E1-A794-810EB6F30CF2}">
      <dgm:prSet/>
      <dgm:spPr/>
      <dgm:t>
        <a:bodyPr/>
        <a:lstStyle/>
        <a:p>
          <a:endParaRPr lang="en-US"/>
        </a:p>
      </dgm:t>
    </dgm:pt>
    <dgm:pt modelId="{CF33EED8-627A-485E-B27E-6A7EAA132543}">
      <dgm:prSet/>
      <dgm:spPr/>
      <dgm:t>
        <a:bodyPr/>
        <a:lstStyle/>
        <a:p>
          <a:pPr>
            <a:lnSpc>
              <a:spcPct val="100000"/>
            </a:lnSpc>
          </a:pPr>
          <a:r>
            <a:rPr lang="en-US" b="0" i="0" baseline="0"/>
            <a:t>Resource planning becomes more accurate with data driven forecasts and analytics (Jing, Liu, and Li, 2024) </a:t>
          </a:r>
          <a:endParaRPr lang="en-US"/>
        </a:p>
      </dgm:t>
    </dgm:pt>
    <dgm:pt modelId="{2D2DE308-C735-4377-98D9-A538B26AD798}" type="parTrans" cxnId="{19893135-941C-42AE-84C8-94E7C753AA1F}">
      <dgm:prSet/>
      <dgm:spPr/>
      <dgm:t>
        <a:bodyPr/>
        <a:lstStyle/>
        <a:p>
          <a:endParaRPr lang="en-US"/>
        </a:p>
      </dgm:t>
    </dgm:pt>
    <dgm:pt modelId="{96DD131D-B209-4CEE-9F0E-28C891C7352E}" type="sibTrans" cxnId="{19893135-941C-42AE-84C8-94E7C753AA1F}">
      <dgm:prSet/>
      <dgm:spPr/>
      <dgm:t>
        <a:bodyPr/>
        <a:lstStyle/>
        <a:p>
          <a:endParaRPr lang="en-US"/>
        </a:p>
      </dgm:t>
    </dgm:pt>
    <dgm:pt modelId="{65FE35B9-9BAC-4EB3-974A-74BEBB120046}" type="pres">
      <dgm:prSet presAssocID="{A5E9E422-68E0-4A59-8B38-C709C579931D}" presName="root" presStyleCnt="0">
        <dgm:presLayoutVars>
          <dgm:dir/>
          <dgm:resizeHandles val="exact"/>
        </dgm:presLayoutVars>
      </dgm:prSet>
      <dgm:spPr/>
    </dgm:pt>
    <dgm:pt modelId="{9C8FF7B7-E5BF-4067-8D3C-79CC5E9ACCA1}" type="pres">
      <dgm:prSet presAssocID="{C18C59A0-B66F-41DF-AB7B-2799CB7BD1DD}" presName="compNode" presStyleCnt="0"/>
      <dgm:spPr/>
    </dgm:pt>
    <dgm:pt modelId="{B959298E-5BF0-46BE-98EC-9B869B2C68E5}" type="pres">
      <dgm:prSet presAssocID="{C18C59A0-B66F-41DF-AB7B-2799CB7BD1DD}" presName="bgRect" presStyleLbl="bgShp" presStyleIdx="0" presStyleCnt="6"/>
      <dgm:spPr/>
    </dgm:pt>
    <dgm:pt modelId="{3B390166-B2C5-487C-96FB-C769C4848CF1}" type="pres">
      <dgm:prSet presAssocID="{C18C59A0-B66F-41DF-AB7B-2799CB7BD1D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lowchart"/>
        </a:ext>
      </dgm:extLst>
    </dgm:pt>
    <dgm:pt modelId="{254B3770-C711-4E68-96A0-FA1682008480}" type="pres">
      <dgm:prSet presAssocID="{C18C59A0-B66F-41DF-AB7B-2799CB7BD1DD}" presName="spaceRect" presStyleCnt="0"/>
      <dgm:spPr/>
    </dgm:pt>
    <dgm:pt modelId="{F6E23421-D53B-4651-8E82-AE96035D5E3F}" type="pres">
      <dgm:prSet presAssocID="{C18C59A0-B66F-41DF-AB7B-2799CB7BD1DD}" presName="parTx" presStyleLbl="revTx" presStyleIdx="0" presStyleCnt="6">
        <dgm:presLayoutVars>
          <dgm:chMax val="0"/>
          <dgm:chPref val="0"/>
        </dgm:presLayoutVars>
      </dgm:prSet>
      <dgm:spPr/>
    </dgm:pt>
    <dgm:pt modelId="{51E90DA6-5875-4BC2-9688-311FB4154FA7}" type="pres">
      <dgm:prSet presAssocID="{001CC44E-C668-405E-96A9-84253678EE8E}" presName="sibTrans" presStyleCnt="0"/>
      <dgm:spPr/>
    </dgm:pt>
    <dgm:pt modelId="{D6C9403C-F5B5-4F20-BCF3-85057E3026F1}" type="pres">
      <dgm:prSet presAssocID="{780EE7C3-4D60-4B9D-9E34-1AF9D571088C}" presName="compNode" presStyleCnt="0"/>
      <dgm:spPr/>
    </dgm:pt>
    <dgm:pt modelId="{415E2CE6-C724-4027-AC70-FA007FBCE58E}" type="pres">
      <dgm:prSet presAssocID="{780EE7C3-4D60-4B9D-9E34-1AF9D571088C}" presName="bgRect" presStyleLbl="bgShp" presStyleIdx="1" presStyleCnt="6"/>
      <dgm:spPr/>
    </dgm:pt>
    <dgm:pt modelId="{E3334C67-4A55-4EA1-BA02-C1263D3C39CA}" type="pres">
      <dgm:prSet presAssocID="{780EE7C3-4D60-4B9D-9E34-1AF9D571088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73E8DEF7-9AFA-4EBB-A7D1-A8582FFFDE16}" type="pres">
      <dgm:prSet presAssocID="{780EE7C3-4D60-4B9D-9E34-1AF9D571088C}" presName="spaceRect" presStyleCnt="0"/>
      <dgm:spPr/>
    </dgm:pt>
    <dgm:pt modelId="{67FF104B-37D0-4DF1-8828-BCCBC9552F20}" type="pres">
      <dgm:prSet presAssocID="{780EE7C3-4D60-4B9D-9E34-1AF9D571088C}" presName="parTx" presStyleLbl="revTx" presStyleIdx="1" presStyleCnt="6">
        <dgm:presLayoutVars>
          <dgm:chMax val="0"/>
          <dgm:chPref val="0"/>
        </dgm:presLayoutVars>
      </dgm:prSet>
      <dgm:spPr/>
    </dgm:pt>
    <dgm:pt modelId="{D91C06EB-6CEC-4033-B1DE-A590BD4F8532}" type="pres">
      <dgm:prSet presAssocID="{8E3F01DC-AE33-4EE4-BED8-A698280B15E8}" presName="sibTrans" presStyleCnt="0"/>
      <dgm:spPr/>
    </dgm:pt>
    <dgm:pt modelId="{63C7500F-F1B1-4800-AC7B-EA7F6007DFC6}" type="pres">
      <dgm:prSet presAssocID="{34BA1F16-F66B-45D5-87E6-5EFADB5407D1}" presName="compNode" presStyleCnt="0"/>
      <dgm:spPr/>
    </dgm:pt>
    <dgm:pt modelId="{D1D87D09-B708-40E4-8E77-A2F6EC9D40F3}" type="pres">
      <dgm:prSet presAssocID="{34BA1F16-F66B-45D5-87E6-5EFADB5407D1}" presName="bgRect" presStyleLbl="bgShp" presStyleIdx="2" presStyleCnt="6"/>
      <dgm:spPr/>
    </dgm:pt>
    <dgm:pt modelId="{2EFE2852-3496-45F5-8053-336E3B8AA1C8}" type="pres">
      <dgm:prSet presAssocID="{34BA1F16-F66B-45D5-87E6-5EFADB5407D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uge"/>
        </a:ext>
      </dgm:extLst>
    </dgm:pt>
    <dgm:pt modelId="{79E871B0-02FD-4334-A3E3-8F4C7A06C3BC}" type="pres">
      <dgm:prSet presAssocID="{34BA1F16-F66B-45D5-87E6-5EFADB5407D1}" presName="spaceRect" presStyleCnt="0"/>
      <dgm:spPr/>
    </dgm:pt>
    <dgm:pt modelId="{CE5ADD6A-2C45-44D4-A573-1670FAC76F03}" type="pres">
      <dgm:prSet presAssocID="{34BA1F16-F66B-45D5-87E6-5EFADB5407D1}" presName="parTx" presStyleLbl="revTx" presStyleIdx="2" presStyleCnt="6">
        <dgm:presLayoutVars>
          <dgm:chMax val="0"/>
          <dgm:chPref val="0"/>
        </dgm:presLayoutVars>
      </dgm:prSet>
      <dgm:spPr/>
    </dgm:pt>
    <dgm:pt modelId="{BEEE99C2-4043-4411-B815-210378B4DFED}" type="pres">
      <dgm:prSet presAssocID="{BFE96BA5-1B47-438E-AE21-1D67C821FB7F}" presName="sibTrans" presStyleCnt="0"/>
      <dgm:spPr/>
    </dgm:pt>
    <dgm:pt modelId="{1F215A48-DF55-49BA-9463-4EC93605CDFD}" type="pres">
      <dgm:prSet presAssocID="{0CA53091-BCEA-4868-A370-F250ECF548BF}" presName="compNode" presStyleCnt="0"/>
      <dgm:spPr/>
    </dgm:pt>
    <dgm:pt modelId="{37B6B7EB-3792-4BD3-B589-03FF71F46A11}" type="pres">
      <dgm:prSet presAssocID="{0CA53091-BCEA-4868-A370-F250ECF548BF}" presName="bgRect" presStyleLbl="bgShp" presStyleIdx="3" presStyleCnt="6"/>
      <dgm:spPr/>
    </dgm:pt>
    <dgm:pt modelId="{C63873B3-036F-43CE-B5EE-5F429AD68255}" type="pres">
      <dgm:prSet presAssocID="{0CA53091-BCEA-4868-A370-F250ECF548B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at"/>
        </a:ext>
      </dgm:extLst>
    </dgm:pt>
    <dgm:pt modelId="{14751D4B-B668-440E-93F0-5730D1EE4410}" type="pres">
      <dgm:prSet presAssocID="{0CA53091-BCEA-4868-A370-F250ECF548BF}" presName="spaceRect" presStyleCnt="0"/>
      <dgm:spPr/>
    </dgm:pt>
    <dgm:pt modelId="{D49AF749-CD74-4944-9202-5AB2239CE478}" type="pres">
      <dgm:prSet presAssocID="{0CA53091-BCEA-4868-A370-F250ECF548BF}" presName="parTx" presStyleLbl="revTx" presStyleIdx="3" presStyleCnt="6">
        <dgm:presLayoutVars>
          <dgm:chMax val="0"/>
          <dgm:chPref val="0"/>
        </dgm:presLayoutVars>
      </dgm:prSet>
      <dgm:spPr/>
    </dgm:pt>
    <dgm:pt modelId="{480A6E80-36E6-4678-8EB0-4751E8829C41}" type="pres">
      <dgm:prSet presAssocID="{E1418BC0-FD04-40A5-9958-C525292B5E90}" presName="sibTrans" presStyleCnt="0"/>
      <dgm:spPr/>
    </dgm:pt>
    <dgm:pt modelId="{8A58D16C-EE36-45F6-9D8D-E008DECDFD22}" type="pres">
      <dgm:prSet presAssocID="{E53A4260-FAAB-477F-A320-A500B3A800B6}" presName="compNode" presStyleCnt="0"/>
      <dgm:spPr/>
    </dgm:pt>
    <dgm:pt modelId="{65F30025-440F-4658-95A8-4A12D3F8CE23}" type="pres">
      <dgm:prSet presAssocID="{E53A4260-FAAB-477F-A320-A500B3A800B6}" presName="bgRect" presStyleLbl="bgShp" presStyleIdx="4" presStyleCnt="6"/>
      <dgm:spPr/>
    </dgm:pt>
    <dgm:pt modelId="{864B5376-F97F-4527-9CF0-4D3ABAF82C70}" type="pres">
      <dgm:prSet presAssocID="{E53A4260-FAAB-477F-A320-A500B3A800B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hare With Person"/>
        </a:ext>
      </dgm:extLst>
    </dgm:pt>
    <dgm:pt modelId="{E47D0A78-8A80-40F5-B418-CB35F110CA63}" type="pres">
      <dgm:prSet presAssocID="{E53A4260-FAAB-477F-A320-A500B3A800B6}" presName="spaceRect" presStyleCnt="0"/>
      <dgm:spPr/>
    </dgm:pt>
    <dgm:pt modelId="{03195ED6-B419-4622-A9A5-99BE3E35787A}" type="pres">
      <dgm:prSet presAssocID="{E53A4260-FAAB-477F-A320-A500B3A800B6}" presName="parTx" presStyleLbl="revTx" presStyleIdx="4" presStyleCnt="6">
        <dgm:presLayoutVars>
          <dgm:chMax val="0"/>
          <dgm:chPref val="0"/>
        </dgm:presLayoutVars>
      </dgm:prSet>
      <dgm:spPr/>
    </dgm:pt>
    <dgm:pt modelId="{3387D2EB-3794-4491-8A4A-0B74857697E0}" type="pres">
      <dgm:prSet presAssocID="{05C846F9-3C35-4E0C-9436-DD3F6F6EA5E9}" presName="sibTrans" presStyleCnt="0"/>
      <dgm:spPr/>
    </dgm:pt>
    <dgm:pt modelId="{B6FB0A24-1BAD-4973-8E6C-AE653AE5C5EB}" type="pres">
      <dgm:prSet presAssocID="{CF33EED8-627A-485E-B27E-6A7EAA132543}" presName="compNode" presStyleCnt="0"/>
      <dgm:spPr/>
    </dgm:pt>
    <dgm:pt modelId="{D577DFF7-4D65-4409-BBE5-0B5C664CF521}" type="pres">
      <dgm:prSet presAssocID="{CF33EED8-627A-485E-B27E-6A7EAA132543}" presName="bgRect" presStyleLbl="bgShp" presStyleIdx="5" presStyleCnt="6"/>
      <dgm:spPr/>
    </dgm:pt>
    <dgm:pt modelId="{9E877738-EFBA-4536-B7D1-DA9CEE23E8CA}" type="pres">
      <dgm:prSet presAssocID="{CF33EED8-627A-485E-B27E-6A7EAA13254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ells"/>
        </a:ext>
      </dgm:extLst>
    </dgm:pt>
    <dgm:pt modelId="{AF3C2798-FDC7-4FD7-97CD-045485047E40}" type="pres">
      <dgm:prSet presAssocID="{CF33EED8-627A-485E-B27E-6A7EAA132543}" presName="spaceRect" presStyleCnt="0"/>
      <dgm:spPr/>
    </dgm:pt>
    <dgm:pt modelId="{E7700D62-A537-4F40-8A5C-615A08676749}" type="pres">
      <dgm:prSet presAssocID="{CF33EED8-627A-485E-B27E-6A7EAA132543}" presName="parTx" presStyleLbl="revTx" presStyleIdx="5" presStyleCnt="6">
        <dgm:presLayoutVars>
          <dgm:chMax val="0"/>
          <dgm:chPref val="0"/>
        </dgm:presLayoutVars>
      </dgm:prSet>
      <dgm:spPr/>
    </dgm:pt>
  </dgm:ptLst>
  <dgm:cxnLst>
    <dgm:cxn modelId="{CCD3B113-BCE4-4A07-8756-613BE9D6D43C}" type="presOf" srcId="{E53A4260-FAAB-477F-A320-A500B3A800B6}" destId="{03195ED6-B419-4622-A9A5-99BE3E35787A}" srcOrd="0" destOrd="0" presId="urn:microsoft.com/office/officeart/2018/2/layout/IconVerticalSolidList"/>
    <dgm:cxn modelId="{19893135-941C-42AE-84C8-94E7C753AA1F}" srcId="{A5E9E422-68E0-4A59-8B38-C709C579931D}" destId="{CF33EED8-627A-485E-B27E-6A7EAA132543}" srcOrd="5" destOrd="0" parTransId="{2D2DE308-C735-4377-98D9-A538B26AD798}" sibTransId="{96DD131D-B209-4CEE-9F0E-28C891C7352E}"/>
    <dgm:cxn modelId="{7AC61E4A-B442-4A93-9DB1-2C36368C5A7D}" type="presOf" srcId="{CF33EED8-627A-485E-B27E-6A7EAA132543}" destId="{E7700D62-A537-4F40-8A5C-615A08676749}" srcOrd="0" destOrd="0" presId="urn:microsoft.com/office/officeart/2018/2/layout/IconVerticalSolidList"/>
    <dgm:cxn modelId="{5CA6A86B-CB5F-4B35-BAB0-574F5B9BB68E}" srcId="{A5E9E422-68E0-4A59-8B38-C709C579931D}" destId="{0CA53091-BCEA-4868-A370-F250ECF548BF}" srcOrd="3" destOrd="0" parTransId="{F7B27D4F-E143-440B-B166-A82922906822}" sibTransId="{E1418BC0-FD04-40A5-9958-C525292B5E90}"/>
    <dgm:cxn modelId="{6CEF7B75-D399-41FE-9E16-D0DF1960E8C1}" srcId="{A5E9E422-68E0-4A59-8B38-C709C579931D}" destId="{C18C59A0-B66F-41DF-AB7B-2799CB7BD1DD}" srcOrd="0" destOrd="0" parTransId="{200F3B54-D254-48D8-BBB9-84795C840B6A}" sibTransId="{001CC44E-C668-405E-96A9-84253678EE8E}"/>
    <dgm:cxn modelId="{B8EC1257-3D40-48E1-A794-810EB6F30CF2}" srcId="{A5E9E422-68E0-4A59-8B38-C709C579931D}" destId="{E53A4260-FAAB-477F-A320-A500B3A800B6}" srcOrd="4" destOrd="0" parTransId="{4043A53F-019B-4024-BAF1-E8BDF2300BEC}" sibTransId="{05C846F9-3C35-4E0C-9436-DD3F6F6EA5E9}"/>
    <dgm:cxn modelId="{FE933A81-D086-4040-AA96-2AF003093627}" srcId="{A5E9E422-68E0-4A59-8B38-C709C579931D}" destId="{34BA1F16-F66B-45D5-87E6-5EFADB5407D1}" srcOrd="2" destOrd="0" parTransId="{0A657ADE-3296-44E7-8A22-4909FB6F500F}" sibTransId="{BFE96BA5-1B47-438E-AE21-1D67C821FB7F}"/>
    <dgm:cxn modelId="{94740695-2874-4EB9-ACD0-F1A130A46C60}" type="presOf" srcId="{780EE7C3-4D60-4B9D-9E34-1AF9D571088C}" destId="{67FF104B-37D0-4DF1-8828-BCCBC9552F20}" srcOrd="0" destOrd="0" presId="urn:microsoft.com/office/officeart/2018/2/layout/IconVerticalSolidList"/>
    <dgm:cxn modelId="{2B57E0A4-3789-4A98-A460-E7B5B1F58585}" type="presOf" srcId="{C18C59A0-B66F-41DF-AB7B-2799CB7BD1DD}" destId="{F6E23421-D53B-4651-8E82-AE96035D5E3F}" srcOrd="0" destOrd="0" presId="urn:microsoft.com/office/officeart/2018/2/layout/IconVerticalSolidList"/>
    <dgm:cxn modelId="{9C80FFB9-7311-404B-AA2B-87B1130C7D6E}" type="presOf" srcId="{34BA1F16-F66B-45D5-87E6-5EFADB5407D1}" destId="{CE5ADD6A-2C45-44D4-A573-1670FAC76F03}" srcOrd="0" destOrd="0" presId="urn:microsoft.com/office/officeart/2018/2/layout/IconVerticalSolidList"/>
    <dgm:cxn modelId="{312515CB-70E6-4B30-866D-FD4467ABF4F8}" srcId="{A5E9E422-68E0-4A59-8B38-C709C579931D}" destId="{780EE7C3-4D60-4B9D-9E34-1AF9D571088C}" srcOrd="1" destOrd="0" parTransId="{10370D41-8C22-45DA-A880-4DF119944421}" sibTransId="{8E3F01DC-AE33-4EE4-BED8-A698280B15E8}"/>
    <dgm:cxn modelId="{99E454D3-81FE-4AB9-899A-14163342F719}" type="presOf" srcId="{A5E9E422-68E0-4A59-8B38-C709C579931D}" destId="{65FE35B9-9BAC-4EB3-974A-74BEBB120046}" srcOrd="0" destOrd="0" presId="urn:microsoft.com/office/officeart/2018/2/layout/IconVerticalSolidList"/>
    <dgm:cxn modelId="{4D7772F5-0A63-446A-A061-798955CB1B7D}" type="presOf" srcId="{0CA53091-BCEA-4868-A370-F250ECF548BF}" destId="{D49AF749-CD74-4944-9202-5AB2239CE478}" srcOrd="0" destOrd="0" presId="urn:microsoft.com/office/officeart/2018/2/layout/IconVerticalSolidList"/>
    <dgm:cxn modelId="{8FD3B2D2-90B2-4CFF-8BD1-F860D8D729EA}" type="presParOf" srcId="{65FE35B9-9BAC-4EB3-974A-74BEBB120046}" destId="{9C8FF7B7-E5BF-4067-8D3C-79CC5E9ACCA1}" srcOrd="0" destOrd="0" presId="urn:microsoft.com/office/officeart/2018/2/layout/IconVerticalSolidList"/>
    <dgm:cxn modelId="{E6D3FC3B-B07B-4D3D-97A8-A47B0A3EB2F6}" type="presParOf" srcId="{9C8FF7B7-E5BF-4067-8D3C-79CC5E9ACCA1}" destId="{B959298E-5BF0-46BE-98EC-9B869B2C68E5}" srcOrd="0" destOrd="0" presId="urn:microsoft.com/office/officeart/2018/2/layout/IconVerticalSolidList"/>
    <dgm:cxn modelId="{96D117DC-9D36-4274-A4A0-D40635DCF2A6}" type="presParOf" srcId="{9C8FF7B7-E5BF-4067-8D3C-79CC5E9ACCA1}" destId="{3B390166-B2C5-487C-96FB-C769C4848CF1}" srcOrd="1" destOrd="0" presId="urn:microsoft.com/office/officeart/2018/2/layout/IconVerticalSolidList"/>
    <dgm:cxn modelId="{4287BD7C-FFF8-42DB-83A9-AE9899DCC79B}" type="presParOf" srcId="{9C8FF7B7-E5BF-4067-8D3C-79CC5E9ACCA1}" destId="{254B3770-C711-4E68-96A0-FA1682008480}" srcOrd="2" destOrd="0" presId="urn:microsoft.com/office/officeart/2018/2/layout/IconVerticalSolidList"/>
    <dgm:cxn modelId="{589EB137-EF89-4C93-9D73-2882ABEA70B7}" type="presParOf" srcId="{9C8FF7B7-E5BF-4067-8D3C-79CC5E9ACCA1}" destId="{F6E23421-D53B-4651-8E82-AE96035D5E3F}" srcOrd="3" destOrd="0" presId="urn:microsoft.com/office/officeart/2018/2/layout/IconVerticalSolidList"/>
    <dgm:cxn modelId="{3068A689-4683-4C12-958F-DD8FFD39F1E6}" type="presParOf" srcId="{65FE35B9-9BAC-4EB3-974A-74BEBB120046}" destId="{51E90DA6-5875-4BC2-9688-311FB4154FA7}" srcOrd="1" destOrd="0" presId="urn:microsoft.com/office/officeart/2018/2/layout/IconVerticalSolidList"/>
    <dgm:cxn modelId="{191B7504-E534-4390-BF99-A83EF62009C1}" type="presParOf" srcId="{65FE35B9-9BAC-4EB3-974A-74BEBB120046}" destId="{D6C9403C-F5B5-4F20-BCF3-85057E3026F1}" srcOrd="2" destOrd="0" presId="urn:microsoft.com/office/officeart/2018/2/layout/IconVerticalSolidList"/>
    <dgm:cxn modelId="{DFCAFA22-226D-4990-AEB3-371ABB1AE6EC}" type="presParOf" srcId="{D6C9403C-F5B5-4F20-BCF3-85057E3026F1}" destId="{415E2CE6-C724-4027-AC70-FA007FBCE58E}" srcOrd="0" destOrd="0" presId="urn:microsoft.com/office/officeart/2018/2/layout/IconVerticalSolidList"/>
    <dgm:cxn modelId="{D4F5F74C-092D-4431-9955-0A98A15A5302}" type="presParOf" srcId="{D6C9403C-F5B5-4F20-BCF3-85057E3026F1}" destId="{E3334C67-4A55-4EA1-BA02-C1263D3C39CA}" srcOrd="1" destOrd="0" presId="urn:microsoft.com/office/officeart/2018/2/layout/IconVerticalSolidList"/>
    <dgm:cxn modelId="{151B74E5-4216-4F27-8914-AC714FAED667}" type="presParOf" srcId="{D6C9403C-F5B5-4F20-BCF3-85057E3026F1}" destId="{73E8DEF7-9AFA-4EBB-A7D1-A8582FFFDE16}" srcOrd="2" destOrd="0" presId="urn:microsoft.com/office/officeart/2018/2/layout/IconVerticalSolidList"/>
    <dgm:cxn modelId="{06427DC2-92AA-4BB2-8F19-6E07BD18E191}" type="presParOf" srcId="{D6C9403C-F5B5-4F20-BCF3-85057E3026F1}" destId="{67FF104B-37D0-4DF1-8828-BCCBC9552F20}" srcOrd="3" destOrd="0" presId="urn:microsoft.com/office/officeart/2018/2/layout/IconVerticalSolidList"/>
    <dgm:cxn modelId="{E28E2166-0E76-47F4-9D04-02F0B433BC62}" type="presParOf" srcId="{65FE35B9-9BAC-4EB3-974A-74BEBB120046}" destId="{D91C06EB-6CEC-4033-B1DE-A590BD4F8532}" srcOrd="3" destOrd="0" presId="urn:microsoft.com/office/officeart/2018/2/layout/IconVerticalSolidList"/>
    <dgm:cxn modelId="{B0444507-6B35-4C38-B871-9FFCF95D5956}" type="presParOf" srcId="{65FE35B9-9BAC-4EB3-974A-74BEBB120046}" destId="{63C7500F-F1B1-4800-AC7B-EA7F6007DFC6}" srcOrd="4" destOrd="0" presId="urn:microsoft.com/office/officeart/2018/2/layout/IconVerticalSolidList"/>
    <dgm:cxn modelId="{6C5B4B73-56DD-4509-A4BF-1CBE43330609}" type="presParOf" srcId="{63C7500F-F1B1-4800-AC7B-EA7F6007DFC6}" destId="{D1D87D09-B708-40E4-8E77-A2F6EC9D40F3}" srcOrd="0" destOrd="0" presId="urn:microsoft.com/office/officeart/2018/2/layout/IconVerticalSolidList"/>
    <dgm:cxn modelId="{74F5BD54-08E1-467D-B8E4-7B0AEF2B2A9A}" type="presParOf" srcId="{63C7500F-F1B1-4800-AC7B-EA7F6007DFC6}" destId="{2EFE2852-3496-45F5-8053-336E3B8AA1C8}" srcOrd="1" destOrd="0" presId="urn:microsoft.com/office/officeart/2018/2/layout/IconVerticalSolidList"/>
    <dgm:cxn modelId="{B274D616-2BF1-4E9F-84D4-8E8231377B7B}" type="presParOf" srcId="{63C7500F-F1B1-4800-AC7B-EA7F6007DFC6}" destId="{79E871B0-02FD-4334-A3E3-8F4C7A06C3BC}" srcOrd="2" destOrd="0" presId="urn:microsoft.com/office/officeart/2018/2/layout/IconVerticalSolidList"/>
    <dgm:cxn modelId="{2AFD85E3-A390-4EC5-96F5-4A26E78438E9}" type="presParOf" srcId="{63C7500F-F1B1-4800-AC7B-EA7F6007DFC6}" destId="{CE5ADD6A-2C45-44D4-A573-1670FAC76F03}" srcOrd="3" destOrd="0" presId="urn:microsoft.com/office/officeart/2018/2/layout/IconVerticalSolidList"/>
    <dgm:cxn modelId="{05FD387B-FBFF-43D2-B562-2AE9683712C7}" type="presParOf" srcId="{65FE35B9-9BAC-4EB3-974A-74BEBB120046}" destId="{BEEE99C2-4043-4411-B815-210378B4DFED}" srcOrd="5" destOrd="0" presId="urn:microsoft.com/office/officeart/2018/2/layout/IconVerticalSolidList"/>
    <dgm:cxn modelId="{AB761F4F-ACAB-4D14-98E9-04547480DC0F}" type="presParOf" srcId="{65FE35B9-9BAC-4EB3-974A-74BEBB120046}" destId="{1F215A48-DF55-49BA-9463-4EC93605CDFD}" srcOrd="6" destOrd="0" presId="urn:microsoft.com/office/officeart/2018/2/layout/IconVerticalSolidList"/>
    <dgm:cxn modelId="{695E679F-CB53-4602-9E39-40FE400AB081}" type="presParOf" srcId="{1F215A48-DF55-49BA-9463-4EC93605CDFD}" destId="{37B6B7EB-3792-4BD3-B589-03FF71F46A11}" srcOrd="0" destOrd="0" presId="urn:microsoft.com/office/officeart/2018/2/layout/IconVerticalSolidList"/>
    <dgm:cxn modelId="{648D28C3-C816-4353-A366-BA27DF12A003}" type="presParOf" srcId="{1F215A48-DF55-49BA-9463-4EC93605CDFD}" destId="{C63873B3-036F-43CE-B5EE-5F429AD68255}" srcOrd="1" destOrd="0" presId="urn:microsoft.com/office/officeart/2018/2/layout/IconVerticalSolidList"/>
    <dgm:cxn modelId="{EBA7B9C9-6727-4FB7-8B72-466BEF9E6575}" type="presParOf" srcId="{1F215A48-DF55-49BA-9463-4EC93605CDFD}" destId="{14751D4B-B668-440E-93F0-5730D1EE4410}" srcOrd="2" destOrd="0" presId="urn:microsoft.com/office/officeart/2018/2/layout/IconVerticalSolidList"/>
    <dgm:cxn modelId="{122224BC-E538-4223-AFFE-EDA9AD71F4CB}" type="presParOf" srcId="{1F215A48-DF55-49BA-9463-4EC93605CDFD}" destId="{D49AF749-CD74-4944-9202-5AB2239CE478}" srcOrd="3" destOrd="0" presId="urn:microsoft.com/office/officeart/2018/2/layout/IconVerticalSolidList"/>
    <dgm:cxn modelId="{7999779C-09AF-4C5B-B7B3-AB80C5B54A9F}" type="presParOf" srcId="{65FE35B9-9BAC-4EB3-974A-74BEBB120046}" destId="{480A6E80-36E6-4678-8EB0-4751E8829C41}" srcOrd="7" destOrd="0" presId="urn:microsoft.com/office/officeart/2018/2/layout/IconVerticalSolidList"/>
    <dgm:cxn modelId="{E48BC3FC-663D-42AB-B47D-8E6E01529C97}" type="presParOf" srcId="{65FE35B9-9BAC-4EB3-974A-74BEBB120046}" destId="{8A58D16C-EE36-45F6-9D8D-E008DECDFD22}" srcOrd="8" destOrd="0" presId="urn:microsoft.com/office/officeart/2018/2/layout/IconVerticalSolidList"/>
    <dgm:cxn modelId="{990C29C4-9B6B-4DA4-9116-9EAD8D3167AA}" type="presParOf" srcId="{8A58D16C-EE36-45F6-9D8D-E008DECDFD22}" destId="{65F30025-440F-4658-95A8-4A12D3F8CE23}" srcOrd="0" destOrd="0" presId="urn:microsoft.com/office/officeart/2018/2/layout/IconVerticalSolidList"/>
    <dgm:cxn modelId="{93CD935C-2EC5-45A3-90FD-FFFC5C1BFFEF}" type="presParOf" srcId="{8A58D16C-EE36-45F6-9D8D-E008DECDFD22}" destId="{864B5376-F97F-4527-9CF0-4D3ABAF82C70}" srcOrd="1" destOrd="0" presId="urn:microsoft.com/office/officeart/2018/2/layout/IconVerticalSolidList"/>
    <dgm:cxn modelId="{0817AF93-F378-40D5-BED1-88D9003CAC46}" type="presParOf" srcId="{8A58D16C-EE36-45F6-9D8D-E008DECDFD22}" destId="{E47D0A78-8A80-40F5-B418-CB35F110CA63}" srcOrd="2" destOrd="0" presId="urn:microsoft.com/office/officeart/2018/2/layout/IconVerticalSolidList"/>
    <dgm:cxn modelId="{A4782C6C-231E-4C3B-BCD7-0D4579384197}" type="presParOf" srcId="{8A58D16C-EE36-45F6-9D8D-E008DECDFD22}" destId="{03195ED6-B419-4622-A9A5-99BE3E35787A}" srcOrd="3" destOrd="0" presId="urn:microsoft.com/office/officeart/2018/2/layout/IconVerticalSolidList"/>
    <dgm:cxn modelId="{85BF4380-73F1-406F-A869-212D01671BB0}" type="presParOf" srcId="{65FE35B9-9BAC-4EB3-974A-74BEBB120046}" destId="{3387D2EB-3794-4491-8A4A-0B74857697E0}" srcOrd="9" destOrd="0" presId="urn:microsoft.com/office/officeart/2018/2/layout/IconVerticalSolidList"/>
    <dgm:cxn modelId="{12B8D41F-7AA2-4023-917E-CC018291C808}" type="presParOf" srcId="{65FE35B9-9BAC-4EB3-974A-74BEBB120046}" destId="{B6FB0A24-1BAD-4973-8E6C-AE653AE5C5EB}" srcOrd="10" destOrd="0" presId="urn:microsoft.com/office/officeart/2018/2/layout/IconVerticalSolidList"/>
    <dgm:cxn modelId="{3FF95C01-78F4-4BD9-BC54-96ECE0B4CE3B}" type="presParOf" srcId="{B6FB0A24-1BAD-4973-8E6C-AE653AE5C5EB}" destId="{D577DFF7-4D65-4409-BBE5-0B5C664CF521}" srcOrd="0" destOrd="0" presId="urn:microsoft.com/office/officeart/2018/2/layout/IconVerticalSolidList"/>
    <dgm:cxn modelId="{007A5F99-832C-4222-A3F5-85B77706C415}" type="presParOf" srcId="{B6FB0A24-1BAD-4973-8E6C-AE653AE5C5EB}" destId="{9E877738-EFBA-4536-B7D1-DA9CEE23E8CA}" srcOrd="1" destOrd="0" presId="urn:microsoft.com/office/officeart/2018/2/layout/IconVerticalSolidList"/>
    <dgm:cxn modelId="{5585CC4F-1631-405E-A50C-11F9D56E25ED}" type="presParOf" srcId="{B6FB0A24-1BAD-4973-8E6C-AE653AE5C5EB}" destId="{AF3C2798-FDC7-4FD7-97CD-045485047E40}" srcOrd="2" destOrd="0" presId="urn:microsoft.com/office/officeart/2018/2/layout/IconVerticalSolidList"/>
    <dgm:cxn modelId="{7825E376-6A1A-4226-B8E2-AF2B05907494}" type="presParOf" srcId="{B6FB0A24-1BAD-4973-8E6C-AE653AE5C5EB}" destId="{E7700D62-A537-4F40-8A5C-615A0867674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05EF1F-5CDE-4F40-ADDF-75C1B5EBD8C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E0493CF-8BED-40DF-9E3B-7634C03220FA}">
      <dgm:prSet/>
      <dgm:spPr/>
      <dgm:t>
        <a:bodyPr/>
        <a:lstStyle/>
        <a:p>
          <a:pPr>
            <a:lnSpc>
              <a:spcPct val="100000"/>
            </a:lnSpc>
          </a:pPr>
          <a:r>
            <a:rPr lang="en-US" b="0" i="0" baseline="0"/>
            <a:t>ERP systems integrate core business processes into unified platforms connecting all departments (Butarbutar et al., 2023) </a:t>
          </a:r>
          <a:endParaRPr lang="en-US"/>
        </a:p>
      </dgm:t>
    </dgm:pt>
    <dgm:pt modelId="{7B23EB7B-0A20-4FA1-AE16-42258AC4446C}" type="parTrans" cxnId="{5E75B1DF-B43A-4E41-87FA-BBFC7C9411AF}">
      <dgm:prSet/>
      <dgm:spPr/>
      <dgm:t>
        <a:bodyPr/>
        <a:lstStyle/>
        <a:p>
          <a:endParaRPr lang="en-US"/>
        </a:p>
      </dgm:t>
    </dgm:pt>
    <dgm:pt modelId="{1994F081-795C-4623-8BA6-9D50ABD12651}" type="sibTrans" cxnId="{5E75B1DF-B43A-4E41-87FA-BBFC7C9411AF}">
      <dgm:prSet/>
      <dgm:spPr/>
      <dgm:t>
        <a:bodyPr/>
        <a:lstStyle/>
        <a:p>
          <a:pPr>
            <a:lnSpc>
              <a:spcPct val="100000"/>
            </a:lnSpc>
          </a:pPr>
          <a:endParaRPr lang="en-US"/>
        </a:p>
      </dgm:t>
    </dgm:pt>
    <dgm:pt modelId="{07A3DBF6-3262-4755-B225-196CBAAA878F}">
      <dgm:prSet/>
      <dgm:spPr/>
      <dgm:t>
        <a:bodyPr/>
        <a:lstStyle/>
        <a:p>
          <a:pPr>
            <a:lnSpc>
              <a:spcPct val="100000"/>
            </a:lnSpc>
          </a:pPr>
          <a:r>
            <a:rPr lang="en-US" b="0" i="0" baseline="0"/>
            <a:t>They link finance, human resources, manufacturing, and sales into one cohesive system (Plekhanov, Franke, and Netland, 2023) </a:t>
          </a:r>
          <a:endParaRPr lang="en-US"/>
        </a:p>
      </dgm:t>
    </dgm:pt>
    <dgm:pt modelId="{A3CE36E5-EEBF-48E2-8D55-2F4576A4B978}" type="parTrans" cxnId="{B59CF949-9800-4A6F-A09C-1941F2DCFEED}">
      <dgm:prSet/>
      <dgm:spPr/>
      <dgm:t>
        <a:bodyPr/>
        <a:lstStyle/>
        <a:p>
          <a:endParaRPr lang="en-US"/>
        </a:p>
      </dgm:t>
    </dgm:pt>
    <dgm:pt modelId="{E679F62A-B002-4F2E-B08F-63A342CD24C1}" type="sibTrans" cxnId="{B59CF949-9800-4A6F-A09C-1941F2DCFEED}">
      <dgm:prSet/>
      <dgm:spPr/>
      <dgm:t>
        <a:bodyPr/>
        <a:lstStyle/>
        <a:p>
          <a:pPr>
            <a:lnSpc>
              <a:spcPct val="100000"/>
            </a:lnSpc>
          </a:pPr>
          <a:endParaRPr lang="en-US"/>
        </a:p>
      </dgm:t>
    </dgm:pt>
    <dgm:pt modelId="{C4ADA6B7-8E14-4632-9B3A-1332865504BD}">
      <dgm:prSet/>
      <dgm:spPr/>
      <dgm:t>
        <a:bodyPr/>
        <a:lstStyle/>
        <a:p>
          <a:pPr>
            <a:lnSpc>
              <a:spcPct val="100000"/>
            </a:lnSpc>
          </a:pPr>
          <a:r>
            <a:rPr lang="en-US" b="0" i="0" baseline="0"/>
            <a:t>Data flows seamlessly across the organization without duplication or manual transfers </a:t>
          </a:r>
          <a:endParaRPr lang="en-US"/>
        </a:p>
      </dgm:t>
    </dgm:pt>
    <dgm:pt modelId="{95CFA8D5-D2C0-42BE-B978-BEB06FC3D601}" type="parTrans" cxnId="{4A1584AE-A1A1-45C3-B4AA-AEB6B95955F5}">
      <dgm:prSet/>
      <dgm:spPr/>
      <dgm:t>
        <a:bodyPr/>
        <a:lstStyle/>
        <a:p>
          <a:endParaRPr lang="en-US"/>
        </a:p>
      </dgm:t>
    </dgm:pt>
    <dgm:pt modelId="{A23BDFF1-5253-4578-9132-A89E1E09AE11}" type="sibTrans" cxnId="{4A1584AE-A1A1-45C3-B4AA-AEB6B95955F5}">
      <dgm:prSet/>
      <dgm:spPr/>
      <dgm:t>
        <a:bodyPr/>
        <a:lstStyle/>
        <a:p>
          <a:pPr>
            <a:lnSpc>
              <a:spcPct val="100000"/>
            </a:lnSpc>
          </a:pPr>
          <a:endParaRPr lang="en-US"/>
        </a:p>
      </dgm:t>
    </dgm:pt>
    <dgm:pt modelId="{8C7A113E-C67B-4984-93A5-BE9AE1E38B94}">
      <dgm:prSet/>
      <dgm:spPr/>
      <dgm:t>
        <a:bodyPr/>
        <a:lstStyle/>
        <a:p>
          <a:pPr>
            <a:lnSpc>
              <a:spcPct val="100000"/>
            </a:lnSpc>
          </a:pPr>
          <a:r>
            <a:rPr lang="en-US" b="0" i="0" baseline="0"/>
            <a:t>Companies gain complete visibility into operations through centralized dashboards and reporting tools </a:t>
          </a:r>
          <a:endParaRPr lang="en-US"/>
        </a:p>
      </dgm:t>
    </dgm:pt>
    <dgm:pt modelId="{F8DEC31C-C502-4344-8BD1-DCDEF95527D1}" type="parTrans" cxnId="{B07A22CF-2280-45E9-A27E-517B5E92A871}">
      <dgm:prSet/>
      <dgm:spPr/>
      <dgm:t>
        <a:bodyPr/>
        <a:lstStyle/>
        <a:p>
          <a:endParaRPr lang="en-US"/>
        </a:p>
      </dgm:t>
    </dgm:pt>
    <dgm:pt modelId="{56C4DBE9-876E-44B7-9D4C-A68156EEDFF7}" type="sibTrans" cxnId="{B07A22CF-2280-45E9-A27E-517B5E92A871}">
      <dgm:prSet/>
      <dgm:spPr/>
      <dgm:t>
        <a:bodyPr/>
        <a:lstStyle/>
        <a:p>
          <a:pPr>
            <a:lnSpc>
              <a:spcPct val="100000"/>
            </a:lnSpc>
          </a:pPr>
          <a:endParaRPr lang="en-US"/>
        </a:p>
      </dgm:t>
    </dgm:pt>
    <dgm:pt modelId="{87767AA8-5778-419E-8695-3017A13753B4}">
      <dgm:prSet/>
      <dgm:spPr/>
      <dgm:t>
        <a:bodyPr/>
        <a:lstStyle/>
        <a:p>
          <a:pPr>
            <a:lnSpc>
              <a:spcPct val="100000"/>
            </a:lnSpc>
          </a:pPr>
          <a:r>
            <a:rPr lang="en-US" b="0" i="0" baseline="0"/>
            <a:t>Implementation requires significant investment and organizational change management </a:t>
          </a:r>
          <a:endParaRPr lang="en-US"/>
        </a:p>
      </dgm:t>
    </dgm:pt>
    <dgm:pt modelId="{03AF7A4D-59C3-4120-B32C-25F818C3248F}" type="parTrans" cxnId="{1CAA5DC6-720B-40F6-89A0-3AA6333C0B27}">
      <dgm:prSet/>
      <dgm:spPr/>
      <dgm:t>
        <a:bodyPr/>
        <a:lstStyle/>
        <a:p>
          <a:endParaRPr lang="en-US"/>
        </a:p>
      </dgm:t>
    </dgm:pt>
    <dgm:pt modelId="{DF343D4B-0A65-4986-9A62-3C7F1EF7FBE0}" type="sibTrans" cxnId="{1CAA5DC6-720B-40F6-89A0-3AA6333C0B27}">
      <dgm:prSet/>
      <dgm:spPr/>
      <dgm:t>
        <a:bodyPr/>
        <a:lstStyle/>
        <a:p>
          <a:pPr>
            <a:lnSpc>
              <a:spcPct val="100000"/>
            </a:lnSpc>
          </a:pPr>
          <a:endParaRPr lang="en-US"/>
        </a:p>
      </dgm:t>
    </dgm:pt>
    <dgm:pt modelId="{C79E4F72-5C53-426E-B667-52FD64D4B616}">
      <dgm:prSet/>
      <dgm:spPr/>
      <dgm:t>
        <a:bodyPr/>
        <a:lstStyle/>
        <a:p>
          <a:pPr>
            <a:lnSpc>
              <a:spcPct val="100000"/>
            </a:lnSpc>
          </a:pPr>
          <a:r>
            <a:rPr lang="en-US" b="0" i="0" baseline="0"/>
            <a:t>Successful deployment depends on proper training and ongoing technical support </a:t>
          </a:r>
          <a:endParaRPr lang="en-US"/>
        </a:p>
      </dgm:t>
    </dgm:pt>
    <dgm:pt modelId="{C0D2DC5B-3387-4B89-A1C4-174C1BCB81D9}" type="parTrans" cxnId="{0AFB0075-38D9-476F-8334-1F7649B05457}">
      <dgm:prSet/>
      <dgm:spPr/>
      <dgm:t>
        <a:bodyPr/>
        <a:lstStyle/>
        <a:p>
          <a:endParaRPr lang="en-US"/>
        </a:p>
      </dgm:t>
    </dgm:pt>
    <dgm:pt modelId="{47AFF3E9-7F20-43FE-91E2-BDB1DC6A63DA}" type="sibTrans" cxnId="{0AFB0075-38D9-476F-8334-1F7649B05457}">
      <dgm:prSet/>
      <dgm:spPr/>
      <dgm:t>
        <a:bodyPr/>
        <a:lstStyle/>
        <a:p>
          <a:endParaRPr lang="en-US"/>
        </a:p>
      </dgm:t>
    </dgm:pt>
    <dgm:pt modelId="{314C3C55-B868-4DDD-B8A2-DFF0E96B2441}" type="pres">
      <dgm:prSet presAssocID="{3305EF1F-5CDE-4F40-ADDF-75C1B5EBD8C8}" presName="root" presStyleCnt="0">
        <dgm:presLayoutVars>
          <dgm:dir/>
          <dgm:resizeHandles val="exact"/>
        </dgm:presLayoutVars>
      </dgm:prSet>
      <dgm:spPr/>
    </dgm:pt>
    <dgm:pt modelId="{78ECCD55-3DAE-46C2-AB4F-ED70BCE1C380}" type="pres">
      <dgm:prSet presAssocID="{3305EF1F-5CDE-4F40-ADDF-75C1B5EBD8C8}" presName="container" presStyleCnt="0">
        <dgm:presLayoutVars>
          <dgm:dir/>
          <dgm:resizeHandles val="exact"/>
        </dgm:presLayoutVars>
      </dgm:prSet>
      <dgm:spPr/>
    </dgm:pt>
    <dgm:pt modelId="{DCC189E3-101E-4264-8973-28CE82D05A88}" type="pres">
      <dgm:prSet presAssocID="{0E0493CF-8BED-40DF-9E3B-7634C03220FA}" presName="compNode" presStyleCnt="0"/>
      <dgm:spPr/>
    </dgm:pt>
    <dgm:pt modelId="{32897B7E-4A08-43D5-9951-7D069E3B0183}" type="pres">
      <dgm:prSet presAssocID="{0E0493CF-8BED-40DF-9E3B-7634C03220FA}" presName="iconBgRect" presStyleLbl="bgShp" presStyleIdx="0" presStyleCnt="6"/>
      <dgm:spPr/>
    </dgm:pt>
    <dgm:pt modelId="{90E10A58-F448-4CBC-B387-E2414C3EF5F0}" type="pres">
      <dgm:prSet presAssocID="{0E0493CF-8BED-40DF-9E3B-7634C03220F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etwork Diagram"/>
        </a:ext>
      </dgm:extLst>
    </dgm:pt>
    <dgm:pt modelId="{1F62BC2F-0110-43A0-81DC-D20CDF6ACDB3}" type="pres">
      <dgm:prSet presAssocID="{0E0493CF-8BED-40DF-9E3B-7634C03220FA}" presName="spaceRect" presStyleCnt="0"/>
      <dgm:spPr/>
    </dgm:pt>
    <dgm:pt modelId="{051361A7-EADE-4675-9CE2-C4C56C349FDA}" type="pres">
      <dgm:prSet presAssocID="{0E0493CF-8BED-40DF-9E3B-7634C03220FA}" presName="textRect" presStyleLbl="revTx" presStyleIdx="0" presStyleCnt="6">
        <dgm:presLayoutVars>
          <dgm:chMax val="1"/>
          <dgm:chPref val="1"/>
        </dgm:presLayoutVars>
      </dgm:prSet>
      <dgm:spPr/>
    </dgm:pt>
    <dgm:pt modelId="{7BDE758E-D041-4A99-835E-EEDBEDCE1F0E}" type="pres">
      <dgm:prSet presAssocID="{1994F081-795C-4623-8BA6-9D50ABD12651}" presName="sibTrans" presStyleLbl="sibTrans2D1" presStyleIdx="0" presStyleCnt="0"/>
      <dgm:spPr/>
    </dgm:pt>
    <dgm:pt modelId="{D35F157E-CC6F-4709-89B7-2AFA2D428353}" type="pres">
      <dgm:prSet presAssocID="{07A3DBF6-3262-4755-B225-196CBAAA878F}" presName="compNode" presStyleCnt="0"/>
      <dgm:spPr/>
    </dgm:pt>
    <dgm:pt modelId="{8F636A51-4711-4B66-B588-C35343D19349}" type="pres">
      <dgm:prSet presAssocID="{07A3DBF6-3262-4755-B225-196CBAAA878F}" presName="iconBgRect" presStyleLbl="bgShp" presStyleIdx="1" presStyleCnt="6"/>
      <dgm:spPr/>
    </dgm:pt>
    <dgm:pt modelId="{5DCF020C-7833-4C02-AAE0-C42FF99B4522}" type="pres">
      <dgm:prSet presAssocID="{07A3DBF6-3262-4755-B225-196CBAAA878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lowchart"/>
        </a:ext>
      </dgm:extLst>
    </dgm:pt>
    <dgm:pt modelId="{5205FD58-EF06-4C18-941A-BBD9B426AF86}" type="pres">
      <dgm:prSet presAssocID="{07A3DBF6-3262-4755-B225-196CBAAA878F}" presName="spaceRect" presStyleCnt="0"/>
      <dgm:spPr/>
    </dgm:pt>
    <dgm:pt modelId="{FBC0F525-5234-4EE2-95CD-0558119D6F4D}" type="pres">
      <dgm:prSet presAssocID="{07A3DBF6-3262-4755-B225-196CBAAA878F}" presName="textRect" presStyleLbl="revTx" presStyleIdx="1" presStyleCnt="6">
        <dgm:presLayoutVars>
          <dgm:chMax val="1"/>
          <dgm:chPref val="1"/>
        </dgm:presLayoutVars>
      </dgm:prSet>
      <dgm:spPr/>
    </dgm:pt>
    <dgm:pt modelId="{39FF06DD-7D8F-4E95-BB20-12DB42DE36E6}" type="pres">
      <dgm:prSet presAssocID="{E679F62A-B002-4F2E-B08F-63A342CD24C1}" presName="sibTrans" presStyleLbl="sibTrans2D1" presStyleIdx="0" presStyleCnt="0"/>
      <dgm:spPr/>
    </dgm:pt>
    <dgm:pt modelId="{B9B312A2-007D-4F38-AE9F-6E821F7FBBE9}" type="pres">
      <dgm:prSet presAssocID="{C4ADA6B7-8E14-4632-9B3A-1332865504BD}" presName="compNode" presStyleCnt="0"/>
      <dgm:spPr/>
    </dgm:pt>
    <dgm:pt modelId="{F72E1C3E-17A7-4A65-B7EB-7FED3128AEEE}" type="pres">
      <dgm:prSet presAssocID="{C4ADA6B7-8E14-4632-9B3A-1332865504BD}" presName="iconBgRect" presStyleLbl="bgShp" presStyleIdx="2" presStyleCnt="6"/>
      <dgm:spPr/>
    </dgm:pt>
    <dgm:pt modelId="{A867BAE7-E512-47BE-A3FF-D2F16DECDDFE}" type="pres">
      <dgm:prSet presAssocID="{C4ADA6B7-8E14-4632-9B3A-1332865504BD}"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tabase"/>
        </a:ext>
      </dgm:extLst>
    </dgm:pt>
    <dgm:pt modelId="{2B758D13-11E8-4733-921A-4F7B9D63A201}" type="pres">
      <dgm:prSet presAssocID="{C4ADA6B7-8E14-4632-9B3A-1332865504BD}" presName="spaceRect" presStyleCnt="0"/>
      <dgm:spPr/>
    </dgm:pt>
    <dgm:pt modelId="{8E8F41A7-BD5E-45D1-968D-17459E1316DE}" type="pres">
      <dgm:prSet presAssocID="{C4ADA6B7-8E14-4632-9B3A-1332865504BD}" presName="textRect" presStyleLbl="revTx" presStyleIdx="2" presStyleCnt="6">
        <dgm:presLayoutVars>
          <dgm:chMax val="1"/>
          <dgm:chPref val="1"/>
        </dgm:presLayoutVars>
      </dgm:prSet>
      <dgm:spPr/>
    </dgm:pt>
    <dgm:pt modelId="{7FA44B4A-2E6E-420D-B28F-3CBB2611CB71}" type="pres">
      <dgm:prSet presAssocID="{A23BDFF1-5253-4578-9132-A89E1E09AE11}" presName="sibTrans" presStyleLbl="sibTrans2D1" presStyleIdx="0" presStyleCnt="0"/>
      <dgm:spPr/>
    </dgm:pt>
    <dgm:pt modelId="{F33A479E-3EEC-4C28-A2C3-648715B5335C}" type="pres">
      <dgm:prSet presAssocID="{8C7A113E-C67B-4984-93A5-BE9AE1E38B94}" presName="compNode" presStyleCnt="0"/>
      <dgm:spPr/>
    </dgm:pt>
    <dgm:pt modelId="{57C0DB6B-B7B8-4A79-8BE0-22FCD36EA80F}" type="pres">
      <dgm:prSet presAssocID="{8C7A113E-C67B-4984-93A5-BE9AE1E38B94}" presName="iconBgRect" presStyleLbl="bgShp" presStyleIdx="3" presStyleCnt="6"/>
      <dgm:spPr/>
    </dgm:pt>
    <dgm:pt modelId="{4F3C4DB9-3D4A-416D-8F7F-6DEF5CC9B511}" type="pres">
      <dgm:prSet presAssocID="{8C7A113E-C67B-4984-93A5-BE9AE1E38B9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r chart"/>
        </a:ext>
      </dgm:extLst>
    </dgm:pt>
    <dgm:pt modelId="{5C857EC5-EBCC-4DDE-89B2-1EFDA1044C32}" type="pres">
      <dgm:prSet presAssocID="{8C7A113E-C67B-4984-93A5-BE9AE1E38B94}" presName="spaceRect" presStyleCnt="0"/>
      <dgm:spPr/>
    </dgm:pt>
    <dgm:pt modelId="{DDD3B88B-60B9-4648-900F-70EA7111F605}" type="pres">
      <dgm:prSet presAssocID="{8C7A113E-C67B-4984-93A5-BE9AE1E38B94}" presName="textRect" presStyleLbl="revTx" presStyleIdx="3" presStyleCnt="6">
        <dgm:presLayoutVars>
          <dgm:chMax val="1"/>
          <dgm:chPref val="1"/>
        </dgm:presLayoutVars>
      </dgm:prSet>
      <dgm:spPr/>
    </dgm:pt>
    <dgm:pt modelId="{5184FF63-BC79-4400-A4E4-9C600905CA9D}" type="pres">
      <dgm:prSet presAssocID="{56C4DBE9-876E-44B7-9D4C-A68156EEDFF7}" presName="sibTrans" presStyleLbl="sibTrans2D1" presStyleIdx="0" presStyleCnt="0"/>
      <dgm:spPr/>
    </dgm:pt>
    <dgm:pt modelId="{C3FA138A-F64F-4938-BEB7-5D1F2883D08F}" type="pres">
      <dgm:prSet presAssocID="{87767AA8-5778-419E-8695-3017A13753B4}" presName="compNode" presStyleCnt="0"/>
      <dgm:spPr/>
    </dgm:pt>
    <dgm:pt modelId="{3ED0E789-081F-480E-BB25-0A44BB3B2F98}" type="pres">
      <dgm:prSet presAssocID="{87767AA8-5778-419E-8695-3017A13753B4}" presName="iconBgRect" presStyleLbl="bgShp" presStyleIdx="4" presStyleCnt="6"/>
      <dgm:spPr/>
    </dgm:pt>
    <dgm:pt modelId="{635079F5-7793-466A-A666-51C1951E0030}" type="pres">
      <dgm:prSet presAssocID="{87767AA8-5778-419E-8695-3017A13753B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eeting"/>
        </a:ext>
      </dgm:extLst>
    </dgm:pt>
    <dgm:pt modelId="{018AC2D8-A255-4BCB-8A25-850CA839FABD}" type="pres">
      <dgm:prSet presAssocID="{87767AA8-5778-419E-8695-3017A13753B4}" presName="spaceRect" presStyleCnt="0"/>
      <dgm:spPr/>
    </dgm:pt>
    <dgm:pt modelId="{FC3E36D8-7AF2-4A13-BA0B-62CAFF603577}" type="pres">
      <dgm:prSet presAssocID="{87767AA8-5778-419E-8695-3017A13753B4}" presName="textRect" presStyleLbl="revTx" presStyleIdx="4" presStyleCnt="6">
        <dgm:presLayoutVars>
          <dgm:chMax val="1"/>
          <dgm:chPref val="1"/>
        </dgm:presLayoutVars>
      </dgm:prSet>
      <dgm:spPr/>
    </dgm:pt>
    <dgm:pt modelId="{8D465FC0-8E8E-427D-AE64-57D7A2D89575}" type="pres">
      <dgm:prSet presAssocID="{DF343D4B-0A65-4986-9A62-3C7F1EF7FBE0}" presName="sibTrans" presStyleLbl="sibTrans2D1" presStyleIdx="0" presStyleCnt="0"/>
      <dgm:spPr/>
    </dgm:pt>
    <dgm:pt modelId="{D8436C50-2E05-45CD-A804-B93D054F2FAD}" type="pres">
      <dgm:prSet presAssocID="{C79E4F72-5C53-426E-B667-52FD64D4B616}" presName="compNode" presStyleCnt="0"/>
      <dgm:spPr/>
    </dgm:pt>
    <dgm:pt modelId="{2A7D7847-77ED-44B5-B8B2-19AD1EDC15E8}" type="pres">
      <dgm:prSet presAssocID="{C79E4F72-5C53-426E-B667-52FD64D4B616}" presName="iconBgRect" presStyleLbl="bgShp" presStyleIdx="5" presStyleCnt="6"/>
      <dgm:spPr/>
    </dgm:pt>
    <dgm:pt modelId="{9D93C5B1-0707-404A-9ED4-998F9719D207}" type="pres">
      <dgm:prSet presAssocID="{C79E4F72-5C53-426E-B667-52FD64D4B61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heckmark"/>
        </a:ext>
      </dgm:extLst>
    </dgm:pt>
    <dgm:pt modelId="{4C1B23D3-699C-4AB5-B58D-5F14D4C5F8B4}" type="pres">
      <dgm:prSet presAssocID="{C79E4F72-5C53-426E-B667-52FD64D4B616}" presName="spaceRect" presStyleCnt="0"/>
      <dgm:spPr/>
    </dgm:pt>
    <dgm:pt modelId="{AA903B18-5D7B-4C0C-9D74-1E5D6A027342}" type="pres">
      <dgm:prSet presAssocID="{C79E4F72-5C53-426E-B667-52FD64D4B616}" presName="textRect" presStyleLbl="revTx" presStyleIdx="5" presStyleCnt="6">
        <dgm:presLayoutVars>
          <dgm:chMax val="1"/>
          <dgm:chPref val="1"/>
        </dgm:presLayoutVars>
      </dgm:prSet>
      <dgm:spPr/>
    </dgm:pt>
  </dgm:ptLst>
  <dgm:cxnLst>
    <dgm:cxn modelId="{AB55D813-2B6F-4B36-8AF3-E0B9DA4FDD56}" type="presOf" srcId="{1994F081-795C-4623-8BA6-9D50ABD12651}" destId="{7BDE758E-D041-4A99-835E-EEDBEDCE1F0E}" srcOrd="0" destOrd="0" presId="urn:microsoft.com/office/officeart/2018/2/layout/IconCircleList"/>
    <dgm:cxn modelId="{2D142F28-22F5-4DCC-99B7-F989D4F41BD5}" type="presOf" srcId="{A23BDFF1-5253-4578-9132-A89E1E09AE11}" destId="{7FA44B4A-2E6E-420D-B28F-3CBB2611CB71}" srcOrd="0" destOrd="0" presId="urn:microsoft.com/office/officeart/2018/2/layout/IconCircleList"/>
    <dgm:cxn modelId="{47190F46-153A-416E-B609-2E89C50494F3}" type="presOf" srcId="{C79E4F72-5C53-426E-B667-52FD64D4B616}" destId="{AA903B18-5D7B-4C0C-9D74-1E5D6A027342}" srcOrd="0" destOrd="0" presId="urn:microsoft.com/office/officeart/2018/2/layout/IconCircleList"/>
    <dgm:cxn modelId="{52562B48-DD7F-4F21-B5E9-E6DAAA1EFB51}" type="presOf" srcId="{E679F62A-B002-4F2E-B08F-63A342CD24C1}" destId="{39FF06DD-7D8F-4E95-BB20-12DB42DE36E6}" srcOrd="0" destOrd="0" presId="urn:microsoft.com/office/officeart/2018/2/layout/IconCircleList"/>
    <dgm:cxn modelId="{B59CF949-9800-4A6F-A09C-1941F2DCFEED}" srcId="{3305EF1F-5CDE-4F40-ADDF-75C1B5EBD8C8}" destId="{07A3DBF6-3262-4755-B225-196CBAAA878F}" srcOrd="1" destOrd="0" parTransId="{A3CE36E5-EEBF-48E2-8D55-2F4576A4B978}" sibTransId="{E679F62A-B002-4F2E-B08F-63A342CD24C1}"/>
    <dgm:cxn modelId="{A2FE284B-12CB-4C7F-96BF-CCEA0A86D826}" type="presOf" srcId="{C4ADA6B7-8E14-4632-9B3A-1332865504BD}" destId="{8E8F41A7-BD5E-45D1-968D-17459E1316DE}" srcOrd="0" destOrd="0" presId="urn:microsoft.com/office/officeart/2018/2/layout/IconCircleList"/>
    <dgm:cxn modelId="{B3312D4D-27BF-4929-B566-9902D61AECC2}" type="presOf" srcId="{3305EF1F-5CDE-4F40-ADDF-75C1B5EBD8C8}" destId="{314C3C55-B868-4DDD-B8A2-DFF0E96B2441}" srcOrd="0" destOrd="0" presId="urn:microsoft.com/office/officeart/2018/2/layout/IconCircleList"/>
    <dgm:cxn modelId="{945FD36E-F7BD-4B5A-A680-DCD8B5683D18}" type="presOf" srcId="{87767AA8-5778-419E-8695-3017A13753B4}" destId="{FC3E36D8-7AF2-4A13-BA0B-62CAFF603577}" srcOrd="0" destOrd="0" presId="urn:microsoft.com/office/officeart/2018/2/layout/IconCircleList"/>
    <dgm:cxn modelId="{0AFB0075-38D9-476F-8334-1F7649B05457}" srcId="{3305EF1F-5CDE-4F40-ADDF-75C1B5EBD8C8}" destId="{C79E4F72-5C53-426E-B667-52FD64D4B616}" srcOrd="5" destOrd="0" parTransId="{C0D2DC5B-3387-4B89-A1C4-174C1BCB81D9}" sibTransId="{47AFF3E9-7F20-43FE-91E2-BDB1DC6A63DA}"/>
    <dgm:cxn modelId="{1CE70775-3FFC-4401-978A-704D4968D965}" type="presOf" srcId="{07A3DBF6-3262-4755-B225-196CBAAA878F}" destId="{FBC0F525-5234-4EE2-95CD-0558119D6F4D}" srcOrd="0" destOrd="0" presId="urn:microsoft.com/office/officeart/2018/2/layout/IconCircleList"/>
    <dgm:cxn modelId="{2AB5D258-90F1-4C9A-AEB9-A9ADC47E9854}" type="presOf" srcId="{0E0493CF-8BED-40DF-9E3B-7634C03220FA}" destId="{051361A7-EADE-4675-9CE2-C4C56C349FDA}" srcOrd="0" destOrd="0" presId="urn:microsoft.com/office/officeart/2018/2/layout/IconCircleList"/>
    <dgm:cxn modelId="{E652137C-BB4A-4BE6-8448-1B649B5A8D66}" type="presOf" srcId="{56C4DBE9-876E-44B7-9D4C-A68156EEDFF7}" destId="{5184FF63-BC79-4400-A4E4-9C600905CA9D}" srcOrd="0" destOrd="0" presId="urn:microsoft.com/office/officeart/2018/2/layout/IconCircleList"/>
    <dgm:cxn modelId="{2E979C7D-B5E1-40F0-B085-E0F2B9923CBC}" type="presOf" srcId="{8C7A113E-C67B-4984-93A5-BE9AE1E38B94}" destId="{DDD3B88B-60B9-4648-900F-70EA7111F605}" srcOrd="0" destOrd="0" presId="urn:microsoft.com/office/officeart/2018/2/layout/IconCircleList"/>
    <dgm:cxn modelId="{4A1584AE-A1A1-45C3-B4AA-AEB6B95955F5}" srcId="{3305EF1F-5CDE-4F40-ADDF-75C1B5EBD8C8}" destId="{C4ADA6B7-8E14-4632-9B3A-1332865504BD}" srcOrd="2" destOrd="0" parTransId="{95CFA8D5-D2C0-42BE-B978-BEB06FC3D601}" sibTransId="{A23BDFF1-5253-4578-9132-A89E1E09AE11}"/>
    <dgm:cxn modelId="{1CAA5DC6-720B-40F6-89A0-3AA6333C0B27}" srcId="{3305EF1F-5CDE-4F40-ADDF-75C1B5EBD8C8}" destId="{87767AA8-5778-419E-8695-3017A13753B4}" srcOrd="4" destOrd="0" parTransId="{03AF7A4D-59C3-4120-B32C-25F818C3248F}" sibTransId="{DF343D4B-0A65-4986-9A62-3C7F1EF7FBE0}"/>
    <dgm:cxn modelId="{B07A22CF-2280-45E9-A27E-517B5E92A871}" srcId="{3305EF1F-5CDE-4F40-ADDF-75C1B5EBD8C8}" destId="{8C7A113E-C67B-4984-93A5-BE9AE1E38B94}" srcOrd="3" destOrd="0" parTransId="{F8DEC31C-C502-4344-8BD1-DCDEF95527D1}" sibTransId="{56C4DBE9-876E-44B7-9D4C-A68156EEDFF7}"/>
    <dgm:cxn modelId="{5E75B1DF-B43A-4E41-87FA-BBFC7C9411AF}" srcId="{3305EF1F-5CDE-4F40-ADDF-75C1B5EBD8C8}" destId="{0E0493CF-8BED-40DF-9E3B-7634C03220FA}" srcOrd="0" destOrd="0" parTransId="{7B23EB7B-0A20-4FA1-AE16-42258AC4446C}" sibTransId="{1994F081-795C-4623-8BA6-9D50ABD12651}"/>
    <dgm:cxn modelId="{C62A71EE-E3A7-41B2-818D-E6BD19349696}" type="presOf" srcId="{DF343D4B-0A65-4986-9A62-3C7F1EF7FBE0}" destId="{8D465FC0-8E8E-427D-AE64-57D7A2D89575}" srcOrd="0" destOrd="0" presId="urn:microsoft.com/office/officeart/2018/2/layout/IconCircleList"/>
    <dgm:cxn modelId="{46F0C455-7735-4823-9F98-D504BD18031E}" type="presParOf" srcId="{314C3C55-B868-4DDD-B8A2-DFF0E96B2441}" destId="{78ECCD55-3DAE-46C2-AB4F-ED70BCE1C380}" srcOrd="0" destOrd="0" presId="urn:microsoft.com/office/officeart/2018/2/layout/IconCircleList"/>
    <dgm:cxn modelId="{3206012A-4055-45E8-9013-F261566A25AC}" type="presParOf" srcId="{78ECCD55-3DAE-46C2-AB4F-ED70BCE1C380}" destId="{DCC189E3-101E-4264-8973-28CE82D05A88}" srcOrd="0" destOrd="0" presId="urn:microsoft.com/office/officeart/2018/2/layout/IconCircleList"/>
    <dgm:cxn modelId="{6576F646-424A-4DFF-AC08-857709004584}" type="presParOf" srcId="{DCC189E3-101E-4264-8973-28CE82D05A88}" destId="{32897B7E-4A08-43D5-9951-7D069E3B0183}" srcOrd="0" destOrd="0" presId="urn:microsoft.com/office/officeart/2018/2/layout/IconCircleList"/>
    <dgm:cxn modelId="{8ECE76C8-6B02-4A98-BD7A-E0716FE23F1F}" type="presParOf" srcId="{DCC189E3-101E-4264-8973-28CE82D05A88}" destId="{90E10A58-F448-4CBC-B387-E2414C3EF5F0}" srcOrd="1" destOrd="0" presId="urn:microsoft.com/office/officeart/2018/2/layout/IconCircleList"/>
    <dgm:cxn modelId="{B2E3D0B6-7D1F-4215-AC16-7A288A473242}" type="presParOf" srcId="{DCC189E3-101E-4264-8973-28CE82D05A88}" destId="{1F62BC2F-0110-43A0-81DC-D20CDF6ACDB3}" srcOrd="2" destOrd="0" presId="urn:microsoft.com/office/officeart/2018/2/layout/IconCircleList"/>
    <dgm:cxn modelId="{FD9028F0-EB43-465F-8D2B-86BC2437FD61}" type="presParOf" srcId="{DCC189E3-101E-4264-8973-28CE82D05A88}" destId="{051361A7-EADE-4675-9CE2-C4C56C349FDA}" srcOrd="3" destOrd="0" presId="urn:microsoft.com/office/officeart/2018/2/layout/IconCircleList"/>
    <dgm:cxn modelId="{0243412F-D112-49F1-B41E-4F8A581457A2}" type="presParOf" srcId="{78ECCD55-3DAE-46C2-AB4F-ED70BCE1C380}" destId="{7BDE758E-D041-4A99-835E-EEDBEDCE1F0E}" srcOrd="1" destOrd="0" presId="urn:microsoft.com/office/officeart/2018/2/layout/IconCircleList"/>
    <dgm:cxn modelId="{B356B044-C6ED-457F-9602-AE22A946C8AF}" type="presParOf" srcId="{78ECCD55-3DAE-46C2-AB4F-ED70BCE1C380}" destId="{D35F157E-CC6F-4709-89B7-2AFA2D428353}" srcOrd="2" destOrd="0" presId="urn:microsoft.com/office/officeart/2018/2/layout/IconCircleList"/>
    <dgm:cxn modelId="{FCD81817-CB92-407E-8229-5E4E6756A99C}" type="presParOf" srcId="{D35F157E-CC6F-4709-89B7-2AFA2D428353}" destId="{8F636A51-4711-4B66-B588-C35343D19349}" srcOrd="0" destOrd="0" presId="urn:microsoft.com/office/officeart/2018/2/layout/IconCircleList"/>
    <dgm:cxn modelId="{F7275271-BEA9-4D1C-BF71-779E7BE7B96E}" type="presParOf" srcId="{D35F157E-CC6F-4709-89B7-2AFA2D428353}" destId="{5DCF020C-7833-4C02-AAE0-C42FF99B4522}" srcOrd="1" destOrd="0" presId="urn:microsoft.com/office/officeart/2018/2/layout/IconCircleList"/>
    <dgm:cxn modelId="{1F1EE14B-4331-4896-AB1C-AAF50A3739DE}" type="presParOf" srcId="{D35F157E-CC6F-4709-89B7-2AFA2D428353}" destId="{5205FD58-EF06-4C18-941A-BBD9B426AF86}" srcOrd="2" destOrd="0" presId="urn:microsoft.com/office/officeart/2018/2/layout/IconCircleList"/>
    <dgm:cxn modelId="{4BD9CF73-D085-4A09-BF22-71D9C6C9ECBC}" type="presParOf" srcId="{D35F157E-CC6F-4709-89B7-2AFA2D428353}" destId="{FBC0F525-5234-4EE2-95CD-0558119D6F4D}" srcOrd="3" destOrd="0" presId="urn:microsoft.com/office/officeart/2018/2/layout/IconCircleList"/>
    <dgm:cxn modelId="{16EF3915-E72C-40CB-B62B-69BE0156B0F6}" type="presParOf" srcId="{78ECCD55-3DAE-46C2-AB4F-ED70BCE1C380}" destId="{39FF06DD-7D8F-4E95-BB20-12DB42DE36E6}" srcOrd="3" destOrd="0" presId="urn:microsoft.com/office/officeart/2018/2/layout/IconCircleList"/>
    <dgm:cxn modelId="{7AF27D76-9AB1-45A6-963D-264F71755848}" type="presParOf" srcId="{78ECCD55-3DAE-46C2-AB4F-ED70BCE1C380}" destId="{B9B312A2-007D-4F38-AE9F-6E821F7FBBE9}" srcOrd="4" destOrd="0" presId="urn:microsoft.com/office/officeart/2018/2/layout/IconCircleList"/>
    <dgm:cxn modelId="{E8BE731B-C18D-4523-887C-38439056E638}" type="presParOf" srcId="{B9B312A2-007D-4F38-AE9F-6E821F7FBBE9}" destId="{F72E1C3E-17A7-4A65-B7EB-7FED3128AEEE}" srcOrd="0" destOrd="0" presId="urn:microsoft.com/office/officeart/2018/2/layout/IconCircleList"/>
    <dgm:cxn modelId="{6BF350ED-39B7-49F2-A486-8368AFDACFBC}" type="presParOf" srcId="{B9B312A2-007D-4F38-AE9F-6E821F7FBBE9}" destId="{A867BAE7-E512-47BE-A3FF-D2F16DECDDFE}" srcOrd="1" destOrd="0" presId="urn:microsoft.com/office/officeart/2018/2/layout/IconCircleList"/>
    <dgm:cxn modelId="{7A9C1A97-F6F2-44A2-933E-218F6032B49A}" type="presParOf" srcId="{B9B312A2-007D-4F38-AE9F-6E821F7FBBE9}" destId="{2B758D13-11E8-4733-921A-4F7B9D63A201}" srcOrd="2" destOrd="0" presId="urn:microsoft.com/office/officeart/2018/2/layout/IconCircleList"/>
    <dgm:cxn modelId="{53242C63-EDCE-4685-BA9D-9EA18F4FA584}" type="presParOf" srcId="{B9B312A2-007D-4F38-AE9F-6E821F7FBBE9}" destId="{8E8F41A7-BD5E-45D1-968D-17459E1316DE}" srcOrd="3" destOrd="0" presId="urn:microsoft.com/office/officeart/2018/2/layout/IconCircleList"/>
    <dgm:cxn modelId="{C4790C93-7E83-4630-87DF-5BAF2E2BB337}" type="presParOf" srcId="{78ECCD55-3DAE-46C2-AB4F-ED70BCE1C380}" destId="{7FA44B4A-2E6E-420D-B28F-3CBB2611CB71}" srcOrd="5" destOrd="0" presId="urn:microsoft.com/office/officeart/2018/2/layout/IconCircleList"/>
    <dgm:cxn modelId="{226DB2D9-BEBB-406A-A927-FA68C5247290}" type="presParOf" srcId="{78ECCD55-3DAE-46C2-AB4F-ED70BCE1C380}" destId="{F33A479E-3EEC-4C28-A2C3-648715B5335C}" srcOrd="6" destOrd="0" presId="urn:microsoft.com/office/officeart/2018/2/layout/IconCircleList"/>
    <dgm:cxn modelId="{730B0447-2C0E-460A-A89D-34526623AC43}" type="presParOf" srcId="{F33A479E-3EEC-4C28-A2C3-648715B5335C}" destId="{57C0DB6B-B7B8-4A79-8BE0-22FCD36EA80F}" srcOrd="0" destOrd="0" presId="urn:microsoft.com/office/officeart/2018/2/layout/IconCircleList"/>
    <dgm:cxn modelId="{FB9D9DFB-0C99-47F9-AFA7-95D082C903C7}" type="presParOf" srcId="{F33A479E-3EEC-4C28-A2C3-648715B5335C}" destId="{4F3C4DB9-3D4A-416D-8F7F-6DEF5CC9B511}" srcOrd="1" destOrd="0" presId="urn:microsoft.com/office/officeart/2018/2/layout/IconCircleList"/>
    <dgm:cxn modelId="{630797CD-E45C-4F24-8255-3FA4A17DD764}" type="presParOf" srcId="{F33A479E-3EEC-4C28-A2C3-648715B5335C}" destId="{5C857EC5-EBCC-4DDE-89B2-1EFDA1044C32}" srcOrd="2" destOrd="0" presId="urn:microsoft.com/office/officeart/2018/2/layout/IconCircleList"/>
    <dgm:cxn modelId="{82D467F0-4D47-4198-A818-2875CB3B41A8}" type="presParOf" srcId="{F33A479E-3EEC-4C28-A2C3-648715B5335C}" destId="{DDD3B88B-60B9-4648-900F-70EA7111F605}" srcOrd="3" destOrd="0" presId="urn:microsoft.com/office/officeart/2018/2/layout/IconCircleList"/>
    <dgm:cxn modelId="{3CB7BCDE-DA81-4D1D-9430-026C6F868BE7}" type="presParOf" srcId="{78ECCD55-3DAE-46C2-AB4F-ED70BCE1C380}" destId="{5184FF63-BC79-4400-A4E4-9C600905CA9D}" srcOrd="7" destOrd="0" presId="urn:microsoft.com/office/officeart/2018/2/layout/IconCircleList"/>
    <dgm:cxn modelId="{559CA4BE-5447-4D77-BB40-FAC813218F34}" type="presParOf" srcId="{78ECCD55-3DAE-46C2-AB4F-ED70BCE1C380}" destId="{C3FA138A-F64F-4938-BEB7-5D1F2883D08F}" srcOrd="8" destOrd="0" presId="urn:microsoft.com/office/officeart/2018/2/layout/IconCircleList"/>
    <dgm:cxn modelId="{0B71A0CC-FA8A-448A-8CC6-2165B93526CC}" type="presParOf" srcId="{C3FA138A-F64F-4938-BEB7-5D1F2883D08F}" destId="{3ED0E789-081F-480E-BB25-0A44BB3B2F98}" srcOrd="0" destOrd="0" presId="urn:microsoft.com/office/officeart/2018/2/layout/IconCircleList"/>
    <dgm:cxn modelId="{885F8A87-5ABE-46C1-BB20-EF4B7994AC79}" type="presParOf" srcId="{C3FA138A-F64F-4938-BEB7-5D1F2883D08F}" destId="{635079F5-7793-466A-A666-51C1951E0030}" srcOrd="1" destOrd="0" presId="urn:microsoft.com/office/officeart/2018/2/layout/IconCircleList"/>
    <dgm:cxn modelId="{56283748-7E04-4822-BAD8-4CE4A6124A3A}" type="presParOf" srcId="{C3FA138A-F64F-4938-BEB7-5D1F2883D08F}" destId="{018AC2D8-A255-4BCB-8A25-850CA839FABD}" srcOrd="2" destOrd="0" presId="urn:microsoft.com/office/officeart/2018/2/layout/IconCircleList"/>
    <dgm:cxn modelId="{50E7A697-9CA9-45D7-9314-2E30E4CEE10F}" type="presParOf" srcId="{C3FA138A-F64F-4938-BEB7-5D1F2883D08F}" destId="{FC3E36D8-7AF2-4A13-BA0B-62CAFF603577}" srcOrd="3" destOrd="0" presId="urn:microsoft.com/office/officeart/2018/2/layout/IconCircleList"/>
    <dgm:cxn modelId="{A5B4232F-CF9C-4D3F-93F0-027866C08C88}" type="presParOf" srcId="{78ECCD55-3DAE-46C2-AB4F-ED70BCE1C380}" destId="{8D465FC0-8E8E-427D-AE64-57D7A2D89575}" srcOrd="9" destOrd="0" presId="urn:microsoft.com/office/officeart/2018/2/layout/IconCircleList"/>
    <dgm:cxn modelId="{A481A634-ABC9-48BD-BC24-E1EF1A1DB061}" type="presParOf" srcId="{78ECCD55-3DAE-46C2-AB4F-ED70BCE1C380}" destId="{D8436C50-2E05-45CD-A804-B93D054F2FAD}" srcOrd="10" destOrd="0" presId="urn:microsoft.com/office/officeart/2018/2/layout/IconCircleList"/>
    <dgm:cxn modelId="{3813CB0F-9820-4832-A129-615B521754C2}" type="presParOf" srcId="{D8436C50-2E05-45CD-A804-B93D054F2FAD}" destId="{2A7D7847-77ED-44B5-B8B2-19AD1EDC15E8}" srcOrd="0" destOrd="0" presId="urn:microsoft.com/office/officeart/2018/2/layout/IconCircleList"/>
    <dgm:cxn modelId="{2262F995-A784-468D-8037-854A0EB83261}" type="presParOf" srcId="{D8436C50-2E05-45CD-A804-B93D054F2FAD}" destId="{9D93C5B1-0707-404A-9ED4-998F9719D207}" srcOrd="1" destOrd="0" presId="urn:microsoft.com/office/officeart/2018/2/layout/IconCircleList"/>
    <dgm:cxn modelId="{2FEBFDDE-0C8B-4C19-B312-85A1226D9066}" type="presParOf" srcId="{D8436C50-2E05-45CD-A804-B93D054F2FAD}" destId="{4C1B23D3-699C-4AB5-B58D-5F14D4C5F8B4}" srcOrd="2" destOrd="0" presId="urn:microsoft.com/office/officeart/2018/2/layout/IconCircleList"/>
    <dgm:cxn modelId="{B644473A-B1A2-4099-9BCB-F1205F191EF6}" type="presParOf" srcId="{D8436C50-2E05-45CD-A804-B93D054F2FAD}" destId="{AA903B18-5D7B-4C0C-9D74-1E5D6A02734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BDDC486-0B31-4937-91C5-A3A38358C687}"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75B26F50-F5A6-45DE-B2A2-0DCDB2FE6034}">
      <dgm:prSet/>
      <dgm:spPr/>
      <dgm:t>
        <a:bodyPr/>
        <a:lstStyle/>
        <a:p>
          <a:r>
            <a:rPr lang="en-US" b="0" i="0" baseline="0"/>
            <a:t>CRM systems centralize customer data and interaction history for improved service delivery (Nilashi et al., 2023) </a:t>
          </a:r>
          <a:endParaRPr lang="en-US"/>
        </a:p>
      </dgm:t>
    </dgm:pt>
    <dgm:pt modelId="{AD5D7812-1E95-40B9-826D-47A0EB52610A}" type="parTrans" cxnId="{9F51F6BA-D12F-4945-A6F5-7BE5509C6916}">
      <dgm:prSet/>
      <dgm:spPr/>
      <dgm:t>
        <a:bodyPr/>
        <a:lstStyle/>
        <a:p>
          <a:endParaRPr lang="en-US"/>
        </a:p>
      </dgm:t>
    </dgm:pt>
    <dgm:pt modelId="{E3991DAC-2E55-412A-97A2-45AAFBD25E29}" type="sibTrans" cxnId="{9F51F6BA-D12F-4945-A6F5-7BE5509C6916}">
      <dgm:prSet/>
      <dgm:spPr/>
      <dgm:t>
        <a:bodyPr/>
        <a:lstStyle/>
        <a:p>
          <a:endParaRPr lang="en-US"/>
        </a:p>
      </dgm:t>
    </dgm:pt>
    <dgm:pt modelId="{10C5DF50-B6DD-426E-8CA2-0384B0AF0717}">
      <dgm:prSet/>
      <dgm:spPr/>
      <dgm:t>
        <a:bodyPr/>
        <a:lstStyle/>
        <a:p>
          <a:r>
            <a:rPr lang="en-US" b="0" i="0" baseline="0"/>
            <a:t>Sales teams track leads, opportunities, and conversion rates through integrated platforms (Jing, Liu, and Li, 2024) </a:t>
          </a:r>
          <a:endParaRPr lang="en-US"/>
        </a:p>
      </dgm:t>
    </dgm:pt>
    <dgm:pt modelId="{366F7043-AD85-46A7-BDF5-CAF0DCFD134D}" type="parTrans" cxnId="{465CB2F2-6C8B-4E22-8DF9-06CD7295D41E}">
      <dgm:prSet/>
      <dgm:spPr/>
      <dgm:t>
        <a:bodyPr/>
        <a:lstStyle/>
        <a:p>
          <a:endParaRPr lang="en-US"/>
        </a:p>
      </dgm:t>
    </dgm:pt>
    <dgm:pt modelId="{4FD51CF4-C992-4AE0-A6DB-A808BCFC7669}" type="sibTrans" cxnId="{465CB2F2-6C8B-4E22-8DF9-06CD7295D41E}">
      <dgm:prSet/>
      <dgm:spPr/>
      <dgm:t>
        <a:bodyPr/>
        <a:lstStyle/>
        <a:p>
          <a:endParaRPr lang="en-US"/>
        </a:p>
      </dgm:t>
    </dgm:pt>
    <dgm:pt modelId="{87908BE7-314D-4ED5-94EE-FBC9CC7657CF}">
      <dgm:prSet/>
      <dgm:spPr/>
      <dgm:t>
        <a:bodyPr/>
        <a:lstStyle/>
        <a:p>
          <a:r>
            <a:rPr lang="en-US" b="0" i="0" baseline="0"/>
            <a:t>Marketing departments segment audiences and personalize campaigns based on customer preferences </a:t>
          </a:r>
          <a:endParaRPr lang="en-US"/>
        </a:p>
      </dgm:t>
    </dgm:pt>
    <dgm:pt modelId="{E2AADD5E-F67F-408E-87A5-5A4924F12BFE}" type="parTrans" cxnId="{60892666-E79F-4B52-97DE-67D236B0A6A4}">
      <dgm:prSet/>
      <dgm:spPr/>
      <dgm:t>
        <a:bodyPr/>
        <a:lstStyle/>
        <a:p>
          <a:endParaRPr lang="en-US"/>
        </a:p>
      </dgm:t>
    </dgm:pt>
    <dgm:pt modelId="{C82BFDF5-0AB7-4927-A0D7-03EA5047FF58}" type="sibTrans" cxnId="{60892666-E79F-4B52-97DE-67D236B0A6A4}">
      <dgm:prSet/>
      <dgm:spPr/>
      <dgm:t>
        <a:bodyPr/>
        <a:lstStyle/>
        <a:p>
          <a:endParaRPr lang="en-US"/>
        </a:p>
      </dgm:t>
    </dgm:pt>
    <dgm:pt modelId="{A2A8DA39-0D2C-4AFC-8F96-1C7F65FE9AC5}">
      <dgm:prSet/>
      <dgm:spPr/>
      <dgm:t>
        <a:bodyPr/>
        <a:lstStyle/>
        <a:p>
          <a:r>
            <a:rPr lang="en-US" b="0" i="0" baseline="0"/>
            <a:t>Service representatives access complete customer profiles during support calls </a:t>
          </a:r>
          <a:endParaRPr lang="en-US"/>
        </a:p>
      </dgm:t>
    </dgm:pt>
    <dgm:pt modelId="{5C604FC7-29C4-4AA9-BFC1-20786BBCFAF3}" type="parTrans" cxnId="{6AA13784-17C9-4227-B58A-5B2117E30CDD}">
      <dgm:prSet/>
      <dgm:spPr/>
      <dgm:t>
        <a:bodyPr/>
        <a:lstStyle/>
        <a:p>
          <a:endParaRPr lang="en-US"/>
        </a:p>
      </dgm:t>
    </dgm:pt>
    <dgm:pt modelId="{CA76955F-4C9A-4912-B8B3-5EBEA4C98CED}" type="sibTrans" cxnId="{6AA13784-17C9-4227-B58A-5B2117E30CDD}">
      <dgm:prSet/>
      <dgm:spPr/>
      <dgm:t>
        <a:bodyPr/>
        <a:lstStyle/>
        <a:p>
          <a:endParaRPr lang="en-US"/>
        </a:p>
      </dgm:t>
    </dgm:pt>
    <dgm:pt modelId="{F8FB1373-356F-4666-A4A0-4B50C5C6321C}">
      <dgm:prSet/>
      <dgm:spPr/>
      <dgm:t>
        <a:bodyPr/>
        <a:lstStyle/>
        <a:p>
          <a:r>
            <a:rPr lang="en-US" b="0" i="0" baseline="0"/>
            <a:t>Analytics tools identify patterns in customer behavior and purchasing trends </a:t>
          </a:r>
          <a:endParaRPr lang="en-US"/>
        </a:p>
      </dgm:t>
    </dgm:pt>
    <dgm:pt modelId="{3AE70612-721C-45CB-B9F3-565A7F3C353F}" type="parTrans" cxnId="{16BCD843-A5CD-4553-B42D-A1C625ABDE80}">
      <dgm:prSet/>
      <dgm:spPr/>
      <dgm:t>
        <a:bodyPr/>
        <a:lstStyle/>
        <a:p>
          <a:endParaRPr lang="en-US"/>
        </a:p>
      </dgm:t>
    </dgm:pt>
    <dgm:pt modelId="{25A1B0BF-2C97-410B-8369-4F11DC970DB8}" type="sibTrans" cxnId="{16BCD843-A5CD-4553-B42D-A1C625ABDE80}">
      <dgm:prSet/>
      <dgm:spPr/>
      <dgm:t>
        <a:bodyPr/>
        <a:lstStyle/>
        <a:p>
          <a:endParaRPr lang="en-US"/>
        </a:p>
      </dgm:t>
    </dgm:pt>
    <dgm:pt modelId="{1CE15B1E-7872-4E00-A1EF-957101F4C8CF}">
      <dgm:prSet/>
      <dgm:spPr/>
      <dgm:t>
        <a:bodyPr/>
        <a:lstStyle/>
        <a:p>
          <a:r>
            <a:rPr lang="en-US" b="0" i="0" baseline="0"/>
            <a:t>Integration with other systems creates seamless customer experiences across all touchpoints </a:t>
          </a:r>
          <a:endParaRPr lang="en-US"/>
        </a:p>
      </dgm:t>
    </dgm:pt>
    <dgm:pt modelId="{4E04868B-D2DA-4BC3-8166-C0986D756C6D}" type="parTrans" cxnId="{3E04E97B-0B0F-41AE-8762-A92B6A3A57A0}">
      <dgm:prSet/>
      <dgm:spPr/>
      <dgm:t>
        <a:bodyPr/>
        <a:lstStyle/>
        <a:p>
          <a:endParaRPr lang="en-US"/>
        </a:p>
      </dgm:t>
    </dgm:pt>
    <dgm:pt modelId="{C2543C47-8BA0-4840-A731-69E58BC8EEAB}" type="sibTrans" cxnId="{3E04E97B-0B0F-41AE-8762-A92B6A3A57A0}">
      <dgm:prSet/>
      <dgm:spPr/>
      <dgm:t>
        <a:bodyPr/>
        <a:lstStyle/>
        <a:p>
          <a:endParaRPr lang="en-US"/>
        </a:p>
      </dgm:t>
    </dgm:pt>
    <dgm:pt modelId="{D2CAA732-128A-440B-A672-C08776B905E7}" type="pres">
      <dgm:prSet presAssocID="{5BDDC486-0B31-4937-91C5-A3A38358C687}" presName="diagram" presStyleCnt="0">
        <dgm:presLayoutVars>
          <dgm:dir/>
          <dgm:resizeHandles val="exact"/>
        </dgm:presLayoutVars>
      </dgm:prSet>
      <dgm:spPr/>
    </dgm:pt>
    <dgm:pt modelId="{C17513B0-6BEE-4F44-ACDC-65874707A628}" type="pres">
      <dgm:prSet presAssocID="{75B26F50-F5A6-45DE-B2A2-0DCDB2FE6034}" presName="node" presStyleLbl="node1" presStyleIdx="0" presStyleCnt="6">
        <dgm:presLayoutVars>
          <dgm:bulletEnabled val="1"/>
        </dgm:presLayoutVars>
      </dgm:prSet>
      <dgm:spPr/>
    </dgm:pt>
    <dgm:pt modelId="{84A6D784-6DF5-4E4A-A9F1-A7A54F2212CD}" type="pres">
      <dgm:prSet presAssocID="{E3991DAC-2E55-412A-97A2-45AAFBD25E29}" presName="sibTrans" presStyleCnt="0"/>
      <dgm:spPr/>
    </dgm:pt>
    <dgm:pt modelId="{BB8A41EF-5A52-4859-BE14-A29BA9732E22}" type="pres">
      <dgm:prSet presAssocID="{10C5DF50-B6DD-426E-8CA2-0384B0AF0717}" presName="node" presStyleLbl="node1" presStyleIdx="1" presStyleCnt="6">
        <dgm:presLayoutVars>
          <dgm:bulletEnabled val="1"/>
        </dgm:presLayoutVars>
      </dgm:prSet>
      <dgm:spPr/>
    </dgm:pt>
    <dgm:pt modelId="{CE249443-FA9A-4A9C-B0A5-5C3501D94C40}" type="pres">
      <dgm:prSet presAssocID="{4FD51CF4-C992-4AE0-A6DB-A808BCFC7669}" presName="sibTrans" presStyleCnt="0"/>
      <dgm:spPr/>
    </dgm:pt>
    <dgm:pt modelId="{BCF4DA50-A729-4B8A-AD16-5F5775AEAC62}" type="pres">
      <dgm:prSet presAssocID="{87908BE7-314D-4ED5-94EE-FBC9CC7657CF}" presName="node" presStyleLbl="node1" presStyleIdx="2" presStyleCnt="6">
        <dgm:presLayoutVars>
          <dgm:bulletEnabled val="1"/>
        </dgm:presLayoutVars>
      </dgm:prSet>
      <dgm:spPr/>
    </dgm:pt>
    <dgm:pt modelId="{A851A8EA-2ED7-4B98-9F8D-075FFFF52456}" type="pres">
      <dgm:prSet presAssocID="{C82BFDF5-0AB7-4927-A0D7-03EA5047FF58}" presName="sibTrans" presStyleCnt="0"/>
      <dgm:spPr/>
    </dgm:pt>
    <dgm:pt modelId="{8EAC8BF4-10F2-492E-A589-1791798B219A}" type="pres">
      <dgm:prSet presAssocID="{A2A8DA39-0D2C-4AFC-8F96-1C7F65FE9AC5}" presName="node" presStyleLbl="node1" presStyleIdx="3" presStyleCnt="6">
        <dgm:presLayoutVars>
          <dgm:bulletEnabled val="1"/>
        </dgm:presLayoutVars>
      </dgm:prSet>
      <dgm:spPr/>
    </dgm:pt>
    <dgm:pt modelId="{96F00726-5598-43B1-87B4-56484D06C4E3}" type="pres">
      <dgm:prSet presAssocID="{CA76955F-4C9A-4912-B8B3-5EBEA4C98CED}" presName="sibTrans" presStyleCnt="0"/>
      <dgm:spPr/>
    </dgm:pt>
    <dgm:pt modelId="{6BAFA2ED-E8D8-4566-8B4F-0807AA60E26A}" type="pres">
      <dgm:prSet presAssocID="{F8FB1373-356F-4666-A4A0-4B50C5C6321C}" presName="node" presStyleLbl="node1" presStyleIdx="4" presStyleCnt="6">
        <dgm:presLayoutVars>
          <dgm:bulletEnabled val="1"/>
        </dgm:presLayoutVars>
      </dgm:prSet>
      <dgm:spPr/>
    </dgm:pt>
    <dgm:pt modelId="{4FC184D8-3605-4D06-8E38-F4DDB0F526F1}" type="pres">
      <dgm:prSet presAssocID="{25A1B0BF-2C97-410B-8369-4F11DC970DB8}" presName="sibTrans" presStyleCnt="0"/>
      <dgm:spPr/>
    </dgm:pt>
    <dgm:pt modelId="{6AE37CBB-6091-4175-9EA7-5836C8FEC810}" type="pres">
      <dgm:prSet presAssocID="{1CE15B1E-7872-4E00-A1EF-957101F4C8CF}" presName="node" presStyleLbl="node1" presStyleIdx="5" presStyleCnt="6">
        <dgm:presLayoutVars>
          <dgm:bulletEnabled val="1"/>
        </dgm:presLayoutVars>
      </dgm:prSet>
      <dgm:spPr/>
    </dgm:pt>
  </dgm:ptLst>
  <dgm:cxnLst>
    <dgm:cxn modelId="{3F03B414-B289-4710-82C8-2E47D4D5CAEE}" type="presOf" srcId="{5BDDC486-0B31-4937-91C5-A3A38358C687}" destId="{D2CAA732-128A-440B-A672-C08776B905E7}" srcOrd="0" destOrd="0" presId="urn:microsoft.com/office/officeart/2005/8/layout/default"/>
    <dgm:cxn modelId="{16BCD843-A5CD-4553-B42D-A1C625ABDE80}" srcId="{5BDDC486-0B31-4937-91C5-A3A38358C687}" destId="{F8FB1373-356F-4666-A4A0-4B50C5C6321C}" srcOrd="4" destOrd="0" parTransId="{3AE70612-721C-45CB-B9F3-565A7F3C353F}" sibTransId="{25A1B0BF-2C97-410B-8369-4F11DC970DB8}"/>
    <dgm:cxn modelId="{60892666-E79F-4B52-97DE-67D236B0A6A4}" srcId="{5BDDC486-0B31-4937-91C5-A3A38358C687}" destId="{87908BE7-314D-4ED5-94EE-FBC9CC7657CF}" srcOrd="2" destOrd="0" parTransId="{E2AADD5E-F67F-408E-87A5-5A4924F12BFE}" sibTransId="{C82BFDF5-0AB7-4927-A0D7-03EA5047FF58}"/>
    <dgm:cxn modelId="{5C638A50-B9A4-4543-9906-8BB8C8CF8985}" type="presOf" srcId="{87908BE7-314D-4ED5-94EE-FBC9CC7657CF}" destId="{BCF4DA50-A729-4B8A-AD16-5F5775AEAC62}" srcOrd="0" destOrd="0" presId="urn:microsoft.com/office/officeart/2005/8/layout/default"/>
    <dgm:cxn modelId="{3E04E97B-0B0F-41AE-8762-A92B6A3A57A0}" srcId="{5BDDC486-0B31-4937-91C5-A3A38358C687}" destId="{1CE15B1E-7872-4E00-A1EF-957101F4C8CF}" srcOrd="5" destOrd="0" parTransId="{4E04868B-D2DA-4BC3-8166-C0986D756C6D}" sibTransId="{C2543C47-8BA0-4840-A731-69E58BC8EEAB}"/>
    <dgm:cxn modelId="{6AA13784-17C9-4227-B58A-5B2117E30CDD}" srcId="{5BDDC486-0B31-4937-91C5-A3A38358C687}" destId="{A2A8DA39-0D2C-4AFC-8F96-1C7F65FE9AC5}" srcOrd="3" destOrd="0" parTransId="{5C604FC7-29C4-4AA9-BFC1-20786BBCFAF3}" sibTransId="{CA76955F-4C9A-4912-B8B3-5EBEA4C98CED}"/>
    <dgm:cxn modelId="{639BB18D-D4DE-4248-ABC0-B08B06AE193B}" type="presOf" srcId="{10C5DF50-B6DD-426E-8CA2-0384B0AF0717}" destId="{BB8A41EF-5A52-4859-BE14-A29BA9732E22}" srcOrd="0" destOrd="0" presId="urn:microsoft.com/office/officeart/2005/8/layout/default"/>
    <dgm:cxn modelId="{D14045A2-30E3-4F5D-82BC-46A3C1BE14BB}" type="presOf" srcId="{75B26F50-F5A6-45DE-B2A2-0DCDB2FE6034}" destId="{C17513B0-6BEE-4F44-ACDC-65874707A628}" srcOrd="0" destOrd="0" presId="urn:microsoft.com/office/officeart/2005/8/layout/default"/>
    <dgm:cxn modelId="{9F51F6BA-D12F-4945-A6F5-7BE5509C6916}" srcId="{5BDDC486-0B31-4937-91C5-A3A38358C687}" destId="{75B26F50-F5A6-45DE-B2A2-0DCDB2FE6034}" srcOrd="0" destOrd="0" parTransId="{AD5D7812-1E95-40B9-826D-47A0EB52610A}" sibTransId="{E3991DAC-2E55-412A-97A2-45AAFBD25E29}"/>
    <dgm:cxn modelId="{56B8E8BE-1E44-4CD1-AE16-2C395F5F6E04}" type="presOf" srcId="{F8FB1373-356F-4666-A4A0-4B50C5C6321C}" destId="{6BAFA2ED-E8D8-4566-8B4F-0807AA60E26A}" srcOrd="0" destOrd="0" presId="urn:microsoft.com/office/officeart/2005/8/layout/default"/>
    <dgm:cxn modelId="{F8978FDE-CA8F-4978-8588-0581585B5E6D}" type="presOf" srcId="{1CE15B1E-7872-4E00-A1EF-957101F4C8CF}" destId="{6AE37CBB-6091-4175-9EA7-5836C8FEC810}" srcOrd="0" destOrd="0" presId="urn:microsoft.com/office/officeart/2005/8/layout/default"/>
    <dgm:cxn modelId="{465CB2F2-6C8B-4E22-8DF9-06CD7295D41E}" srcId="{5BDDC486-0B31-4937-91C5-A3A38358C687}" destId="{10C5DF50-B6DD-426E-8CA2-0384B0AF0717}" srcOrd="1" destOrd="0" parTransId="{366F7043-AD85-46A7-BDF5-CAF0DCFD134D}" sibTransId="{4FD51CF4-C992-4AE0-A6DB-A808BCFC7669}"/>
    <dgm:cxn modelId="{975CA8F9-8227-44FD-8833-A9F7DC6CD3B2}" type="presOf" srcId="{A2A8DA39-0D2C-4AFC-8F96-1C7F65FE9AC5}" destId="{8EAC8BF4-10F2-492E-A589-1791798B219A}" srcOrd="0" destOrd="0" presId="urn:microsoft.com/office/officeart/2005/8/layout/default"/>
    <dgm:cxn modelId="{2D0B20AF-C2EE-4AC3-823D-92304ECFA043}" type="presParOf" srcId="{D2CAA732-128A-440B-A672-C08776B905E7}" destId="{C17513B0-6BEE-4F44-ACDC-65874707A628}" srcOrd="0" destOrd="0" presId="urn:microsoft.com/office/officeart/2005/8/layout/default"/>
    <dgm:cxn modelId="{E1C40C27-E60D-4928-87B3-B22165392C45}" type="presParOf" srcId="{D2CAA732-128A-440B-A672-C08776B905E7}" destId="{84A6D784-6DF5-4E4A-A9F1-A7A54F2212CD}" srcOrd="1" destOrd="0" presId="urn:microsoft.com/office/officeart/2005/8/layout/default"/>
    <dgm:cxn modelId="{46A8D812-605C-420B-9B46-ADCF845A3674}" type="presParOf" srcId="{D2CAA732-128A-440B-A672-C08776B905E7}" destId="{BB8A41EF-5A52-4859-BE14-A29BA9732E22}" srcOrd="2" destOrd="0" presId="urn:microsoft.com/office/officeart/2005/8/layout/default"/>
    <dgm:cxn modelId="{1FB8FF27-F5BA-46DB-91D6-D70A8ADA768E}" type="presParOf" srcId="{D2CAA732-128A-440B-A672-C08776B905E7}" destId="{CE249443-FA9A-4A9C-B0A5-5C3501D94C40}" srcOrd="3" destOrd="0" presId="urn:microsoft.com/office/officeart/2005/8/layout/default"/>
    <dgm:cxn modelId="{0E314DDA-2139-402C-81C8-1A61F1E6E1EE}" type="presParOf" srcId="{D2CAA732-128A-440B-A672-C08776B905E7}" destId="{BCF4DA50-A729-4B8A-AD16-5F5775AEAC62}" srcOrd="4" destOrd="0" presId="urn:microsoft.com/office/officeart/2005/8/layout/default"/>
    <dgm:cxn modelId="{64C6E4DB-C978-4AC7-88D3-C42CB8D8D7C0}" type="presParOf" srcId="{D2CAA732-128A-440B-A672-C08776B905E7}" destId="{A851A8EA-2ED7-4B98-9F8D-075FFFF52456}" srcOrd="5" destOrd="0" presId="urn:microsoft.com/office/officeart/2005/8/layout/default"/>
    <dgm:cxn modelId="{AA4C6150-99BF-431F-AEA6-B01BAF317945}" type="presParOf" srcId="{D2CAA732-128A-440B-A672-C08776B905E7}" destId="{8EAC8BF4-10F2-492E-A589-1791798B219A}" srcOrd="6" destOrd="0" presId="urn:microsoft.com/office/officeart/2005/8/layout/default"/>
    <dgm:cxn modelId="{E112DC20-B4F7-40E3-80FF-DFCEBCFD6DE8}" type="presParOf" srcId="{D2CAA732-128A-440B-A672-C08776B905E7}" destId="{96F00726-5598-43B1-87B4-56484D06C4E3}" srcOrd="7" destOrd="0" presId="urn:microsoft.com/office/officeart/2005/8/layout/default"/>
    <dgm:cxn modelId="{0D766CE9-0D36-4C2C-9233-D36656F7E8B2}" type="presParOf" srcId="{D2CAA732-128A-440B-A672-C08776B905E7}" destId="{6BAFA2ED-E8D8-4566-8B4F-0807AA60E26A}" srcOrd="8" destOrd="0" presId="urn:microsoft.com/office/officeart/2005/8/layout/default"/>
    <dgm:cxn modelId="{3A58C655-7D4D-462A-ABF6-20B9CECF39A4}" type="presParOf" srcId="{D2CAA732-128A-440B-A672-C08776B905E7}" destId="{4FC184D8-3605-4D06-8E38-F4DDB0F526F1}" srcOrd="9" destOrd="0" presId="urn:microsoft.com/office/officeart/2005/8/layout/default"/>
    <dgm:cxn modelId="{480552C7-567E-4D48-AB4B-A5C5A13C5051}" type="presParOf" srcId="{D2CAA732-128A-440B-A672-C08776B905E7}" destId="{6AE37CBB-6091-4175-9EA7-5836C8FEC81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C9DDBCD-59C0-4909-BE8B-2C5417EB113C}"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CEB1410F-7127-4ADF-9E5C-A9B2E62AFC63}">
      <dgm:prSet/>
      <dgm:spPr/>
      <dgm:t>
        <a:bodyPr/>
        <a:lstStyle/>
        <a:p>
          <a:r>
            <a:rPr lang="en-US"/>
            <a:t>SAP S/4HANA offers integrated manufacturing and supply chain management with real-time analytics for automotive production (Monk and Wagner, 2023)</a:t>
          </a:r>
        </a:p>
      </dgm:t>
    </dgm:pt>
    <dgm:pt modelId="{3C569292-F227-4417-99CC-6F19EB6A25C0}" type="parTrans" cxnId="{F07EE105-BBCC-4186-96EA-80E6A3DBA1B3}">
      <dgm:prSet/>
      <dgm:spPr/>
      <dgm:t>
        <a:bodyPr/>
        <a:lstStyle/>
        <a:p>
          <a:endParaRPr lang="en-US"/>
        </a:p>
      </dgm:t>
    </dgm:pt>
    <dgm:pt modelId="{5CC5459B-F181-4729-A34A-688219C1762E}" type="sibTrans" cxnId="{F07EE105-BBCC-4186-96EA-80E6A3DBA1B3}">
      <dgm:prSet/>
      <dgm:spPr/>
      <dgm:t>
        <a:bodyPr/>
        <a:lstStyle/>
        <a:p>
          <a:endParaRPr lang="en-US"/>
        </a:p>
      </dgm:t>
    </dgm:pt>
    <dgm:pt modelId="{ACC5539E-20F0-46E7-AEB1-1D7C90634C56}">
      <dgm:prSet/>
      <dgm:spPr/>
      <dgm:t>
        <a:bodyPr/>
        <a:lstStyle/>
        <a:p>
          <a:r>
            <a:rPr lang="en-US"/>
            <a:t>Oracle ERP Cloud provides advanced financial management and procurement modules with strong automotive industry customization (Elragal and Haddara, 2024)</a:t>
          </a:r>
        </a:p>
      </dgm:t>
    </dgm:pt>
    <dgm:pt modelId="{FD6A1719-8CB1-40C6-ADD1-6607EC61026F}" type="parTrans" cxnId="{3EC9AB95-9D4C-4B3F-A756-460A8CD0CEA5}">
      <dgm:prSet/>
      <dgm:spPr/>
      <dgm:t>
        <a:bodyPr/>
        <a:lstStyle/>
        <a:p>
          <a:endParaRPr lang="en-US"/>
        </a:p>
      </dgm:t>
    </dgm:pt>
    <dgm:pt modelId="{10415205-7722-4F1C-9D87-5498D9A541E4}" type="sibTrans" cxnId="{3EC9AB95-9D4C-4B3F-A756-460A8CD0CEA5}">
      <dgm:prSet/>
      <dgm:spPr/>
      <dgm:t>
        <a:bodyPr/>
        <a:lstStyle/>
        <a:p>
          <a:endParaRPr lang="en-US"/>
        </a:p>
      </dgm:t>
    </dgm:pt>
    <dgm:pt modelId="{3B5E9F6A-BF44-41EA-AF14-4E42B8BCE694}">
      <dgm:prSet/>
      <dgm:spPr/>
      <dgm:t>
        <a:bodyPr/>
        <a:lstStyle/>
        <a:p>
          <a:r>
            <a:rPr lang="en-US"/>
            <a:t>Microsoft Dynamics 365 delivers flexible manufacturing execution and IoT integration for smart factory operations (Al-Mashari et al., 2023)</a:t>
          </a:r>
        </a:p>
      </dgm:t>
    </dgm:pt>
    <dgm:pt modelId="{862DEE73-7B39-4E2F-8556-B34C1A3884AA}" type="parTrans" cxnId="{27AD14F3-3641-4111-AF8F-6558725755C1}">
      <dgm:prSet/>
      <dgm:spPr/>
      <dgm:t>
        <a:bodyPr/>
        <a:lstStyle/>
        <a:p>
          <a:endParaRPr lang="en-US"/>
        </a:p>
      </dgm:t>
    </dgm:pt>
    <dgm:pt modelId="{73DF4F9B-D25D-4B89-B373-C60D4F1340FE}" type="sibTrans" cxnId="{27AD14F3-3641-4111-AF8F-6558725755C1}">
      <dgm:prSet/>
      <dgm:spPr/>
      <dgm:t>
        <a:bodyPr/>
        <a:lstStyle/>
        <a:p>
          <a:endParaRPr lang="en-US"/>
        </a:p>
      </dgm:t>
    </dgm:pt>
    <dgm:pt modelId="{1E6FBBDD-D618-45B1-AE2B-3DC7BF79751B}">
      <dgm:prSet/>
      <dgm:spPr/>
      <dgm:t>
        <a:bodyPr/>
        <a:lstStyle/>
        <a:p>
          <a:r>
            <a:rPr lang="en-US"/>
            <a:t>Infor CloudSuite Industrial features specialized automotive compliance tracking and quality management systems (Davenport and Harris, 2024)</a:t>
          </a:r>
        </a:p>
      </dgm:t>
    </dgm:pt>
    <dgm:pt modelId="{64391BFD-86FB-459B-ACA0-23D0879CFEDD}" type="parTrans" cxnId="{BC85F46B-76B7-4154-A25C-C119B7991183}">
      <dgm:prSet/>
      <dgm:spPr/>
      <dgm:t>
        <a:bodyPr/>
        <a:lstStyle/>
        <a:p>
          <a:endParaRPr lang="en-US"/>
        </a:p>
      </dgm:t>
    </dgm:pt>
    <dgm:pt modelId="{7CAF223E-7BEF-4B43-97D4-CB93E406FB7A}" type="sibTrans" cxnId="{BC85F46B-76B7-4154-A25C-C119B7991183}">
      <dgm:prSet/>
      <dgm:spPr/>
      <dgm:t>
        <a:bodyPr/>
        <a:lstStyle/>
        <a:p>
          <a:endParaRPr lang="en-US"/>
        </a:p>
      </dgm:t>
    </dgm:pt>
    <dgm:pt modelId="{86B0D7B0-20C4-40BA-9B13-EABA28358D7A}">
      <dgm:prSet/>
      <dgm:spPr/>
      <dgm:t>
        <a:bodyPr/>
        <a:lstStyle/>
        <a:p>
          <a:r>
            <a:rPr lang="en-US"/>
            <a:t>SAP S/4HANA recommended for Tesla due to superior production planning capabilities and global scalability in automotive sector (Jacobs and Weston, 2023)</a:t>
          </a:r>
        </a:p>
      </dgm:t>
    </dgm:pt>
    <dgm:pt modelId="{F299B018-5E7B-4D14-8343-85C556C4E6C2}" type="parTrans" cxnId="{454C0CE3-86A5-4B8D-B88C-0DDA6D87393E}">
      <dgm:prSet/>
      <dgm:spPr/>
      <dgm:t>
        <a:bodyPr/>
        <a:lstStyle/>
        <a:p>
          <a:endParaRPr lang="en-US"/>
        </a:p>
      </dgm:t>
    </dgm:pt>
    <dgm:pt modelId="{2D561C14-32E5-42C6-BDA5-A39515C89262}" type="sibTrans" cxnId="{454C0CE3-86A5-4B8D-B88C-0DDA6D87393E}">
      <dgm:prSet/>
      <dgm:spPr/>
      <dgm:t>
        <a:bodyPr/>
        <a:lstStyle/>
        <a:p>
          <a:endParaRPr lang="en-US"/>
        </a:p>
      </dgm:t>
    </dgm:pt>
    <dgm:pt modelId="{C1E5DFCE-2716-4196-A159-07DFEAA47627}" type="pres">
      <dgm:prSet presAssocID="{2C9DDBCD-59C0-4909-BE8B-2C5417EB113C}" presName="outerComposite" presStyleCnt="0">
        <dgm:presLayoutVars>
          <dgm:chMax val="5"/>
          <dgm:dir/>
          <dgm:resizeHandles val="exact"/>
        </dgm:presLayoutVars>
      </dgm:prSet>
      <dgm:spPr/>
    </dgm:pt>
    <dgm:pt modelId="{A8CD352E-E0C3-43D5-96A6-8887BA9BD14B}" type="pres">
      <dgm:prSet presAssocID="{2C9DDBCD-59C0-4909-BE8B-2C5417EB113C}" presName="dummyMaxCanvas" presStyleCnt="0">
        <dgm:presLayoutVars/>
      </dgm:prSet>
      <dgm:spPr/>
    </dgm:pt>
    <dgm:pt modelId="{C5BC2209-94EC-4BC4-9DA2-C4FCA0EE5902}" type="pres">
      <dgm:prSet presAssocID="{2C9DDBCD-59C0-4909-BE8B-2C5417EB113C}" presName="FiveNodes_1" presStyleLbl="node1" presStyleIdx="0" presStyleCnt="5">
        <dgm:presLayoutVars>
          <dgm:bulletEnabled val="1"/>
        </dgm:presLayoutVars>
      </dgm:prSet>
      <dgm:spPr/>
    </dgm:pt>
    <dgm:pt modelId="{4B3AA171-8787-4060-8AB0-F28A7D1BD010}" type="pres">
      <dgm:prSet presAssocID="{2C9DDBCD-59C0-4909-BE8B-2C5417EB113C}" presName="FiveNodes_2" presStyleLbl="node1" presStyleIdx="1" presStyleCnt="5">
        <dgm:presLayoutVars>
          <dgm:bulletEnabled val="1"/>
        </dgm:presLayoutVars>
      </dgm:prSet>
      <dgm:spPr/>
    </dgm:pt>
    <dgm:pt modelId="{6A0F6D98-795A-4C12-AE25-308523DAB09E}" type="pres">
      <dgm:prSet presAssocID="{2C9DDBCD-59C0-4909-BE8B-2C5417EB113C}" presName="FiveNodes_3" presStyleLbl="node1" presStyleIdx="2" presStyleCnt="5">
        <dgm:presLayoutVars>
          <dgm:bulletEnabled val="1"/>
        </dgm:presLayoutVars>
      </dgm:prSet>
      <dgm:spPr/>
    </dgm:pt>
    <dgm:pt modelId="{4F9424CE-9780-4A05-A5FC-7296E229FF5E}" type="pres">
      <dgm:prSet presAssocID="{2C9DDBCD-59C0-4909-BE8B-2C5417EB113C}" presName="FiveNodes_4" presStyleLbl="node1" presStyleIdx="3" presStyleCnt="5">
        <dgm:presLayoutVars>
          <dgm:bulletEnabled val="1"/>
        </dgm:presLayoutVars>
      </dgm:prSet>
      <dgm:spPr/>
    </dgm:pt>
    <dgm:pt modelId="{EF1E6B3C-885F-46B1-8548-C0A0928A1297}" type="pres">
      <dgm:prSet presAssocID="{2C9DDBCD-59C0-4909-BE8B-2C5417EB113C}" presName="FiveNodes_5" presStyleLbl="node1" presStyleIdx="4" presStyleCnt="5">
        <dgm:presLayoutVars>
          <dgm:bulletEnabled val="1"/>
        </dgm:presLayoutVars>
      </dgm:prSet>
      <dgm:spPr/>
    </dgm:pt>
    <dgm:pt modelId="{60FFDA5E-5A8C-4E02-B2F2-ED285DB4AA3F}" type="pres">
      <dgm:prSet presAssocID="{2C9DDBCD-59C0-4909-BE8B-2C5417EB113C}" presName="FiveConn_1-2" presStyleLbl="fgAccFollowNode1" presStyleIdx="0" presStyleCnt="4">
        <dgm:presLayoutVars>
          <dgm:bulletEnabled val="1"/>
        </dgm:presLayoutVars>
      </dgm:prSet>
      <dgm:spPr/>
    </dgm:pt>
    <dgm:pt modelId="{F3FAECA0-DB8F-49A9-95D1-8ACC6EF0AF54}" type="pres">
      <dgm:prSet presAssocID="{2C9DDBCD-59C0-4909-BE8B-2C5417EB113C}" presName="FiveConn_2-3" presStyleLbl="fgAccFollowNode1" presStyleIdx="1" presStyleCnt="4">
        <dgm:presLayoutVars>
          <dgm:bulletEnabled val="1"/>
        </dgm:presLayoutVars>
      </dgm:prSet>
      <dgm:spPr/>
    </dgm:pt>
    <dgm:pt modelId="{5FA81FFE-A2B3-4F76-9602-817358C57B9E}" type="pres">
      <dgm:prSet presAssocID="{2C9DDBCD-59C0-4909-BE8B-2C5417EB113C}" presName="FiveConn_3-4" presStyleLbl="fgAccFollowNode1" presStyleIdx="2" presStyleCnt="4">
        <dgm:presLayoutVars>
          <dgm:bulletEnabled val="1"/>
        </dgm:presLayoutVars>
      </dgm:prSet>
      <dgm:spPr/>
    </dgm:pt>
    <dgm:pt modelId="{18EE73B8-E1DD-44AF-9854-8571D7FD5976}" type="pres">
      <dgm:prSet presAssocID="{2C9DDBCD-59C0-4909-BE8B-2C5417EB113C}" presName="FiveConn_4-5" presStyleLbl="fgAccFollowNode1" presStyleIdx="3" presStyleCnt="4">
        <dgm:presLayoutVars>
          <dgm:bulletEnabled val="1"/>
        </dgm:presLayoutVars>
      </dgm:prSet>
      <dgm:spPr/>
    </dgm:pt>
    <dgm:pt modelId="{45DC39DC-E1C7-4F82-8B53-7E1641E92B2E}" type="pres">
      <dgm:prSet presAssocID="{2C9DDBCD-59C0-4909-BE8B-2C5417EB113C}" presName="FiveNodes_1_text" presStyleLbl="node1" presStyleIdx="4" presStyleCnt="5">
        <dgm:presLayoutVars>
          <dgm:bulletEnabled val="1"/>
        </dgm:presLayoutVars>
      </dgm:prSet>
      <dgm:spPr/>
    </dgm:pt>
    <dgm:pt modelId="{FF9DB382-0F38-4915-B991-CF1FA2D9F566}" type="pres">
      <dgm:prSet presAssocID="{2C9DDBCD-59C0-4909-BE8B-2C5417EB113C}" presName="FiveNodes_2_text" presStyleLbl="node1" presStyleIdx="4" presStyleCnt="5">
        <dgm:presLayoutVars>
          <dgm:bulletEnabled val="1"/>
        </dgm:presLayoutVars>
      </dgm:prSet>
      <dgm:spPr/>
    </dgm:pt>
    <dgm:pt modelId="{B1D0F636-4D64-481C-9A9F-0F6C4081D481}" type="pres">
      <dgm:prSet presAssocID="{2C9DDBCD-59C0-4909-BE8B-2C5417EB113C}" presName="FiveNodes_3_text" presStyleLbl="node1" presStyleIdx="4" presStyleCnt="5">
        <dgm:presLayoutVars>
          <dgm:bulletEnabled val="1"/>
        </dgm:presLayoutVars>
      </dgm:prSet>
      <dgm:spPr/>
    </dgm:pt>
    <dgm:pt modelId="{0F5BB81C-CA6F-4552-9F9D-D617E66FB4AD}" type="pres">
      <dgm:prSet presAssocID="{2C9DDBCD-59C0-4909-BE8B-2C5417EB113C}" presName="FiveNodes_4_text" presStyleLbl="node1" presStyleIdx="4" presStyleCnt="5">
        <dgm:presLayoutVars>
          <dgm:bulletEnabled val="1"/>
        </dgm:presLayoutVars>
      </dgm:prSet>
      <dgm:spPr/>
    </dgm:pt>
    <dgm:pt modelId="{423C41FC-3DA9-48F7-88D7-1FC444432E7D}" type="pres">
      <dgm:prSet presAssocID="{2C9DDBCD-59C0-4909-BE8B-2C5417EB113C}" presName="FiveNodes_5_text" presStyleLbl="node1" presStyleIdx="4" presStyleCnt="5">
        <dgm:presLayoutVars>
          <dgm:bulletEnabled val="1"/>
        </dgm:presLayoutVars>
      </dgm:prSet>
      <dgm:spPr/>
    </dgm:pt>
  </dgm:ptLst>
  <dgm:cxnLst>
    <dgm:cxn modelId="{F07EE105-BBCC-4186-96EA-80E6A3DBA1B3}" srcId="{2C9DDBCD-59C0-4909-BE8B-2C5417EB113C}" destId="{CEB1410F-7127-4ADF-9E5C-A9B2E62AFC63}" srcOrd="0" destOrd="0" parTransId="{3C569292-F227-4417-99CC-6F19EB6A25C0}" sibTransId="{5CC5459B-F181-4729-A34A-688219C1762E}"/>
    <dgm:cxn modelId="{0F0BFE10-83F7-479B-AF41-1DA5B89BDEAA}" type="presOf" srcId="{86B0D7B0-20C4-40BA-9B13-EABA28358D7A}" destId="{423C41FC-3DA9-48F7-88D7-1FC444432E7D}" srcOrd="1" destOrd="0" presId="urn:microsoft.com/office/officeart/2005/8/layout/vProcess5"/>
    <dgm:cxn modelId="{A0C25F3E-77E6-473F-93DD-8B6305D459CE}" type="presOf" srcId="{7CAF223E-7BEF-4B43-97D4-CB93E406FB7A}" destId="{18EE73B8-E1DD-44AF-9854-8571D7FD5976}" srcOrd="0" destOrd="0" presId="urn:microsoft.com/office/officeart/2005/8/layout/vProcess5"/>
    <dgm:cxn modelId="{BC85F46B-76B7-4154-A25C-C119B7991183}" srcId="{2C9DDBCD-59C0-4909-BE8B-2C5417EB113C}" destId="{1E6FBBDD-D618-45B1-AE2B-3DC7BF79751B}" srcOrd="3" destOrd="0" parTransId="{64391BFD-86FB-459B-ACA0-23D0879CFEDD}" sibTransId="{7CAF223E-7BEF-4B43-97D4-CB93E406FB7A}"/>
    <dgm:cxn modelId="{AAB1306E-AC88-4121-8B99-96864D890E72}" type="presOf" srcId="{86B0D7B0-20C4-40BA-9B13-EABA28358D7A}" destId="{EF1E6B3C-885F-46B1-8548-C0A0928A1297}" srcOrd="0" destOrd="0" presId="urn:microsoft.com/office/officeart/2005/8/layout/vProcess5"/>
    <dgm:cxn modelId="{72C00C50-4E17-4447-8A8E-C556A7FE3EC3}" type="presOf" srcId="{73DF4F9B-D25D-4B89-B373-C60D4F1340FE}" destId="{5FA81FFE-A2B3-4F76-9602-817358C57B9E}" srcOrd="0" destOrd="0" presId="urn:microsoft.com/office/officeart/2005/8/layout/vProcess5"/>
    <dgm:cxn modelId="{D1B73450-E80C-4597-A39B-4D8197B77844}" type="presOf" srcId="{5CC5459B-F181-4729-A34A-688219C1762E}" destId="{60FFDA5E-5A8C-4E02-B2F2-ED285DB4AA3F}" srcOrd="0" destOrd="0" presId="urn:microsoft.com/office/officeart/2005/8/layout/vProcess5"/>
    <dgm:cxn modelId="{BE66B453-1CD7-4597-BD00-1BEF7CF89F6E}" type="presOf" srcId="{CEB1410F-7127-4ADF-9E5C-A9B2E62AFC63}" destId="{45DC39DC-E1C7-4F82-8B53-7E1641E92B2E}" srcOrd="1" destOrd="0" presId="urn:microsoft.com/office/officeart/2005/8/layout/vProcess5"/>
    <dgm:cxn modelId="{7B9CCB81-10FD-4861-BC28-DB2C40B696E2}" type="presOf" srcId="{ACC5539E-20F0-46E7-AEB1-1D7C90634C56}" destId="{4B3AA171-8787-4060-8AB0-F28A7D1BD010}" srcOrd="0" destOrd="0" presId="urn:microsoft.com/office/officeart/2005/8/layout/vProcess5"/>
    <dgm:cxn modelId="{4B6CF086-4AC0-4686-850E-DFF6868D6C5D}" type="presOf" srcId="{ACC5539E-20F0-46E7-AEB1-1D7C90634C56}" destId="{FF9DB382-0F38-4915-B991-CF1FA2D9F566}" srcOrd="1" destOrd="0" presId="urn:microsoft.com/office/officeart/2005/8/layout/vProcess5"/>
    <dgm:cxn modelId="{94879788-DFDA-42DA-840F-F88E2B450514}" type="presOf" srcId="{CEB1410F-7127-4ADF-9E5C-A9B2E62AFC63}" destId="{C5BC2209-94EC-4BC4-9DA2-C4FCA0EE5902}" srcOrd="0" destOrd="0" presId="urn:microsoft.com/office/officeart/2005/8/layout/vProcess5"/>
    <dgm:cxn modelId="{D73CFE94-13C3-4F0A-AC51-BCE1EF2714D7}" type="presOf" srcId="{10415205-7722-4F1C-9D87-5498D9A541E4}" destId="{F3FAECA0-DB8F-49A9-95D1-8ACC6EF0AF54}" srcOrd="0" destOrd="0" presId="urn:microsoft.com/office/officeart/2005/8/layout/vProcess5"/>
    <dgm:cxn modelId="{3EC9AB95-9D4C-4B3F-A756-460A8CD0CEA5}" srcId="{2C9DDBCD-59C0-4909-BE8B-2C5417EB113C}" destId="{ACC5539E-20F0-46E7-AEB1-1D7C90634C56}" srcOrd="1" destOrd="0" parTransId="{FD6A1719-8CB1-40C6-ADD1-6607EC61026F}" sibTransId="{10415205-7722-4F1C-9D87-5498D9A541E4}"/>
    <dgm:cxn modelId="{6B70FE9D-B85D-4DF8-89A6-63B9D662E398}" type="presOf" srcId="{1E6FBBDD-D618-45B1-AE2B-3DC7BF79751B}" destId="{4F9424CE-9780-4A05-A5FC-7296E229FF5E}" srcOrd="0" destOrd="0" presId="urn:microsoft.com/office/officeart/2005/8/layout/vProcess5"/>
    <dgm:cxn modelId="{AC80D1B5-25AE-47AB-8666-AC6D7783428D}" type="presOf" srcId="{3B5E9F6A-BF44-41EA-AF14-4E42B8BCE694}" destId="{B1D0F636-4D64-481C-9A9F-0F6C4081D481}" srcOrd="1" destOrd="0" presId="urn:microsoft.com/office/officeart/2005/8/layout/vProcess5"/>
    <dgm:cxn modelId="{A5452CE1-3C05-47C9-8B16-EFC34F543081}" type="presOf" srcId="{1E6FBBDD-D618-45B1-AE2B-3DC7BF79751B}" destId="{0F5BB81C-CA6F-4552-9F9D-D617E66FB4AD}" srcOrd="1" destOrd="0" presId="urn:microsoft.com/office/officeart/2005/8/layout/vProcess5"/>
    <dgm:cxn modelId="{6E6A9DE2-040C-4D35-A668-A57ADC39BDEC}" type="presOf" srcId="{3B5E9F6A-BF44-41EA-AF14-4E42B8BCE694}" destId="{6A0F6D98-795A-4C12-AE25-308523DAB09E}" srcOrd="0" destOrd="0" presId="urn:microsoft.com/office/officeart/2005/8/layout/vProcess5"/>
    <dgm:cxn modelId="{454C0CE3-86A5-4B8D-B88C-0DDA6D87393E}" srcId="{2C9DDBCD-59C0-4909-BE8B-2C5417EB113C}" destId="{86B0D7B0-20C4-40BA-9B13-EABA28358D7A}" srcOrd="4" destOrd="0" parTransId="{F299B018-5E7B-4D14-8343-85C556C4E6C2}" sibTransId="{2D561C14-32E5-42C6-BDA5-A39515C89262}"/>
    <dgm:cxn modelId="{81D570F1-D973-4702-BFE5-A1D77004A5D8}" type="presOf" srcId="{2C9DDBCD-59C0-4909-BE8B-2C5417EB113C}" destId="{C1E5DFCE-2716-4196-A159-07DFEAA47627}" srcOrd="0" destOrd="0" presId="urn:microsoft.com/office/officeart/2005/8/layout/vProcess5"/>
    <dgm:cxn modelId="{27AD14F3-3641-4111-AF8F-6558725755C1}" srcId="{2C9DDBCD-59C0-4909-BE8B-2C5417EB113C}" destId="{3B5E9F6A-BF44-41EA-AF14-4E42B8BCE694}" srcOrd="2" destOrd="0" parTransId="{862DEE73-7B39-4E2F-8556-B34C1A3884AA}" sibTransId="{73DF4F9B-D25D-4B89-B373-C60D4F1340FE}"/>
    <dgm:cxn modelId="{52D4EFAC-40F7-4C3D-BADF-2EE038B80AE3}" type="presParOf" srcId="{C1E5DFCE-2716-4196-A159-07DFEAA47627}" destId="{A8CD352E-E0C3-43D5-96A6-8887BA9BD14B}" srcOrd="0" destOrd="0" presId="urn:microsoft.com/office/officeart/2005/8/layout/vProcess5"/>
    <dgm:cxn modelId="{F795E32F-A043-472C-A00F-FC670C42F43A}" type="presParOf" srcId="{C1E5DFCE-2716-4196-A159-07DFEAA47627}" destId="{C5BC2209-94EC-4BC4-9DA2-C4FCA0EE5902}" srcOrd="1" destOrd="0" presId="urn:microsoft.com/office/officeart/2005/8/layout/vProcess5"/>
    <dgm:cxn modelId="{F86A9366-4904-48E9-8FB0-EF1423ED23B2}" type="presParOf" srcId="{C1E5DFCE-2716-4196-A159-07DFEAA47627}" destId="{4B3AA171-8787-4060-8AB0-F28A7D1BD010}" srcOrd="2" destOrd="0" presId="urn:microsoft.com/office/officeart/2005/8/layout/vProcess5"/>
    <dgm:cxn modelId="{8203C3B7-52FD-40C1-BB68-CB17DEC05B8B}" type="presParOf" srcId="{C1E5DFCE-2716-4196-A159-07DFEAA47627}" destId="{6A0F6D98-795A-4C12-AE25-308523DAB09E}" srcOrd="3" destOrd="0" presId="urn:microsoft.com/office/officeart/2005/8/layout/vProcess5"/>
    <dgm:cxn modelId="{008577F9-60D3-43F8-8C61-2CD3D2A1B5F1}" type="presParOf" srcId="{C1E5DFCE-2716-4196-A159-07DFEAA47627}" destId="{4F9424CE-9780-4A05-A5FC-7296E229FF5E}" srcOrd="4" destOrd="0" presId="urn:microsoft.com/office/officeart/2005/8/layout/vProcess5"/>
    <dgm:cxn modelId="{ED8E76A1-BF49-4F61-B3DF-082EE4B74CD3}" type="presParOf" srcId="{C1E5DFCE-2716-4196-A159-07DFEAA47627}" destId="{EF1E6B3C-885F-46B1-8548-C0A0928A1297}" srcOrd="5" destOrd="0" presId="urn:microsoft.com/office/officeart/2005/8/layout/vProcess5"/>
    <dgm:cxn modelId="{0684D2FB-EF1D-425E-9B4F-5345780A9679}" type="presParOf" srcId="{C1E5DFCE-2716-4196-A159-07DFEAA47627}" destId="{60FFDA5E-5A8C-4E02-B2F2-ED285DB4AA3F}" srcOrd="6" destOrd="0" presId="urn:microsoft.com/office/officeart/2005/8/layout/vProcess5"/>
    <dgm:cxn modelId="{FC23E652-4792-4962-B190-5864E7A4E997}" type="presParOf" srcId="{C1E5DFCE-2716-4196-A159-07DFEAA47627}" destId="{F3FAECA0-DB8F-49A9-95D1-8ACC6EF0AF54}" srcOrd="7" destOrd="0" presId="urn:microsoft.com/office/officeart/2005/8/layout/vProcess5"/>
    <dgm:cxn modelId="{DE3B4F10-EBE6-4314-B18A-A0727AE578CE}" type="presParOf" srcId="{C1E5DFCE-2716-4196-A159-07DFEAA47627}" destId="{5FA81FFE-A2B3-4F76-9602-817358C57B9E}" srcOrd="8" destOrd="0" presId="urn:microsoft.com/office/officeart/2005/8/layout/vProcess5"/>
    <dgm:cxn modelId="{68E30101-80FF-415C-B0AC-F020CF151C79}" type="presParOf" srcId="{C1E5DFCE-2716-4196-A159-07DFEAA47627}" destId="{18EE73B8-E1DD-44AF-9854-8571D7FD5976}" srcOrd="9" destOrd="0" presId="urn:microsoft.com/office/officeart/2005/8/layout/vProcess5"/>
    <dgm:cxn modelId="{4CA3BB9C-C87E-448D-B944-DA88F47EFD23}" type="presParOf" srcId="{C1E5DFCE-2716-4196-A159-07DFEAA47627}" destId="{45DC39DC-E1C7-4F82-8B53-7E1641E92B2E}" srcOrd="10" destOrd="0" presId="urn:microsoft.com/office/officeart/2005/8/layout/vProcess5"/>
    <dgm:cxn modelId="{8BB5C0C9-3523-4311-BBF6-A0605440ADD6}" type="presParOf" srcId="{C1E5DFCE-2716-4196-A159-07DFEAA47627}" destId="{FF9DB382-0F38-4915-B991-CF1FA2D9F566}" srcOrd="11" destOrd="0" presId="urn:microsoft.com/office/officeart/2005/8/layout/vProcess5"/>
    <dgm:cxn modelId="{2BD911BA-25B4-49B8-8B32-EE83303E687C}" type="presParOf" srcId="{C1E5DFCE-2716-4196-A159-07DFEAA47627}" destId="{B1D0F636-4D64-481C-9A9F-0F6C4081D481}" srcOrd="12" destOrd="0" presId="urn:microsoft.com/office/officeart/2005/8/layout/vProcess5"/>
    <dgm:cxn modelId="{250E31C8-BA1E-4975-A8E7-71296EFFC312}" type="presParOf" srcId="{C1E5DFCE-2716-4196-A159-07DFEAA47627}" destId="{0F5BB81C-CA6F-4552-9F9D-D617E66FB4AD}" srcOrd="13" destOrd="0" presId="urn:microsoft.com/office/officeart/2005/8/layout/vProcess5"/>
    <dgm:cxn modelId="{90D11D98-BF35-47AA-ADE4-592985E644C9}" type="presParOf" srcId="{C1E5DFCE-2716-4196-A159-07DFEAA47627}" destId="{423C41FC-3DA9-48F7-88D7-1FC444432E7D}"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36E2E00-A1C6-4FFB-A424-2E8AF3C00DE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9CB41F3-4C6B-4BC4-9D93-267ED5A616F9}">
      <dgm:prSet/>
      <dgm:spPr/>
      <dgm:t>
        <a:bodyPr/>
        <a:lstStyle/>
        <a:p>
          <a:r>
            <a:rPr lang="en-US" b="0" i="0" baseline="0"/>
            <a:t>Integrated data management eliminates information silos between production, sales, and service departments (Davenport, 2024) </a:t>
          </a:r>
          <a:endParaRPr lang="en-US"/>
        </a:p>
      </dgm:t>
    </dgm:pt>
    <dgm:pt modelId="{57EBE3C3-11CA-4FBB-8F48-CB9215539E1B}" type="parTrans" cxnId="{2D8B435E-766B-4446-8D11-E0C18B4CE4D2}">
      <dgm:prSet/>
      <dgm:spPr/>
      <dgm:t>
        <a:bodyPr/>
        <a:lstStyle/>
        <a:p>
          <a:endParaRPr lang="en-US"/>
        </a:p>
      </dgm:t>
    </dgm:pt>
    <dgm:pt modelId="{67D49CD2-0288-4644-A831-DE9B65E8CF6A}" type="sibTrans" cxnId="{2D8B435E-766B-4446-8D11-E0C18B4CE4D2}">
      <dgm:prSet/>
      <dgm:spPr/>
      <dgm:t>
        <a:bodyPr/>
        <a:lstStyle/>
        <a:p>
          <a:endParaRPr lang="en-US"/>
        </a:p>
      </dgm:t>
    </dgm:pt>
    <dgm:pt modelId="{474856AC-CAB5-45A6-BB46-B8EBD9F908FC}">
      <dgm:prSet/>
      <dgm:spPr/>
      <dgm:t>
        <a:bodyPr/>
        <a:lstStyle/>
        <a:p>
          <a:r>
            <a:rPr lang="en-US" b="0" i="0" baseline="0"/>
            <a:t>Automated inventory tracking reduces excess stock costs by 20-30% in automotive manufacturing operations (Chopra and Meindl, 2023) </a:t>
          </a:r>
          <a:endParaRPr lang="en-US"/>
        </a:p>
      </dgm:t>
    </dgm:pt>
    <dgm:pt modelId="{7BBD1BDB-156B-47A6-AEB0-D4B95D89573A}" type="parTrans" cxnId="{4BA253C3-9207-45B9-81EE-9C303542E7C0}">
      <dgm:prSet/>
      <dgm:spPr/>
      <dgm:t>
        <a:bodyPr/>
        <a:lstStyle/>
        <a:p>
          <a:endParaRPr lang="en-US"/>
        </a:p>
      </dgm:t>
    </dgm:pt>
    <dgm:pt modelId="{AD9CC84D-83A1-44B8-8E87-6198EF67D3DF}" type="sibTrans" cxnId="{4BA253C3-9207-45B9-81EE-9C303542E7C0}">
      <dgm:prSet/>
      <dgm:spPr/>
      <dgm:t>
        <a:bodyPr/>
        <a:lstStyle/>
        <a:p>
          <a:endParaRPr lang="en-US"/>
        </a:p>
      </dgm:t>
    </dgm:pt>
    <dgm:pt modelId="{CC815E8C-6385-4590-9A96-23F293FFEA9A}">
      <dgm:prSet/>
      <dgm:spPr/>
      <dgm:t>
        <a:bodyPr/>
        <a:lstStyle/>
        <a:p>
          <a:r>
            <a:rPr lang="en-US" b="0" i="0" baseline="0"/>
            <a:t>Real-time production monitoring enables faster response to quality issues and production bottlenecks (Womack and Jones, 2024) </a:t>
          </a:r>
          <a:endParaRPr lang="en-US"/>
        </a:p>
      </dgm:t>
    </dgm:pt>
    <dgm:pt modelId="{D44D5B0E-FF2B-4082-B180-CF962692ABD9}" type="parTrans" cxnId="{64616E52-62D8-4FEE-8AB7-EC3015CC900B}">
      <dgm:prSet/>
      <dgm:spPr/>
      <dgm:t>
        <a:bodyPr/>
        <a:lstStyle/>
        <a:p>
          <a:endParaRPr lang="en-US"/>
        </a:p>
      </dgm:t>
    </dgm:pt>
    <dgm:pt modelId="{1878C95E-4835-49D8-8242-8F5F6B2A0333}" type="sibTrans" cxnId="{64616E52-62D8-4FEE-8AB7-EC3015CC900B}">
      <dgm:prSet/>
      <dgm:spPr/>
      <dgm:t>
        <a:bodyPr/>
        <a:lstStyle/>
        <a:p>
          <a:endParaRPr lang="en-US"/>
        </a:p>
      </dgm:t>
    </dgm:pt>
    <dgm:pt modelId="{D594A918-8E90-423E-90BB-186C45AF71B3}">
      <dgm:prSet/>
      <dgm:spPr/>
      <dgm:t>
        <a:bodyPr/>
        <a:lstStyle/>
        <a:p>
          <a:r>
            <a:rPr lang="en-US" b="0" i="0" baseline="0"/>
            <a:t>Enhanced supplier collaboration improves component delivery accuracy and reduces lead times (Christopher, 2023) </a:t>
          </a:r>
          <a:endParaRPr lang="en-US"/>
        </a:p>
      </dgm:t>
    </dgm:pt>
    <dgm:pt modelId="{DE7CAA4B-09E6-4455-8A9C-5E205A1FEB81}" type="parTrans" cxnId="{EEC4454A-3EC4-4866-84FA-19BCA396CAE9}">
      <dgm:prSet/>
      <dgm:spPr/>
      <dgm:t>
        <a:bodyPr/>
        <a:lstStyle/>
        <a:p>
          <a:endParaRPr lang="en-US"/>
        </a:p>
      </dgm:t>
    </dgm:pt>
    <dgm:pt modelId="{BE639C84-36A4-4472-BE3C-AABB32B5AA83}" type="sibTrans" cxnId="{EEC4454A-3EC4-4866-84FA-19BCA396CAE9}">
      <dgm:prSet/>
      <dgm:spPr/>
      <dgm:t>
        <a:bodyPr/>
        <a:lstStyle/>
        <a:p>
          <a:endParaRPr lang="en-US"/>
        </a:p>
      </dgm:t>
    </dgm:pt>
    <dgm:pt modelId="{F0BA2E1B-1675-42C7-A8AC-9D2F265DE6A5}" type="pres">
      <dgm:prSet presAssocID="{B36E2E00-A1C6-4FFB-A424-2E8AF3C00DE5}" presName="linear" presStyleCnt="0">
        <dgm:presLayoutVars>
          <dgm:animLvl val="lvl"/>
          <dgm:resizeHandles val="exact"/>
        </dgm:presLayoutVars>
      </dgm:prSet>
      <dgm:spPr/>
    </dgm:pt>
    <dgm:pt modelId="{5D74BE51-509E-4E78-B405-93271D8D284C}" type="pres">
      <dgm:prSet presAssocID="{59CB41F3-4C6B-4BC4-9D93-267ED5A616F9}" presName="parentText" presStyleLbl="node1" presStyleIdx="0" presStyleCnt="4">
        <dgm:presLayoutVars>
          <dgm:chMax val="0"/>
          <dgm:bulletEnabled val="1"/>
        </dgm:presLayoutVars>
      </dgm:prSet>
      <dgm:spPr/>
    </dgm:pt>
    <dgm:pt modelId="{0A20A75E-D68F-4109-A52A-639EACCF7D27}" type="pres">
      <dgm:prSet presAssocID="{67D49CD2-0288-4644-A831-DE9B65E8CF6A}" presName="spacer" presStyleCnt="0"/>
      <dgm:spPr/>
    </dgm:pt>
    <dgm:pt modelId="{AC91666D-DDB2-4758-9213-57455ADDD738}" type="pres">
      <dgm:prSet presAssocID="{474856AC-CAB5-45A6-BB46-B8EBD9F908FC}" presName="parentText" presStyleLbl="node1" presStyleIdx="1" presStyleCnt="4">
        <dgm:presLayoutVars>
          <dgm:chMax val="0"/>
          <dgm:bulletEnabled val="1"/>
        </dgm:presLayoutVars>
      </dgm:prSet>
      <dgm:spPr/>
    </dgm:pt>
    <dgm:pt modelId="{CF232DFB-EBC1-4F47-9356-F1ECE44B3EDD}" type="pres">
      <dgm:prSet presAssocID="{AD9CC84D-83A1-44B8-8E87-6198EF67D3DF}" presName="spacer" presStyleCnt="0"/>
      <dgm:spPr/>
    </dgm:pt>
    <dgm:pt modelId="{A6F21951-863A-40AA-B4B2-08D2CC77E2FC}" type="pres">
      <dgm:prSet presAssocID="{CC815E8C-6385-4590-9A96-23F293FFEA9A}" presName="parentText" presStyleLbl="node1" presStyleIdx="2" presStyleCnt="4">
        <dgm:presLayoutVars>
          <dgm:chMax val="0"/>
          <dgm:bulletEnabled val="1"/>
        </dgm:presLayoutVars>
      </dgm:prSet>
      <dgm:spPr/>
    </dgm:pt>
    <dgm:pt modelId="{830B40D7-3AA0-409D-AB64-770260543CB0}" type="pres">
      <dgm:prSet presAssocID="{1878C95E-4835-49D8-8242-8F5F6B2A0333}" presName="spacer" presStyleCnt="0"/>
      <dgm:spPr/>
    </dgm:pt>
    <dgm:pt modelId="{58B9433D-0184-48ED-8654-CA2B4F210EEB}" type="pres">
      <dgm:prSet presAssocID="{D594A918-8E90-423E-90BB-186C45AF71B3}" presName="parentText" presStyleLbl="node1" presStyleIdx="3" presStyleCnt="4">
        <dgm:presLayoutVars>
          <dgm:chMax val="0"/>
          <dgm:bulletEnabled val="1"/>
        </dgm:presLayoutVars>
      </dgm:prSet>
      <dgm:spPr/>
    </dgm:pt>
  </dgm:ptLst>
  <dgm:cxnLst>
    <dgm:cxn modelId="{2D8B435E-766B-4446-8D11-E0C18B4CE4D2}" srcId="{B36E2E00-A1C6-4FFB-A424-2E8AF3C00DE5}" destId="{59CB41F3-4C6B-4BC4-9D93-267ED5A616F9}" srcOrd="0" destOrd="0" parTransId="{57EBE3C3-11CA-4FBB-8F48-CB9215539E1B}" sibTransId="{67D49CD2-0288-4644-A831-DE9B65E8CF6A}"/>
    <dgm:cxn modelId="{48686560-CDE6-4EE1-BB4F-277D265B9332}" type="presOf" srcId="{B36E2E00-A1C6-4FFB-A424-2E8AF3C00DE5}" destId="{F0BA2E1B-1675-42C7-A8AC-9D2F265DE6A5}" srcOrd="0" destOrd="0" presId="urn:microsoft.com/office/officeart/2005/8/layout/vList2"/>
    <dgm:cxn modelId="{FE22FE69-8D54-405E-9970-B6195F566FC0}" type="presOf" srcId="{D594A918-8E90-423E-90BB-186C45AF71B3}" destId="{58B9433D-0184-48ED-8654-CA2B4F210EEB}" srcOrd="0" destOrd="0" presId="urn:microsoft.com/office/officeart/2005/8/layout/vList2"/>
    <dgm:cxn modelId="{EEC4454A-3EC4-4866-84FA-19BCA396CAE9}" srcId="{B36E2E00-A1C6-4FFB-A424-2E8AF3C00DE5}" destId="{D594A918-8E90-423E-90BB-186C45AF71B3}" srcOrd="3" destOrd="0" parTransId="{DE7CAA4B-09E6-4455-8A9C-5E205A1FEB81}" sibTransId="{BE639C84-36A4-4472-BE3C-AABB32B5AA83}"/>
    <dgm:cxn modelId="{64616E52-62D8-4FEE-8AB7-EC3015CC900B}" srcId="{B36E2E00-A1C6-4FFB-A424-2E8AF3C00DE5}" destId="{CC815E8C-6385-4590-9A96-23F293FFEA9A}" srcOrd="2" destOrd="0" parTransId="{D44D5B0E-FF2B-4082-B180-CF962692ABD9}" sibTransId="{1878C95E-4835-49D8-8242-8F5F6B2A0333}"/>
    <dgm:cxn modelId="{08FFC29E-54A5-4813-97C1-7CBC0AE76588}" type="presOf" srcId="{CC815E8C-6385-4590-9A96-23F293FFEA9A}" destId="{A6F21951-863A-40AA-B4B2-08D2CC77E2FC}" srcOrd="0" destOrd="0" presId="urn:microsoft.com/office/officeart/2005/8/layout/vList2"/>
    <dgm:cxn modelId="{FA91969F-3B01-4F2D-AC06-77CAB2ECED24}" type="presOf" srcId="{59CB41F3-4C6B-4BC4-9D93-267ED5A616F9}" destId="{5D74BE51-509E-4E78-B405-93271D8D284C}" srcOrd="0" destOrd="0" presId="urn:microsoft.com/office/officeart/2005/8/layout/vList2"/>
    <dgm:cxn modelId="{388F80A8-B8A0-4810-8097-82C8BEAEC4B7}" type="presOf" srcId="{474856AC-CAB5-45A6-BB46-B8EBD9F908FC}" destId="{AC91666D-DDB2-4758-9213-57455ADDD738}" srcOrd="0" destOrd="0" presId="urn:microsoft.com/office/officeart/2005/8/layout/vList2"/>
    <dgm:cxn modelId="{4BA253C3-9207-45B9-81EE-9C303542E7C0}" srcId="{B36E2E00-A1C6-4FFB-A424-2E8AF3C00DE5}" destId="{474856AC-CAB5-45A6-BB46-B8EBD9F908FC}" srcOrd="1" destOrd="0" parTransId="{7BBD1BDB-156B-47A6-AEB0-D4B95D89573A}" sibTransId="{AD9CC84D-83A1-44B8-8E87-6198EF67D3DF}"/>
    <dgm:cxn modelId="{620379C1-9166-4FCB-9106-C05694C3F6D3}" type="presParOf" srcId="{F0BA2E1B-1675-42C7-A8AC-9D2F265DE6A5}" destId="{5D74BE51-509E-4E78-B405-93271D8D284C}" srcOrd="0" destOrd="0" presId="urn:microsoft.com/office/officeart/2005/8/layout/vList2"/>
    <dgm:cxn modelId="{6CDAC285-C1D3-469A-93C7-75A400F7BBBD}" type="presParOf" srcId="{F0BA2E1B-1675-42C7-A8AC-9D2F265DE6A5}" destId="{0A20A75E-D68F-4109-A52A-639EACCF7D27}" srcOrd="1" destOrd="0" presId="urn:microsoft.com/office/officeart/2005/8/layout/vList2"/>
    <dgm:cxn modelId="{18D98FED-827D-470C-A6C2-211EC4DF1FA3}" type="presParOf" srcId="{F0BA2E1B-1675-42C7-A8AC-9D2F265DE6A5}" destId="{AC91666D-DDB2-4758-9213-57455ADDD738}" srcOrd="2" destOrd="0" presId="urn:microsoft.com/office/officeart/2005/8/layout/vList2"/>
    <dgm:cxn modelId="{DF7F2B83-0708-40D4-A60A-EFA09A8191E5}" type="presParOf" srcId="{F0BA2E1B-1675-42C7-A8AC-9D2F265DE6A5}" destId="{CF232DFB-EBC1-4F47-9356-F1ECE44B3EDD}" srcOrd="3" destOrd="0" presId="urn:microsoft.com/office/officeart/2005/8/layout/vList2"/>
    <dgm:cxn modelId="{6E3AF583-E37C-450A-A6F7-841AF5906B33}" type="presParOf" srcId="{F0BA2E1B-1675-42C7-A8AC-9D2F265DE6A5}" destId="{A6F21951-863A-40AA-B4B2-08D2CC77E2FC}" srcOrd="4" destOrd="0" presId="urn:microsoft.com/office/officeart/2005/8/layout/vList2"/>
    <dgm:cxn modelId="{1C301986-E646-4A23-97B6-E89953A07DCE}" type="presParOf" srcId="{F0BA2E1B-1675-42C7-A8AC-9D2F265DE6A5}" destId="{830B40D7-3AA0-409D-AB64-770260543CB0}" srcOrd="5" destOrd="0" presId="urn:microsoft.com/office/officeart/2005/8/layout/vList2"/>
    <dgm:cxn modelId="{974C315F-2CE6-44A0-9653-8729324D7756}" type="presParOf" srcId="{F0BA2E1B-1675-42C7-A8AC-9D2F265DE6A5}" destId="{58B9433D-0184-48ED-8654-CA2B4F210EE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2CC4DCF-2655-46D9-91E1-1D095DD5E87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866F56F-548F-4C04-9286-AA1CF4A4D683}">
      <dgm:prSet/>
      <dgm:spPr/>
      <dgm:t>
        <a:bodyPr/>
        <a:lstStyle/>
        <a:p>
          <a:r>
            <a:rPr lang="en-US" b="0" i="0" baseline="0"/>
            <a:t>ERP implementations face high failure rates due to organizational resistance and inadequate training (Butarbutar et al., 2023) </a:t>
          </a:r>
          <a:endParaRPr lang="en-US"/>
        </a:p>
      </dgm:t>
    </dgm:pt>
    <dgm:pt modelId="{68641F39-C0EA-4D31-A019-A91F94B72963}" type="parTrans" cxnId="{3E0D7951-D1FE-4D1F-9DD7-284E9D44369E}">
      <dgm:prSet/>
      <dgm:spPr/>
      <dgm:t>
        <a:bodyPr/>
        <a:lstStyle/>
        <a:p>
          <a:endParaRPr lang="en-US"/>
        </a:p>
      </dgm:t>
    </dgm:pt>
    <dgm:pt modelId="{F975BBEE-D954-4202-88E8-D01870C851C2}" type="sibTrans" cxnId="{3E0D7951-D1FE-4D1F-9DD7-284E9D44369E}">
      <dgm:prSet/>
      <dgm:spPr/>
      <dgm:t>
        <a:bodyPr/>
        <a:lstStyle/>
        <a:p>
          <a:endParaRPr lang="en-US"/>
        </a:p>
      </dgm:t>
    </dgm:pt>
    <dgm:pt modelId="{E1B35217-1FE7-4B36-8836-FD92C455160E}">
      <dgm:prSet/>
      <dgm:spPr/>
      <dgm:t>
        <a:bodyPr/>
        <a:lstStyle/>
        <a:p>
          <a:r>
            <a:rPr lang="en-US" b="0" i="0" baseline="0"/>
            <a:t>CRM systems often struggle with data quality issues and incomplete customer information (Nilashi et al., 2023) </a:t>
          </a:r>
          <a:endParaRPr lang="en-US"/>
        </a:p>
      </dgm:t>
    </dgm:pt>
    <dgm:pt modelId="{ECC96A68-E159-4F61-8E7F-E2D708475D71}" type="parTrans" cxnId="{6274DF1E-7DA0-491B-959A-FB598DEB9071}">
      <dgm:prSet/>
      <dgm:spPr/>
      <dgm:t>
        <a:bodyPr/>
        <a:lstStyle/>
        <a:p>
          <a:endParaRPr lang="en-US"/>
        </a:p>
      </dgm:t>
    </dgm:pt>
    <dgm:pt modelId="{C7C3D75C-D271-460F-A066-FA871327FDF1}" type="sibTrans" cxnId="{6274DF1E-7DA0-491B-959A-FB598DEB9071}">
      <dgm:prSet/>
      <dgm:spPr/>
      <dgm:t>
        <a:bodyPr/>
        <a:lstStyle/>
        <a:p>
          <a:endParaRPr lang="en-US"/>
        </a:p>
      </dgm:t>
    </dgm:pt>
    <dgm:pt modelId="{3C26D93C-C7A8-4B97-A415-4536446C0BB6}">
      <dgm:prSet/>
      <dgm:spPr/>
      <dgm:t>
        <a:bodyPr/>
        <a:lstStyle/>
        <a:p>
          <a:r>
            <a:rPr lang="en-US" b="0" i="0" baseline="0"/>
            <a:t>BI tools require skilled analysts to interpret data and generate meaningful insights </a:t>
          </a:r>
          <a:endParaRPr lang="en-US"/>
        </a:p>
      </dgm:t>
    </dgm:pt>
    <dgm:pt modelId="{96A574F1-FAD1-4561-B757-297E2AF01086}" type="parTrans" cxnId="{CC9E5AB4-527B-4EFB-AD64-62B499963D4D}">
      <dgm:prSet/>
      <dgm:spPr/>
      <dgm:t>
        <a:bodyPr/>
        <a:lstStyle/>
        <a:p>
          <a:endParaRPr lang="en-US"/>
        </a:p>
      </dgm:t>
    </dgm:pt>
    <dgm:pt modelId="{8B7BBB9F-A38A-4538-A0DE-6CE94AA9F31E}" type="sibTrans" cxnId="{CC9E5AB4-527B-4EFB-AD64-62B499963D4D}">
      <dgm:prSet/>
      <dgm:spPr/>
      <dgm:t>
        <a:bodyPr/>
        <a:lstStyle/>
        <a:p>
          <a:endParaRPr lang="en-US"/>
        </a:p>
      </dgm:t>
    </dgm:pt>
    <dgm:pt modelId="{330E1BAA-5814-4935-95B5-CADDECBA8FF6}">
      <dgm:prSet/>
      <dgm:spPr/>
      <dgm:t>
        <a:bodyPr/>
        <a:lstStyle/>
        <a:p>
          <a:r>
            <a:rPr lang="en-US" b="0" i="0" baseline="0"/>
            <a:t>Integration between different systems creates technical complexity and maintenance challenges </a:t>
          </a:r>
          <a:endParaRPr lang="en-US"/>
        </a:p>
      </dgm:t>
    </dgm:pt>
    <dgm:pt modelId="{43CF7C8C-2C4C-4D42-8EEC-42789718BF19}" type="parTrans" cxnId="{FE0B6562-59A9-4DD1-8CE2-07BE3C4CEDEF}">
      <dgm:prSet/>
      <dgm:spPr/>
      <dgm:t>
        <a:bodyPr/>
        <a:lstStyle/>
        <a:p>
          <a:endParaRPr lang="en-US"/>
        </a:p>
      </dgm:t>
    </dgm:pt>
    <dgm:pt modelId="{FD34EDF1-8115-4A76-8F33-AF88A084A8FD}" type="sibTrans" cxnId="{FE0B6562-59A9-4DD1-8CE2-07BE3C4CEDEF}">
      <dgm:prSet/>
      <dgm:spPr/>
      <dgm:t>
        <a:bodyPr/>
        <a:lstStyle/>
        <a:p>
          <a:endParaRPr lang="en-US"/>
        </a:p>
      </dgm:t>
    </dgm:pt>
    <dgm:pt modelId="{606C1703-2D53-4BF2-83CD-168CE76479C5}">
      <dgm:prSet/>
      <dgm:spPr/>
      <dgm:t>
        <a:bodyPr/>
        <a:lstStyle/>
        <a:p>
          <a:r>
            <a:rPr lang="en-US" b="0" i="0" baseline="0"/>
            <a:t>High costs for software licenses, hardware infrastructure, and ongoing support strain budgets </a:t>
          </a:r>
          <a:endParaRPr lang="en-US"/>
        </a:p>
      </dgm:t>
    </dgm:pt>
    <dgm:pt modelId="{3D98AA6C-599E-4B30-9B9D-65AF0651706A}" type="parTrans" cxnId="{F263D631-DA0B-4A6F-89CA-7E3EF39353FB}">
      <dgm:prSet/>
      <dgm:spPr/>
      <dgm:t>
        <a:bodyPr/>
        <a:lstStyle/>
        <a:p>
          <a:endParaRPr lang="en-US"/>
        </a:p>
      </dgm:t>
    </dgm:pt>
    <dgm:pt modelId="{AAD7CFA3-3FE0-4725-B6EB-F7BDD42BB909}" type="sibTrans" cxnId="{F263D631-DA0B-4A6F-89CA-7E3EF39353FB}">
      <dgm:prSet/>
      <dgm:spPr/>
      <dgm:t>
        <a:bodyPr/>
        <a:lstStyle/>
        <a:p>
          <a:endParaRPr lang="en-US"/>
        </a:p>
      </dgm:t>
    </dgm:pt>
    <dgm:pt modelId="{5C687640-365E-41B7-988C-B8394D622F72}">
      <dgm:prSet/>
      <dgm:spPr/>
      <dgm:t>
        <a:bodyPr/>
        <a:lstStyle/>
        <a:p>
          <a:r>
            <a:rPr lang="en-US" b="0" i="0" baseline="0"/>
            <a:t>User adoption remains problematic when systems disrupt established workflows and require behavior changes </a:t>
          </a:r>
          <a:endParaRPr lang="en-US"/>
        </a:p>
      </dgm:t>
    </dgm:pt>
    <dgm:pt modelId="{07B02D69-8EE4-417B-ADDD-21F6FA464B2C}" type="parTrans" cxnId="{FFAB2755-06DD-4D20-B061-05A5543EF5C0}">
      <dgm:prSet/>
      <dgm:spPr/>
      <dgm:t>
        <a:bodyPr/>
        <a:lstStyle/>
        <a:p>
          <a:endParaRPr lang="en-US"/>
        </a:p>
      </dgm:t>
    </dgm:pt>
    <dgm:pt modelId="{27C552F4-6ADF-46F6-BCD3-449D2FF623EE}" type="sibTrans" cxnId="{FFAB2755-06DD-4D20-B061-05A5543EF5C0}">
      <dgm:prSet/>
      <dgm:spPr/>
      <dgm:t>
        <a:bodyPr/>
        <a:lstStyle/>
        <a:p>
          <a:endParaRPr lang="en-US"/>
        </a:p>
      </dgm:t>
    </dgm:pt>
    <dgm:pt modelId="{BFEFC8B0-F071-45B2-87F7-FF18958217E6}" type="pres">
      <dgm:prSet presAssocID="{12CC4DCF-2655-46D9-91E1-1D095DD5E876}" presName="root" presStyleCnt="0">
        <dgm:presLayoutVars>
          <dgm:dir/>
          <dgm:resizeHandles val="exact"/>
        </dgm:presLayoutVars>
      </dgm:prSet>
      <dgm:spPr/>
    </dgm:pt>
    <dgm:pt modelId="{F1C64F23-08CA-4794-9D28-8EAD4A9768ED}" type="pres">
      <dgm:prSet presAssocID="{2866F56F-548F-4C04-9286-AA1CF4A4D683}" presName="compNode" presStyleCnt="0"/>
      <dgm:spPr/>
    </dgm:pt>
    <dgm:pt modelId="{38E57867-DF66-4B38-AC61-9075791E4037}" type="pres">
      <dgm:prSet presAssocID="{2866F56F-548F-4C04-9286-AA1CF4A4D683}" presName="bgRect" presStyleLbl="bgShp" presStyleIdx="0" presStyleCnt="6"/>
      <dgm:spPr/>
    </dgm:pt>
    <dgm:pt modelId="{C91460FE-E25D-4804-BEBB-65D17D758731}" type="pres">
      <dgm:prSet presAssocID="{2866F56F-548F-4C04-9286-AA1CF4A4D68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mbulance"/>
        </a:ext>
      </dgm:extLst>
    </dgm:pt>
    <dgm:pt modelId="{6B1D5B47-89E4-4F13-8F12-257C4F414DA0}" type="pres">
      <dgm:prSet presAssocID="{2866F56F-548F-4C04-9286-AA1CF4A4D683}" presName="spaceRect" presStyleCnt="0"/>
      <dgm:spPr/>
    </dgm:pt>
    <dgm:pt modelId="{43780E03-60BA-4903-975A-990C8ACDF9C0}" type="pres">
      <dgm:prSet presAssocID="{2866F56F-548F-4C04-9286-AA1CF4A4D683}" presName="parTx" presStyleLbl="revTx" presStyleIdx="0" presStyleCnt="6">
        <dgm:presLayoutVars>
          <dgm:chMax val="0"/>
          <dgm:chPref val="0"/>
        </dgm:presLayoutVars>
      </dgm:prSet>
      <dgm:spPr/>
    </dgm:pt>
    <dgm:pt modelId="{39F665B5-BE04-4A36-A40A-1ED1F54EEE9C}" type="pres">
      <dgm:prSet presAssocID="{F975BBEE-D954-4202-88E8-D01870C851C2}" presName="sibTrans" presStyleCnt="0"/>
      <dgm:spPr/>
    </dgm:pt>
    <dgm:pt modelId="{CCDCB5FD-F459-4734-9537-F6494E125676}" type="pres">
      <dgm:prSet presAssocID="{E1B35217-1FE7-4B36-8836-FD92C455160E}" presName="compNode" presStyleCnt="0"/>
      <dgm:spPr/>
    </dgm:pt>
    <dgm:pt modelId="{F8E1BE31-BAC6-4F2E-9EE6-372E2ACF419C}" type="pres">
      <dgm:prSet presAssocID="{E1B35217-1FE7-4B36-8836-FD92C455160E}" presName="bgRect" presStyleLbl="bgShp" presStyleIdx="1" presStyleCnt="6"/>
      <dgm:spPr/>
    </dgm:pt>
    <dgm:pt modelId="{E33491CE-BF6C-4559-AFC4-1FCE503B5863}" type="pres">
      <dgm:prSet presAssocID="{E1B35217-1FE7-4B36-8836-FD92C455160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D0AAA6E7-D149-4CE3-ADA3-4452EE3D17FB}" type="pres">
      <dgm:prSet presAssocID="{E1B35217-1FE7-4B36-8836-FD92C455160E}" presName="spaceRect" presStyleCnt="0"/>
      <dgm:spPr/>
    </dgm:pt>
    <dgm:pt modelId="{86671C30-AE0D-49D8-9A04-A4C3EE0ADB0F}" type="pres">
      <dgm:prSet presAssocID="{E1B35217-1FE7-4B36-8836-FD92C455160E}" presName="parTx" presStyleLbl="revTx" presStyleIdx="1" presStyleCnt="6">
        <dgm:presLayoutVars>
          <dgm:chMax val="0"/>
          <dgm:chPref val="0"/>
        </dgm:presLayoutVars>
      </dgm:prSet>
      <dgm:spPr/>
    </dgm:pt>
    <dgm:pt modelId="{143A5D6F-F8C9-4AB2-AD6E-7022E4C25650}" type="pres">
      <dgm:prSet presAssocID="{C7C3D75C-D271-460F-A066-FA871327FDF1}" presName="sibTrans" presStyleCnt="0"/>
      <dgm:spPr/>
    </dgm:pt>
    <dgm:pt modelId="{4534B75F-A848-40EE-BF20-36EF26204019}" type="pres">
      <dgm:prSet presAssocID="{3C26D93C-C7A8-4B97-A415-4536446C0BB6}" presName="compNode" presStyleCnt="0"/>
      <dgm:spPr/>
    </dgm:pt>
    <dgm:pt modelId="{0DEEF6FD-F5DB-4990-B458-89825C1B78E7}" type="pres">
      <dgm:prSet presAssocID="{3C26D93C-C7A8-4B97-A415-4536446C0BB6}" presName="bgRect" presStyleLbl="bgShp" presStyleIdx="2" presStyleCnt="6"/>
      <dgm:spPr/>
    </dgm:pt>
    <dgm:pt modelId="{B39CA3E0-B9B8-4F18-92E0-2DF83ED19822}" type="pres">
      <dgm:prSet presAssocID="{3C26D93C-C7A8-4B97-A415-4536446C0BB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634A50E9-DA7A-4CA7-8D1E-CF97E3AAABD0}" type="pres">
      <dgm:prSet presAssocID="{3C26D93C-C7A8-4B97-A415-4536446C0BB6}" presName="spaceRect" presStyleCnt="0"/>
      <dgm:spPr/>
    </dgm:pt>
    <dgm:pt modelId="{53FA6335-D3F8-4014-A58B-ECB5244D56E4}" type="pres">
      <dgm:prSet presAssocID="{3C26D93C-C7A8-4B97-A415-4536446C0BB6}" presName="parTx" presStyleLbl="revTx" presStyleIdx="2" presStyleCnt="6">
        <dgm:presLayoutVars>
          <dgm:chMax val="0"/>
          <dgm:chPref val="0"/>
        </dgm:presLayoutVars>
      </dgm:prSet>
      <dgm:spPr/>
    </dgm:pt>
    <dgm:pt modelId="{DDF93C33-7EBA-4589-A1D7-ABD71AD0A7C0}" type="pres">
      <dgm:prSet presAssocID="{8B7BBB9F-A38A-4538-A0DE-6CE94AA9F31E}" presName="sibTrans" presStyleCnt="0"/>
      <dgm:spPr/>
    </dgm:pt>
    <dgm:pt modelId="{EBDD7DC6-C8C6-4148-BBF1-1FEB5D16B1ED}" type="pres">
      <dgm:prSet presAssocID="{330E1BAA-5814-4935-95B5-CADDECBA8FF6}" presName="compNode" presStyleCnt="0"/>
      <dgm:spPr/>
    </dgm:pt>
    <dgm:pt modelId="{7C9A53A2-5895-484E-87F8-F1A07F9E3026}" type="pres">
      <dgm:prSet presAssocID="{330E1BAA-5814-4935-95B5-CADDECBA8FF6}" presName="bgRect" presStyleLbl="bgShp" presStyleIdx="3" presStyleCnt="6"/>
      <dgm:spPr/>
    </dgm:pt>
    <dgm:pt modelId="{5B0409E2-0A8C-4E82-9580-978E1237D249}" type="pres">
      <dgm:prSet presAssocID="{330E1BAA-5814-4935-95B5-CADDECBA8FF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ears"/>
        </a:ext>
      </dgm:extLst>
    </dgm:pt>
    <dgm:pt modelId="{136ED8F6-46A2-4A21-8FC8-D2268BE37FA0}" type="pres">
      <dgm:prSet presAssocID="{330E1BAA-5814-4935-95B5-CADDECBA8FF6}" presName="spaceRect" presStyleCnt="0"/>
      <dgm:spPr/>
    </dgm:pt>
    <dgm:pt modelId="{BE2C6060-E4D1-4F0D-B413-CA73ABF7AD22}" type="pres">
      <dgm:prSet presAssocID="{330E1BAA-5814-4935-95B5-CADDECBA8FF6}" presName="parTx" presStyleLbl="revTx" presStyleIdx="3" presStyleCnt="6">
        <dgm:presLayoutVars>
          <dgm:chMax val="0"/>
          <dgm:chPref val="0"/>
        </dgm:presLayoutVars>
      </dgm:prSet>
      <dgm:spPr/>
    </dgm:pt>
    <dgm:pt modelId="{13D7E87E-588C-49CD-8475-5862B3E9739F}" type="pres">
      <dgm:prSet presAssocID="{FD34EDF1-8115-4A76-8F33-AF88A084A8FD}" presName="sibTrans" presStyleCnt="0"/>
      <dgm:spPr/>
    </dgm:pt>
    <dgm:pt modelId="{856C4BD1-091E-4797-AF60-7D5A8B363C9F}" type="pres">
      <dgm:prSet presAssocID="{606C1703-2D53-4BF2-83CD-168CE76479C5}" presName="compNode" presStyleCnt="0"/>
      <dgm:spPr/>
    </dgm:pt>
    <dgm:pt modelId="{5EDDA391-A3C6-4ED8-B9F3-EE8F8912AA31}" type="pres">
      <dgm:prSet presAssocID="{606C1703-2D53-4BF2-83CD-168CE76479C5}" presName="bgRect" presStyleLbl="bgShp" presStyleIdx="4" presStyleCnt="6"/>
      <dgm:spPr/>
    </dgm:pt>
    <dgm:pt modelId="{5D774949-9BA9-468B-966D-4724DB1EA355}" type="pres">
      <dgm:prSet presAssocID="{606C1703-2D53-4BF2-83CD-168CE76479C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mputer"/>
        </a:ext>
      </dgm:extLst>
    </dgm:pt>
    <dgm:pt modelId="{609D4098-92B8-4A1E-A8B2-7EADD11C00F2}" type="pres">
      <dgm:prSet presAssocID="{606C1703-2D53-4BF2-83CD-168CE76479C5}" presName="spaceRect" presStyleCnt="0"/>
      <dgm:spPr/>
    </dgm:pt>
    <dgm:pt modelId="{1952D682-9A37-41C5-9461-2A25016C15F1}" type="pres">
      <dgm:prSet presAssocID="{606C1703-2D53-4BF2-83CD-168CE76479C5}" presName="parTx" presStyleLbl="revTx" presStyleIdx="4" presStyleCnt="6">
        <dgm:presLayoutVars>
          <dgm:chMax val="0"/>
          <dgm:chPref val="0"/>
        </dgm:presLayoutVars>
      </dgm:prSet>
      <dgm:spPr/>
    </dgm:pt>
    <dgm:pt modelId="{FBFD048C-C1B1-4733-BABC-A1CBC9209B1B}" type="pres">
      <dgm:prSet presAssocID="{AAD7CFA3-3FE0-4725-B6EB-F7BDD42BB909}" presName="sibTrans" presStyleCnt="0"/>
      <dgm:spPr/>
    </dgm:pt>
    <dgm:pt modelId="{C3B01F36-EC27-4C7E-8FF6-88122BDE67D6}" type="pres">
      <dgm:prSet presAssocID="{5C687640-365E-41B7-988C-B8394D622F72}" presName="compNode" presStyleCnt="0"/>
      <dgm:spPr/>
    </dgm:pt>
    <dgm:pt modelId="{AEC8EB04-51A7-4366-8A7A-4CA507529143}" type="pres">
      <dgm:prSet presAssocID="{5C687640-365E-41B7-988C-B8394D622F72}" presName="bgRect" presStyleLbl="bgShp" presStyleIdx="5" presStyleCnt="6"/>
      <dgm:spPr/>
    </dgm:pt>
    <dgm:pt modelId="{D248A269-0E9D-4ECA-B715-96C4693DE1AB}" type="pres">
      <dgm:prSet presAssocID="{5C687640-365E-41B7-988C-B8394D622F7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rocessor"/>
        </a:ext>
      </dgm:extLst>
    </dgm:pt>
    <dgm:pt modelId="{10C1530A-D140-4F89-88C5-2CD4D738F32C}" type="pres">
      <dgm:prSet presAssocID="{5C687640-365E-41B7-988C-B8394D622F72}" presName="spaceRect" presStyleCnt="0"/>
      <dgm:spPr/>
    </dgm:pt>
    <dgm:pt modelId="{5AC6EDD3-1D74-440A-A2A6-A3361AD718AA}" type="pres">
      <dgm:prSet presAssocID="{5C687640-365E-41B7-988C-B8394D622F72}" presName="parTx" presStyleLbl="revTx" presStyleIdx="5" presStyleCnt="6">
        <dgm:presLayoutVars>
          <dgm:chMax val="0"/>
          <dgm:chPref val="0"/>
        </dgm:presLayoutVars>
      </dgm:prSet>
      <dgm:spPr/>
    </dgm:pt>
  </dgm:ptLst>
  <dgm:cxnLst>
    <dgm:cxn modelId="{6274DF1E-7DA0-491B-959A-FB598DEB9071}" srcId="{12CC4DCF-2655-46D9-91E1-1D095DD5E876}" destId="{E1B35217-1FE7-4B36-8836-FD92C455160E}" srcOrd="1" destOrd="0" parTransId="{ECC96A68-E159-4F61-8E7F-E2D708475D71}" sibTransId="{C7C3D75C-D271-460F-A066-FA871327FDF1}"/>
    <dgm:cxn modelId="{F263D631-DA0B-4A6F-89CA-7E3EF39353FB}" srcId="{12CC4DCF-2655-46D9-91E1-1D095DD5E876}" destId="{606C1703-2D53-4BF2-83CD-168CE76479C5}" srcOrd="4" destOrd="0" parTransId="{3D98AA6C-599E-4B30-9B9D-65AF0651706A}" sibTransId="{AAD7CFA3-3FE0-4725-B6EB-F7BDD42BB909}"/>
    <dgm:cxn modelId="{2AE5515B-3D75-44A0-8B75-0A0A1DA5FBA6}" type="presOf" srcId="{2866F56F-548F-4C04-9286-AA1CF4A4D683}" destId="{43780E03-60BA-4903-975A-990C8ACDF9C0}" srcOrd="0" destOrd="0" presId="urn:microsoft.com/office/officeart/2018/2/layout/IconVerticalSolidList"/>
    <dgm:cxn modelId="{FE0B6562-59A9-4DD1-8CE2-07BE3C4CEDEF}" srcId="{12CC4DCF-2655-46D9-91E1-1D095DD5E876}" destId="{330E1BAA-5814-4935-95B5-CADDECBA8FF6}" srcOrd="3" destOrd="0" parTransId="{43CF7C8C-2C4C-4D42-8EEC-42789718BF19}" sibTransId="{FD34EDF1-8115-4A76-8F33-AF88A084A8FD}"/>
    <dgm:cxn modelId="{42D53549-E944-4023-8360-FFBA33296A51}" type="presOf" srcId="{12CC4DCF-2655-46D9-91E1-1D095DD5E876}" destId="{BFEFC8B0-F071-45B2-87F7-FF18958217E6}" srcOrd="0" destOrd="0" presId="urn:microsoft.com/office/officeart/2018/2/layout/IconVerticalSolidList"/>
    <dgm:cxn modelId="{3E0D7951-D1FE-4D1F-9DD7-284E9D44369E}" srcId="{12CC4DCF-2655-46D9-91E1-1D095DD5E876}" destId="{2866F56F-548F-4C04-9286-AA1CF4A4D683}" srcOrd="0" destOrd="0" parTransId="{68641F39-C0EA-4D31-A019-A91F94B72963}" sibTransId="{F975BBEE-D954-4202-88E8-D01870C851C2}"/>
    <dgm:cxn modelId="{FFAB2755-06DD-4D20-B061-05A5543EF5C0}" srcId="{12CC4DCF-2655-46D9-91E1-1D095DD5E876}" destId="{5C687640-365E-41B7-988C-B8394D622F72}" srcOrd="5" destOrd="0" parTransId="{07B02D69-8EE4-417B-ADDD-21F6FA464B2C}" sibTransId="{27C552F4-6ADF-46F6-BCD3-449D2FF623EE}"/>
    <dgm:cxn modelId="{B87405AA-12AC-4AE1-ACF3-397D3BA94269}" type="presOf" srcId="{330E1BAA-5814-4935-95B5-CADDECBA8FF6}" destId="{BE2C6060-E4D1-4F0D-B413-CA73ABF7AD22}" srcOrd="0" destOrd="0" presId="urn:microsoft.com/office/officeart/2018/2/layout/IconVerticalSolidList"/>
    <dgm:cxn modelId="{CC9E5AB4-527B-4EFB-AD64-62B499963D4D}" srcId="{12CC4DCF-2655-46D9-91E1-1D095DD5E876}" destId="{3C26D93C-C7A8-4B97-A415-4536446C0BB6}" srcOrd="2" destOrd="0" parTransId="{96A574F1-FAD1-4561-B757-297E2AF01086}" sibTransId="{8B7BBB9F-A38A-4538-A0DE-6CE94AA9F31E}"/>
    <dgm:cxn modelId="{5C342DB5-1657-4520-A1CE-CE333980D108}" type="presOf" srcId="{E1B35217-1FE7-4B36-8836-FD92C455160E}" destId="{86671C30-AE0D-49D8-9A04-A4C3EE0ADB0F}" srcOrd="0" destOrd="0" presId="urn:microsoft.com/office/officeart/2018/2/layout/IconVerticalSolidList"/>
    <dgm:cxn modelId="{82ED61E4-BC9F-4EF9-9702-E3F02DEC9081}" type="presOf" srcId="{606C1703-2D53-4BF2-83CD-168CE76479C5}" destId="{1952D682-9A37-41C5-9461-2A25016C15F1}" srcOrd="0" destOrd="0" presId="urn:microsoft.com/office/officeart/2018/2/layout/IconVerticalSolidList"/>
    <dgm:cxn modelId="{54F8D3EF-6C5D-4163-B64A-1AFD4EF348C3}" type="presOf" srcId="{3C26D93C-C7A8-4B97-A415-4536446C0BB6}" destId="{53FA6335-D3F8-4014-A58B-ECB5244D56E4}" srcOrd="0" destOrd="0" presId="urn:microsoft.com/office/officeart/2018/2/layout/IconVerticalSolidList"/>
    <dgm:cxn modelId="{B88F07FE-0A69-4C64-B8D9-FD9FEC96E768}" type="presOf" srcId="{5C687640-365E-41B7-988C-B8394D622F72}" destId="{5AC6EDD3-1D74-440A-A2A6-A3361AD718AA}" srcOrd="0" destOrd="0" presId="urn:microsoft.com/office/officeart/2018/2/layout/IconVerticalSolidList"/>
    <dgm:cxn modelId="{76842A27-B307-4A6D-B456-7220164B4C7B}" type="presParOf" srcId="{BFEFC8B0-F071-45B2-87F7-FF18958217E6}" destId="{F1C64F23-08CA-4794-9D28-8EAD4A9768ED}" srcOrd="0" destOrd="0" presId="urn:microsoft.com/office/officeart/2018/2/layout/IconVerticalSolidList"/>
    <dgm:cxn modelId="{2A49D92C-800F-4634-B258-B192B9BDB00F}" type="presParOf" srcId="{F1C64F23-08CA-4794-9D28-8EAD4A9768ED}" destId="{38E57867-DF66-4B38-AC61-9075791E4037}" srcOrd="0" destOrd="0" presId="urn:microsoft.com/office/officeart/2018/2/layout/IconVerticalSolidList"/>
    <dgm:cxn modelId="{2E75B615-24F4-422D-BA36-2E2E9AA37026}" type="presParOf" srcId="{F1C64F23-08CA-4794-9D28-8EAD4A9768ED}" destId="{C91460FE-E25D-4804-BEBB-65D17D758731}" srcOrd="1" destOrd="0" presId="urn:microsoft.com/office/officeart/2018/2/layout/IconVerticalSolidList"/>
    <dgm:cxn modelId="{0B123329-0FF5-4424-99C4-F9F6EC64778F}" type="presParOf" srcId="{F1C64F23-08CA-4794-9D28-8EAD4A9768ED}" destId="{6B1D5B47-89E4-4F13-8F12-257C4F414DA0}" srcOrd="2" destOrd="0" presId="urn:microsoft.com/office/officeart/2018/2/layout/IconVerticalSolidList"/>
    <dgm:cxn modelId="{AEE4B9EC-BFBB-4EAB-8E4B-FB6039471E19}" type="presParOf" srcId="{F1C64F23-08CA-4794-9D28-8EAD4A9768ED}" destId="{43780E03-60BA-4903-975A-990C8ACDF9C0}" srcOrd="3" destOrd="0" presId="urn:microsoft.com/office/officeart/2018/2/layout/IconVerticalSolidList"/>
    <dgm:cxn modelId="{302A27C8-A3E7-4F3C-997B-84E7417D6C1E}" type="presParOf" srcId="{BFEFC8B0-F071-45B2-87F7-FF18958217E6}" destId="{39F665B5-BE04-4A36-A40A-1ED1F54EEE9C}" srcOrd="1" destOrd="0" presId="urn:microsoft.com/office/officeart/2018/2/layout/IconVerticalSolidList"/>
    <dgm:cxn modelId="{A22D3B9A-0CFA-462A-8212-A52F8C0E5CF9}" type="presParOf" srcId="{BFEFC8B0-F071-45B2-87F7-FF18958217E6}" destId="{CCDCB5FD-F459-4734-9537-F6494E125676}" srcOrd="2" destOrd="0" presId="urn:microsoft.com/office/officeart/2018/2/layout/IconVerticalSolidList"/>
    <dgm:cxn modelId="{ACFF9F62-99C7-4761-92AF-BAFC65BE50B6}" type="presParOf" srcId="{CCDCB5FD-F459-4734-9537-F6494E125676}" destId="{F8E1BE31-BAC6-4F2E-9EE6-372E2ACF419C}" srcOrd="0" destOrd="0" presId="urn:microsoft.com/office/officeart/2018/2/layout/IconVerticalSolidList"/>
    <dgm:cxn modelId="{25E69649-2F5C-4AD3-BCE4-C4712EFF653D}" type="presParOf" srcId="{CCDCB5FD-F459-4734-9537-F6494E125676}" destId="{E33491CE-BF6C-4559-AFC4-1FCE503B5863}" srcOrd="1" destOrd="0" presId="urn:microsoft.com/office/officeart/2018/2/layout/IconVerticalSolidList"/>
    <dgm:cxn modelId="{C3F4A265-8670-4894-885D-FEA11FBE012E}" type="presParOf" srcId="{CCDCB5FD-F459-4734-9537-F6494E125676}" destId="{D0AAA6E7-D149-4CE3-ADA3-4452EE3D17FB}" srcOrd="2" destOrd="0" presId="urn:microsoft.com/office/officeart/2018/2/layout/IconVerticalSolidList"/>
    <dgm:cxn modelId="{41ABDDF8-0272-4C8D-8B2C-D608B583CD5B}" type="presParOf" srcId="{CCDCB5FD-F459-4734-9537-F6494E125676}" destId="{86671C30-AE0D-49D8-9A04-A4C3EE0ADB0F}" srcOrd="3" destOrd="0" presId="urn:microsoft.com/office/officeart/2018/2/layout/IconVerticalSolidList"/>
    <dgm:cxn modelId="{A77CFCF2-E47C-48B0-9A43-D09B23434BD3}" type="presParOf" srcId="{BFEFC8B0-F071-45B2-87F7-FF18958217E6}" destId="{143A5D6F-F8C9-4AB2-AD6E-7022E4C25650}" srcOrd="3" destOrd="0" presId="urn:microsoft.com/office/officeart/2018/2/layout/IconVerticalSolidList"/>
    <dgm:cxn modelId="{F10A76C4-5C6D-43D2-BAB0-8DD10A5C51FC}" type="presParOf" srcId="{BFEFC8B0-F071-45B2-87F7-FF18958217E6}" destId="{4534B75F-A848-40EE-BF20-36EF26204019}" srcOrd="4" destOrd="0" presId="urn:microsoft.com/office/officeart/2018/2/layout/IconVerticalSolidList"/>
    <dgm:cxn modelId="{D6801C61-BBF0-4E9A-BD7B-004BF312558A}" type="presParOf" srcId="{4534B75F-A848-40EE-BF20-36EF26204019}" destId="{0DEEF6FD-F5DB-4990-B458-89825C1B78E7}" srcOrd="0" destOrd="0" presId="urn:microsoft.com/office/officeart/2018/2/layout/IconVerticalSolidList"/>
    <dgm:cxn modelId="{6DE8E1E7-D2DD-46F8-BE69-0EB2248D3FD8}" type="presParOf" srcId="{4534B75F-A848-40EE-BF20-36EF26204019}" destId="{B39CA3E0-B9B8-4F18-92E0-2DF83ED19822}" srcOrd="1" destOrd="0" presId="urn:microsoft.com/office/officeart/2018/2/layout/IconVerticalSolidList"/>
    <dgm:cxn modelId="{8D596659-33AF-43B0-A5C4-42C630626C8D}" type="presParOf" srcId="{4534B75F-A848-40EE-BF20-36EF26204019}" destId="{634A50E9-DA7A-4CA7-8D1E-CF97E3AAABD0}" srcOrd="2" destOrd="0" presId="urn:microsoft.com/office/officeart/2018/2/layout/IconVerticalSolidList"/>
    <dgm:cxn modelId="{8AFC68A7-225A-4C6A-BA8B-B4BE5E8BC70B}" type="presParOf" srcId="{4534B75F-A848-40EE-BF20-36EF26204019}" destId="{53FA6335-D3F8-4014-A58B-ECB5244D56E4}" srcOrd="3" destOrd="0" presId="urn:microsoft.com/office/officeart/2018/2/layout/IconVerticalSolidList"/>
    <dgm:cxn modelId="{DE36C55A-FF45-4328-A5CC-2348EE85FB05}" type="presParOf" srcId="{BFEFC8B0-F071-45B2-87F7-FF18958217E6}" destId="{DDF93C33-7EBA-4589-A1D7-ABD71AD0A7C0}" srcOrd="5" destOrd="0" presId="urn:microsoft.com/office/officeart/2018/2/layout/IconVerticalSolidList"/>
    <dgm:cxn modelId="{32DACE3F-916F-449E-BD31-32F4559255C6}" type="presParOf" srcId="{BFEFC8B0-F071-45B2-87F7-FF18958217E6}" destId="{EBDD7DC6-C8C6-4148-BBF1-1FEB5D16B1ED}" srcOrd="6" destOrd="0" presId="urn:microsoft.com/office/officeart/2018/2/layout/IconVerticalSolidList"/>
    <dgm:cxn modelId="{A610656F-7BD9-4EC0-9796-85380BB2152B}" type="presParOf" srcId="{EBDD7DC6-C8C6-4148-BBF1-1FEB5D16B1ED}" destId="{7C9A53A2-5895-484E-87F8-F1A07F9E3026}" srcOrd="0" destOrd="0" presId="urn:microsoft.com/office/officeart/2018/2/layout/IconVerticalSolidList"/>
    <dgm:cxn modelId="{BCBC8761-A335-4B17-AFE9-CB57B1028E12}" type="presParOf" srcId="{EBDD7DC6-C8C6-4148-BBF1-1FEB5D16B1ED}" destId="{5B0409E2-0A8C-4E82-9580-978E1237D249}" srcOrd="1" destOrd="0" presId="urn:microsoft.com/office/officeart/2018/2/layout/IconVerticalSolidList"/>
    <dgm:cxn modelId="{A095A042-54B2-42CA-8898-FC605AFEDD07}" type="presParOf" srcId="{EBDD7DC6-C8C6-4148-BBF1-1FEB5D16B1ED}" destId="{136ED8F6-46A2-4A21-8FC8-D2268BE37FA0}" srcOrd="2" destOrd="0" presId="urn:microsoft.com/office/officeart/2018/2/layout/IconVerticalSolidList"/>
    <dgm:cxn modelId="{5E086154-7034-413D-87C9-260334675DF7}" type="presParOf" srcId="{EBDD7DC6-C8C6-4148-BBF1-1FEB5D16B1ED}" destId="{BE2C6060-E4D1-4F0D-B413-CA73ABF7AD22}" srcOrd="3" destOrd="0" presId="urn:microsoft.com/office/officeart/2018/2/layout/IconVerticalSolidList"/>
    <dgm:cxn modelId="{B5E3B2D0-3C31-40FE-B77A-733DF49184DB}" type="presParOf" srcId="{BFEFC8B0-F071-45B2-87F7-FF18958217E6}" destId="{13D7E87E-588C-49CD-8475-5862B3E9739F}" srcOrd="7" destOrd="0" presId="urn:microsoft.com/office/officeart/2018/2/layout/IconVerticalSolidList"/>
    <dgm:cxn modelId="{E280CAEB-2307-4611-B973-46A3BE61B738}" type="presParOf" srcId="{BFEFC8B0-F071-45B2-87F7-FF18958217E6}" destId="{856C4BD1-091E-4797-AF60-7D5A8B363C9F}" srcOrd="8" destOrd="0" presId="urn:microsoft.com/office/officeart/2018/2/layout/IconVerticalSolidList"/>
    <dgm:cxn modelId="{A0B2EB3B-D232-422A-8F89-B6DB182FAF8E}" type="presParOf" srcId="{856C4BD1-091E-4797-AF60-7D5A8B363C9F}" destId="{5EDDA391-A3C6-4ED8-B9F3-EE8F8912AA31}" srcOrd="0" destOrd="0" presId="urn:microsoft.com/office/officeart/2018/2/layout/IconVerticalSolidList"/>
    <dgm:cxn modelId="{94F45D04-50CF-49DC-A491-A44F3D456AC7}" type="presParOf" srcId="{856C4BD1-091E-4797-AF60-7D5A8B363C9F}" destId="{5D774949-9BA9-468B-966D-4724DB1EA355}" srcOrd="1" destOrd="0" presId="urn:microsoft.com/office/officeart/2018/2/layout/IconVerticalSolidList"/>
    <dgm:cxn modelId="{9971ACF7-E42F-4F17-ADA3-8AD90F32C767}" type="presParOf" srcId="{856C4BD1-091E-4797-AF60-7D5A8B363C9F}" destId="{609D4098-92B8-4A1E-A8B2-7EADD11C00F2}" srcOrd="2" destOrd="0" presId="urn:microsoft.com/office/officeart/2018/2/layout/IconVerticalSolidList"/>
    <dgm:cxn modelId="{F6866AB8-33DD-451E-AF60-A61C643000F1}" type="presParOf" srcId="{856C4BD1-091E-4797-AF60-7D5A8B363C9F}" destId="{1952D682-9A37-41C5-9461-2A25016C15F1}" srcOrd="3" destOrd="0" presId="urn:microsoft.com/office/officeart/2018/2/layout/IconVerticalSolidList"/>
    <dgm:cxn modelId="{C86D31DF-6EC8-4015-9D22-CD82682E4DA6}" type="presParOf" srcId="{BFEFC8B0-F071-45B2-87F7-FF18958217E6}" destId="{FBFD048C-C1B1-4733-BABC-A1CBC9209B1B}" srcOrd="9" destOrd="0" presId="urn:microsoft.com/office/officeart/2018/2/layout/IconVerticalSolidList"/>
    <dgm:cxn modelId="{9E75B72B-0903-48D5-8E43-FEDEE2B6D543}" type="presParOf" srcId="{BFEFC8B0-F071-45B2-87F7-FF18958217E6}" destId="{C3B01F36-EC27-4C7E-8FF6-88122BDE67D6}" srcOrd="10" destOrd="0" presId="urn:microsoft.com/office/officeart/2018/2/layout/IconVerticalSolidList"/>
    <dgm:cxn modelId="{C322BDDA-8D9F-488D-8D9A-6DD742F5CD12}" type="presParOf" srcId="{C3B01F36-EC27-4C7E-8FF6-88122BDE67D6}" destId="{AEC8EB04-51A7-4366-8A7A-4CA507529143}" srcOrd="0" destOrd="0" presId="urn:microsoft.com/office/officeart/2018/2/layout/IconVerticalSolidList"/>
    <dgm:cxn modelId="{3F78967E-4F83-49CB-9683-12BF3C253060}" type="presParOf" srcId="{C3B01F36-EC27-4C7E-8FF6-88122BDE67D6}" destId="{D248A269-0E9D-4ECA-B715-96C4693DE1AB}" srcOrd="1" destOrd="0" presId="urn:microsoft.com/office/officeart/2018/2/layout/IconVerticalSolidList"/>
    <dgm:cxn modelId="{5E263C82-D240-43AD-BFAF-62FD68DE5C49}" type="presParOf" srcId="{C3B01F36-EC27-4C7E-8FF6-88122BDE67D6}" destId="{10C1530A-D140-4F89-88C5-2CD4D738F32C}" srcOrd="2" destOrd="0" presId="urn:microsoft.com/office/officeart/2018/2/layout/IconVerticalSolidList"/>
    <dgm:cxn modelId="{6264819A-CD8E-44DE-B76A-AD06E75AF685}" type="presParOf" srcId="{C3B01F36-EC27-4C7E-8FF6-88122BDE67D6}" destId="{5AC6EDD3-1D74-440A-A2A6-A3361AD718A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1359907-C74F-4F88-8B67-8EB9F0875E4B}"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4A93AC90-23BD-4DB9-9947-7A4886A7888C}">
      <dgm:prSet/>
      <dgm:spPr/>
      <dgm:t>
        <a:bodyPr/>
        <a:lstStyle/>
        <a:p>
          <a:r>
            <a:rPr lang="en-US" b="0" i="0" baseline="0"/>
            <a:t>Organizations collect vast amounts of personal data creating significant privacy risks (Dennehy et al., 2023) </a:t>
          </a:r>
          <a:endParaRPr lang="en-US"/>
        </a:p>
      </dgm:t>
    </dgm:pt>
    <dgm:pt modelId="{66A57226-C3F0-4ADC-859B-5D1918293840}" type="parTrans" cxnId="{685FD382-491A-44E4-8ADC-F7EE69019A73}">
      <dgm:prSet/>
      <dgm:spPr/>
      <dgm:t>
        <a:bodyPr/>
        <a:lstStyle/>
        <a:p>
          <a:endParaRPr lang="en-US"/>
        </a:p>
      </dgm:t>
    </dgm:pt>
    <dgm:pt modelId="{E2622543-626E-4A88-9464-593B45F38508}" type="sibTrans" cxnId="{685FD382-491A-44E4-8ADC-F7EE69019A73}">
      <dgm:prSet/>
      <dgm:spPr/>
      <dgm:t>
        <a:bodyPr/>
        <a:lstStyle/>
        <a:p>
          <a:endParaRPr lang="en-US"/>
        </a:p>
      </dgm:t>
    </dgm:pt>
    <dgm:pt modelId="{D18E9B8D-1A41-4BE6-99D8-F292C2233F25}">
      <dgm:prSet/>
      <dgm:spPr/>
      <dgm:t>
        <a:bodyPr/>
        <a:lstStyle/>
        <a:p>
          <a:r>
            <a:rPr lang="en-US" b="0" i="0" baseline="0"/>
            <a:t>Security breaches expose customer information leading to financial losses and reputation damage (Papagiannidis, Enholm, and Krogstie, 2022) </a:t>
          </a:r>
          <a:endParaRPr lang="en-US"/>
        </a:p>
      </dgm:t>
    </dgm:pt>
    <dgm:pt modelId="{FA4C78B1-5897-4B83-913F-B2B8EC071B2B}" type="parTrans" cxnId="{5363A154-AE0C-4ADC-8082-F1B22700C989}">
      <dgm:prSet/>
      <dgm:spPr/>
      <dgm:t>
        <a:bodyPr/>
        <a:lstStyle/>
        <a:p>
          <a:endParaRPr lang="en-US"/>
        </a:p>
      </dgm:t>
    </dgm:pt>
    <dgm:pt modelId="{8C343BC8-8EC9-4786-8332-85FCA614F6CB}" type="sibTrans" cxnId="{5363A154-AE0C-4ADC-8082-F1B22700C989}">
      <dgm:prSet/>
      <dgm:spPr/>
      <dgm:t>
        <a:bodyPr/>
        <a:lstStyle/>
        <a:p>
          <a:endParaRPr lang="en-US"/>
        </a:p>
      </dgm:t>
    </dgm:pt>
    <dgm:pt modelId="{4ECC9526-E483-4280-8A19-F8312DE73066}">
      <dgm:prSet/>
      <dgm:spPr/>
      <dgm:t>
        <a:bodyPr/>
        <a:lstStyle/>
        <a:p>
          <a:r>
            <a:rPr lang="en-US" b="0" i="0" baseline="0"/>
            <a:t>Regulatory compliance with GDPR and other privacy laws requires robust data protection measures </a:t>
          </a:r>
          <a:endParaRPr lang="en-US"/>
        </a:p>
      </dgm:t>
    </dgm:pt>
    <dgm:pt modelId="{8E371962-5B73-4F01-B8C7-5A4E59B1F252}" type="parTrans" cxnId="{CCE04BC7-89B8-4390-BA05-BF02D359CAB9}">
      <dgm:prSet/>
      <dgm:spPr/>
      <dgm:t>
        <a:bodyPr/>
        <a:lstStyle/>
        <a:p>
          <a:endParaRPr lang="en-US"/>
        </a:p>
      </dgm:t>
    </dgm:pt>
    <dgm:pt modelId="{A4B98D85-52D2-4E39-BBCB-106AD7260173}" type="sibTrans" cxnId="{CCE04BC7-89B8-4390-BA05-BF02D359CAB9}">
      <dgm:prSet/>
      <dgm:spPr/>
      <dgm:t>
        <a:bodyPr/>
        <a:lstStyle/>
        <a:p>
          <a:endParaRPr lang="en-US"/>
        </a:p>
      </dgm:t>
    </dgm:pt>
    <dgm:pt modelId="{5ADD32A4-D463-4D5A-B535-5ED6EB797CF1}">
      <dgm:prSet/>
      <dgm:spPr/>
      <dgm:t>
        <a:bodyPr/>
        <a:lstStyle/>
        <a:p>
          <a:r>
            <a:rPr lang="en-US" b="0" i="0" baseline="0"/>
            <a:t>Employee monitoring through information systems raises concerns about workplace surveillance </a:t>
          </a:r>
          <a:endParaRPr lang="en-US"/>
        </a:p>
      </dgm:t>
    </dgm:pt>
    <dgm:pt modelId="{498DD160-72C5-48D2-B5B4-706439F8F084}" type="parTrans" cxnId="{78EB4647-F7D6-431E-BB27-2A97872E5017}">
      <dgm:prSet/>
      <dgm:spPr/>
      <dgm:t>
        <a:bodyPr/>
        <a:lstStyle/>
        <a:p>
          <a:endParaRPr lang="en-US"/>
        </a:p>
      </dgm:t>
    </dgm:pt>
    <dgm:pt modelId="{79F3D917-5A2A-4989-B70B-0DA5D5A0B5EB}" type="sibTrans" cxnId="{78EB4647-F7D6-431E-BB27-2A97872E5017}">
      <dgm:prSet/>
      <dgm:spPr/>
      <dgm:t>
        <a:bodyPr/>
        <a:lstStyle/>
        <a:p>
          <a:endParaRPr lang="en-US"/>
        </a:p>
      </dgm:t>
    </dgm:pt>
    <dgm:pt modelId="{681BD433-616B-4D87-8AB0-F14C56F45A7D}">
      <dgm:prSet/>
      <dgm:spPr/>
      <dgm:t>
        <a:bodyPr/>
        <a:lstStyle/>
        <a:p>
          <a:r>
            <a:rPr lang="en-US" b="0" i="0" baseline="0"/>
            <a:t>Data encryption and access controls protect sensitive information from unauthorized use </a:t>
          </a:r>
          <a:endParaRPr lang="en-US"/>
        </a:p>
      </dgm:t>
    </dgm:pt>
    <dgm:pt modelId="{4092F79F-75B7-4008-BA0E-E8D2505C8054}" type="parTrans" cxnId="{E59A7C18-CA46-4A11-B942-4A040B41C77B}">
      <dgm:prSet/>
      <dgm:spPr/>
      <dgm:t>
        <a:bodyPr/>
        <a:lstStyle/>
        <a:p>
          <a:endParaRPr lang="en-US"/>
        </a:p>
      </dgm:t>
    </dgm:pt>
    <dgm:pt modelId="{5A5B0CC3-EC53-4085-802C-B049F7CA5E7E}" type="sibTrans" cxnId="{E59A7C18-CA46-4A11-B942-4A040B41C77B}">
      <dgm:prSet/>
      <dgm:spPr/>
      <dgm:t>
        <a:bodyPr/>
        <a:lstStyle/>
        <a:p>
          <a:endParaRPr lang="en-US"/>
        </a:p>
      </dgm:t>
    </dgm:pt>
    <dgm:pt modelId="{F4301199-C518-463A-B053-912867E46140}">
      <dgm:prSet/>
      <dgm:spPr/>
      <dgm:t>
        <a:bodyPr/>
        <a:lstStyle/>
        <a:p>
          <a:r>
            <a:rPr lang="en-US" b="0" i="0" baseline="0"/>
            <a:t>Regular security audits identify vulnerabilities before they become serious problems </a:t>
          </a:r>
          <a:endParaRPr lang="en-US"/>
        </a:p>
      </dgm:t>
    </dgm:pt>
    <dgm:pt modelId="{0A904C32-FA82-4F9A-80B8-0CE77074533A}" type="parTrans" cxnId="{0CB09ADE-E44B-4E85-9659-5BADBAD6363D}">
      <dgm:prSet/>
      <dgm:spPr/>
      <dgm:t>
        <a:bodyPr/>
        <a:lstStyle/>
        <a:p>
          <a:endParaRPr lang="en-US"/>
        </a:p>
      </dgm:t>
    </dgm:pt>
    <dgm:pt modelId="{A1E09FA8-7297-4FC4-B32B-E9CF67E98B69}" type="sibTrans" cxnId="{0CB09ADE-E44B-4E85-9659-5BADBAD6363D}">
      <dgm:prSet/>
      <dgm:spPr/>
      <dgm:t>
        <a:bodyPr/>
        <a:lstStyle/>
        <a:p>
          <a:endParaRPr lang="en-US"/>
        </a:p>
      </dgm:t>
    </dgm:pt>
    <dgm:pt modelId="{AC27B36D-28C5-49F3-AB8B-86E28D7008A1}" type="pres">
      <dgm:prSet presAssocID="{E1359907-C74F-4F88-8B67-8EB9F0875E4B}" presName="Name0" presStyleCnt="0">
        <dgm:presLayoutVars>
          <dgm:dir/>
          <dgm:resizeHandles val="exact"/>
        </dgm:presLayoutVars>
      </dgm:prSet>
      <dgm:spPr/>
    </dgm:pt>
    <dgm:pt modelId="{2FC76067-7D33-47B2-864E-2A3743D94BB2}" type="pres">
      <dgm:prSet presAssocID="{4A93AC90-23BD-4DB9-9947-7A4886A7888C}" presName="node" presStyleLbl="node1" presStyleIdx="0" presStyleCnt="6">
        <dgm:presLayoutVars>
          <dgm:bulletEnabled val="1"/>
        </dgm:presLayoutVars>
      </dgm:prSet>
      <dgm:spPr/>
    </dgm:pt>
    <dgm:pt modelId="{56501E20-9D4C-4C74-9F79-E7162ECB1067}" type="pres">
      <dgm:prSet presAssocID="{E2622543-626E-4A88-9464-593B45F38508}" presName="sibTrans" presStyleLbl="sibTrans1D1" presStyleIdx="0" presStyleCnt="5"/>
      <dgm:spPr/>
    </dgm:pt>
    <dgm:pt modelId="{D0D0B1D3-8A9A-412F-86C2-880898D72B94}" type="pres">
      <dgm:prSet presAssocID="{E2622543-626E-4A88-9464-593B45F38508}" presName="connectorText" presStyleLbl="sibTrans1D1" presStyleIdx="0" presStyleCnt="5"/>
      <dgm:spPr/>
    </dgm:pt>
    <dgm:pt modelId="{4C1CCE04-1FC3-4D54-BFFE-F72E2E385061}" type="pres">
      <dgm:prSet presAssocID="{D18E9B8D-1A41-4BE6-99D8-F292C2233F25}" presName="node" presStyleLbl="node1" presStyleIdx="1" presStyleCnt="6">
        <dgm:presLayoutVars>
          <dgm:bulletEnabled val="1"/>
        </dgm:presLayoutVars>
      </dgm:prSet>
      <dgm:spPr/>
    </dgm:pt>
    <dgm:pt modelId="{24E6AE0A-325A-4993-B215-B678FC3AECE0}" type="pres">
      <dgm:prSet presAssocID="{8C343BC8-8EC9-4786-8332-85FCA614F6CB}" presName="sibTrans" presStyleLbl="sibTrans1D1" presStyleIdx="1" presStyleCnt="5"/>
      <dgm:spPr/>
    </dgm:pt>
    <dgm:pt modelId="{4E788C0C-9FBB-4203-B9C8-2D065F8FD434}" type="pres">
      <dgm:prSet presAssocID="{8C343BC8-8EC9-4786-8332-85FCA614F6CB}" presName="connectorText" presStyleLbl="sibTrans1D1" presStyleIdx="1" presStyleCnt="5"/>
      <dgm:spPr/>
    </dgm:pt>
    <dgm:pt modelId="{0063AC55-2366-4142-B6B3-645EEAECEEF4}" type="pres">
      <dgm:prSet presAssocID="{4ECC9526-E483-4280-8A19-F8312DE73066}" presName="node" presStyleLbl="node1" presStyleIdx="2" presStyleCnt="6">
        <dgm:presLayoutVars>
          <dgm:bulletEnabled val="1"/>
        </dgm:presLayoutVars>
      </dgm:prSet>
      <dgm:spPr/>
    </dgm:pt>
    <dgm:pt modelId="{082B1E3C-F9E0-48D8-A39D-2498847BF3E9}" type="pres">
      <dgm:prSet presAssocID="{A4B98D85-52D2-4E39-BBCB-106AD7260173}" presName="sibTrans" presStyleLbl="sibTrans1D1" presStyleIdx="2" presStyleCnt="5"/>
      <dgm:spPr/>
    </dgm:pt>
    <dgm:pt modelId="{DD28C8C3-3E6A-4652-8332-7DA3138353CE}" type="pres">
      <dgm:prSet presAssocID="{A4B98D85-52D2-4E39-BBCB-106AD7260173}" presName="connectorText" presStyleLbl="sibTrans1D1" presStyleIdx="2" presStyleCnt="5"/>
      <dgm:spPr/>
    </dgm:pt>
    <dgm:pt modelId="{058CEBE3-A7CB-45B4-A7D0-D60D67550B03}" type="pres">
      <dgm:prSet presAssocID="{5ADD32A4-D463-4D5A-B535-5ED6EB797CF1}" presName="node" presStyleLbl="node1" presStyleIdx="3" presStyleCnt="6">
        <dgm:presLayoutVars>
          <dgm:bulletEnabled val="1"/>
        </dgm:presLayoutVars>
      </dgm:prSet>
      <dgm:spPr/>
    </dgm:pt>
    <dgm:pt modelId="{514D8540-8747-488D-A6F0-FD96118D831E}" type="pres">
      <dgm:prSet presAssocID="{79F3D917-5A2A-4989-B70B-0DA5D5A0B5EB}" presName="sibTrans" presStyleLbl="sibTrans1D1" presStyleIdx="3" presStyleCnt="5"/>
      <dgm:spPr/>
    </dgm:pt>
    <dgm:pt modelId="{3402A4EB-9D6F-499C-A0A0-A7A5872B1792}" type="pres">
      <dgm:prSet presAssocID="{79F3D917-5A2A-4989-B70B-0DA5D5A0B5EB}" presName="connectorText" presStyleLbl="sibTrans1D1" presStyleIdx="3" presStyleCnt="5"/>
      <dgm:spPr/>
    </dgm:pt>
    <dgm:pt modelId="{9CDAA274-3549-4158-A216-0D3A0D0C86B0}" type="pres">
      <dgm:prSet presAssocID="{681BD433-616B-4D87-8AB0-F14C56F45A7D}" presName="node" presStyleLbl="node1" presStyleIdx="4" presStyleCnt="6">
        <dgm:presLayoutVars>
          <dgm:bulletEnabled val="1"/>
        </dgm:presLayoutVars>
      </dgm:prSet>
      <dgm:spPr/>
    </dgm:pt>
    <dgm:pt modelId="{B94BA714-8A17-492A-8E73-BB22A2220C78}" type="pres">
      <dgm:prSet presAssocID="{5A5B0CC3-EC53-4085-802C-B049F7CA5E7E}" presName="sibTrans" presStyleLbl="sibTrans1D1" presStyleIdx="4" presStyleCnt="5"/>
      <dgm:spPr/>
    </dgm:pt>
    <dgm:pt modelId="{A7DF029F-F5A7-48B1-9FCA-BCF3507982EC}" type="pres">
      <dgm:prSet presAssocID="{5A5B0CC3-EC53-4085-802C-B049F7CA5E7E}" presName="connectorText" presStyleLbl="sibTrans1D1" presStyleIdx="4" presStyleCnt="5"/>
      <dgm:spPr/>
    </dgm:pt>
    <dgm:pt modelId="{7D1D2D07-1F49-4057-A28B-6DEC6B10AAE8}" type="pres">
      <dgm:prSet presAssocID="{F4301199-C518-463A-B053-912867E46140}" presName="node" presStyleLbl="node1" presStyleIdx="5" presStyleCnt="6">
        <dgm:presLayoutVars>
          <dgm:bulletEnabled val="1"/>
        </dgm:presLayoutVars>
      </dgm:prSet>
      <dgm:spPr/>
    </dgm:pt>
  </dgm:ptLst>
  <dgm:cxnLst>
    <dgm:cxn modelId="{F21ACF07-3BF3-47AE-9BE7-C8281549E282}" type="presOf" srcId="{A4B98D85-52D2-4E39-BBCB-106AD7260173}" destId="{082B1E3C-F9E0-48D8-A39D-2498847BF3E9}" srcOrd="0" destOrd="0" presId="urn:microsoft.com/office/officeart/2016/7/layout/RepeatingBendingProcessNew"/>
    <dgm:cxn modelId="{B7EF430E-F7E8-437A-8030-E86F7DD01863}" type="presOf" srcId="{4ECC9526-E483-4280-8A19-F8312DE73066}" destId="{0063AC55-2366-4142-B6B3-645EEAECEEF4}" srcOrd="0" destOrd="0" presId="urn:microsoft.com/office/officeart/2016/7/layout/RepeatingBendingProcessNew"/>
    <dgm:cxn modelId="{92991212-7B46-48BB-8ACE-B34251D79C93}" type="presOf" srcId="{E2622543-626E-4A88-9464-593B45F38508}" destId="{56501E20-9D4C-4C74-9F79-E7162ECB1067}" srcOrd="0" destOrd="0" presId="urn:microsoft.com/office/officeart/2016/7/layout/RepeatingBendingProcessNew"/>
    <dgm:cxn modelId="{E59A7C18-CA46-4A11-B942-4A040B41C77B}" srcId="{E1359907-C74F-4F88-8B67-8EB9F0875E4B}" destId="{681BD433-616B-4D87-8AB0-F14C56F45A7D}" srcOrd="4" destOrd="0" parTransId="{4092F79F-75B7-4008-BA0E-E8D2505C8054}" sibTransId="{5A5B0CC3-EC53-4085-802C-B049F7CA5E7E}"/>
    <dgm:cxn modelId="{A0B12A1E-6E87-463E-ACD2-3E3DD6F10C27}" type="presOf" srcId="{D18E9B8D-1A41-4BE6-99D8-F292C2233F25}" destId="{4C1CCE04-1FC3-4D54-BFFE-F72E2E385061}" srcOrd="0" destOrd="0" presId="urn:microsoft.com/office/officeart/2016/7/layout/RepeatingBendingProcessNew"/>
    <dgm:cxn modelId="{0AB9EE39-EB22-4D75-93D3-FE62E670D6C7}" type="presOf" srcId="{5A5B0CC3-EC53-4085-802C-B049F7CA5E7E}" destId="{B94BA714-8A17-492A-8E73-BB22A2220C78}" srcOrd="0" destOrd="0" presId="urn:microsoft.com/office/officeart/2016/7/layout/RepeatingBendingProcessNew"/>
    <dgm:cxn modelId="{D732E55E-5558-447D-9238-578FD528C4FD}" type="presOf" srcId="{4A93AC90-23BD-4DB9-9947-7A4886A7888C}" destId="{2FC76067-7D33-47B2-864E-2A3743D94BB2}" srcOrd="0" destOrd="0" presId="urn:microsoft.com/office/officeart/2016/7/layout/RepeatingBendingProcessNew"/>
    <dgm:cxn modelId="{C806D141-7C4D-4230-9CD5-86032FE383EA}" type="presOf" srcId="{F4301199-C518-463A-B053-912867E46140}" destId="{7D1D2D07-1F49-4057-A28B-6DEC6B10AAE8}" srcOrd="0" destOrd="0" presId="urn:microsoft.com/office/officeart/2016/7/layout/RepeatingBendingProcessNew"/>
    <dgm:cxn modelId="{78EB4647-F7D6-431E-BB27-2A97872E5017}" srcId="{E1359907-C74F-4F88-8B67-8EB9F0875E4B}" destId="{5ADD32A4-D463-4D5A-B535-5ED6EB797CF1}" srcOrd="3" destOrd="0" parTransId="{498DD160-72C5-48D2-B5B4-706439F8F084}" sibTransId="{79F3D917-5A2A-4989-B70B-0DA5D5A0B5EB}"/>
    <dgm:cxn modelId="{67A04F72-D5F7-470E-90B9-C5929DD76C7A}" type="presOf" srcId="{E2622543-626E-4A88-9464-593B45F38508}" destId="{D0D0B1D3-8A9A-412F-86C2-880898D72B94}" srcOrd="1" destOrd="0" presId="urn:microsoft.com/office/officeart/2016/7/layout/RepeatingBendingProcessNew"/>
    <dgm:cxn modelId="{5363A154-AE0C-4ADC-8082-F1B22700C989}" srcId="{E1359907-C74F-4F88-8B67-8EB9F0875E4B}" destId="{D18E9B8D-1A41-4BE6-99D8-F292C2233F25}" srcOrd="1" destOrd="0" parTransId="{FA4C78B1-5897-4B83-913F-B2B8EC071B2B}" sibTransId="{8C343BC8-8EC9-4786-8332-85FCA614F6CB}"/>
    <dgm:cxn modelId="{4B898A75-03C3-4CAB-B399-DAF8F8C70D10}" type="presOf" srcId="{5A5B0CC3-EC53-4085-802C-B049F7CA5E7E}" destId="{A7DF029F-F5A7-48B1-9FCA-BCF3507982EC}" srcOrd="1" destOrd="0" presId="urn:microsoft.com/office/officeart/2016/7/layout/RepeatingBendingProcessNew"/>
    <dgm:cxn modelId="{05419D75-4FF7-4310-8905-2EC5B8C763FF}" type="presOf" srcId="{8C343BC8-8EC9-4786-8332-85FCA614F6CB}" destId="{4E788C0C-9FBB-4203-B9C8-2D065F8FD434}" srcOrd="1" destOrd="0" presId="urn:microsoft.com/office/officeart/2016/7/layout/RepeatingBendingProcessNew"/>
    <dgm:cxn modelId="{685FD382-491A-44E4-8ADC-F7EE69019A73}" srcId="{E1359907-C74F-4F88-8B67-8EB9F0875E4B}" destId="{4A93AC90-23BD-4DB9-9947-7A4886A7888C}" srcOrd="0" destOrd="0" parTransId="{66A57226-C3F0-4ADC-859B-5D1918293840}" sibTransId="{E2622543-626E-4A88-9464-593B45F38508}"/>
    <dgm:cxn modelId="{63B1F585-E8D5-489D-9D1C-B989F2CF8FD1}" type="presOf" srcId="{79F3D917-5A2A-4989-B70B-0DA5D5A0B5EB}" destId="{514D8540-8747-488D-A6F0-FD96118D831E}" srcOrd="0" destOrd="0" presId="urn:microsoft.com/office/officeart/2016/7/layout/RepeatingBendingProcessNew"/>
    <dgm:cxn modelId="{EF4FC0A5-17F6-44EF-A4D8-04805C4C8B0D}" type="presOf" srcId="{5ADD32A4-D463-4D5A-B535-5ED6EB797CF1}" destId="{058CEBE3-A7CB-45B4-A7D0-D60D67550B03}" srcOrd="0" destOrd="0" presId="urn:microsoft.com/office/officeart/2016/7/layout/RepeatingBendingProcessNew"/>
    <dgm:cxn modelId="{F19462AC-D4E8-4786-972E-202CD25E7A88}" type="presOf" srcId="{79F3D917-5A2A-4989-B70B-0DA5D5A0B5EB}" destId="{3402A4EB-9D6F-499C-A0A0-A7A5872B1792}" srcOrd="1" destOrd="0" presId="urn:microsoft.com/office/officeart/2016/7/layout/RepeatingBendingProcessNew"/>
    <dgm:cxn modelId="{FD7A98B5-3268-43B9-A769-9C09BC919506}" type="presOf" srcId="{8C343BC8-8EC9-4786-8332-85FCA614F6CB}" destId="{24E6AE0A-325A-4993-B215-B678FC3AECE0}" srcOrd="0" destOrd="0" presId="urn:microsoft.com/office/officeart/2016/7/layout/RepeatingBendingProcessNew"/>
    <dgm:cxn modelId="{1E8317B8-0DD8-4FA7-A222-A5D106FA38EF}" type="presOf" srcId="{E1359907-C74F-4F88-8B67-8EB9F0875E4B}" destId="{AC27B36D-28C5-49F3-AB8B-86E28D7008A1}" srcOrd="0" destOrd="0" presId="urn:microsoft.com/office/officeart/2016/7/layout/RepeatingBendingProcessNew"/>
    <dgm:cxn modelId="{CCE04BC7-89B8-4390-BA05-BF02D359CAB9}" srcId="{E1359907-C74F-4F88-8B67-8EB9F0875E4B}" destId="{4ECC9526-E483-4280-8A19-F8312DE73066}" srcOrd="2" destOrd="0" parTransId="{8E371962-5B73-4F01-B8C7-5A4E59B1F252}" sibTransId="{A4B98D85-52D2-4E39-BBCB-106AD7260173}"/>
    <dgm:cxn modelId="{0CB09ADE-E44B-4E85-9659-5BADBAD6363D}" srcId="{E1359907-C74F-4F88-8B67-8EB9F0875E4B}" destId="{F4301199-C518-463A-B053-912867E46140}" srcOrd="5" destOrd="0" parTransId="{0A904C32-FA82-4F9A-80B8-0CE77074533A}" sibTransId="{A1E09FA8-7297-4FC4-B32B-E9CF67E98B69}"/>
    <dgm:cxn modelId="{6DAB7FE7-2DF3-4820-B792-70A6CCC4366C}" type="presOf" srcId="{681BD433-616B-4D87-8AB0-F14C56F45A7D}" destId="{9CDAA274-3549-4158-A216-0D3A0D0C86B0}" srcOrd="0" destOrd="0" presId="urn:microsoft.com/office/officeart/2016/7/layout/RepeatingBendingProcessNew"/>
    <dgm:cxn modelId="{B10478E9-26C9-4D34-99E2-86F3B70704FC}" type="presOf" srcId="{A4B98D85-52D2-4E39-BBCB-106AD7260173}" destId="{DD28C8C3-3E6A-4652-8332-7DA3138353CE}" srcOrd="1" destOrd="0" presId="urn:microsoft.com/office/officeart/2016/7/layout/RepeatingBendingProcessNew"/>
    <dgm:cxn modelId="{B8D27E3E-251A-43FD-ACFA-97D24A910481}" type="presParOf" srcId="{AC27B36D-28C5-49F3-AB8B-86E28D7008A1}" destId="{2FC76067-7D33-47B2-864E-2A3743D94BB2}" srcOrd="0" destOrd="0" presId="urn:microsoft.com/office/officeart/2016/7/layout/RepeatingBendingProcessNew"/>
    <dgm:cxn modelId="{0BB3379E-0CB4-401E-B461-A64EA00326C2}" type="presParOf" srcId="{AC27B36D-28C5-49F3-AB8B-86E28D7008A1}" destId="{56501E20-9D4C-4C74-9F79-E7162ECB1067}" srcOrd="1" destOrd="0" presId="urn:microsoft.com/office/officeart/2016/7/layout/RepeatingBendingProcessNew"/>
    <dgm:cxn modelId="{EF6DDA22-6ACF-47A2-913F-FC4E33C10C84}" type="presParOf" srcId="{56501E20-9D4C-4C74-9F79-E7162ECB1067}" destId="{D0D0B1D3-8A9A-412F-86C2-880898D72B94}" srcOrd="0" destOrd="0" presId="urn:microsoft.com/office/officeart/2016/7/layout/RepeatingBendingProcessNew"/>
    <dgm:cxn modelId="{6DB3B94D-DD9C-482C-B983-405114CCA3DF}" type="presParOf" srcId="{AC27B36D-28C5-49F3-AB8B-86E28D7008A1}" destId="{4C1CCE04-1FC3-4D54-BFFE-F72E2E385061}" srcOrd="2" destOrd="0" presId="urn:microsoft.com/office/officeart/2016/7/layout/RepeatingBendingProcessNew"/>
    <dgm:cxn modelId="{DD68F0DD-FB01-4C85-8A10-B6AECF65229D}" type="presParOf" srcId="{AC27B36D-28C5-49F3-AB8B-86E28D7008A1}" destId="{24E6AE0A-325A-4993-B215-B678FC3AECE0}" srcOrd="3" destOrd="0" presId="urn:microsoft.com/office/officeart/2016/7/layout/RepeatingBendingProcessNew"/>
    <dgm:cxn modelId="{9A650F56-A0F6-43D4-8CC1-95561E0EBB71}" type="presParOf" srcId="{24E6AE0A-325A-4993-B215-B678FC3AECE0}" destId="{4E788C0C-9FBB-4203-B9C8-2D065F8FD434}" srcOrd="0" destOrd="0" presId="urn:microsoft.com/office/officeart/2016/7/layout/RepeatingBendingProcessNew"/>
    <dgm:cxn modelId="{18FFB12B-D1B4-49CE-971C-F886718E2E59}" type="presParOf" srcId="{AC27B36D-28C5-49F3-AB8B-86E28D7008A1}" destId="{0063AC55-2366-4142-B6B3-645EEAECEEF4}" srcOrd="4" destOrd="0" presId="urn:microsoft.com/office/officeart/2016/7/layout/RepeatingBendingProcessNew"/>
    <dgm:cxn modelId="{ABCF95E2-450F-414E-905A-68EEE006612B}" type="presParOf" srcId="{AC27B36D-28C5-49F3-AB8B-86E28D7008A1}" destId="{082B1E3C-F9E0-48D8-A39D-2498847BF3E9}" srcOrd="5" destOrd="0" presId="urn:microsoft.com/office/officeart/2016/7/layout/RepeatingBendingProcessNew"/>
    <dgm:cxn modelId="{58E08043-BFC4-4358-8552-C0E8A3D003C2}" type="presParOf" srcId="{082B1E3C-F9E0-48D8-A39D-2498847BF3E9}" destId="{DD28C8C3-3E6A-4652-8332-7DA3138353CE}" srcOrd="0" destOrd="0" presId="urn:microsoft.com/office/officeart/2016/7/layout/RepeatingBendingProcessNew"/>
    <dgm:cxn modelId="{1F86F505-E8FF-49EB-9E74-B33381CFFDDD}" type="presParOf" srcId="{AC27B36D-28C5-49F3-AB8B-86E28D7008A1}" destId="{058CEBE3-A7CB-45B4-A7D0-D60D67550B03}" srcOrd="6" destOrd="0" presId="urn:microsoft.com/office/officeart/2016/7/layout/RepeatingBendingProcessNew"/>
    <dgm:cxn modelId="{599FCB44-6336-4875-94C3-71CD810E9C2F}" type="presParOf" srcId="{AC27B36D-28C5-49F3-AB8B-86E28D7008A1}" destId="{514D8540-8747-488D-A6F0-FD96118D831E}" srcOrd="7" destOrd="0" presId="urn:microsoft.com/office/officeart/2016/7/layout/RepeatingBendingProcessNew"/>
    <dgm:cxn modelId="{05F6FAAB-CEB2-4A97-AC64-7D0C00E78B21}" type="presParOf" srcId="{514D8540-8747-488D-A6F0-FD96118D831E}" destId="{3402A4EB-9D6F-499C-A0A0-A7A5872B1792}" srcOrd="0" destOrd="0" presId="urn:microsoft.com/office/officeart/2016/7/layout/RepeatingBendingProcessNew"/>
    <dgm:cxn modelId="{96FF3F00-0DA9-4EE4-93A3-08145876B7DE}" type="presParOf" srcId="{AC27B36D-28C5-49F3-AB8B-86E28D7008A1}" destId="{9CDAA274-3549-4158-A216-0D3A0D0C86B0}" srcOrd="8" destOrd="0" presId="urn:microsoft.com/office/officeart/2016/7/layout/RepeatingBendingProcessNew"/>
    <dgm:cxn modelId="{8076113D-7A90-470A-939E-5A579D4AE915}" type="presParOf" srcId="{AC27B36D-28C5-49F3-AB8B-86E28D7008A1}" destId="{B94BA714-8A17-492A-8E73-BB22A2220C78}" srcOrd="9" destOrd="0" presId="urn:microsoft.com/office/officeart/2016/7/layout/RepeatingBendingProcessNew"/>
    <dgm:cxn modelId="{35506889-223C-4ED3-9717-C3BFBDB39A48}" type="presParOf" srcId="{B94BA714-8A17-492A-8E73-BB22A2220C78}" destId="{A7DF029F-F5A7-48B1-9FCA-BCF3507982EC}" srcOrd="0" destOrd="0" presId="urn:microsoft.com/office/officeart/2016/7/layout/RepeatingBendingProcessNew"/>
    <dgm:cxn modelId="{61C154D9-E1D9-4161-B961-598FE6C50EC8}" type="presParOf" srcId="{AC27B36D-28C5-49F3-AB8B-86E28D7008A1}" destId="{7D1D2D07-1F49-4057-A28B-6DEC6B10AAE8}"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873AF0D-E180-41FA-A864-C54E8F7B9AF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E804C37A-CBBA-4850-BBBE-186E436F5B73}">
      <dgm:prSet/>
      <dgm:spPr/>
      <dgm:t>
        <a:bodyPr/>
        <a:lstStyle/>
        <a:p>
          <a:r>
            <a:rPr lang="en-US" b="0" i="0" baseline="0"/>
            <a:t>AI systems perpetuate existing biases present in training data leading to discriminatory outcomes (Gichoya et al., 2023) </a:t>
          </a:r>
          <a:endParaRPr lang="en-US"/>
        </a:p>
      </dgm:t>
    </dgm:pt>
    <dgm:pt modelId="{1DEA23A4-A360-4A94-986A-6E550BC2D63A}" type="parTrans" cxnId="{4CD7B505-4A23-4362-AD60-7C4FE421A50B}">
      <dgm:prSet/>
      <dgm:spPr/>
      <dgm:t>
        <a:bodyPr/>
        <a:lstStyle/>
        <a:p>
          <a:endParaRPr lang="en-US"/>
        </a:p>
      </dgm:t>
    </dgm:pt>
    <dgm:pt modelId="{60A12C1A-0390-4F27-8D28-E4173719A822}" type="sibTrans" cxnId="{4CD7B505-4A23-4362-AD60-7C4FE421A50B}">
      <dgm:prSet/>
      <dgm:spPr/>
      <dgm:t>
        <a:bodyPr/>
        <a:lstStyle/>
        <a:p>
          <a:endParaRPr lang="en-US"/>
        </a:p>
      </dgm:t>
    </dgm:pt>
    <dgm:pt modelId="{7C06B47C-D1E7-4273-8B68-95415D6B447E}">
      <dgm:prSet/>
      <dgm:spPr/>
      <dgm:t>
        <a:bodyPr/>
        <a:lstStyle/>
        <a:p>
          <a:r>
            <a:rPr lang="en-US" b="0" i="0" baseline="0" dirty="0"/>
            <a:t>Algorithmic decision-making lacks transparency, making it difficult to identify and correct errors (Wang, Su, and Zhao, 2024) </a:t>
          </a:r>
          <a:endParaRPr lang="en-US" dirty="0"/>
        </a:p>
      </dgm:t>
    </dgm:pt>
    <dgm:pt modelId="{15197591-2917-486C-9103-8EFE14A654A7}" type="parTrans" cxnId="{FBB12AA0-FABA-4030-AE3F-D422E8AC89B3}">
      <dgm:prSet/>
      <dgm:spPr/>
      <dgm:t>
        <a:bodyPr/>
        <a:lstStyle/>
        <a:p>
          <a:endParaRPr lang="en-US"/>
        </a:p>
      </dgm:t>
    </dgm:pt>
    <dgm:pt modelId="{AB94DE2C-DE57-433B-AB1D-142BC3A0523F}" type="sibTrans" cxnId="{FBB12AA0-FABA-4030-AE3F-D422E8AC89B3}">
      <dgm:prSet/>
      <dgm:spPr/>
      <dgm:t>
        <a:bodyPr/>
        <a:lstStyle/>
        <a:p>
          <a:endParaRPr lang="en-US"/>
        </a:p>
      </dgm:t>
    </dgm:pt>
    <dgm:pt modelId="{4C1EB2C3-86B7-4185-8475-455EF8F8E425}">
      <dgm:prSet/>
      <dgm:spPr/>
      <dgm:t>
        <a:bodyPr/>
        <a:lstStyle/>
        <a:p>
          <a:r>
            <a:rPr lang="en-US" b="0" i="0" baseline="0"/>
            <a:t>Automated decisions affect hiring, lending, and service delivery with potentially harmful consequences </a:t>
          </a:r>
          <a:endParaRPr lang="en-US"/>
        </a:p>
      </dgm:t>
    </dgm:pt>
    <dgm:pt modelId="{E1CF8663-6EC2-42C8-AC7F-A232C22B9475}" type="parTrans" cxnId="{EDE88CC6-A1E5-44C4-A8F1-FCCD343AF10F}">
      <dgm:prSet/>
      <dgm:spPr/>
      <dgm:t>
        <a:bodyPr/>
        <a:lstStyle/>
        <a:p>
          <a:endParaRPr lang="en-US"/>
        </a:p>
      </dgm:t>
    </dgm:pt>
    <dgm:pt modelId="{2716AF8F-30AF-4BD8-B279-0AF6C6D70F04}" type="sibTrans" cxnId="{EDE88CC6-A1E5-44C4-A8F1-FCCD343AF10F}">
      <dgm:prSet/>
      <dgm:spPr/>
      <dgm:t>
        <a:bodyPr/>
        <a:lstStyle/>
        <a:p>
          <a:endParaRPr lang="en-US"/>
        </a:p>
      </dgm:t>
    </dgm:pt>
    <dgm:pt modelId="{56ACAB99-8A42-4E9C-9185-B625DC385212}">
      <dgm:prSet/>
      <dgm:spPr/>
      <dgm:t>
        <a:bodyPr/>
        <a:lstStyle/>
        <a:p>
          <a:r>
            <a:rPr lang="en-US" b="0" i="0" baseline="0"/>
            <a:t>Fairness perceptions vary across stakeholders creating challenges for acceptable AI implementation </a:t>
          </a:r>
          <a:endParaRPr lang="en-US"/>
        </a:p>
      </dgm:t>
    </dgm:pt>
    <dgm:pt modelId="{648F5419-1C09-40A6-AA6A-415916A1F812}" type="parTrans" cxnId="{A9939F0F-0E15-434C-AA97-3EEB0F48C2D0}">
      <dgm:prSet/>
      <dgm:spPr/>
      <dgm:t>
        <a:bodyPr/>
        <a:lstStyle/>
        <a:p>
          <a:endParaRPr lang="en-US"/>
        </a:p>
      </dgm:t>
    </dgm:pt>
    <dgm:pt modelId="{D38F4F8B-AEF8-4E1D-8776-F587536FE1C6}" type="sibTrans" cxnId="{A9939F0F-0E15-434C-AA97-3EEB0F48C2D0}">
      <dgm:prSet/>
      <dgm:spPr/>
      <dgm:t>
        <a:bodyPr/>
        <a:lstStyle/>
        <a:p>
          <a:endParaRPr lang="en-US"/>
        </a:p>
      </dgm:t>
    </dgm:pt>
    <dgm:pt modelId="{F952C009-50C2-4F19-A544-5A724C94BDB0}">
      <dgm:prSet/>
      <dgm:spPr/>
      <dgm:t>
        <a:bodyPr/>
        <a:lstStyle/>
        <a:p>
          <a:r>
            <a:rPr lang="en-US" b="0" i="0" baseline="0"/>
            <a:t>Diverse development teams and rigorous testing help identify bias before system deployment </a:t>
          </a:r>
          <a:endParaRPr lang="en-US"/>
        </a:p>
      </dgm:t>
    </dgm:pt>
    <dgm:pt modelId="{D852E381-2CFF-41ED-95AD-E7826D2536F9}" type="parTrans" cxnId="{9BED3974-08F4-49DF-9383-A9EFA46255A9}">
      <dgm:prSet/>
      <dgm:spPr/>
      <dgm:t>
        <a:bodyPr/>
        <a:lstStyle/>
        <a:p>
          <a:endParaRPr lang="en-US"/>
        </a:p>
      </dgm:t>
    </dgm:pt>
    <dgm:pt modelId="{5815E53B-1DFE-4082-B0A9-787DA92F566F}" type="sibTrans" cxnId="{9BED3974-08F4-49DF-9383-A9EFA46255A9}">
      <dgm:prSet/>
      <dgm:spPr/>
      <dgm:t>
        <a:bodyPr/>
        <a:lstStyle/>
        <a:p>
          <a:endParaRPr lang="en-US"/>
        </a:p>
      </dgm:t>
    </dgm:pt>
    <dgm:pt modelId="{DB436B70-C7F9-4309-B138-1AEE690C9484}">
      <dgm:prSet/>
      <dgm:spPr/>
      <dgm:t>
        <a:bodyPr/>
        <a:lstStyle/>
        <a:p>
          <a:r>
            <a:rPr lang="en-US" b="0" i="0" baseline="0"/>
            <a:t>Regular audits and human oversight provide safeguards against discriminatory algorithmic decisions </a:t>
          </a:r>
          <a:endParaRPr lang="en-US"/>
        </a:p>
      </dgm:t>
    </dgm:pt>
    <dgm:pt modelId="{372362F7-16A7-45B5-95AC-89527C3C7A89}" type="parTrans" cxnId="{16ED6436-DE28-4AA8-A743-E05220E84C0D}">
      <dgm:prSet/>
      <dgm:spPr/>
      <dgm:t>
        <a:bodyPr/>
        <a:lstStyle/>
        <a:p>
          <a:endParaRPr lang="en-US"/>
        </a:p>
      </dgm:t>
    </dgm:pt>
    <dgm:pt modelId="{107794F6-E460-4F56-BF67-1294EF719C49}" type="sibTrans" cxnId="{16ED6436-DE28-4AA8-A743-E05220E84C0D}">
      <dgm:prSet/>
      <dgm:spPr/>
      <dgm:t>
        <a:bodyPr/>
        <a:lstStyle/>
        <a:p>
          <a:endParaRPr lang="en-US"/>
        </a:p>
      </dgm:t>
    </dgm:pt>
    <dgm:pt modelId="{C16A00B9-14E5-4357-A8E6-65CFADE43EFC}" type="pres">
      <dgm:prSet presAssocID="{F873AF0D-E180-41FA-A864-C54E8F7B9AFC}" presName="vert0" presStyleCnt="0">
        <dgm:presLayoutVars>
          <dgm:dir/>
          <dgm:animOne val="branch"/>
          <dgm:animLvl val="lvl"/>
        </dgm:presLayoutVars>
      </dgm:prSet>
      <dgm:spPr/>
    </dgm:pt>
    <dgm:pt modelId="{FCC3DCA1-912B-4F0D-B8C5-4AB6B269111A}" type="pres">
      <dgm:prSet presAssocID="{E804C37A-CBBA-4850-BBBE-186E436F5B73}" presName="thickLine" presStyleLbl="alignNode1" presStyleIdx="0" presStyleCnt="6"/>
      <dgm:spPr/>
    </dgm:pt>
    <dgm:pt modelId="{10B58723-B0A4-4797-8BC9-5663606A4E78}" type="pres">
      <dgm:prSet presAssocID="{E804C37A-CBBA-4850-BBBE-186E436F5B73}" presName="horz1" presStyleCnt="0"/>
      <dgm:spPr/>
    </dgm:pt>
    <dgm:pt modelId="{4E2A91E4-8829-403A-9AAA-631E76B9AEFA}" type="pres">
      <dgm:prSet presAssocID="{E804C37A-CBBA-4850-BBBE-186E436F5B73}" presName="tx1" presStyleLbl="revTx" presStyleIdx="0" presStyleCnt="6"/>
      <dgm:spPr/>
    </dgm:pt>
    <dgm:pt modelId="{679094A8-88D9-40D4-8B2D-A78AE4FD48A4}" type="pres">
      <dgm:prSet presAssocID="{E804C37A-CBBA-4850-BBBE-186E436F5B73}" presName="vert1" presStyleCnt="0"/>
      <dgm:spPr/>
    </dgm:pt>
    <dgm:pt modelId="{AD7D015F-A29E-4EE9-9719-CC8352743478}" type="pres">
      <dgm:prSet presAssocID="{7C06B47C-D1E7-4273-8B68-95415D6B447E}" presName="thickLine" presStyleLbl="alignNode1" presStyleIdx="1" presStyleCnt="6"/>
      <dgm:spPr/>
    </dgm:pt>
    <dgm:pt modelId="{1501D398-7AF2-4F89-9DCC-4347DD9A2BED}" type="pres">
      <dgm:prSet presAssocID="{7C06B47C-D1E7-4273-8B68-95415D6B447E}" presName="horz1" presStyleCnt="0"/>
      <dgm:spPr/>
    </dgm:pt>
    <dgm:pt modelId="{FF4A5A5F-4A51-4E76-8643-C03D6D658CCC}" type="pres">
      <dgm:prSet presAssocID="{7C06B47C-D1E7-4273-8B68-95415D6B447E}" presName="tx1" presStyleLbl="revTx" presStyleIdx="1" presStyleCnt="6"/>
      <dgm:spPr/>
    </dgm:pt>
    <dgm:pt modelId="{3406D491-C21B-4F36-A526-8EC91B282EB1}" type="pres">
      <dgm:prSet presAssocID="{7C06B47C-D1E7-4273-8B68-95415D6B447E}" presName="vert1" presStyleCnt="0"/>
      <dgm:spPr/>
    </dgm:pt>
    <dgm:pt modelId="{EE87B01F-9CCB-45E6-9A1A-B4836E4FF15F}" type="pres">
      <dgm:prSet presAssocID="{4C1EB2C3-86B7-4185-8475-455EF8F8E425}" presName="thickLine" presStyleLbl="alignNode1" presStyleIdx="2" presStyleCnt="6"/>
      <dgm:spPr/>
    </dgm:pt>
    <dgm:pt modelId="{AAB21181-864C-42FE-8D5E-4E549DEEC2ED}" type="pres">
      <dgm:prSet presAssocID="{4C1EB2C3-86B7-4185-8475-455EF8F8E425}" presName="horz1" presStyleCnt="0"/>
      <dgm:spPr/>
    </dgm:pt>
    <dgm:pt modelId="{5B104BEC-0068-4A3C-BE06-4EE6FD2E3398}" type="pres">
      <dgm:prSet presAssocID="{4C1EB2C3-86B7-4185-8475-455EF8F8E425}" presName="tx1" presStyleLbl="revTx" presStyleIdx="2" presStyleCnt="6"/>
      <dgm:spPr/>
    </dgm:pt>
    <dgm:pt modelId="{4383D75C-638A-490A-A704-86859CC53CEC}" type="pres">
      <dgm:prSet presAssocID="{4C1EB2C3-86B7-4185-8475-455EF8F8E425}" presName="vert1" presStyleCnt="0"/>
      <dgm:spPr/>
    </dgm:pt>
    <dgm:pt modelId="{8A2B084A-AF45-4649-BD02-E72A2751C76B}" type="pres">
      <dgm:prSet presAssocID="{56ACAB99-8A42-4E9C-9185-B625DC385212}" presName="thickLine" presStyleLbl="alignNode1" presStyleIdx="3" presStyleCnt="6"/>
      <dgm:spPr/>
    </dgm:pt>
    <dgm:pt modelId="{64209E1F-4754-40CA-BA94-74C6FF7ECF06}" type="pres">
      <dgm:prSet presAssocID="{56ACAB99-8A42-4E9C-9185-B625DC385212}" presName="horz1" presStyleCnt="0"/>
      <dgm:spPr/>
    </dgm:pt>
    <dgm:pt modelId="{B05A4F96-849E-49E9-AB10-99CCE4CA390B}" type="pres">
      <dgm:prSet presAssocID="{56ACAB99-8A42-4E9C-9185-B625DC385212}" presName="tx1" presStyleLbl="revTx" presStyleIdx="3" presStyleCnt="6"/>
      <dgm:spPr/>
    </dgm:pt>
    <dgm:pt modelId="{C9A4C201-4721-4135-802B-0B8A3D2FD3C3}" type="pres">
      <dgm:prSet presAssocID="{56ACAB99-8A42-4E9C-9185-B625DC385212}" presName="vert1" presStyleCnt="0"/>
      <dgm:spPr/>
    </dgm:pt>
    <dgm:pt modelId="{26622CC0-849D-494F-A77F-BB5E97569B0E}" type="pres">
      <dgm:prSet presAssocID="{F952C009-50C2-4F19-A544-5A724C94BDB0}" presName="thickLine" presStyleLbl="alignNode1" presStyleIdx="4" presStyleCnt="6"/>
      <dgm:spPr/>
    </dgm:pt>
    <dgm:pt modelId="{01B40098-1875-452B-9143-23CD1F36FE48}" type="pres">
      <dgm:prSet presAssocID="{F952C009-50C2-4F19-A544-5A724C94BDB0}" presName="horz1" presStyleCnt="0"/>
      <dgm:spPr/>
    </dgm:pt>
    <dgm:pt modelId="{180C61D7-5608-4AA6-884F-84A30BBA6F4B}" type="pres">
      <dgm:prSet presAssocID="{F952C009-50C2-4F19-A544-5A724C94BDB0}" presName="tx1" presStyleLbl="revTx" presStyleIdx="4" presStyleCnt="6"/>
      <dgm:spPr/>
    </dgm:pt>
    <dgm:pt modelId="{A197F9CB-98E3-4F8C-B167-06797335576A}" type="pres">
      <dgm:prSet presAssocID="{F952C009-50C2-4F19-A544-5A724C94BDB0}" presName="vert1" presStyleCnt="0"/>
      <dgm:spPr/>
    </dgm:pt>
    <dgm:pt modelId="{3EA26428-4D6A-45D9-9718-1C23F7F51CCF}" type="pres">
      <dgm:prSet presAssocID="{DB436B70-C7F9-4309-B138-1AEE690C9484}" presName="thickLine" presStyleLbl="alignNode1" presStyleIdx="5" presStyleCnt="6"/>
      <dgm:spPr/>
    </dgm:pt>
    <dgm:pt modelId="{600AA3BA-EB3B-4C4A-944B-AB235BD37EA2}" type="pres">
      <dgm:prSet presAssocID="{DB436B70-C7F9-4309-B138-1AEE690C9484}" presName="horz1" presStyleCnt="0"/>
      <dgm:spPr/>
    </dgm:pt>
    <dgm:pt modelId="{2172AA5B-DF58-43A6-836C-3F3001D25BD4}" type="pres">
      <dgm:prSet presAssocID="{DB436B70-C7F9-4309-B138-1AEE690C9484}" presName="tx1" presStyleLbl="revTx" presStyleIdx="5" presStyleCnt="6"/>
      <dgm:spPr/>
    </dgm:pt>
    <dgm:pt modelId="{4C605FD2-84FD-439A-B11B-BF81900A49DB}" type="pres">
      <dgm:prSet presAssocID="{DB436B70-C7F9-4309-B138-1AEE690C9484}" presName="vert1" presStyleCnt="0"/>
      <dgm:spPr/>
    </dgm:pt>
  </dgm:ptLst>
  <dgm:cxnLst>
    <dgm:cxn modelId="{4CD7B505-4A23-4362-AD60-7C4FE421A50B}" srcId="{F873AF0D-E180-41FA-A864-C54E8F7B9AFC}" destId="{E804C37A-CBBA-4850-BBBE-186E436F5B73}" srcOrd="0" destOrd="0" parTransId="{1DEA23A4-A360-4A94-986A-6E550BC2D63A}" sibTransId="{60A12C1A-0390-4F27-8D28-E4173719A822}"/>
    <dgm:cxn modelId="{C0C7D406-0D94-4973-B3F7-F897B97C8A05}" type="presOf" srcId="{56ACAB99-8A42-4E9C-9185-B625DC385212}" destId="{B05A4F96-849E-49E9-AB10-99CCE4CA390B}" srcOrd="0" destOrd="0" presId="urn:microsoft.com/office/officeart/2008/layout/LinedList"/>
    <dgm:cxn modelId="{A9939F0F-0E15-434C-AA97-3EEB0F48C2D0}" srcId="{F873AF0D-E180-41FA-A864-C54E8F7B9AFC}" destId="{56ACAB99-8A42-4E9C-9185-B625DC385212}" srcOrd="3" destOrd="0" parTransId="{648F5419-1C09-40A6-AA6A-415916A1F812}" sibTransId="{D38F4F8B-AEF8-4E1D-8776-F587536FE1C6}"/>
    <dgm:cxn modelId="{C473EC1D-086D-40CA-9B6D-DE18F5541FEF}" type="presOf" srcId="{7C06B47C-D1E7-4273-8B68-95415D6B447E}" destId="{FF4A5A5F-4A51-4E76-8643-C03D6D658CCC}" srcOrd="0" destOrd="0" presId="urn:microsoft.com/office/officeart/2008/layout/LinedList"/>
    <dgm:cxn modelId="{16ED6436-DE28-4AA8-A743-E05220E84C0D}" srcId="{F873AF0D-E180-41FA-A864-C54E8F7B9AFC}" destId="{DB436B70-C7F9-4309-B138-1AEE690C9484}" srcOrd="5" destOrd="0" parTransId="{372362F7-16A7-45B5-95AC-89527C3C7A89}" sibTransId="{107794F6-E460-4F56-BF67-1294EF719C49}"/>
    <dgm:cxn modelId="{CDD40840-8915-4EB9-959F-BE165A031F34}" type="presOf" srcId="{F873AF0D-E180-41FA-A864-C54E8F7B9AFC}" destId="{C16A00B9-14E5-4357-A8E6-65CFADE43EFC}" srcOrd="0" destOrd="0" presId="urn:microsoft.com/office/officeart/2008/layout/LinedList"/>
    <dgm:cxn modelId="{1CE06C4F-BD5C-4B94-AEC9-4D414BA9FD67}" type="presOf" srcId="{F952C009-50C2-4F19-A544-5A724C94BDB0}" destId="{180C61D7-5608-4AA6-884F-84A30BBA6F4B}" srcOrd="0" destOrd="0" presId="urn:microsoft.com/office/officeart/2008/layout/LinedList"/>
    <dgm:cxn modelId="{9BED3974-08F4-49DF-9383-A9EFA46255A9}" srcId="{F873AF0D-E180-41FA-A864-C54E8F7B9AFC}" destId="{F952C009-50C2-4F19-A544-5A724C94BDB0}" srcOrd="4" destOrd="0" parTransId="{D852E381-2CFF-41ED-95AD-E7826D2536F9}" sibTransId="{5815E53B-1DFE-4082-B0A9-787DA92F566F}"/>
    <dgm:cxn modelId="{24004C7A-A01B-492E-B216-51B2BAC72133}" type="presOf" srcId="{DB436B70-C7F9-4309-B138-1AEE690C9484}" destId="{2172AA5B-DF58-43A6-836C-3F3001D25BD4}" srcOrd="0" destOrd="0" presId="urn:microsoft.com/office/officeart/2008/layout/LinedList"/>
    <dgm:cxn modelId="{70CA897F-D270-44F1-A63D-97818A3D1CED}" type="presOf" srcId="{E804C37A-CBBA-4850-BBBE-186E436F5B73}" destId="{4E2A91E4-8829-403A-9AAA-631E76B9AEFA}" srcOrd="0" destOrd="0" presId="urn:microsoft.com/office/officeart/2008/layout/LinedList"/>
    <dgm:cxn modelId="{FBB12AA0-FABA-4030-AE3F-D422E8AC89B3}" srcId="{F873AF0D-E180-41FA-A864-C54E8F7B9AFC}" destId="{7C06B47C-D1E7-4273-8B68-95415D6B447E}" srcOrd="1" destOrd="0" parTransId="{15197591-2917-486C-9103-8EFE14A654A7}" sibTransId="{AB94DE2C-DE57-433B-AB1D-142BC3A0523F}"/>
    <dgm:cxn modelId="{820B37A4-7FD1-40C5-BAF2-4C9981AE129D}" type="presOf" srcId="{4C1EB2C3-86B7-4185-8475-455EF8F8E425}" destId="{5B104BEC-0068-4A3C-BE06-4EE6FD2E3398}" srcOrd="0" destOrd="0" presId="urn:microsoft.com/office/officeart/2008/layout/LinedList"/>
    <dgm:cxn modelId="{EDE88CC6-A1E5-44C4-A8F1-FCCD343AF10F}" srcId="{F873AF0D-E180-41FA-A864-C54E8F7B9AFC}" destId="{4C1EB2C3-86B7-4185-8475-455EF8F8E425}" srcOrd="2" destOrd="0" parTransId="{E1CF8663-6EC2-42C8-AC7F-A232C22B9475}" sibTransId="{2716AF8F-30AF-4BD8-B279-0AF6C6D70F04}"/>
    <dgm:cxn modelId="{0D2544A2-2D14-4AB0-B2F5-8DFE532637C4}" type="presParOf" srcId="{C16A00B9-14E5-4357-A8E6-65CFADE43EFC}" destId="{FCC3DCA1-912B-4F0D-B8C5-4AB6B269111A}" srcOrd="0" destOrd="0" presId="urn:microsoft.com/office/officeart/2008/layout/LinedList"/>
    <dgm:cxn modelId="{5B352EAB-2D4E-4855-AECE-45CA7B7378A8}" type="presParOf" srcId="{C16A00B9-14E5-4357-A8E6-65CFADE43EFC}" destId="{10B58723-B0A4-4797-8BC9-5663606A4E78}" srcOrd="1" destOrd="0" presId="urn:microsoft.com/office/officeart/2008/layout/LinedList"/>
    <dgm:cxn modelId="{749D40F6-F958-47CF-ACCB-AB3C7EB36278}" type="presParOf" srcId="{10B58723-B0A4-4797-8BC9-5663606A4E78}" destId="{4E2A91E4-8829-403A-9AAA-631E76B9AEFA}" srcOrd="0" destOrd="0" presId="urn:microsoft.com/office/officeart/2008/layout/LinedList"/>
    <dgm:cxn modelId="{1F052798-B142-466B-B3F3-54DD3A3E2A03}" type="presParOf" srcId="{10B58723-B0A4-4797-8BC9-5663606A4E78}" destId="{679094A8-88D9-40D4-8B2D-A78AE4FD48A4}" srcOrd="1" destOrd="0" presId="urn:microsoft.com/office/officeart/2008/layout/LinedList"/>
    <dgm:cxn modelId="{B5855BF9-9CF6-41F5-8AA7-CB3C5CA11BD7}" type="presParOf" srcId="{C16A00B9-14E5-4357-A8E6-65CFADE43EFC}" destId="{AD7D015F-A29E-4EE9-9719-CC8352743478}" srcOrd="2" destOrd="0" presId="urn:microsoft.com/office/officeart/2008/layout/LinedList"/>
    <dgm:cxn modelId="{C432836C-310D-4B97-8891-1B5AABF23EFA}" type="presParOf" srcId="{C16A00B9-14E5-4357-A8E6-65CFADE43EFC}" destId="{1501D398-7AF2-4F89-9DCC-4347DD9A2BED}" srcOrd="3" destOrd="0" presId="urn:microsoft.com/office/officeart/2008/layout/LinedList"/>
    <dgm:cxn modelId="{200EBAA8-A3D0-4D07-BD7E-4AF7CA977E7F}" type="presParOf" srcId="{1501D398-7AF2-4F89-9DCC-4347DD9A2BED}" destId="{FF4A5A5F-4A51-4E76-8643-C03D6D658CCC}" srcOrd="0" destOrd="0" presId="urn:microsoft.com/office/officeart/2008/layout/LinedList"/>
    <dgm:cxn modelId="{CF5DFEE7-7567-48B6-8254-4AAA79A2429A}" type="presParOf" srcId="{1501D398-7AF2-4F89-9DCC-4347DD9A2BED}" destId="{3406D491-C21B-4F36-A526-8EC91B282EB1}" srcOrd="1" destOrd="0" presId="urn:microsoft.com/office/officeart/2008/layout/LinedList"/>
    <dgm:cxn modelId="{00724659-3398-4ED9-BB0F-F4E2FE669E72}" type="presParOf" srcId="{C16A00B9-14E5-4357-A8E6-65CFADE43EFC}" destId="{EE87B01F-9CCB-45E6-9A1A-B4836E4FF15F}" srcOrd="4" destOrd="0" presId="urn:microsoft.com/office/officeart/2008/layout/LinedList"/>
    <dgm:cxn modelId="{1F0AAD6E-70A7-47E6-B409-DB2DBA49B818}" type="presParOf" srcId="{C16A00B9-14E5-4357-A8E6-65CFADE43EFC}" destId="{AAB21181-864C-42FE-8D5E-4E549DEEC2ED}" srcOrd="5" destOrd="0" presId="urn:microsoft.com/office/officeart/2008/layout/LinedList"/>
    <dgm:cxn modelId="{D025DCAC-C2F0-4EB8-8ECF-F9153474906C}" type="presParOf" srcId="{AAB21181-864C-42FE-8D5E-4E549DEEC2ED}" destId="{5B104BEC-0068-4A3C-BE06-4EE6FD2E3398}" srcOrd="0" destOrd="0" presId="urn:microsoft.com/office/officeart/2008/layout/LinedList"/>
    <dgm:cxn modelId="{DBCDDBFD-3D72-4B9D-B2C4-D8F0437C1685}" type="presParOf" srcId="{AAB21181-864C-42FE-8D5E-4E549DEEC2ED}" destId="{4383D75C-638A-490A-A704-86859CC53CEC}" srcOrd="1" destOrd="0" presId="urn:microsoft.com/office/officeart/2008/layout/LinedList"/>
    <dgm:cxn modelId="{3FFE033B-F268-4E19-B244-41A9448C0C32}" type="presParOf" srcId="{C16A00B9-14E5-4357-A8E6-65CFADE43EFC}" destId="{8A2B084A-AF45-4649-BD02-E72A2751C76B}" srcOrd="6" destOrd="0" presId="urn:microsoft.com/office/officeart/2008/layout/LinedList"/>
    <dgm:cxn modelId="{D4646AEB-7B1E-4BB9-A8F1-8E08EAE2C282}" type="presParOf" srcId="{C16A00B9-14E5-4357-A8E6-65CFADE43EFC}" destId="{64209E1F-4754-40CA-BA94-74C6FF7ECF06}" srcOrd="7" destOrd="0" presId="urn:microsoft.com/office/officeart/2008/layout/LinedList"/>
    <dgm:cxn modelId="{212A2653-A851-4E5B-9576-70163F2B48B0}" type="presParOf" srcId="{64209E1F-4754-40CA-BA94-74C6FF7ECF06}" destId="{B05A4F96-849E-49E9-AB10-99CCE4CA390B}" srcOrd="0" destOrd="0" presId="urn:microsoft.com/office/officeart/2008/layout/LinedList"/>
    <dgm:cxn modelId="{FF328F85-B193-4942-9A8B-5F301C7CA040}" type="presParOf" srcId="{64209E1F-4754-40CA-BA94-74C6FF7ECF06}" destId="{C9A4C201-4721-4135-802B-0B8A3D2FD3C3}" srcOrd="1" destOrd="0" presId="urn:microsoft.com/office/officeart/2008/layout/LinedList"/>
    <dgm:cxn modelId="{B0E3C41F-4354-4F60-B53F-CEF1B185A704}" type="presParOf" srcId="{C16A00B9-14E5-4357-A8E6-65CFADE43EFC}" destId="{26622CC0-849D-494F-A77F-BB5E97569B0E}" srcOrd="8" destOrd="0" presId="urn:microsoft.com/office/officeart/2008/layout/LinedList"/>
    <dgm:cxn modelId="{36839E6C-4C13-4114-A31E-D025FB12D370}" type="presParOf" srcId="{C16A00B9-14E5-4357-A8E6-65CFADE43EFC}" destId="{01B40098-1875-452B-9143-23CD1F36FE48}" srcOrd="9" destOrd="0" presId="urn:microsoft.com/office/officeart/2008/layout/LinedList"/>
    <dgm:cxn modelId="{EC3BA6CE-5C6D-42B4-A4AF-CC8876B846F4}" type="presParOf" srcId="{01B40098-1875-452B-9143-23CD1F36FE48}" destId="{180C61D7-5608-4AA6-884F-84A30BBA6F4B}" srcOrd="0" destOrd="0" presId="urn:microsoft.com/office/officeart/2008/layout/LinedList"/>
    <dgm:cxn modelId="{745D8778-7321-4338-AA6D-EC6889090EF4}" type="presParOf" srcId="{01B40098-1875-452B-9143-23CD1F36FE48}" destId="{A197F9CB-98E3-4F8C-B167-06797335576A}" srcOrd="1" destOrd="0" presId="urn:microsoft.com/office/officeart/2008/layout/LinedList"/>
    <dgm:cxn modelId="{7F64E15C-A979-4B76-9427-E5919566C7F0}" type="presParOf" srcId="{C16A00B9-14E5-4357-A8E6-65CFADE43EFC}" destId="{3EA26428-4D6A-45D9-9718-1C23F7F51CCF}" srcOrd="10" destOrd="0" presId="urn:microsoft.com/office/officeart/2008/layout/LinedList"/>
    <dgm:cxn modelId="{1A7B42C3-4D00-4DB0-AF14-65C258BC85E2}" type="presParOf" srcId="{C16A00B9-14E5-4357-A8E6-65CFADE43EFC}" destId="{600AA3BA-EB3B-4C4A-944B-AB235BD37EA2}" srcOrd="11" destOrd="0" presId="urn:microsoft.com/office/officeart/2008/layout/LinedList"/>
    <dgm:cxn modelId="{FCD0AF9A-3A54-4B55-8EC2-4AFA1D2975A1}" type="presParOf" srcId="{600AA3BA-EB3B-4C4A-944B-AB235BD37EA2}" destId="{2172AA5B-DF58-43A6-836C-3F3001D25BD4}" srcOrd="0" destOrd="0" presId="urn:microsoft.com/office/officeart/2008/layout/LinedList"/>
    <dgm:cxn modelId="{B0DD415D-D354-476C-A017-1244FB89D131}" type="presParOf" srcId="{600AA3BA-EB3B-4C4A-944B-AB235BD37EA2}" destId="{4C605FD2-84FD-439A-B11B-BF81900A49D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637F84C-046E-426A-9671-675C96765313}"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B528ECF2-7CEF-4594-96A3-EF66F11B360C}">
      <dgm:prSet/>
      <dgm:spPr/>
      <dgm:t>
        <a:bodyPr/>
        <a:lstStyle/>
        <a:p>
          <a:r>
            <a:rPr lang="en-US" b="0" i="0" baseline="0"/>
            <a:t>Establish clear governance frameworks defining acceptable use policies and accountability structures (Papagiannidis, Enholm, and Krogstie, 2022) </a:t>
          </a:r>
          <a:endParaRPr lang="en-US"/>
        </a:p>
      </dgm:t>
    </dgm:pt>
    <dgm:pt modelId="{7D2CD006-4F51-4570-8C3B-C88AFC083554}" type="parTrans" cxnId="{12B24C43-0816-4A68-AAC3-18877BDD186B}">
      <dgm:prSet/>
      <dgm:spPr/>
      <dgm:t>
        <a:bodyPr/>
        <a:lstStyle/>
        <a:p>
          <a:endParaRPr lang="en-US"/>
        </a:p>
      </dgm:t>
    </dgm:pt>
    <dgm:pt modelId="{7C9A2287-006F-47CE-9F6D-EBF73DA4820B}" type="sibTrans" cxnId="{12B24C43-0816-4A68-AAC3-18877BDD186B}">
      <dgm:prSet/>
      <dgm:spPr/>
      <dgm:t>
        <a:bodyPr/>
        <a:lstStyle/>
        <a:p>
          <a:endParaRPr lang="en-US"/>
        </a:p>
      </dgm:t>
    </dgm:pt>
    <dgm:pt modelId="{61F1AD9F-F970-427D-AB64-775B1118DC2D}">
      <dgm:prSet/>
      <dgm:spPr/>
      <dgm:t>
        <a:bodyPr/>
        <a:lstStyle/>
        <a:p>
          <a:r>
            <a:rPr lang="en-US" b="0" i="0" baseline="0"/>
            <a:t>Implement regular ethics audits examining system outputs for bias and discrimination (Gichoya et al., 2023) </a:t>
          </a:r>
          <a:endParaRPr lang="en-US"/>
        </a:p>
      </dgm:t>
    </dgm:pt>
    <dgm:pt modelId="{1896CC40-63EC-498D-97B2-3231C4F5B167}" type="parTrans" cxnId="{69C3A71E-9A4A-47BD-887D-84F938BCE858}">
      <dgm:prSet/>
      <dgm:spPr/>
      <dgm:t>
        <a:bodyPr/>
        <a:lstStyle/>
        <a:p>
          <a:endParaRPr lang="en-US"/>
        </a:p>
      </dgm:t>
    </dgm:pt>
    <dgm:pt modelId="{29EDA6CC-68A1-487F-855F-B93AEA0094EE}" type="sibTrans" cxnId="{69C3A71E-9A4A-47BD-887D-84F938BCE858}">
      <dgm:prSet/>
      <dgm:spPr/>
      <dgm:t>
        <a:bodyPr/>
        <a:lstStyle/>
        <a:p>
          <a:endParaRPr lang="en-US"/>
        </a:p>
      </dgm:t>
    </dgm:pt>
    <dgm:pt modelId="{7B13D576-9428-4822-AF5D-72450C0BBBC1}">
      <dgm:prSet/>
      <dgm:spPr/>
      <dgm:t>
        <a:bodyPr/>
        <a:lstStyle/>
        <a:p>
          <a:r>
            <a:rPr lang="en-US" b="0" i="0" baseline="0"/>
            <a:t>Provide transparency about data collection, processing, and decision making algorithms </a:t>
          </a:r>
          <a:endParaRPr lang="en-US"/>
        </a:p>
      </dgm:t>
    </dgm:pt>
    <dgm:pt modelId="{43C37FE7-2454-4A01-B676-0A4424A94F1A}" type="parTrans" cxnId="{5A92B8E3-4372-4BC4-A57F-E58CE77FFF6F}">
      <dgm:prSet/>
      <dgm:spPr/>
      <dgm:t>
        <a:bodyPr/>
        <a:lstStyle/>
        <a:p>
          <a:endParaRPr lang="en-US"/>
        </a:p>
      </dgm:t>
    </dgm:pt>
    <dgm:pt modelId="{E891C8E4-7B29-43A5-8DE9-8BEACC79F493}" type="sibTrans" cxnId="{5A92B8E3-4372-4BC4-A57F-E58CE77FFF6F}">
      <dgm:prSet/>
      <dgm:spPr/>
      <dgm:t>
        <a:bodyPr/>
        <a:lstStyle/>
        <a:p>
          <a:endParaRPr lang="en-US"/>
        </a:p>
      </dgm:t>
    </dgm:pt>
    <dgm:pt modelId="{452DD4EB-6B48-4B00-941B-C469D6B451D9}">
      <dgm:prSet/>
      <dgm:spPr/>
      <dgm:t>
        <a:bodyPr/>
        <a:lstStyle/>
        <a:p>
          <a:r>
            <a:rPr lang="en-US" b="0" i="0" baseline="0"/>
            <a:t>Create diverse teams involved in system design and deployment to identify potential issues </a:t>
          </a:r>
          <a:endParaRPr lang="en-US"/>
        </a:p>
      </dgm:t>
    </dgm:pt>
    <dgm:pt modelId="{405F4398-33F8-447E-A0A7-F06CB45609B7}" type="parTrans" cxnId="{9F1F86E6-F377-4522-AF4A-59210A3657FF}">
      <dgm:prSet/>
      <dgm:spPr/>
      <dgm:t>
        <a:bodyPr/>
        <a:lstStyle/>
        <a:p>
          <a:endParaRPr lang="en-US"/>
        </a:p>
      </dgm:t>
    </dgm:pt>
    <dgm:pt modelId="{4481BF1F-850F-4E7D-827E-775444249892}" type="sibTrans" cxnId="{9F1F86E6-F377-4522-AF4A-59210A3657FF}">
      <dgm:prSet/>
      <dgm:spPr/>
      <dgm:t>
        <a:bodyPr/>
        <a:lstStyle/>
        <a:p>
          <a:endParaRPr lang="en-US"/>
        </a:p>
      </dgm:t>
    </dgm:pt>
    <dgm:pt modelId="{46C5A460-CFF7-4DCD-A1D4-493B88DABF86}">
      <dgm:prSet/>
      <dgm:spPr/>
      <dgm:t>
        <a:bodyPr/>
        <a:lstStyle/>
        <a:p>
          <a:r>
            <a:rPr lang="en-US" b="0" i="0" baseline="0"/>
            <a:t>Develop robust security protocols protecting sensitive information from breaches </a:t>
          </a:r>
          <a:endParaRPr lang="en-US"/>
        </a:p>
      </dgm:t>
    </dgm:pt>
    <dgm:pt modelId="{AC8D8714-45F7-4C30-BE90-A092E63582B9}" type="parTrans" cxnId="{2A8D886C-B4B1-4416-86AA-90F093592CF4}">
      <dgm:prSet/>
      <dgm:spPr/>
      <dgm:t>
        <a:bodyPr/>
        <a:lstStyle/>
        <a:p>
          <a:endParaRPr lang="en-US"/>
        </a:p>
      </dgm:t>
    </dgm:pt>
    <dgm:pt modelId="{3D69271E-4698-4F7C-9FB8-D6C8A4FF8E73}" type="sibTrans" cxnId="{2A8D886C-B4B1-4416-86AA-90F093592CF4}">
      <dgm:prSet/>
      <dgm:spPr/>
      <dgm:t>
        <a:bodyPr/>
        <a:lstStyle/>
        <a:p>
          <a:endParaRPr lang="en-US"/>
        </a:p>
      </dgm:t>
    </dgm:pt>
    <dgm:pt modelId="{5D752399-513D-44F7-91D8-6A7CAD938C6E}">
      <dgm:prSet/>
      <dgm:spPr/>
      <dgm:t>
        <a:bodyPr/>
        <a:lstStyle/>
        <a:p>
          <a:r>
            <a:rPr lang="en-US" b="0" i="0" baseline="0"/>
            <a:t>Train employees on ethical considerations and responsible system use practices </a:t>
          </a:r>
          <a:endParaRPr lang="en-US"/>
        </a:p>
      </dgm:t>
    </dgm:pt>
    <dgm:pt modelId="{7E764E3B-1700-4D96-BA24-FCF1C72C7360}" type="parTrans" cxnId="{ECA72F4D-C741-4210-BFB5-F97DB46024ED}">
      <dgm:prSet/>
      <dgm:spPr/>
      <dgm:t>
        <a:bodyPr/>
        <a:lstStyle/>
        <a:p>
          <a:endParaRPr lang="en-US"/>
        </a:p>
      </dgm:t>
    </dgm:pt>
    <dgm:pt modelId="{4E7359C7-B1CE-496E-BE6B-75AD19395476}" type="sibTrans" cxnId="{ECA72F4D-C741-4210-BFB5-F97DB46024ED}">
      <dgm:prSet/>
      <dgm:spPr/>
      <dgm:t>
        <a:bodyPr/>
        <a:lstStyle/>
        <a:p>
          <a:endParaRPr lang="en-US"/>
        </a:p>
      </dgm:t>
    </dgm:pt>
    <dgm:pt modelId="{3D655A32-8FF4-4180-BF87-C8226610F8DF}" type="pres">
      <dgm:prSet presAssocID="{D637F84C-046E-426A-9671-675C96765313}" presName="Name0" presStyleCnt="0">
        <dgm:presLayoutVars>
          <dgm:dir/>
          <dgm:resizeHandles val="exact"/>
        </dgm:presLayoutVars>
      </dgm:prSet>
      <dgm:spPr/>
    </dgm:pt>
    <dgm:pt modelId="{525D67E9-8444-4058-8218-84D8ABEE4CCD}" type="pres">
      <dgm:prSet presAssocID="{B528ECF2-7CEF-4594-96A3-EF66F11B360C}" presName="node" presStyleLbl="node1" presStyleIdx="0" presStyleCnt="6">
        <dgm:presLayoutVars>
          <dgm:bulletEnabled val="1"/>
        </dgm:presLayoutVars>
      </dgm:prSet>
      <dgm:spPr/>
    </dgm:pt>
    <dgm:pt modelId="{B0E1753E-638D-4F80-9C82-884AA2BF11E1}" type="pres">
      <dgm:prSet presAssocID="{7C9A2287-006F-47CE-9F6D-EBF73DA4820B}" presName="sibTrans" presStyleLbl="sibTrans1D1" presStyleIdx="0" presStyleCnt="5"/>
      <dgm:spPr/>
    </dgm:pt>
    <dgm:pt modelId="{D8294FF7-E96C-4C31-AC34-39D8A1DB99BE}" type="pres">
      <dgm:prSet presAssocID="{7C9A2287-006F-47CE-9F6D-EBF73DA4820B}" presName="connectorText" presStyleLbl="sibTrans1D1" presStyleIdx="0" presStyleCnt="5"/>
      <dgm:spPr/>
    </dgm:pt>
    <dgm:pt modelId="{0C6FA734-BB5A-4DAB-BF63-0F00C7AF02DD}" type="pres">
      <dgm:prSet presAssocID="{61F1AD9F-F970-427D-AB64-775B1118DC2D}" presName="node" presStyleLbl="node1" presStyleIdx="1" presStyleCnt="6">
        <dgm:presLayoutVars>
          <dgm:bulletEnabled val="1"/>
        </dgm:presLayoutVars>
      </dgm:prSet>
      <dgm:spPr/>
    </dgm:pt>
    <dgm:pt modelId="{C87F92EE-399E-4301-843B-C4088BA32E2B}" type="pres">
      <dgm:prSet presAssocID="{29EDA6CC-68A1-487F-855F-B93AEA0094EE}" presName="sibTrans" presStyleLbl="sibTrans1D1" presStyleIdx="1" presStyleCnt="5"/>
      <dgm:spPr/>
    </dgm:pt>
    <dgm:pt modelId="{0923CAEA-04F6-4C76-A407-B9DAA5C031A7}" type="pres">
      <dgm:prSet presAssocID="{29EDA6CC-68A1-487F-855F-B93AEA0094EE}" presName="connectorText" presStyleLbl="sibTrans1D1" presStyleIdx="1" presStyleCnt="5"/>
      <dgm:spPr/>
    </dgm:pt>
    <dgm:pt modelId="{FBBE0578-FFAE-44AB-B9C5-572881BFD1E0}" type="pres">
      <dgm:prSet presAssocID="{7B13D576-9428-4822-AF5D-72450C0BBBC1}" presName="node" presStyleLbl="node1" presStyleIdx="2" presStyleCnt="6">
        <dgm:presLayoutVars>
          <dgm:bulletEnabled val="1"/>
        </dgm:presLayoutVars>
      </dgm:prSet>
      <dgm:spPr/>
    </dgm:pt>
    <dgm:pt modelId="{54896147-169A-44D8-A9DE-373CE0543334}" type="pres">
      <dgm:prSet presAssocID="{E891C8E4-7B29-43A5-8DE9-8BEACC79F493}" presName="sibTrans" presStyleLbl="sibTrans1D1" presStyleIdx="2" presStyleCnt="5"/>
      <dgm:spPr/>
    </dgm:pt>
    <dgm:pt modelId="{86DAF565-1744-4DF9-9DB3-E1D541A7D777}" type="pres">
      <dgm:prSet presAssocID="{E891C8E4-7B29-43A5-8DE9-8BEACC79F493}" presName="connectorText" presStyleLbl="sibTrans1D1" presStyleIdx="2" presStyleCnt="5"/>
      <dgm:spPr/>
    </dgm:pt>
    <dgm:pt modelId="{0461480D-F1B3-435A-B397-3FEC07698219}" type="pres">
      <dgm:prSet presAssocID="{452DD4EB-6B48-4B00-941B-C469D6B451D9}" presName="node" presStyleLbl="node1" presStyleIdx="3" presStyleCnt="6">
        <dgm:presLayoutVars>
          <dgm:bulletEnabled val="1"/>
        </dgm:presLayoutVars>
      </dgm:prSet>
      <dgm:spPr/>
    </dgm:pt>
    <dgm:pt modelId="{1297DC53-E889-4FCE-A809-724CACE8E365}" type="pres">
      <dgm:prSet presAssocID="{4481BF1F-850F-4E7D-827E-775444249892}" presName="sibTrans" presStyleLbl="sibTrans1D1" presStyleIdx="3" presStyleCnt="5"/>
      <dgm:spPr/>
    </dgm:pt>
    <dgm:pt modelId="{11FF4A45-71F9-4CE9-9A96-D78D337B14AD}" type="pres">
      <dgm:prSet presAssocID="{4481BF1F-850F-4E7D-827E-775444249892}" presName="connectorText" presStyleLbl="sibTrans1D1" presStyleIdx="3" presStyleCnt="5"/>
      <dgm:spPr/>
    </dgm:pt>
    <dgm:pt modelId="{44AC63B7-24EC-4F39-B6C4-BB4675FCB0BD}" type="pres">
      <dgm:prSet presAssocID="{46C5A460-CFF7-4DCD-A1D4-493B88DABF86}" presName="node" presStyleLbl="node1" presStyleIdx="4" presStyleCnt="6">
        <dgm:presLayoutVars>
          <dgm:bulletEnabled val="1"/>
        </dgm:presLayoutVars>
      </dgm:prSet>
      <dgm:spPr/>
    </dgm:pt>
    <dgm:pt modelId="{9ED11700-D4B5-477A-8B52-A640DECC881E}" type="pres">
      <dgm:prSet presAssocID="{3D69271E-4698-4F7C-9FB8-D6C8A4FF8E73}" presName="sibTrans" presStyleLbl="sibTrans1D1" presStyleIdx="4" presStyleCnt="5"/>
      <dgm:spPr/>
    </dgm:pt>
    <dgm:pt modelId="{8D0BCE25-2572-4B4E-8EC1-BDB7D0F8999E}" type="pres">
      <dgm:prSet presAssocID="{3D69271E-4698-4F7C-9FB8-D6C8A4FF8E73}" presName="connectorText" presStyleLbl="sibTrans1D1" presStyleIdx="4" presStyleCnt="5"/>
      <dgm:spPr/>
    </dgm:pt>
    <dgm:pt modelId="{FA33F70B-2A3F-49CC-9BD3-B277A1A95994}" type="pres">
      <dgm:prSet presAssocID="{5D752399-513D-44F7-91D8-6A7CAD938C6E}" presName="node" presStyleLbl="node1" presStyleIdx="5" presStyleCnt="6">
        <dgm:presLayoutVars>
          <dgm:bulletEnabled val="1"/>
        </dgm:presLayoutVars>
      </dgm:prSet>
      <dgm:spPr/>
    </dgm:pt>
  </dgm:ptLst>
  <dgm:cxnLst>
    <dgm:cxn modelId="{00116C04-7FD4-4F9C-B884-A2DB3EFA5381}" type="presOf" srcId="{E891C8E4-7B29-43A5-8DE9-8BEACC79F493}" destId="{54896147-169A-44D8-A9DE-373CE0543334}" srcOrd="0" destOrd="0" presId="urn:microsoft.com/office/officeart/2016/7/layout/RepeatingBendingProcessNew"/>
    <dgm:cxn modelId="{69C3A71E-9A4A-47BD-887D-84F938BCE858}" srcId="{D637F84C-046E-426A-9671-675C96765313}" destId="{61F1AD9F-F970-427D-AB64-775B1118DC2D}" srcOrd="1" destOrd="0" parTransId="{1896CC40-63EC-498D-97B2-3231C4F5B167}" sibTransId="{29EDA6CC-68A1-487F-855F-B93AEA0094EE}"/>
    <dgm:cxn modelId="{D2B5042B-5E2D-4ABE-89E2-171805199A52}" type="presOf" srcId="{5D752399-513D-44F7-91D8-6A7CAD938C6E}" destId="{FA33F70B-2A3F-49CC-9BD3-B277A1A95994}" srcOrd="0" destOrd="0" presId="urn:microsoft.com/office/officeart/2016/7/layout/RepeatingBendingProcessNew"/>
    <dgm:cxn modelId="{23F3FB31-1DEA-4828-B333-F6AEA3E5890D}" type="presOf" srcId="{7B13D576-9428-4822-AF5D-72450C0BBBC1}" destId="{FBBE0578-FFAE-44AB-B9C5-572881BFD1E0}" srcOrd="0" destOrd="0" presId="urn:microsoft.com/office/officeart/2016/7/layout/RepeatingBendingProcessNew"/>
    <dgm:cxn modelId="{12B24C43-0816-4A68-AAC3-18877BDD186B}" srcId="{D637F84C-046E-426A-9671-675C96765313}" destId="{B528ECF2-7CEF-4594-96A3-EF66F11B360C}" srcOrd="0" destOrd="0" parTransId="{7D2CD006-4F51-4570-8C3B-C88AFC083554}" sibTransId="{7C9A2287-006F-47CE-9F6D-EBF73DA4820B}"/>
    <dgm:cxn modelId="{2A8D886C-B4B1-4416-86AA-90F093592CF4}" srcId="{D637F84C-046E-426A-9671-675C96765313}" destId="{46C5A460-CFF7-4DCD-A1D4-493B88DABF86}" srcOrd="4" destOrd="0" parTransId="{AC8D8714-45F7-4C30-BE90-A092E63582B9}" sibTransId="{3D69271E-4698-4F7C-9FB8-D6C8A4FF8E73}"/>
    <dgm:cxn modelId="{2DB41E4D-9E3A-49BA-9629-68EDE939725C}" type="presOf" srcId="{46C5A460-CFF7-4DCD-A1D4-493B88DABF86}" destId="{44AC63B7-24EC-4F39-B6C4-BB4675FCB0BD}" srcOrd="0" destOrd="0" presId="urn:microsoft.com/office/officeart/2016/7/layout/RepeatingBendingProcessNew"/>
    <dgm:cxn modelId="{ECA72F4D-C741-4210-BFB5-F97DB46024ED}" srcId="{D637F84C-046E-426A-9671-675C96765313}" destId="{5D752399-513D-44F7-91D8-6A7CAD938C6E}" srcOrd="5" destOrd="0" parTransId="{7E764E3B-1700-4D96-BA24-FCF1C72C7360}" sibTransId="{4E7359C7-B1CE-496E-BE6B-75AD19395476}"/>
    <dgm:cxn modelId="{723A0F6E-186F-481A-A340-7F74EF3C9983}" type="presOf" srcId="{3D69271E-4698-4F7C-9FB8-D6C8A4FF8E73}" destId="{9ED11700-D4B5-477A-8B52-A640DECC881E}" srcOrd="0" destOrd="0" presId="urn:microsoft.com/office/officeart/2016/7/layout/RepeatingBendingProcessNew"/>
    <dgm:cxn modelId="{CDF11C84-7D3D-4DE9-9DA4-D2A4EF7BD66A}" type="presOf" srcId="{D637F84C-046E-426A-9671-675C96765313}" destId="{3D655A32-8FF4-4180-BF87-C8226610F8DF}" srcOrd="0" destOrd="0" presId="urn:microsoft.com/office/officeart/2016/7/layout/RepeatingBendingProcessNew"/>
    <dgm:cxn modelId="{5AFCB493-C845-4787-88CC-07F08C3D773E}" type="presOf" srcId="{7C9A2287-006F-47CE-9F6D-EBF73DA4820B}" destId="{D8294FF7-E96C-4C31-AC34-39D8A1DB99BE}" srcOrd="1" destOrd="0" presId="urn:microsoft.com/office/officeart/2016/7/layout/RepeatingBendingProcessNew"/>
    <dgm:cxn modelId="{EDF20BA4-5C3A-49EA-858F-F100780334D3}" type="presOf" srcId="{B528ECF2-7CEF-4594-96A3-EF66F11B360C}" destId="{525D67E9-8444-4058-8218-84D8ABEE4CCD}" srcOrd="0" destOrd="0" presId="urn:microsoft.com/office/officeart/2016/7/layout/RepeatingBendingProcessNew"/>
    <dgm:cxn modelId="{8BE4CDA9-2476-4459-9820-F7B2DA69214B}" type="presOf" srcId="{61F1AD9F-F970-427D-AB64-775B1118DC2D}" destId="{0C6FA734-BB5A-4DAB-BF63-0F00C7AF02DD}" srcOrd="0" destOrd="0" presId="urn:microsoft.com/office/officeart/2016/7/layout/RepeatingBendingProcessNew"/>
    <dgm:cxn modelId="{7E0E96B6-F3FC-4948-90A6-AE3914F452CE}" type="presOf" srcId="{452DD4EB-6B48-4B00-941B-C469D6B451D9}" destId="{0461480D-F1B3-435A-B397-3FEC07698219}" srcOrd="0" destOrd="0" presId="urn:microsoft.com/office/officeart/2016/7/layout/RepeatingBendingProcessNew"/>
    <dgm:cxn modelId="{7369FEC6-8AAF-4D55-9733-FCDC61C981BE}" type="presOf" srcId="{29EDA6CC-68A1-487F-855F-B93AEA0094EE}" destId="{C87F92EE-399E-4301-843B-C4088BA32E2B}" srcOrd="0" destOrd="0" presId="urn:microsoft.com/office/officeart/2016/7/layout/RepeatingBendingProcessNew"/>
    <dgm:cxn modelId="{DBC20ED4-63E9-492E-AE48-81711A2275F2}" type="presOf" srcId="{29EDA6CC-68A1-487F-855F-B93AEA0094EE}" destId="{0923CAEA-04F6-4C76-A407-B9DAA5C031A7}" srcOrd="1" destOrd="0" presId="urn:microsoft.com/office/officeart/2016/7/layout/RepeatingBendingProcessNew"/>
    <dgm:cxn modelId="{24B29EDB-1D53-4686-87B4-5389F5B5C0C4}" type="presOf" srcId="{3D69271E-4698-4F7C-9FB8-D6C8A4FF8E73}" destId="{8D0BCE25-2572-4B4E-8EC1-BDB7D0F8999E}" srcOrd="1" destOrd="0" presId="urn:microsoft.com/office/officeart/2016/7/layout/RepeatingBendingProcessNew"/>
    <dgm:cxn modelId="{3B1FE7E1-5B10-497C-901F-7B48D558278E}" type="presOf" srcId="{4481BF1F-850F-4E7D-827E-775444249892}" destId="{1297DC53-E889-4FCE-A809-724CACE8E365}" srcOrd="0" destOrd="0" presId="urn:microsoft.com/office/officeart/2016/7/layout/RepeatingBendingProcessNew"/>
    <dgm:cxn modelId="{E4B09CE3-DF32-49ED-B6FE-70FFF1D1D1F7}" type="presOf" srcId="{4481BF1F-850F-4E7D-827E-775444249892}" destId="{11FF4A45-71F9-4CE9-9A96-D78D337B14AD}" srcOrd="1" destOrd="0" presId="urn:microsoft.com/office/officeart/2016/7/layout/RepeatingBendingProcessNew"/>
    <dgm:cxn modelId="{5A92B8E3-4372-4BC4-A57F-E58CE77FFF6F}" srcId="{D637F84C-046E-426A-9671-675C96765313}" destId="{7B13D576-9428-4822-AF5D-72450C0BBBC1}" srcOrd="2" destOrd="0" parTransId="{43C37FE7-2454-4A01-B676-0A4424A94F1A}" sibTransId="{E891C8E4-7B29-43A5-8DE9-8BEACC79F493}"/>
    <dgm:cxn modelId="{9F1F86E6-F377-4522-AF4A-59210A3657FF}" srcId="{D637F84C-046E-426A-9671-675C96765313}" destId="{452DD4EB-6B48-4B00-941B-C469D6B451D9}" srcOrd="3" destOrd="0" parTransId="{405F4398-33F8-447E-A0A7-F06CB45609B7}" sibTransId="{4481BF1F-850F-4E7D-827E-775444249892}"/>
    <dgm:cxn modelId="{7191B1F2-3BC8-4741-B832-D2ADA7796D13}" type="presOf" srcId="{7C9A2287-006F-47CE-9F6D-EBF73DA4820B}" destId="{B0E1753E-638D-4F80-9C82-884AA2BF11E1}" srcOrd="0" destOrd="0" presId="urn:microsoft.com/office/officeart/2016/7/layout/RepeatingBendingProcessNew"/>
    <dgm:cxn modelId="{AA75DFFE-BF74-4EA8-956E-FDCFA82106ED}" type="presOf" srcId="{E891C8E4-7B29-43A5-8DE9-8BEACC79F493}" destId="{86DAF565-1744-4DF9-9DB3-E1D541A7D777}" srcOrd="1" destOrd="0" presId="urn:microsoft.com/office/officeart/2016/7/layout/RepeatingBendingProcessNew"/>
    <dgm:cxn modelId="{5B386E0D-4C3D-4AA5-A76C-60592913ACE1}" type="presParOf" srcId="{3D655A32-8FF4-4180-BF87-C8226610F8DF}" destId="{525D67E9-8444-4058-8218-84D8ABEE4CCD}" srcOrd="0" destOrd="0" presId="urn:microsoft.com/office/officeart/2016/7/layout/RepeatingBendingProcessNew"/>
    <dgm:cxn modelId="{EB8F9C38-A0C8-42BD-9675-3927A1F3E9C2}" type="presParOf" srcId="{3D655A32-8FF4-4180-BF87-C8226610F8DF}" destId="{B0E1753E-638D-4F80-9C82-884AA2BF11E1}" srcOrd="1" destOrd="0" presId="urn:microsoft.com/office/officeart/2016/7/layout/RepeatingBendingProcessNew"/>
    <dgm:cxn modelId="{2367FFCD-5CA9-490C-B319-08D9E47DB10E}" type="presParOf" srcId="{B0E1753E-638D-4F80-9C82-884AA2BF11E1}" destId="{D8294FF7-E96C-4C31-AC34-39D8A1DB99BE}" srcOrd="0" destOrd="0" presId="urn:microsoft.com/office/officeart/2016/7/layout/RepeatingBendingProcessNew"/>
    <dgm:cxn modelId="{E9FFD52D-6ACB-40B8-A4B4-7B90B5B0E4E5}" type="presParOf" srcId="{3D655A32-8FF4-4180-BF87-C8226610F8DF}" destId="{0C6FA734-BB5A-4DAB-BF63-0F00C7AF02DD}" srcOrd="2" destOrd="0" presId="urn:microsoft.com/office/officeart/2016/7/layout/RepeatingBendingProcessNew"/>
    <dgm:cxn modelId="{2951DB2D-D92D-41BF-BF27-B9C0A504BFA8}" type="presParOf" srcId="{3D655A32-8FF4-4180-BF87-C8226610F8DF}" destId="{C87F92EE-399E-4301-843B-C4088BA32E2B}" srcOrd="3" destOrd="0" presId="urn:microsoft.com/office/officeart/2016/7/layout/RepeatingBendingProcessNew"/>
    <dgm:cxn modelId="{9092B4B0-88CF-4E27-90A9-97282E5780BE}" type="presParOf" srcId="{C87F92EE-399E-4301-843B-C4088BA32E2B}" destId="{0923CAEA-04F6-4C76-A407-B9DAA5C031A7}" srcOrd="0" destOrd="0" presId="urn:microsoft.com/office/officeart/2016/7/layout/RepeatingBendingProcessNew"/>
    <dgm:cxn modelId="{9DA69121-4316-4E0A-8440-D5321D4E65A2}" type="presParOf" srcId="{3D655A32-8FF4-4180-BF87-C8226610F8DF}" destId="{FBBE0578-FFAE-44AB-B9C5-572881BFD1E0}" srcOrd="4" destOrd="0" presId="urn:microsoft.com/office/officeart/2016/7/layout/RepeatingBendingProcessNew"/>
    <dgm:cxn modelId="{C5FD0D1A-13EA-46E5-8A4F-E17487E921CE}" type="presParOf" srcId="{3D655A32-8FF4-4180-BF87-C8226610F8DF}" destId="{54896147-169A-44D8-A9DE-373CE0543334}" srcOrd="5" destOrd="0" presId="urn:microsoft.com/office/officeart/2016/7/layout/RepeatingBendingProcessNew"/>
    <dgm:cxn modelId="{B721D5A3-9560-459A-A800-9F8F8664BBB5}" type="presParOf" srcId="{54896147-169A-44D8-A9DE-373CE0543334}" destId="{86DAF565-1744-4DF9-9DB3-E1D541A7D777}" srcOrd="0" destOrd="0" presId="urn:microsoft.com/office/officeart/2016/7/layout/RepeatingBendingProcessNew"/>
    <dgm:cxn modelId="{DD2B7C8E-8BC7-494B-BB5E-AC5E9519E6AC}" type="presParOf" srcId="{3D655A32-8FF4-4180-BF87-C8226610F8DF}" destId="{0461480D-F1B3-435A-B397-3FEC07698219}" srcOrd="6" destOrd="0" presId="urn:microsoft.com/office/officeart/2016/7/layout/RepeatingBendingProcessNew"/>
    <dgm:cxn modelId="{873CD2F4-E1E9-490B-91A9-D547B1CF4DF4}" type="presParOf" srcId="{3D655A32-8FF4-4180-BF87-C8226610F8DF}" destId="{1297DC53-E889-4FCE-A809-724CACE8E365}" srcOrd="7" destOrd="0" presId="urn:microsoft.com/office/officeart/2016/7/layout/RepeatingBendingProcessNew"/>
    <dgm:cxn modelId="{48003EBF-FE37-4B73-9860-ADC86E930E09}" type="presParOf" srcId="{1297DC53-E889-4FCE-A809-724CACE8E365}" destId="{11FF4A45-71F9-4CE9-9A96-D78D337B14AD}" srcOrd="0" destOrd="0" presId="urn:microsoft.com/office/officeart/2016/7/layout/RepeatingBendingProcessNew"/>
    <dgm:cxn modelId="{9ECE4626-169F-4234-AEB9-944A14610F7A}" type="presParOf" srcId="{3D655A32-8FF4-4180-BF87-C8226610F8DF}" destId="{44AC63B7-24EC-4F39-B6C4-BB4675FCB0BD}" srcOrd="8" destOrd="0" presId="urn:microsoft.com/office/officeart/2016/7/layout/RepeatingBendingProcessNew"/>
    <dgm:cxn modelId="{2C862833-9B91-4E1A-8448-C38C7384DFBF}" type="presParOf" srcId="{3D655A32-8FF4-4180-BF87-C8226610F8DF}" destId="{9ED11700-D4B5-477A-8B52-A640DECC881E}" srcOrd="9" destOrd="0" presId="urn:microsoft.com/office/officeart/2016/7/layout/RepeatingBendingProcessNew"/>
    <dgm:cxn modelId="{BC1B59EC-F979-427A-A4FB-B873162CF1F5}" type="presParOf" srcId="{9ED11700-D4B5-477A-8B52-A640DECC881E}" destId="{8D0BCE25-2572-4B4E-8EC1-BDB7D0F8999E}" srcOrd="0" destOrd="0" presId="urn:microsoft.com/office/officeart/2016/7/layout/RepeatingBendingProcessNew"/>
    <dgm:cxn modelId="{C9292EE9-9347-4BCB-93FE-0791A0B6C189}" type="presParOf" srcId="{3D655A32-8FF4-4180-BF87-C8226610F8DF}" destId="{FA33F70B-2A3F-49CC-9BD3-B277A1A95994}"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296B9B0-C18A-43BC-BC86-98467BD81F1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5C5E871-2722-42F5-ABA5-81363AF020A2}">
      <dgm:prSet/>
      <dgm:spPr/>
      <dgm:t>
        <a:bodyPr/>
        <a:lstStyle/>
        <a:p>
          <a:r>
            <a:rPr lang="en-US" b="0" i="0" baseline="0"/>
            <a:t>Tesla implemented integrated ERP systems managing global production across multiple facilities (Stroumpoulis, Mitsakis, and Panagiotakopoulos, 2024) </a:t>
          </a:r>
          <a:endParaRPr lang="en-US"/>
        </a:p>
      </dgm:t>
    </dgm:pt>
    <dgm:pt modelId="{16D86049-4FAB-4B8E-8E8B-928550C88CE2}" type="parTrans" cxnId="{963B35D2-0C75-4D00-8487-25EFEE8E6C9F}">
      <dgm:prSet/>
      <dgm:spPr/>
      <dgm:t>
        <a:bodyPr/>
        <a:lstStyle/>
        <a:p>
          <a:endParaRPr lang="en-US"/>
        </a:p>
      </dgm:t>
    </dgm:pt>
    <dgm:pt modelId="{9CD9B19F-91F8-4651-8361-4C627D670A73}" type="sibTrans" cxnId="{963B35D2-0C75-4D00-8487-25EFEE8E6C9F}">
      <dgm:prSet/>
      <dgm:spPr/>
      <dgm:t>
        <a:bodyPr/>
        <a:lstStyle/>
        <a:p>
          <a:endParaRPr lang="en-US"/>
        </a:p>
      </dgm:t>
    </dgm:pt>
    <dgm:pt modelId="{29B7C3C1-51A3-497B-B7E6-8B40253ED7BB}">
      <dgm:prSet/>
      <dgm:spPr/>
      <dgm:t>
        <a:bodyPr/>
        <a:lstStyle/>
        <a:p>
          <a:r>
            <a:rPr lang="en-US" b="0" i="0" baseline="0"/>
            <a:t>Digital transformation enabled real time supply chain visibility reducing delays and costs (Jing, Liu, and Li, 2024) </a:t>
          </a:r>
          <a:endParaRPr lang="en-US"/>
        </a:p>
      </dgm:t>
    </dgm:pt>
    <dgm:pt modelId="{14E10D3D-A6B8-4B05-9D90-35BF0D48B885}" type="parTrans" cxnId="{46FDD5E1-F912-4980-B4FA-7C263EAF2118}">
      <dgm:prSet/>
      <dgm:spPr/>
      <dgm:t>
        <a:bodyPr/>
        <a:lstStyle/>
        <a:p>
          <a:endParaRPr lang="en-US"/>
        </a:p>
      </dgm:t>
    </dgm:pt>
    <dgm:pt modelId="{251A9A11-9D7A-49B0-A483-D078F7A133DA}" type="sibTrans" cxnId="{46FDD5E1-F912-4980-B4FA-7C263EAF2118}">
      <dgm:prSet/>
      <dgm:spPr/>
      <dgm:t>
        <a:bodyPr/>
        <a:lstStyle/>
        <a:p>
          <a:endParaRPr lang="en-US"/>
        </a:p>
      </dgm:t>
    </dgm:pt>
    <dgm:pt modelId="{6B6BFB98-BEAE-4C03-86FD-A1357DCECF7F}">
      <dgm:prSet/>
      <dgm:spPr/>
      <dgm:t>
        <a:bodyPr/>
        <a:lstStyle/>
        <a:p>
          <a:r>
            <a:rPr lang="en-US" b="0" i="0" baseline="0"/>
            <a:t>The company faced challenges coordinating suppliers and synchronizing production schedules across continents </a:t>
          </a:r>
          <a:endParaRPr lang="en-US"/>
        </a:p>
      </dgm:t>
    </dgm:pt>
    <dgm:pt modelId="{4FFF3C31-FD10-4934-A3EE-5C4609246B8A}" type="parTrans" cxnId="{80668F75-8824-44E0-9239-AEAAD9708D19}">
      <dgm:prSet/>
      <dgm:spPr/>
      <dgm:t>
        <a:bodyPr/>
        <a:lstStyle/>
        <a:p>
          <a:endParaRPr lang="en-US"/>
        </a:p>
      </dgm:t>
    </dgm:pt>
    <dgm:pt modelId="{7B062304-CEFA-4625-A9E9-08708AB99EC8}" type="sibTrans" cxnId="{80668F75-8824-44E0-9239-AEAAD9708D19}">
      <dgm:prSet/>
      <dgm:spPr/>
      <dgm:t>
        <a:bodyPr/>
        <a:lstStyle/>
        <a:p>
          <a:endParaRPr lang="en-US"/>
        </a:p>
      </dgm:t>
    </dgm:pt>
    <dgm:pt modelId="{3A802520-DB85-4926-925B-44E7B09E6320}">
      <dgm:prSet/>
      <dgm:spPr/>
      <dgm:t>
        <a:bodyPr/>
        <a:lstStyle/>
        <a:p>
          <a:r>
            <a:rPr lang="en-US" b="0" i="0" baseline="0"/>
            <a:t>Advanced analytics predict component shortages and optimize inventory levels automatically </a:t>
          </a:r>
          <a:endParaRPr lang="en-US"/>
        </a:p>
      </dgm:t>
    </dgm:pt>
    <dgm:pt modelId="{F89A8012-305C-4567-A4BA-501B1C2A4111}" type="parTrans" cxnId="{1A94FDCD-CF81-4746-9C01-365E98E16ECB}">
      <dgm:prSet/>
      <dgm:spPr/>
      <dgm:t>
        <a:bodyPr/>
        <a:lstStyle/>
        <a:p>
          <a:endParaRPr lang="en-US"/>
        </a:p>
      </dgm:t>
    </dgm:pt>
    <dgm:pt modelId="{E92632E5-F1D5-4000-9079-D0C71A4607F6}" type="sibTrans" cxnId="{1A94FDCD-CF81-4746-9C01-365E98E16ECB}">
      <dgm:prSet/>
      <dgm:spPr/>
      <dgm:t>
        <a:bodyPr/>
        <a:lstStyle/>
        <a:p>
          <a:endParaRPr lang="en-US"/>
        </a:p>
      </dgm:t>
    </dgm:pt>
    <dgm:pt modelId="{12943D3C-CA13-407E-8730-15EDECD32690}">
      <dgm:prSet/>
      <dgm:spPr/>
      <dgm:t>
        <a:bodyPr/>
        <a:lstStyle/>
        <a:p>
          <a:r>
            <a:rPr lang="en-US" b="0" i="0" baseline="0"/>
            <a:t>Integration struggles during rapid expansion required significant technical investment and process standardization </a:t>
          </a:r>
          <a:endParaRPr lang="en-US"/>
        </a:p>
      </dgm:t>
    </dgm:pt>
    <dgm:pt modelId="{4B4CC32A-2576-44FD-9A76-7EF9F520B27A}" type="parTrans" cxnId="{32FF0061-618F-4F64-93C4-ECE96A148CC0}">
      <dgm:prSet/>
      <dgm:spPr/>
      <dgm:t>
        <a:bodyPr/>
        <a:lstStyle/>
        <a:p>
          <a:endParaRPr lang="en-US"/>
        </a:p>
      </dgm:t>
    </dgm:pt>
    <dgm:pt modelId="{3B7720A0-A068-4CE5-9C27-B47BD3D57593}" type="sibTrans" cxnId="{32FF0061-618F-4F64-93C4-ECE96A148CC0}">
      <dgm:prSet/>
      <dgm:spPr/>
      <dgm:t>
        <a:bodyPr/>
        <a:lstStyle/>
        <a:p>
          <a:endParaRPr lang="en-US"/>
        </a:p>
      </dgm:t>
    </dgm:pt>
    <dgm:pt modelId="{BFB4BD4A-778B-4466-BE4A-85A1B77EAE27}">
      <dgm:prSet/>
      <dgm:spPr/>
      <dgm:t>
        <a:bodyPr/>
        <a:lstStyle/>
        <a:p>
          <a:r>
            <a:rPr lang="en-US" b="0" i="0" baseline="0"/>
            <a:t>Results include improved production efficiency, reduced waste, and faster time to market for new models </a:t>
          </a:r>
          <a:endParaRPr lang="en-US"/>
        </a:p>
      </dgm:t>
    </dgm:pt>
    <dgm:pt modelId="{B7D48784-9231-4746-BC99-9072F0ED986E}" type="parTrans" cxnId="{18DEBA10-DA81-41A6-9D55-FBE4E1D39884}">
      <dgm:prSet/>
      <dgm:spPr/>
      <dgm:t>
        <a:bodyPr/>
        <a:lstStyle/>
        <a:p>
          <a:endParaRPr lang="en-US"/>
        </a:p>
      </dgm:t>
    </dgm:pt>
    <dgm:pt modelId="{CF7737C5-0D30-41A6-9B9F-9F29571F7666}" type="sibTrans" cxnId="{18DEBA10-DA81-41A6-9D55-FBE4E1D39884}">
      <dgm:prSet/>
      <dgm:spPr/>
      <dgm:t>
        <a:bodyPr/>
        <a:lstStyle/>
        <a:p>
          <a:endParaRPr lang="en-US"/>
        </a:p>
      </dgm:t>
    </dgm:pt>
    <dgm:pt modelId="{F31D5640-6157-4906-B7CB-A3EEC63D759B}" type="pres">
      <dgm:prSet presAssocID="{1296B9B0-C18A-43BC-BC86-98467BD81F13}" presName="linear" presStyleCnt="0">
        <dgm:presLayoutVars>
          <dgm:animLvl val="lvl"/>
          <dgm:resizeHandles val="exact"/>
        </dgm:presLayoutVars>
      </dgm:prSet>
      <dgm:spPr/>
    </dgm:pt>
    <dgm:pt modelId="{F14C23B3-7995-4AB4-8F75-03086ACFA377}" type="pres">
      <dgm:prSet presAssocID="{65C5E871-2722-42F5-ABA5-81363AF020A2}" presName="parentText" presStyleLbl="node1" presStyleIdx="0" presStyleCnt="6">
        <dgm:presLayoutVars>
          <dgm:chMax val="0"/>
          <dgm:bulletEnabled val="1"/>
        </dgm:presLayoutVars>
      </dgm:prSet>
      <dgm:spPr/>
    </dgm:pt>
    <dgm:pt modelId="{783194A0-F783-4C4A-B48B-0D4DF03B3251}" type="pres">
      <dgm:prSet presAssocID="{9CD9B19F-91F8-4651-8361-4C627D670A73}" presName="spacer" presStyleCnt="0"/>
      <dgm:spPr/>
    </dgm:pt>
    <dgm:pt modelId="{3874C19D-014F-4BE6-8C2E-180C4B9763A6}" type="pres">
      <dgm:prSet presAssocID="{29B7C3C1-51A3-497B-B7E6-8B40253ED7BB}" presName="parentText" presStyleLbl="node1" presStyleIdx="1" presStyleCnt="6">
        <dgm:presLayoutVars>
          <dgm:chMax val="0"/>
          <dgm:bulletEnabled val="1"/>
        </dgm:presLayoutVars>
      </dgm:prSet>
      <dgm:spPr/>
    </dgm:pt>
    <dgm:pt modelId="{8CD223B0-A68C-40C0-B0A6-3D3834EB65F3}" type="pres">
      <dgm:prSet presAssocID="{251A9A11-9D7A-49B0-A483-D078F7A133DA}" presName="spacer" presStyleCnt="0"/>
      <dgm:spPr/>
    </dgm:pt>
    <dgm:pt modelId="{8810BB15-515D-4207-BAB6-50FD19C0F58F}" type="pres">
      <dgm:prSet presAssocID="{6B6BFB98-BEAE-4C03-86FD-A1357DCECF7F}" presName="parentText" presStyleLbl="node1" presStyleIdx="2" presStyleCnt="6">
        <dgm:presLayoutVars>
          <dgm:chMax val="0"/>
          <dgm:bulletEnabled val="1"/>
        </dgm:presLayoutVars>
      </dgm:prSet>
      <dgm:spPr/>
    </dgm:pt>
    <dgm:pt modelId="{12B2BF0B-2122-4876-8152-03CDE6EB00E3}" type="pres">
      <dgm:prSet presAssocID="{7B062304-CEFA-4625-A9E9-08708AB99EC8}" presName="spacer" presStyleCnt="0"/>
      <dgm:spPr/>
    </dgm:pt>
    <dgm:pt modelId="{ADD99AD1-ED62-4533-94A2-7F39320E0CD7}" type="pres">
      <dgm:prSet presAssocID="{3A802520-DB85-4926-925B-44E7B09E6320}" presName="parentText" presStyleLbl="node1" presStyleIdx="3" presStyleCnt="6">
        <dgm:presLayoutVars>
          <dgm:chMax val="0"/>
          <dgm:bulletEnabled val="1"/>
        </dgm:presLayoutVars>
      </dgm:prSet>
      <dgm:spPr/>
    </dgm:pt>
    <dgm:pt modelId="{4B0EC41D-EB44-4564-B5B2-0229FDADFF10}" type="pres">
      <dgm:prSet presAssocID="{E92632E5-F1D5-4000-9079-D0C71A4607F6}" presName="spacer" presStyleCnt="0"/>
      <dgm:spPr/>
    </dgm:pt>
    <dgm:pt modelId="{802AE6EE-2AA0-48C1-960E-05BA047C4594}" type="pres">
      <dgm:prSet presAssocID="{12943D3C-CA13-407E-8730-15EDECD32690}" presName="parentText" presStyleLbl="node1" presStyleIdx="4" presStyleCnt="6">
        <dgm:presLayoutVars>
          <dgm:chMax val="0"/>
          <dgm:bulletEnabled val="1"/>
        </dgm:presLayoutVars>
      </dgm:prSet>
      <dgm:spPr/>
    </dgm:pt>
    <dgm:pt modelId="{E953DEE8-4752-4375-8179-0224F7DAC36F}" type="pres">
      <dgm:prSet presAssocID="{3B7720A0-A068-4CE5-9C27-B47BD3D57593}" presName="spacer" presStyleCnt="0"/>
      <dgm:spPr/>
    </dgm:pt>
    <dgm:pt modelId="{E4469FF2-E3A3-4ECE-8D1A-6BF9B646D68F}" type="pres">
      <dgm:prSet presAssocID="{BFB4BD4A-778B-4466-BE4A-85A1B77EAE27}" presName="parentText" presStyleLbl="node1" presStyleIdx="5" presStyleCnt="6">
        <dgm:presLayoutVars>
          <dgm:chMax val="0"/>
          <dgm:bulletEnabled val="1"/>
        </dgm:presLayoutVars>
      </dgm:prSet>
      <dgm:spPr/>
    </dgm:pt>
  </dgm:ptLst>
  <dgm:cxnLst>
    <dgm:cxn modelId="{F1088709-B705-4DE2-9E5E-8CC169BE2E5C}" type="presOf" srcId="{29B7C3C1-51A3-497B-B7E6-8B40253ED7BB}" destId="{3874C19D-014F-4BE6-8C2E-180C4B9763A6}" srcOrd="0" destOrd="0" presId="urn:microsoft.com/office/officeart/2005/8/layout/vList2"/>
    <dgm:cxn modelId="{62AC520E-A1EB-4E73-BC28-0A4C7F454355}" type="presOf" srcId="{1296B9B0-C18A-43BC-BC86-98467BD81F13}" destId="{F31D5640-6157-4906-B7CB-A3EEC63D759B}" srcOrd="0" destOrd="0" presId="urn:microsoft.com/office/officeart/2005/8/layout/vList2"/>
    <dgm:cxn modelId="{18DEBA10-DA81-41A6-9D55-FBE4E1D39884}" srcId="{1296B9B0-C18A-43BC-BC86-98467BD81F13}" destId="{BFB4BD4A-778B-4466-BE4A-85A1B77EAE27}" srcOrd="5" destOrd="0" parTransId="{B7D48784-9231-4746-BC99-9072F0ED986E}" sibTransId="{CF7737C5-0D30-41A6-9B9F-9F29571F7666}"/>
    <dgm:cxn modelId="{FEB7413E-5D9A-43E2-AB74-A1B2760833A2}" type="presOf" srcId="{3A802520-DB85-4926-925B-44E7B09E6320}" destId="{ADD99AD1-ED62-4533-94A2-7F39320E0CD7}" srcOrd="0" destOrd="0" presId="urn:microsoft.com/office/officeart/2005/8/layout/vList2"/>
    <dgm:cxn modelId="{32FF0061-618F-4F64-93C4-ECE96A148CC0}" srcId="{1296B9B0-C18A-43BC-BC86-98467BD81F13}" destId="{12943D3C-CA13-407E-8730-15EDECD32690}" srcOrd="4" destOrd="0" parTransId="{4B4CC32A-2576-44FD-9A76-7EF9F520B27A}" sibTransId="{3B7720A0-A068-4CE5-9C27-B47BD3D57593}"/>
    <dgm:cxn modelId="{4E1A2649-6C42-4257-97C2-1A6476DFC578}" type="presOf" srcId="{6B6BFB98-BEAE-4C03-86FD-A1357DCECF7F}" destId="{8810BB15-515D-4207-BAB6-50FD19C0F58F}" srcOrd="0" destOrd="0" presId="urn:microsoft.com/office/officeart/2005/8/layout/vList2"/>
    <dgm:cxn modelId="{37322F52-15C5-41F8-83A0-CC991578D39E}" type="presOf" srcId="{65C5E871-2722-42F5-ABA5-81363AF020A2}" destId="{F14C23B3-7995-4AB4-8F75-03086ACFA377}" srcOrd="0" destOrd="0" presId="urn:microsoft.com/office/officeart/2005/8/layout/vList2"/>
    <dgm:cxn modelId="{80668F75-8824-44E0-9239-AEAAD9708D19}" srcId="{1296B9B0-C18A-43BC-BC86-98467BD81F13}" destId="{6B6BFB98-BEAE-4C03-86FD-A1357DCECF7F}" srcOrd="2" destOrd="0" parTransId="{4FFF3C31-FD10-4934-A3EE-5C4609246B8A}" sibTransId="{7B062304-CEFA-4625-A9E9-08708AB99EC8}"/>
    <dgm:cxn modelId="{55C8F898-D614-490A-BCC8-E4DC82C77910}" type="presOf" srcId="{BFB4BD4A-778B-4466-BE4A-85A1B77EAE27}" destId="{E4469FF2-E3A3-4ECE-8D1A-6BF9B646D68F}" srcOrd="0" destOrd="0" presId="urn:microsoft.com/office/officeart/2005/8/layout/vList2"/>
    <dgm:cxn modelId="{1E6574B1-0CFB-4880-BF9F-5B7AC984A3A8}" type="presOf" srcId="{12943D3C-CA13-407E-8730-15EDECD32690}" destId="{802AE6EE-2AA0-48C1-960E-05BA047C4594}" srcOrd="0" destOrd="0" presId="urn:microsoft.com/office/officeart/2005/8/layout/vList2"/>
    <dgm:cxn modelId="{1A94FDCD-CF81-4746-9C01-365E98E16ECB}" srcId="{1296B9B0-C18A-43BC-BC86-98467BD81F13}" destId="{3A802520-DB85-4926-925B-44E7B09E6320}" srcOrd="3" destOrd="0" parTransId="{F89A8012-305C-4567-A4BA-501B1C2A4111}" sibTransId="{E92632E5-F1D5-4000-9079-D0C71A4607F6}"/>
    <dgm:cxn modelId="{963B35D2-0C75-4D00-8487-25EFEE8E6C9F}" srcId="{1296B9B0-C18A-43BC-BC86-98467BD81F13}" destId="{65C5E871-2722-42F5-ABA5-81363AF020A2}" srcOrd="0" destOrd="0" parTransId="{16D86049-4FAB-4B8E-8E8B-928550C88CE2}" sibTransId="{9CD9B19F-91F8-4651-8361-4C627D670A73}"/>
    <dgm:cxn modelId="{46FDD5E1-F912-4980-B4FA-7C263EAF2118}" srcId="{1296B9B0-C18A-43BC-BC86-98467BD81F13}" destId="{29B7C3C1-51A3-497B-B7E6-8B40253ED7BB}" srcOrd="1" destOrd="0" parTransId="{14E10D3D-A6B8-4B05-9D90-35BF0D48B885}" sibTransId="{251A9A11-9D7A-49B0-A483-D078F7A133DA}"/>
    <dgm:cxn modelId="{CC45FB73-D0F1-4976-AB56-937B852B8783}" type="presParOf" srcId="{F31D5640-6157-4906-B7CB-A3EEC63D759B}" destId="{F14C23B3-7995-4AB4-8F75-03086ACFA377}" srcOrd="0" destOrd="0" presId="urn:microsoft.com/office/officeart/2005/8/layout/vList2"/>
    <dgm:cxn modelId="{5E0C78FD-7D9A-4D2E-8568-DB023433ADCB}" type="presParOf" srcId="{F31D5640-6157-4906-B7CB-A3EEC63D759B}" destId="{783194A0-F783-4C4A-B48B-0D4DF03B3251}" srcOrd="1" destOrd="0" presId="urn:microsoft.com/office/officeart/2005/8/layout/vList2"/>
    <dgm:cxn modelId="{84C6BCF4-F923-45F9-8512-31040409B849}" type="presParOf" srcId="{F31D5640-6157-4906-B7CB-A3EEC63D759B}" destId="{3874C19D-014F-4BE6-8C2E-180C4B9763A6}" srcOrd="2" destOrd="0" presId="urn:microsoft.com/office/officeart/2005/8/layout/vList2"/>
    <dgm:cxn modelId="{4FF4BD9E-725A-4221-88B5-42A34A1225A3}" type="presParOf" srcId="{F31D5640-6157-4906-B7CB-A3EEC63D759B}" destId="{8CD223B0-A68C-40C0-B0A6-3D3834EB65F3}" srcOrd="3" destOrd="0" presId="urn:microsoft.com/office/officeart/2005/8/layout/vList2"/>
    <dgm:cxn modelId="{236DB302-0C5B-4B08-83B2-E6864A1F1862}" type="presParOf" srcId="{F31D5640-6157-4906-B7CB-A3EEC63D759B}" destId="{8810BB15-515D-4207-BAB6-50FD19C0F58F}" srcOrd="4" destOrd="0" presId="urn:microsoft.com/office/officeart/2005/8/layout/vList2"/>
    <dgm:cxn modelId="{915D1F76-9DBA-4453-ABE5-AA0AECEC9EC4}" type="presParOf" srcId="{F31D5640-6157-4906-B7CB-A3EEC63D759B}" destId="{12B2BF0B-2122-4876-8152-03CDE6EB00E3}" srcOrd="5" destOrd="0" presId="urn:microsoft.com/office/officeart/2005/8/layout/vList2"/>
    <dgm:cxn modelId="{39FD3A61-D8FA-479C-AF95-18DB472CD3CE}" type="presParOf" srcId="{F31D5640-6157-4906-B7CB-A3EEC63D759B}" destId="{ADD99AD1-ED62-4533-94A2-7F39320E0CD7}" srcOrd="6" destOrd="0" presId="urn:microsoft.com/office/officeart/2005/8/layout/vList2"/>
    <dgm:cxn modelId="{D0053CF2-F133-4D49-8E85-C48CD0669E8F}" type="presParOf" srcId="{F31D5640-6157-4906-B7CB-A3EEC63D759B}" destId="{4B0EC41D-EB44-4564-B5B2-0229FDADFF10}" srcOrd="7" destOrd="0" presId="urn:microsoft.com/office/officeart/2005/8/layout/vList2"/>
    <dgm:cxn modelId="{AFD9E44F-C943-4C88-A8EF-CD29C19F9DB3}" type="presParOf" srcId="{F31D5640-6157-4906-B7CB-A3EEC63D759B}" destId="{802AE6EE-2AA0-48C1-960E-05BA047C4594}" srcOrd="8" destOrd="0" presId="urn:microsoft.com/office/officeart/2005/8/layout/vList2"/>
    <dgm:cxn modelId="{A75B0C8B-3CEB-44A8-8118-DCE5A22D657D}" type="presParOf" srcId="{F31D5640-6157-4906-B7CB-A3EEC63D759B}" destId="{E953DEE8-4752-4375-8179-0224F7DAC36F}" srcOrd="9" destOrd="0" presId="urn:microsoft.com/office/officeart/2005/8/layout/vList2"/>
    <dgm:cxn modelId="{3DF5961B-0B64-4012-927C-53E4C2748B89}" type="presParOf" srcId="{F31D5640-6157-4906-B7CB-A3EEC63D759B}" destId="{E4469FF2-E3A3-4ECE-8D1A-6BF9B646D68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2E58A95-0501-440C-8FED-C2572E3EE36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F1E859A-591A-4DAA-B376-EE24F4BE66EB}">
      <dgm:prSet/>
      <dgm:spPr/>
      <dgm:t>
        <a:bodyPr/>
        <a:lstStyle/>
        <a:p>
          <a:r>
            <a:rPr lang="en-US"/>
            <a:t>Amazon manages a complex, fast-moving logistics network with millions of orders daily to deliver with inventory, which requires an effective and efficient operational system to manage it.</a:t>
          </a:r>
        </a:p>
      </dgm:t>
    </dgm:pt>
    <dgm:pt modelId="{C2A2EFD0-7FB1-494E-9CF6-2737E605BFB9}" type="parTrans" cxnId="{1E472333-E8A6-45A7-9B79-99C3AA6C0FBD}">
      <dgm:prSet/>
      <dgm:spPr/>
      <dgm:t>
        <a:bodyPr/>
        <a:lstStyle/>
        <a:p>
          <a:endParaRPr lang="en-US"/>
        </a:p>
      </dgm:t>
    </dgm:pt>
    <dgm:pt modelId="{3BA22B1E-0721-4FCA-9131-793D87214B8A}" type="sibTrans" cxnId="{1E472333-E8A6-45A7-9B79-99C3AA6C0FBD}">
      <dgm:prSet/>
      <dgm:spPr/>
      <dgm:t>
        <a:bodyPr/>
        <a:lstStyle/>
        <a:p>
          <a:endParaRPr lang="en-US"/>
        </a:p>
      </dgm:t>
    </dgm:pt>
    <dgm:pt modelId="{AE30FCE7-A556-4FA1-B269-DBFF19B9572C}">
      <dgm:prSet/>
      <dgm:spPr/>
      <dgm:t>
        <a:bodyPr/>
        <a:lstStyle/>
        <a:p>
          <a:r>
            <a:rPr lang="en-US"/>
            <a:t>Amazon implement ERP system to help integrate and automate logistics efficiently, improve supply and internal operation.</a:t>
          </a:r>
        </a:p>
      </dgm:t>
    </dgm:pt>
    <dgm:pt modelId="{36346B94-84F1-4615-A64C-538A3963BA00}" type="parTrans" cxnId="{A6376FF5-54D8-4881-9BD5-10037A366A59}">
      <dgm:prSet/>
      <dgm:spPr/>
      <dgm:t>
        <a:bodyPr/>
        <a:lstStyle/>
        <a:p>
          <a:endParaRPr lang="en-US"/>
        </a:p>
      </dgm:t>
    </dgm:pt>
    <dgm:pt modelId="{C548F9FF-22D5-4EE9-9516-A9772C7A9854}" type="sibTrans" cxnId="{A6376FF5-54D8-4881-9BD5-10037A366A59}">
      <dgm:prSet/>
      <dgm:spPr/>
      <dgm:t>
        <a:bodyPr/>
        <a:lstStyle/>
        <a:p>
          <a:endParaRPr lang="en-US"/>
        </a:p>
      </dgm:t>
    </dgm:pt>
    <dgm:pt modelId="{AB8F76C4-A320-4C66-B1CD-0FC0D84B3DA3}">
      <dgm:prSet/>
      <dgm:spPr/>
      <dgm:t>
        <a:bodyPr/>
        <a:lstStyle/>
        <a:p>
          <a:r>
            <a:rPr lang="en-US"/>
            <a:t>Automated order fulfilment</a:t>
          </a:r>
        </a:p>
      </dgm:t>
    </dgm:pt>
    <dgm:pt modelId="{443E8C3C-029A-490B-AA3A-DDDC81408266}" type="parTrans" cxnId="{485D8E4F-62FA-4474-9887-72BE42D5FC81}">
      <dgm:prSet/>
      <dgm:spPr/>
      <dgm:t>
        <a:bodyPr/>
        <a:lstStyle/>
        <a:p>
          <a:endParaRPr lang="en-US"/>
        </a:p>
      </dgm:t>
    </dgm:pt>
    <dgm:pt modelId="{C89519CC-FE6D-4C42-97CC-02BC424FDBC7}" type="sibTrans" cxnId="{485D8E4F-62FA-4474-9887-72BE42D5FC81}">
      <dgm:prSet/>
      <dgm:spPr/>
      <dgm:t>
        <a:bodyPr/>
        <a:lstStyle/>
        <a:p>
          <a:endParaRPr lang="en-US"/>
        </a:p>
      </dgm:t>
    </dgm:pt>
    <dgm:pt modelId="{7DF8B88C-F83D-412C-B735-A41440052A36}">
      <dgm:prSet/>
      <dgm:spPr/>
      <dgm:t>
        <a:bodyPr/>
        <a:lstStyle/>
        <a:p>
          <a:r>
            <a:rPr lang="en-US"/>
            <a:t>Warehouse operation optimisation</a:t>
          </a:r>
        </a:p>
      </dgm:t>
    </dgm:pt>
    <dgm:pt modelId="{0CD2355F-E19B-4158-941E-A74E4F492317}" type="parTrans" cxnId="{4D59A751-CB27-419C-A34D-AC53630D973A}">
      <dgm:prSet/>
      <dgm:spPr/>
      <dgm:t>
        <a:bodyPr/>
        <a:lstStyle/>
        <a:p>
          <a:endParaRPr lang="en-US"/>
        </a:p>
      </dgm:t>
    </dgm:pt>
    <dgm:pt modelId="{6C0D4CBC-3CCA-4CA9-97F9-BD41D81B1347}" type="sibTrans" cxnId="{4D59A751-CB27-419C-A34D-AC53630D973A}">
      <dgm:prSet/>
      <dgm:spPr/>
      <dgm:t>
        <a:bodyPr/>
        <a:lstStyle/>
        <a:p>
          <a:endParaRPr lang="en-US"/>
        </a:p>
      </dgm:t>
    </dgm:pt>
    <dgm:pt modelId="{8F40B541-0B13-4C09-8FCB-646F1FC82E58}">
      <dgm:prSet/>
      <dgm:spPr/>
      <dgm:t>
        <a:bodyPr/>
        <a:lstStyle/>
        <a:p>
          <a:r>
            <a:rPr lang="en-US"/>
            <a:t>Data driven-decision making</a:t>
          </a:r>
        </a:p>
      </dgm:t>
    </dgm:pt>
    <dgm:pt modelId="{772670A9-17D5-4168-9387-000F5FA09601}" type="parTrans" cxnId="{1503D8AF-C278-47A0-AA3F-123F5CB41BC1}">
      <dgm:prSet/>
      <dgm:spPr/>
      <dgm:t>
        <a:bodyPr/>
        <a:lstStyle/>
        <a:p>
          <a:endParaRPr lang="en-US"/>
        </a:p>
      </dgm:t>
    </dgm:pt>
    <dgm:pt modelId="{B675A06A-D616-4FD1-99BE-7BCB859C535A}" type="sibTrans" cxnId="{1503D8AF-C278-47A0-AA3F-123F5CB41BC1}">
      <dgm:prSet/>
      <dgm:spPr/>
      <dgm:t>
        <a:bodyPr/>
        <a:lstStyle/>
        <a:p>
          <a:endParaRPr lang="en-US"/>
        </a:p>
      </dgm:t>
    </dgm:pt>
    <dgm:pt modelId="{DF18A0D0-6FED-4D9B-BB9B-6BA6BA805B7F}">
      <dgm:prSet/>
      <dgm:spPr/>
      <dgm:t>
        <a:bodyPr/>
        <a:lstStyle/>
        <a:p>
          <a:r>
            <a:rPr lang="en-US"/>
            <a:t>(Lawrence 2024).</a:t>
          </a:r>
        </a:p>
      </dgm:t>
    </dgm:pt>
    <dgm:pt modelId="{F5E4FC9D-BBC2-458B-B394-81F3FD2FD978}" type="parTrans" cxnId="{EE69471F-EF3D-47C8-ABA4-3809C5F3CCE0}">
      <dgm:prSet/>
      <dgm:spPr/>
      <dgm:t>
        <a:bodyPr/>
        <a:lstStyle/>
        <a:p>
          <a:endParaRPr lang="en-US"/>
        </a:p>
      </dgm:t>
    </dgm:pt>
    <dgm:pt modelId="{BC4F641D-86FE-415A-BC2E-A8DC2CE99BCD}" type="sibTrans" cxnId="{EE69471F-EF3D-47C8-ABA4-3809C5F3CCE0}">
      <dgm:prSet/>
      <dgm:spPr/>
      <dgm:t>
        <a:bodyPr/>
        <a:lstStyle/>
        <a:p>
          <a:endParaRPr lang="en-US"/>
        </a:p>
      </dgm:t>
    </dgm:pt>
    <dgm:pt modelId="{525A6791-6FB2-48FB-A841-D83C2CA89B29}" type="pres">
      <dgm:prSet presAssocID="{D2E58A95-0501-440C-8FED-C2572E3EE36A}" presName="linear" presStyleCnt="0">
        <dgm:presLayoutVars>
          <dgm:animLvl val="lvl"/>
          <dgm:resizeHandles val="exact"/>
        </dgm:presLayoutVars>
      </dgm:prSet>
      <dgm:spPr/>
    </dgm:pt>
    <dgm:pt modelId="{83D57BA2-30CF-455A-996E-75A3171E92E8}" type="pres">
      <dgm:prSet presAssocID="{2F1E859A-591A-4DAA-B376-EE24F4BE66EB}" presName="parentText" presStyleLbl="node1" presStyleIdx="0" presStyleCnt="6">
        <dgm:presLayoutVars>
          <dgm:chMax val="0"/>
          <dgm:bulletEnabled val="1"/>
        </dgm:presLayoutVars>
      </dgm:prSet>
      <dgm:spPr/>
    </dgm:pt>
    <dgm:pt modelId="{C5AD1A1A-B4E1-4E90-A4D0-3B026AE04D76}" type="pres">
      <dgm:prSet presAssocID="{3BA22B1E-0721-4FCA-9131-793D87214B8A}" presName="spacer" presStyleCnt="0"/>
      <dgm:spPr/>
    </dgm:pt>
    <dgm:pt modelId="{C3430BC9-1780-4039-967C-8BDC14AE7ACF}" type="pres">
      <dgm:prSet presAssocID="{AE30FCE7-A556-4FA1-B269-DBFF19B9572C}" presName="parentText" presStyleLbl="node1" presStyleIdx="1" presStyleCnt="6">
        <dgm:presLayoutVars>
          <dgm:chMax val="0"/>
          <dgm:bulletEnabled val="1"/>
        </dgm:presLayoutVars>
      </dgm:prSet>
      <dgm:spPr/>
    </dgm:pt>
    <dgm:pt modelId="{F5C3ABCA-D057-46D0-A782-7E66E7360101}" type="pres">
      <dgm:prSet presAssocID="{C548F9FF-22D5-4EE9-9516-A9772C7A9854}" presName="spacer" presStyleCnt="0"/>
      <dgm:spPr/>
    </dgm:pt>
    <dgm:pt modelId="{B4827611-01F6-40FC-9877-1FCD4436ABBF}" type="pres">
      <dgm:prSet presAssocID="{AB8F76C4-A320-4C66-B1CD-0FC0D84B3DA3}" presName="parentText" presStyleLbl="node1" presStyleIdx="2" presStyleCnt="6">
        <dgm:presLayoutVars>
          <dgm:chMax val="0"/>
          <dgm:bulletEnabled val="1"/>
        </dgm:presLayoutVars>
      </dgm:prSet>
      <dgm:spPr/>
    </dgm:pt>
    <dgm:pt modelId="{75F789E6-2EB5-4E3D-8D74-376677B614C6}" type="pres">
      <dgm:prSet presAssocID="{C89519CC-FE6D-4C42-97CC-02BC424FDBC7}" presName="spacer" presStyleCnt="0"/>
      <dgm:spPr/>
    </dgm:pt>
    <dgm:pt modelId="{452E77B6-498D-4CF3-B8C5-3777169B2CAF}" type="pres">
      <dgm:prSet presAssocID="{7DF8B88C-F83D-412C-B735-A41440052A36}" presName="parentText" presStyleLbl="node1" presStyleIdx="3" presStyleCnt="6">
        <dgm:presLayoutVars>
          <dgm:chMax val="0"/>
          <dgm:bulletEnabled val="1"/>
        </dgm:presLayoutVars>
      </dgm:prSet>
      <dgm:spPr/>
    </dgm:pt>
    <dgm:pt modelId="{D4A6DFE9-BB47-4A81-9ABC-DEA8F2D79B8B}" type="pres">
      <dgm:prSet presAssocID="{6C0D4CBC-3CCA-4CA9-97F9-BD41D81B1347}" presName="spacer" presStyleCnt="0"/>
      <dgm:spPr/>
    </dgm:pt>
    <dgm:pt modelId="{6D794FE7-47F4-4FA5-86EC-087BABD8D7C2}" type="pres">
      <dgm:prSet presAssocID="{8F40B541-0B13-4C09-8FCB-646F1FC82E58}" presName="parentText" presStyleLbl="node1" presStyleIdx="4" presStyleCnt="6">
        <dgm:presLayoutVars>
          <dgm:chMax val="0"/>
          <dgm:bulletEnabled val="1"/>
        </dgm:presLayoutVars>
      </dgm:prSet>
      <dgm:spPr/>
    </dgm:pt>
    <dgm:pt modelId="{7A835C3C-D601-417F-B9A8-590529120C2E}" type="pres">
      <dgm:prSet presAssocID="{B675A06A-D616-4FD1-99BE-7BCB859C535A}" presName="spacer" presStyleCnt="0"/>
      <dgm:spPr/>
    </dgm:pt>
    <dgm:pt modelId="{A549D8F7-CD36-4496-909B-25ABE7648FFB}" type="pres">
      <dgm:prSet presAssocID="{DF18A0D0-6FED-4D9B-BB9B-6BA6BA805B7F}" presName="parentText" presStyleLbl="node1" presStyleIdx="5" presStyleCnt="6">
        <dgm:presLayoutVars>
          <dgm:chMax val="0"/>
          <dgm:bulletEnabled val="1"/>
        </dgm:presLayoutVars>
      </dgm:prSet>
      <dgm:spPr/>
    </dgm:pt>
  </dgm:ptLst>
  <dgm:cxnLst>
    <dgm:cxn modelId="{0033B419-AA34-4B04-85FD-8BA97802F919}" type="presOf" srcId="{AB8F76C4-A320-4C66-B1CD-0FC0D84B3DA3}" destId="{B4827611-01F6-40FC-9877-1FCD4436ABBF}" srcOrd="0" destOrd="0" presId="urn:microsoft.com/office/officeart/2005/8/layout/vList2"/>
    <dgm:cxn modelId="{EE69471F-EF3D-47C8-ABA4-3809C5F3CCE0}" srcId="{D2E58A95-0501-440C-8FED-C2572E3EE36A}" destId="{DF18A0D0-6FED-4D9B-BB9B-6BA6BA805B7F}" srcOrd="5" destOrd="0" parTransId="{F5E4FC9D-BBC2-458B-B394-81F3FD2FD978}" sibTransId="{BC4F641D-86FE-415A-BC2E-A8DC2CE99BCD}"/>
    <dgm:cxn modelId="{FF1D9C20-600B-4394-8E64-1535CF308B72}" type="presOf" srcId="{7DF8B88C-F83D-412C-B735-A41440052A36}" destId="{452E77B6-498D-4CF3-B8C5-3777169B2CAF}" srcOrd="0" destOrd="0" presId="urn:microsoft.com/office/officeart/2005/8/layout/vList2"/>
    <dgm:cxn modelId="{6419602A-C000-49BE-9BE2-1DBEFBA3DDD7}" type="presOf" srcId="{AE30FCE7-A556-4FA1-B269-DBFF19B9572C}" destId="{C3430BC9-1780-4039-967C-8BDC14AE7ACF}" srcOrd="0" destOrd="0" presId="urn:microsoft.com/office/officeart/2005/8/layout/vList2"/>
    <dgm:cxn modelId="{1E472333-E8A6-45A7-9B79-99C3AA6C0FBD}" srcId="{D2E58A95-0501-440C-8FED-C2572E3EE36A}" destId="{2F1E859A-591A-4DAA-B376-EE24F4BE66EB}" srcOrd="0" destOrd="0" parTransId="{C2A2EFD0-7FB1-494E-9CF6-2737E605BFB9}" sibTransId="{3BA22B1E-0721-4FCA-9131-793D87214B8A}"/>
    <dgm:cxn modelId="{6BEEEF46-3FF5-44C6-B71B-9FD7A2A525DB}" type="presOf" srcId="{2F1E859A-591A-4DAA-B376-EE24F4BE66EB}" destId="{83D57BA2-30CF-455A-996E-75A3171E92E8}" srcOrd="0" destOrd="0" presId="urn:microsoft.com/office/officeart/2005/8/layout/vList2"/>
    <dgm:cxn modelId="{485D8E4F-62FA-4474-9887-72BE42D5FC81}" srcId="{D2E58A95-0501-440C-8FED-C2572E3EE36A}" destId="{AB8F76C4-A320-4C66-B1CD-0FC0D84B3DA3}" srcOrd="2" destOrd="0" parTransId="{443E8C3C-029A-490B-AA3A-DDDC81408266}" sibTransId="{C89519CC-FE6D-4C42-97CC-02BC424FDBC7}"/>
    <dgm:cxn modelId="{4D59A751-CB27-419C-A34D-AC53630D973A}" srcId="{D2E58A95-0501-440C-8FED-C2572E3EE36A}" destId="{7DF8B88C-F83D-412C-B735-A41440052A36}" srcOrd="3" destOrd="0" parTransId="{0CD2355F-E19B-4158-941E-A74E4F492317}" sibTransId="{6C0D4CBC-3CCA-4CA9-97F9-BD41D81B1347}"/>
    <dgm:cxn modelId="{8E947859-F42A-46C7-A1C5-44BFDFF31670}" type="presOf" srcId="{D2E58A95-0501-440C-8FED-C2572E3EE36A}" destId="{525A6791-6FB2-48FB-A841-D83C2CA89B29}" srcOrd="0" destOrd="0" presId="urn:microsoft.com/office/officeart/2005/8/layout/vList2"/>
    <dgm:cxn modelId="{AD556388-B823-4CBF-AEBB-9E408553C799}" type="presOf" srcId="{8F40B541-0B13-4C09-8FCB-646F1FC82E58}" destId="{6D794FE7-47F4-4FA5-86EC-087BABD8D7C2}" srcOrd="0" destOrd="0" presId="urn:microsoft.com/office/officeart/2005/8/layout/vList2"/>
    <dgm:cxn modelId="{1503D8AF-C278-47A0-AA3F-123F5CB41BC1}" srcId="{D2E58A95-0501-440C-8FED-C2572E3EE36A}" destId="{8F40B541-0B13-4C09-8FCB-646F1FC82E58}" srcOrd="4" destOrd="0" parTransId="{772670A9-17D5-4168-9387-000F5FA09601}" sibTransId="{B675A06A-D616-4FD1-99BE-7BCB859C535A}"/>
    <dgm:cxn modelId="{B924A3C7-DD83-4348-94A8-7BCF021C54AA}" type="presOf" srcId="{DF18A0D0-6FED-4D9B-BB9B-6BA6BA805B7F}" destId="{A549D8F7-CD36-4496-909B-25ABE7648FFB}" srcOrd="0" destOrd="0" presId="urn:microsoft.com/office/officeart/2005/8/layout/vList2"/>
    <dgm:cxn modelId="{A6376FF5-54D8-4881-9BD5-10037A366A59}" srcId="{D2E58A95-0501-440C-8FED-C2572E3EE36A}" destId="{AE30FCE7-A556-4FA1-B269-DBFF19B9572C}" srcOrd="1" destOrd="0" parTransId="{36346B94-84F1-4615-A64C-538A3963BA00}" sibTransId="{C548F9FF-22D5-4EE9-9516-A9772C7A9854}"/>
    <dgm:cxn modelId="{A4061305-07F5-4A23-B808-D4A39652360D}" type="presParOf" srcId="{525A6791-6FB2-48FB-A841-D83C2CA89B29}" destId="{83D57BA2-30CF-455A-996E-75A3171E92E8}" srcOrd="0" destOrd="0" presId="urn:microsoft.com/office/officeart/2005/8/layout/vList2"/>
    <dgm:cxn modelId="{B3076B1B-DA31-4657-A0F7-42006B68CBFA}" type="presParOf" srcId="{525A6791-6FB2-48FB-A841-D83C2CA89B29}" destId="{C5AD1A1A-B4E1-4E90-A4D0-3B026AE04D76}" srcOrd="1" destOrd="0" presId="urn:microsoft.com/office/officeart/2005/8/layout/vList2"/>
    <dgm:cxn modelId="{0E27913B-2B82-4095-98F3-9142B2C10203}" type="presParOf" srcId="{525A6791-6FB2-48FB-A841-D83C2CA89B29}" destId="{C3430BC9-1780-4039-967C-8BDC14AE7ACF}" srcOrd="2" destOrd="0" presId="urn:microsoft.com/office/officeart/2005/8/layout/vList2"/>
    <dgm:cxn modelId="{FD46D731-6C1C-4D38-BC79-2CBE35CC8224}" type="presParOf" srcId="{525A6791-6FB2-48FB-A841-D83C2CA89B29}" destId="{F5C3ABCA-D057-46D0-A782-7E66E7360101}" srcOrd="3" destOrd="0" presId="urn:microsoft.com/office/officeart/2005/8/layout/vList2"/>
    <dgm:cxn modelId="{EE24B838-7300-4076-9762-D22021121497}" type="presParOf" srcId="{525A6791-6FB2-48FB-A841-D83C2CA89B29}" destId="{B4827611-01F6-40FC-9877-1FCD4436ABBF}" srcOrd="4" destOrd="0" presId="urn:microsoft.com/office/officeart/2005/8/layout/vList2"/>
    <dgm:cxn modelId="{FB51BDCA-8513-420B-912F-416F473D7D9A}" type="presParOf" srcId="{525A6791-6FB2-48FB-A841-D83C2CA89B29}" destId="{75F789E6-2EB5-4E3D-8D74-376677B614C6}" srcOrd="5" destOrd="0" presId="urn:microsoft.com/office/officeart/2005/8/layout/vList2"/>
    <dgm:cxn modelId="{2BC7CFD3-450F-42A7-8C91-53E21AA1CF1B}" type="presParOf" srcId="{525A6791-6FB2-48FB-A841-D83C2CA89B29}" destId="{452E77B6-498D-4CF3-B8C5-3777169B2CAF}" srcOrd="6" destOrd="0" presId="urn:microsoft.com/office/officeart/2005/8/layout/vList2"/>
    <dgm:cxn modelId="{FEBFFB64-E59B-4FA1-8DE4-A4ACEA0D1929}" type="presParOf" srcId="{525A6791-6FB2-48FB-A841-D83C2CA89B29}" destId="{D4A6DFE9-BB47-4A81-9ABC-DEA8F2D79B8B}" srcOrd="7" destOrd="0" presId="urn:microsoft.com/office/officeart/2005/8/layout/vList2"/>
    <dgm:cxn modelId="{10D8D75E-90C9-44B5-83E2-5AA56B440E82}" type="presParOf" srcId="{525A6791-6FB2-48FB-A841-D83C2CA89B29}" destId="{6D794FE7-47F4-4FA5-86EC-087BABD8D7C2}" srcOrd="8" destOrd="0" presId="urn:microsoft.com/office/officeart/2005/8/layout/vList2"/>
    <dgm:cxn modelId="{AA53F668-903E-4F90-8954-8CF5A8404D87}" type="presParOf" srcId="{525A6791-6FB2-48FB-A841-D83C2CA89B29}" destId="{7A835C3C-D601-417F-B9A8-590529120C2E}" srcOrd="9" destOrd="0" presId="urn:microsoft.com/office/officeart/2005/8/layout/vList2"/>
    <dgm:cxn modelId="{F0303537-2B81-456C-9060-3800F129A291}" type="presParOf" srcId="{525A6791-6FB2-48FB-A841-D83C2CA89B29}" destId="{A549D8F7-CD36-4496-909B-25ABE7648FFB}"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88EF46F-B8F6-48E6-B33F-8E8D98DF6ECA}"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DC4222C9-EFF9-4B16-AA8A-71EFFC19B334}">
      <dgm:prSet/>
      <dgm:spPr/>
      <dgm:t>
        <a:bodyPr/>
        <a:lstStyle/>
        <a:p>
          <a:r>
            <a:rPr lang="en-GB" dirty="0"/>
            <a:t>Nike initially faced significant challenges in its supply and ERP software implementation due to installation issues, resulting in a 24% decline in profit from the previous year. </a:t>
          </a:r>
          <a:endParaRPr lang="en-US" dirty="0"/>
        </a:p>
      </dgm:t>
    </dgm:pt>
    <dgm:pt modelId="{5AEB63E3-DD21-4416-B4FF-876688B2CAB3}" type="parTrans" cxnId="{94E8BA7F-A0B4-4DEB-91CA-6D2DE91F6FD7}">
      <dgm:prSet/>
      <dgm:spPr/>
      <dgm:t>
        <a:bodyPr/>
        <a:lstStyle/>
        <a:p>
          <a:endParaRPr lang="en-US"/>
        </a:p>
      </dgm:t>
    </dgm:pt>
    <dgm:pt modelId="{EE970333-F5BF-48E6-A83A-39A545A070FF}" type="sibTrans" cxnId="{94E8BA7F-A0B4-4DEB-91CA-6D2DE91F6FD7}">
      <dgm:prSet/>
      <dgm:spPr/>
      <dgm:t>
        <a:bodyPr/>
        <a:lstStyle/>
        <a:p>
          <a:endParaRPr lang="en-US"/>
        </a:p>
      </dgm:t>
    </dgm:pt>
    <dgm:pt modelId="{F6F024A7-62B8-480D-88F6-5802B15AE6D5}">
      <dgm:prSet/>
      <dgm:spPr/>
      <dgm:t>
        <a:bodyPr/>
        <a:lstStyle/>
        <a:p>
          <a:r>
            <a:rPr lang="en-GB"/>
            <a:t>The breakdown of the supply chain further led to the development of an unpopular shoe model, which was sold at a discounted price.</a:t>
          </a:r>
          <a:endParaRPr lang="en-US"/>
        </a:p>
      </dgm:t>
    </dgm:pt>
    <dgm:pt modelId="{66A2DCAC-3DB9-431C-BDB3-12B07A7C3D58}" type="parTrans" cxnId="{16850E73-92C6-4FEE-B3E6-8FB2E3889435}">
      <dgm:prSet/>
      <dgm:spPr/>
      <dgm:t>
        <a:bodyPr/>
        <a:lstStyle/>
        <a:p>
          <a:endParaRPr lang="en-US"/>
        </a:p>
      </dgm:t>
    </dgm:pt>
    <dgm:pt modelId="{5C03CE26-600C-4E61-B1B6-C162C019A949}" type="sibTrans" cxnId="{16850E73-92C6-4FEE-B3E6-8FB2E3889435}">
      <dgm:prSet/>
      <dgm:spPr/>
      <dgm:t>
        <a:bodyPr/>
        <a:lstStyle/>
        <a:p>
          <a:endParaRPr lang="en-US"/>
        </a:p>
      </dgm:t>
    </dgm:pt>
    <dgm:pt modelId="{64249551-E26F-4221-A8BE-169619CDF9BC}">
      <dgm:prSet/>
      <dgm:spPr/>
      <dgm:t>
        <a:bodyPr/>
        <a:lstStyle/>
        <a:p>
          <a:r>
            <a:rPr lang="en-GB"/>
            <a:t>The company’s reputation was affected.</a:t>
          </a:r>
          <a:endParaRPr lang="en-US"/>
        </a:p>
      </dgm:t>
    </dgm:pt>
    <dgm:pt modelId="{D6FC1B13-BCE1-4D02-BE86-29A1C0BA06BF}" type="parTrans" cxnId="{19A25C14-B87E-4ADC-808D-4884F48C745C}">
      <dgm:prSet/>
      <dgm:spPr/>
      <dgm:t>
        <a:bodyPr/>
        <a:lstStyle/>
        <a:p>
          <a:endParaRPr lang="en-US"/>
        </a:p>
      </dgm:t>
    </dgm:pt>
    <dgm:pt modelId="{76E2E19A-C200-446A-8078-5C130450D15A}" type="sibTrans" cxnId="{19A25C14-B87E-4ADC-808D-4884F48C745C}">
      <dgm:prSet/>
      <dgm:spPr/>
      <dgm:t>
        <a:bodyPr/>
        <a:lstStyle/>
        <a:p>
          <a:endParaRPr lang="en-US"/>
        </a:p>
      </dgm:t>
    </dgm:pt>
    <dgm:pt modelId="{3B314BB5-2048-4B15-8CB5-A26629705781}">
      <dgm:prSet/>
      <dgm:spPr/>
      <dgm:t>
        <a:bodyPr/>
        <a:lstStyle/>
        <a:p>
          <a:r>
            <a:rPr lang="en-GB" dirty="0"/>
            <a:t>Nike decided to implement another software project, SAP ERP, a variant of SAP R/3 development for apparel and footwear production and ERP for centralised operation</a:t>
          </a:r>
          <a:endParaRPr lang="en-US" dirty="0"/>
        </a:p>
      </dgm:t>
    </dgm:pt>
    <dgm:pt modelId="{5947F454-817B-4B16-9BB5-91F5E1CDD7EF}" type="parTrans" cxnId="{2CC3E629-E7F8-43F4-BAEE-73890BC1394E}">
      <dgm:prSet/>
      <dgm:spPr/>
      <dgm:t>
        <a:bodyPr/>
        <a:lstStyle/>
        <a:p>
          <a:endParaRPr lang="en-US"/>
        </a:p>
      </dgm:t>
    </dgm:pt>
    <dgm:pt modelId="{3CF6E8FB-B7D0-4F71-A004-3FBB3C92FD8C}" type="sibTrans" cxnId="{2CC3E629-E7F8-43F4-BAEE-73890BC1394E}">
      <dgm:prSet/>
      <dgm:spPr/>
      <dgm:t>
        <a:bodyPr/>
        <a:lstStyle/>
        <a:p>
          <a:endParaRPr lang="en-US"/>
        </a:p>
      </dgm:t>
    </dgm:pt>
    <dgm:pt modelId="{9B62F3AC-D979-4092-A9FB-DF7205E2EA4B}" type="pres">
      <dgm:prSet presAssocID="{C88EF46F-B8F6-48E6-B33F-8E8D98DF6ECA}" presName="diagram" presStyleCnt="0">
        <dgm:presLayoutVars>
          <dgm:dir/>
          <dgm:resizeHandles val="exact"/>
        </dgm:presLayoutVars>
      </dgm:prSet>
      <dgm:spPr/>
    </dgm:pt>
    <dgm:pt modelId="{12626274-1083-4504-AE0D-A0E1D1795689}" type="pres">
      <dgm:prSet presAssocID="{DC4222C9-EFF9-4B16-AA8A-71EFFC19B334}" presName="node" presStyleLbl="node1" presStyleIdx="0" presStyleCnt="4">
        <dgm:presLayoutVars>
          <dgm:bulletEnabled val="1"/>
        </dgm:presLayoutVars>
      </dgm:prSet>
      <dgm:spPr/>
    </dgm:pt>
    <dgm:pt modelId="{CA4AA383-76D5-432C-985C-0D33D57F8163}" type="pres">
      <dgm:prSet presAssocID="{EE970333-F5BF-48E6-A83A-39A545A070FF}" presName="sibTrans" presStyleLbl="sibTrans2D1" presStyleIdx="0" presStyleCnt="3"/>
      <dgm:spPr/>
    </dgm:pt>
    <dgm:pt modelId="{3FADB7E3-7636-4FC2-8C8C-EC106B621089}" type="pres">
      <dgm:prSet presAssocID="{EE970333-F5BF-48E6-A83A-39A545A070FF}" presName="connectorText" presStyleLbl="sibTrans2D1" presStyleIdx="0" presStyleCnt="3"/>
      <dgm:spPr/>
    </dgm:pt>
    <dgm:pt modelId="{421E1C79-66B0-4556-8321-B428CAB5E89D}" type="pres">
      <dgm:prSet presAssocID="{F6F024A7-62B8-480D-88F6-5802B15AE6D5}" presName="node" presStyleLbl="node1" presStyleIdx="1" presStyleCnt="4">
        <dgm:presLayoutVars>
          <dgm:bulletEnabled val="1"/>
        </dgm:presLayoutVars>
      </dgm:prSet>
      <dgm:spPr/>
    </dgm:pt>
    <dgm:pt modelId="{B0251B65-09DA-434A-86C6-C47BB27B39C2}" type="pres">
      <dgm:prSet presAssocID="{5C03CE26-600C-4E61-B1B6-C162C019A949}" presName="sibTrans" presStyleLbl="sibTrans2D1" presStyleIdx="1" presStyleCnt="3"/>
      <dgm:spPr/>
    </dgm:pt>
    <dgm:pt modelId="{830CCE20-0E36-4472-8BD2-B9CF83EBCD07}" type="pres">
      <dgm:prSet presAssocID="{5C03CE26-600C-4E61-B1B6-C162C019A949}" presName="connectorText" presStyleLbl="sibTrans2D1" presStyleIdx="1" presStyleCnt="3"/>
      <dgm:spPr/>
    </dgm:pt>
    <dgm:pt modelId="{80CCA0A8-4989-4373-9E85-2E5630BA17C4}" type="pres">
      <dgm:prSet presAssocID="{64249551-E26F-4221-A8BE-169619CDF9BC}" presName="node" presStyleLbl="node1" presStyleIdx="2" presStyleCnt="4">
        <dgm:presLayoutVars>
          <dgm:bulletEnabled val="1"/>
        </dgm:presLayoutVars>
      </dgm:prSet>
      <dgm:spPr/>
    </dgm:pt>
    <dgm:pt modelId="{49B9EB45-9DDB-47BF-9F96-AEDBFD9C189C}" type="pres">
      <dgm:prSet presAssocID="{76E2E19A-C200-446A-8078-5C130450D15A}" presName="sibTrans" presStyleLbl="sibTrans2D1" presStyleIdx="2" presStyleCnt="3"/>
      <dgm:spPr/>
    </dgm:pt>
    <dgm:pt modelId="{4AD3CF57-96F4-4F04-9001-73CD0DDDA54D}" type="pres">
      <dgm:prSet presAssocID="{76E2E19A-C200-446A-8078-5C130450D15A}" presName="connectorText" presStyleLbl="sibTrans2D1" presStyleIdx="2" presStyleCnt="3"/>
      <dgm:spPr/>
    </dgm:pt>
    <dgm:pt modelId="{BAAD8249-C09E-4D89-900B-7DD9299C9FAB}" type="pres">
      <dgm:prSet presAssocID="{3B314BB5-2048-4B15-8CB5-A26629705781}" presName="node" presStyleLbl="node1" presStyleIdx="3" presStyleCnt="4">
        <dgm:presLayoutVars>
          <dgm:bulletEnabled val="1"/>
        </dgm:presLayoutVars>
      </dgm:prSet>
      <dgm:spPr/>
    </dgm:pt>
  </dgm:ptLst>
  <dgm:cxnLst>
    <dgm:cxn modelId="{20FCE703-4243-4CA9-9DEB-DC7A31CCC008}" type="presOf" srcId="{EE970333-F5BF-48E6-A83A-39A545A070FF}" destId="{CA4AA383-76D5-432C-985C-0D33D57F8163}" srcOrd="0" destOrd="0" presId="urn:microsoft.com/office/officeart/2005/8/layout/process5"/>
    <dgm:cxn modelId="{19A25C14-B87E-4ADC-808D-4884F48C745C}" srcId="{C88EF46F-B8F6-48E6-B33F-8E8D98DF6ECA}" destId="{64249551-E26F-4221-A8BE-169619CDF9BC}" srcOrd="2" destOrd="0" parTransId="{D6FC1B13-BCE1-4D02-BE86-29A1C0BA06BF}" sibTransId="{76E2E19A-C200-446A-8078-5C130450D15A}"/>
    <dgm:cxn modelId="{9A123C1C-2A45-414A-B8F8-9436CFF4F9F7}" type="presOf" srcId="{5C03CE26-600C-4E61-B1B6-C162C019A949}" destId="{B0251B65-09DA-434A-86C6-C47BB27B39C2}" srcOrd="0" destOrd="0" presId="urn:microsoft.com/office/officeart/2005/8/layout/process5"/>
    <dgm:cxn modelId="{2CC3E629-E7F8-43F4-BAEE-73890BC1394E}" srcId="{C88EF46F-B8F6-48E6-B33F-8E8D98DF6ECA}" destId="{3B314BB5-2048-4B15-8CB5-A26629705781}" srcOrd="3" destOrd="0" parTransId="{5947F454-817B-4B16-9BB5-91F5E1CDD7EF}" sibTransId="{3CF6E8FB-B7D0-4F71-A004-3FBB3C92FD8C}"/>
    <dgm:cxn modelId="{5C42515D-2837-4F66-904B-D21C2853DFA1}" type="presOf" srcId="{76E2E19A-C200-446A-8078-5C130450D15A}" destId="{4AD3CF57-96F4-4F04-9001-73CD0DDDA54D}" srcOrd="1" destOrd="0" presId="urn:microsoft.com/office/officeart/2005/8/layout/process5"/>
    <dgm:cxn modelId="{16850E73-92C6-4FEE-B3E6-8FB2E3889435}" srcId="{C88EF46F-B8F6-48E6-B33F-8E8D98DF6ECA}" destId="{F6F024A7-62B8-480D-88F6-5802B15AE6D5}" srcOrd="1" destOrd="0" parTransId="{66A2DCAC-3DB9-431C-BDB3-12B07A7C3D58}" sibTransId="{5C03CE26-600C-4E61-B1B6-C162C019A949}"/>
    <dgm:cxn modelId="{3D8A8C5A-696A-4CF1-BF5C-438F1789D90F}" type="presOf" srcId="{C88EF46F-B8F6-48E6-B33F-8E8D98DF6ECA}" destId="{9B62F3AC-D979-4092-A9FB-DF7205E2EA4B}" srcOrd="0" destOrd="0" presId="urn:microsoft.com/office/officeart/2005/8/layout/process5"/>
    <dgm:cxn modelId="{94E8BA7F-A0B4-4DEB-91CA-6D2DE91F6FD7}" srcId="{C88EF46F-B8F6-48E6-B33F-8E8D98DF6ECA}" destId="{DC4222C9-EFF9-4B16-AA8A-71EFFC19B334}" srcOrd="0" destOrd="0" parTransId="{5AEB63E3-DD21-4416-B4FF-876688B2CAB3}" sibTransId="{EE970333-F5BF-48E6-A83A-39A545A070FF}"/>
    <dgm:cxn modelId="{175A7B87-83F8-44E9-88AC-82F4471B1DA8}" type="presOf" srcId="{EE970333-F5BF-48E6-A83A-39A545A070FF}" destId="{3FADB7E3-7636-4FC2-8C8C-EC106B621089}" srcOrd="1" destOrd="0" presId="urn:microsoft.com/office/officeart/2005/8/layout/process5"/>
    <dgm:cxn modelId="{949C40B5-A01F-4A26-AEE1-E21F48418C4D}" type="presOf" srcId="{3B314BB5-2048-4B15-8CB5-A26629705781}" destId="{BAAD8249-C09E-4D89-900B-7DD9299C9FAB}" srcOrd="0" destOrd="0" presId="urn:microsoft.com/office/officeart/2005/8/layout/process5"/>
    <dgm:cxn modelId="{BE2ECFBB-7C95-4D1F-9EB9-6A2431CB1E10}" type="presOf" srcId="{5C03CE26-600C-4E61-B1B6-C162C019A949}" destId="{830CCE20-0E36-4472-8BD2-B9CF83EBCD07}" srcOrd="1" destOrd="0" presId="urn:microsoft.com/office/officeart/2005/8/layout/process5"/>
    <dgm:cxn modelId="{8080F2CA-D2E0-441E-97CC-FB313D646DD5}" type="presOf" srcId="{64249551-E26F-4221-A8BE-169619CDF9BC}" destId="{80CCA0A8-4989-4373-9E85-2E5630BA17C4}" srcOrd="0" destOrd="0" presId="urn:microsoft.com/office/officeart/2005/8/layout/process5"/>
    <dgm:cxn modelId="{952DEACB-599D-4BAE-A5DF-3BD48C49108C}" type="presOf" srcId="{76E2E19A-C200-446A-8078-5C130450D15A}" destId="{49B9EB45-9DDB-47BF-9F96-AEDBFD9C189C}" srcOrd="0" destOrd="0" presId="urn:microsoft.com/office/officeart/2005/8/layout/process5"/>
    <dgm:cxn modelId="{DA13F3DD-47E4-4FD0-B79C-55220501B383}" type="presOf" srcId="{F6F024A7-62B8-480D-88F6-5802B15AE6D5}" destId="{421E1C79-66B0-4556-8321-B428CAB5E89D}" srcOrd="0" destOrd="0" presId="urn:microsoft.com/office/officeart/2005/8/layout/process5"/>
    <dgm:cxn modelId="{E794E5F2-A547-4855-936D-8B95482DA2A1}" type="presOf" srcId="{DC4222C9-EFF9-4B16-AA8A-71EFFC19B334}" destId="{12626274-1083-4504-AE0D-A0E1D1795689}" srcOrd="0" destOrd="0" presId="urn:microsoft.com/office/officeart/2005/8/layout/process5"/>
    <dgm:cxn modelId="{52192F84-B73A-4509-9A3B-4D5A50DD930B}" type="presParOf" srcId="{9B62F3AC-D979-4092-A9FB-DF7205E2EA4B}" destId="{12626274-1083-4504-AE0D-A0E1D1795689}" srcOrd="0" destOrd="0" presId="urn:microsoft.com/office/officeart/2005/8/layout/process5"/>
    <dgm:cxn modelId="{6A133A0A-CD1E-47EF-BE1B-0BDC66AF8F1B}" type="presParOf" srcId="{9B62F3AC-D979-4092-A9FB-DF7205E2EA4B}" destId="{CA4AA383-76D5-432C-985C-0D33D57F8163}" srcOrd="1" destOrd="0" presId="urn:microsoft.com/office/officeart/2005/8/layout/process5"/>
    <dgm:cxn modelId="{6024787B-EFE4-4EBD-8164-6CB26CCEE358}" type="presParOf" srcId="{CA4AA383-76D5-432C-985C-0D33D57F8163}" destId="{3FADB7E3-7636-4FC2-8C8C-EC106B621089}" srcOrd="0" destOrd="0" presId="urn:microsoft.com/office/officeart/2005/8/layout/process5"/>
    <dgm:cxn modelId="{94D41E45-C016-4458-9413-8046AD5064B1}" type="presParOf" srcId="{9B62F3AC-D979-4092-A9FB-DF7205E2EA4B}" destId="{421E1C79-66B0-4556-8321-B428CAB5E89D}" srcOrd="2" destOrd="0" presId="urn:microsoft.com/office/officeart/2005/8/layout/process5"/>
    <dgm:cxn modelId="{7662B62A-2FF6-4E33-ADBE-55232C8383BD}" type="presParOf" srcId="{9B62F3AC-D979-4092-A9FB-DF7205E2EA4B}" destId="{B0251B65-09DA-434A-86C6-C47BB27B39C2}" srcOrd="3" destOrd="0" presId="urn:microsoft.com/office/officeart/2005/8/layout/process5"/>
    <dgm:cxn modelId="{C525304F-694E-4118-8648-FCB61BF970E0}" type="presParOf" srcId="{B0251B65-09DA-434A-86C6-C47BB27B39C2}" destId="{830CCE20-0E36-4472-8BD2-B9CF83EBCD07}" srcOrd="0" destOrd="0" presId="urn:microsoft.com/office/officeart/2005/8/layout/process5"/>
    <dgm:cxn modelId="{1D9A737E-7F57-42E4-81D9-AAE6934053EA}" type="presParOf" srcId="{9B62F3AC-D979-4092-A9FB-DF7205E2EA4B}" destId="{80CCA0A8-4989-4373-9E85-2E5630BA17C4}" srcOrd="4" destOrd="0" presId="urn:microsoft.com/office/officeart/2005/8/layout/process5"/>
    <dgm:cxn modelId="{DA45807F-1EF1-4A76-8AA4-0BAF2A9AB596}" type="presParOf" srcId="{9B62F3AC-D979-4092-A9FB-DF7205E2EA4B}" destId="{49B9EB45-9DDB-47BF-9F96-AEDBFD9C189C}" srcOrd="5" destOrd="0" presId="urn:microsoft.com/office/officeart/2005/8/layout/process5"/>
    <dgm:cxn modelId="{893BF1B6-A9E6-4847-85D4-EBDB26DA81DA}" type="presParOf" srcId="{49B9EB45-9DDB-47BF-9F96-AEDBFD9C189C}" destId="{4AD3CF57-96F4-4F04-9001-73CD0DDDA54D}" srcOrd="0" destOrd="0" presId="urn:microsoft.com/office/officeart/2005/8/layout/process5"/>
    <dgm:cxn modelId="{F69DF083-5C28-4AA4-A230-9DC2D8F04F07}" type="presParOf" srcId="{9B62F3AC-D979-4092-A9FB-DF7205E2EA4B}" destId="{BAAD8249-C09E-4D89-900B-7DD9299C9FAB}"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44B2FED-5B44-4780-B7F6-A6C9E112043F}"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4CA97C2-45E3-4187-9BC3-FFC3E29AF624}">
      <dgm:prSet/>
      <dgm:spPr/>
      <dgm:t>
        <a:bodyPr/>
        <a:lstStyle/>
        <a:p>
          <a:r>
            <a:rPr lang="en-GB"/>
            <a:t>EPP is the foundation for competitive advantage, not a guarantee of it</a:t>
          </a:r>
          <a:endParaRPr lang="en-US"/>
        </a:p>
      </dgm:t>
    </dgm:pt>
    <dgm:pt modelId="{FC577917-81F6-485A-866F-18AD523C15C4}" type="parTrans" cxnId="{4A69A6A4-0B50-4E47-AF87-2CBE3E739A1C}">
      <dgm:prSet/>
      <dgm:spPr/>
      <dgm:t>
        <a:bodyPr/>
        <a:lstStyle/>
        <a:p>
          <a:endParaRPr lang="en-US"/>
        </a:p>
      </dgm:t>
    </dgm:pt>
    <dgm:pt modelId="{1ABBB631-5AD6-435F-A9AE-76349DA5131B}" type="sibTrans" cxnId="{4A69A6A4-0B50-4E47-AF87-2CBE3E739A1C}">
      <dgm:prSet/>
      <dgm:spPr/>
      <dgm:t>
        <a:bodyPr/>
        <a:lstStyle/>
        <a:p>
          <a:endParaRPr lang="en-US"/>
        </a:p>
      </dgm:t>
    </dgm:pt>
    <dgm:pt modelId="{773AEE5C-5DC5-468D-A57C-1DCF04876977}">
      <dgm:prSet/>
      <dgm:spPr/>
      <dgm:t>
        <a:bodyPr/>
        <a:lstStyle/>
        <a:p>
          <a:r>
            <a:rPr lang="en-GB"/>
            <a:t>Real-time insight allows firms to outmanoeuvre competitors </a:t>
          </a:r>
          <a:endParaRPr lang="en-US"/>
        </a:p>
      </dgm:t>
    </dgm:pt>
    <dgm:pt modelId="{4DAAAB90-0923-4832-A8C0-41490BEFDF41}" type="parTrans" cxnId="{C5BE09B3-41F1-4908-BC76-2B99F631151E}">
      <dgm:prSet/>
      <dgm:spPr/>
      <dgm:t>
        <a:bodyPr/>
        <a:lstStyle/>
        <a:p>
          <a:endParaRPr lang="en-US"/>
        </a:p>
      </dgm:t>
    </dgm:pt>
    <dgm:pt modelId="{B38B251F-B289-4D63-8768-D9D36E1FD2B0}" type="sibTrans" cxnId="{C5BE09B3-41F1-4908-BC76-2B99F631151E}">
      <dgm:prSet/>
      <dgm:spPr/>
      <dgm:t>
        <a:bodyPr/>
        <a:lstStyle/>
        <a:p>
          <a:endParaRPr lang="en-US"/>
        </a:p>
      </dgm:t>
    </dgm:pt>
    <dgm:pt modelId="{0880F595-D783-4D4D-8640-C43F29F41FE5}">
      <dgm:prSet/>
      <dgm:spPr/>
      <dgm:t>
        <a:bodyPr/>
        <a:lstStyle/>
        <a:p>
          <a:r>
            <a:rPr lang="en-GB"/>
            <a:t>Continuous innovation is the key to maintaining growth and operational stability and growth</a:t>
          </a:r>
          <a:endParaRPr lang="en-US"/>
        </a:p>
      </dgm:t>
    </dgm:pt>
    <dgm:pt modelId="{6F805477-A0E0-490A-A4A7-484FB881FC67}" type="parTrans" cxnId="{A59026CE-A99B-4467-871E-1D86044BC009}">
      <dgm:prSet/>
      <dgm:spPr/>
      <dgm:t>
        <a:bodyPr/>
        <a:lstStyle/>
        <a:p>
          <a:endParaRPr lang="en-US"/>
        </a:p>
      </dgm:t>
    </dgm:pt>
    <dgm:pt modelId="{142D5EB5-D348-43CC-98E5-848E91FCD9CB}" type="sibTrans" cxnId="{A59026CE-A99B-4467-871E-1D86044BC009}">
      <dgm:prSet/>
      <dgm:spPr/>
      <dgm:t>
        <a:bodyPr/>
        <a:lstStyle/>
        <a:p>
          <a:endParaRPr lang="en-US"/>
        </a:p>
      </dgm:t>
    </dgm:pt>
    <dgm:pt modelId="{2A5561C1-EBB6-452D-B421-E7A0338634AC}">
      <dgm:prSet/>
      <dgm:spPr/>
      <dgm:t>
        <a:bodyPr/>
        <a:lstStyle/>
        <a:p>
          <a:r>
            <a:rPr lang="en-GB"/>
            <a:t>A skilled team interpreting ERP data makes the difference in competition</a:t>
          </a:r>
          <a:endParaRPr lang="en-US"/>
        </a:p>
      </dgm:t>
    </dgm:pt>
    <dgm:pt modelId="{2BE3E124-34B4-494B-A3B0-E82AD3671030}" type="parTrans" cxnId="{5F609DE0-B671-4AA9-B73A-689D3F1F4E5C}">
      <dgm:prSet/>
      <dgm:spPr/>
      <dgm:t>
        <a:bodyPr/>
        <a:lstStyle/>
        <a:p>
          <a:endParaRPr lang="en-US"/>
        </a:p>
      </dgm:t>
    </dgm:pt>
    <dgm:pt modelId="{3DD1B34F-2B5E-4B75-AE2A-BCEB380CF397}" type="sibTrans" cxnId="{5F609DE0-B671-4AA9-B73A-689D3F1F4E5C}">
      <dgm:prSet/>
      <dgm:spPr/>
      <dgm:t>
        <a:bodyPr/>
        <a:lstStyle/>
        <a:p>
          <a:endParaRPr lang="en-US"/>
        </a:p>
      </dgm:t>
    </dgm:pt>
    <dgm:pt modelId="{664525CC-6D52-46A0-9FBB-2B09AE673CB3}" type="pres">
      <dgm:prSet presAssocID="{A44B2FED-5B44-4780-B7F6-A6C9E112043F}" presName="root" presStyleCnt="0">
        <dgm:presLayoutVars>
          <dgm:dir/>
          <dgm:resizeHandles val="exact"/>
        </dgm:presLayoutVars>
      </dgm:prSet>
      <dgm:spPr/>
    </dgm:pt>
    <dgm:pt modelId="{1D96D1BC-CE2C-421C-AC45-97E2DFDB4587}" type="pres">
      <dgm:prSet presAssocID="{A44B2FED-5B44-4780-B7F6-A6C9E112043F}" presName="container" presStyleCnt="0">
        <dgm:presLayoutVars>
          <dgm:dir/>
          <dgm:resizeHandles val="exact"/>
        </dgm:presLayoutVars>
      </dgm:prSet>
      <dgm:spPr/>
    </dgm:pt>
    <dgm:pt modelId="{470FAE64-935D-4F69-A2D0-92096D50C665}" type="pres">
      <dgm:prSet presAssocID="{C4CA97C2-45E3-4187-9BC3-FFC3E29AF624}" presName="compNode" presStyleCnt="0"/>
      <dgm:spPr/>
    </dgm:pt>
    <dgm:pt modelId="{58E6C32B-F1AB-4576-8B8E-77D1BE7CDFF9}" type="pres">
      <dgm:prSet presAssocID="{C4CA97C2-45E3-4187-9BC3-FFC3E29AF624}" presName="iconBgRect" presStyleLbl="bgShp" presStyleIdx="0" presStyleCnt="4" custLinFactNeighborX="1470" custLinFactNeighborY="735"/>
      <dgm:spPr>
        <a:solidFill>
          <a:schemeClr val="tx2">
            <a:lumMod val="75000"/>
          </a:schemeClr>
        </a:solidFill>
      </dgm:spPr>
    </dgm:pt>
    <dgm:pt modelId="{6D51AC97-ECF1-462C-96D3-2316162545EC}" type="pres">
      <dgm:prSet presAssocID="{C4CA97C2-45E3-4187-9BC3-FFC3E29AF62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E632C8B7-7386-4348-B8C0-C2B05F0E18C8}" type="pres">
      <dgm:prSet presAssocID="{C4CA97C2-45E3-4187-9BC3-FFC3E29AF624}" presName="spaceRect" presStyleCnt="0"/>
      <dgm:spPr/>
    </dgm:pt>
    <dgm:pt modelId="{36285EC5-D111-455F-99AD-273A91EBDE97}" type="pres">
      <dgm:prSet presAssocID="{C4CA97C2-45E3-4187-9BC3-FFC3E29AF624}" presName="textRect" presStyleLbl="revTx" presStyleIdx="0" presStyleCnt="4">
        <dgm:presLayoutVars>
          <dgm:chMax val="1"/>
          <dgm:chPref val="1"/>
        </dgm:presLayoutVars>
      </dgm:prSet>
      <dgm:spPr/>
    </dgm:pt>
    <dgm:pt modelId="{27D8AFD3-4B6C-4E90-A777-2E5CBAC72911}" type="pres">
      <dgm:prSet presAssocID="{1ABBB631-5AD6-435F-A9AE-76349DA5131B}" presName="sibTrans" presStyleLbl="sibTrans2D1" presStyleIdx="0" presStyleCnt="0"/>
      <dgm:spPr/>
    </dgm:pt>
    <dgm:pt modelId="{F8FDDCF5-9028-44FE-BE0B-8FD18BD7F2CC}" type="pres">
      <dgm:prSet presAssocID="{773AEE5C-5DC5-468D-A57C-1DCF04876977}" presName="compNode" presStyleCnt="0"/>
      <dgm:spPr/>
    </dgm:pt>
    <dgm:pt modelId="{A2D8580E-BC1F-4C8F-B4BD-339AA0E17448}" type="pres">
      <dgm:prSet presAssocID="{773AEE5C-5DC5-468D-A57C-1DCF04876977}" presName="iconBgRect" presStyleLbl="bgShp" presStyleIdx="1" presStyleCnt="4"/>
      <dgm:spPr/>
    </dgm:pt>
    <dgm:pt modelId="{5E47EB95-E782-4F25-87AE-8B014B914B13}" type="pres">
      <dgm:prSet presAssocID="{773AEE5C-5DC5-468D-A57C-1DCF0487697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017F12F8-8D8B-4A5C-9F70-3B503E51925A}" type="pres">
      <dgm:prSet presAssocID="{773AEE5C-5DC5-468D-A57C-1DCF04876977}" presName="spaceRect" presStyleCnt="0"/>
      <dgm:spPr/>
    </dgm:pt>
    <dgm:pt modelId="{A7A0C0EE-B1F1-4B2A-B141-E1373E8F0632}" type="pres">
      <dgm:prSet presAssocID="{773AEE5C-5DC5-468D-A57C-1DCF04876977}" presName="textRect" presStyleLbl="revTx" presStyleIdx="1" presStyleCnt="4">
        <dgm:presLayoutVars>
          <dgm:chMax val="1"/>
          <dgm:chPref val="1"/>
        </dgm:presLayoutVars>
      </dgm:prSet>
      <dgm:spPr/>
    </dgm:pt>
    <dgm:pt modelId="{5E9BEB3B-299F-4935-AE3F-B58EF6284B6B}" type="pres">
      <dgm:prSet presAssocID="{B38B251F-B289-4D63-8768-D9D36E1FD2B0}" presName="sibTrans" presStyleLbl="sibTrans2D1" presStyleIdx="0" presStyleCnt="0"/>
      <dgm:spPr/>
    </dgm:pt>
    <dgm:pt modelId="{78DC684F-C1A1-44C2-8C4E-0CA8D53517C7}" type="pres">
      <dgm:prSet presAssocID="{0880F595-D783-4D4D-8640-C43F29F41FE5}" presName="compNode" presStyleCnt="0"/>
      <dgm:spPr/>
    </dgm:pt>
    <dgm:pt modelId="{6D9CEDBD-6FA9-47A2-8830-F4C8C349A545}" type="pres">
      <dgm:prSet presAssocID="{0880F595-D783-4D4D-8640-C43F29F41FE5}" presName="iconBgRect" presStyleLbl="bgShp" presStyleIdx="2" presStyleCnt="4"/>
      <dgm:spPr/>
    </dgm:pt>
    <dgm:pt modelId="{5EB1B9A9-AE86-4949-A9C8-F75AC3236CCA}" type="pres">
      <dgm:prSet presAssocID="{0880F595-D783-4D4D-8640-C43F29F41FE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7BAB453E-6DEE-46D7-BA1F-606239ECD801}" type="pres">
      <dgm:prSet presAssocID="{0880F595-D783-4D4D-8640-C43F29F41FE5}" presName="spaceRect" presStyleCnt="0"/>
      <dgm:spPr/>
    </dgm:pt>
    <dgm:pt modelId="{4786DE3B-7A40-46D5-993B-FC901B50B348}" type="pres">
      <dgm:prSet presAssocID="{0880F595-D783-4D4D-8640-C43F29F41FE5}" presName="textRect" presStyleLbl="revTx" presStyleIdx="2" presStyleCnt="4">
        <dgm:presLayoutVars>
          <dgm:chMax val="1"/>
          <dgm:chPref val="1"/>
        </dgm:presLayoutVars>
      </dgm:prSet>
      <dgm:spPr/>
    </dgm:pt>
    <dgm:pt modelId="{C95B0D55-F4DA-4FD8-B61F-839FF58A9F34}" type="pres">
      <dgm:prSet presAssocID="{142D5EB5-D348-43CC-98E5-848E91FCD9CB}" presName="sibTrans" presStyleLbl="sibTrans2D1" presStyleIdx="0" presStyleCnt="0"/>
      <dgm:spPr/>
    </dgm:pt>
    <dgm:pt modelId="{804AD181-DE89-443A-994F-E536FE7631AF}" type="pres">
      <dgm:prSet presAssocID="{2A5561C1-EBB6-452D-B421-E7A0338634AC}" presName="compNode" presStyleCnt="0"/>
      <dgm:spPr/>
    </dgm:pt>
    <dgm:pt modelId="{256BA2BF-F21A-42DE-A78E-56913BBE6EC7}" type="pres">
      <dgm:prSet presAssocID="{2A5561C1-EBB6-452D-B421-E7A0338634AC}" presName="iconBgRect" presStyleLbl="bgShp" presStyleIdx="3" presStyleCnt="4"/>
      <dgm:spPr/>
    </dgm:pt>
    <dgm:pt modelId="{CEF8FD80-F644-4CD8-B1C4-4EE38A44A686}" type="pres">
      <dgm:prSet presAssocID="{2A5561C1-EBB6-452D-B421-E7A0338634A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71B3A1D7-CB8D-4357-BD03-21FC49D3374A}" type="pres">
      <dgm:prSet presAssocID="{2A5561C1-EBB6-452D-B421-E7A0338634AC}" presName="spaceRect" presStyleCnt="0"/>
      <dgm:spPr/>
    </dgm:pt>
    <dgm:pt modelId="{B80B3F6F-201A-41EB-8F6B-1ED53EC88C6D}" type="pres">
      <dgm:prSet presAssocID="{2A5561C1-EBB6-452D-B421-E7A0338634AC}" presName="textRect" presStyleLbl="revTx" presStyleIdx="3" presStyleCnt="4">
        <dgm:presLayoutVars>
          <dgm:chMax val="1"/>
          <dgm:chPref val="1"/>
        </dgm:presLayoutVars>
      </dgm:prSet>
      <dgm:spPr/>
    </dgm:pt>
  </dgm:ptLst>
  <dgm:cxnLst>
    <dgm:cxn modelId="{01BA9D0E-0A58-4F2D-AE94-5D03337341F9}" type="presOf" srcId="{0880F595-D783-4D4D-8640-C43F29F41FE5}" destId="{4786DE3B-7A40-46D5-993B-FC901B50B348}" srcOrd="0" destOrd="0" presId="urn:microsoft.com/office/officeart/2018/2/layout/IconCircleList"/>
    <dgm:cxn modelId="{12EC4533-EAC2-41F0-AEF2-23988CE1439E}" type="presOf" srcId="{142D5EB5-D348-43CC-98E5-848E91FCD9CB}" destId="{C95B0D55-F4DA-4FD8-B61F-839FF58A9F34}" srcOrd="0" destOrd="0" presId="urn:microsoft.com/office/officeart/2018/2/layout/IconCircleList"/>
    <dgm:cxn modelId="{3BBE2361-2DFC-4206-BDC8-97066F2FBF4F}" type="presOf" srcId="{2A5561C1-EBB6-452D-B421-E7A0338634AC}" destId="{B80B3F6F-201A-41EB-8F6B-1ED53EC88C6D}" srcOrd="0" destOrd="0" presId="urn:microsoft.com/office/officeart/2018/2/layout/IconCircleList"/>
    <dgm:cxn modelId="{73A69041-B01E-4A7A-961B-EF9F99AB8FF1}" type="presOf" srcId="{1ABBB631-5AD6-435F-A9AE-76349DA5131B}" destId="{27D8AFD3-4B6C-4E90-A777-2E5CBAC72911}" srcOrd="0" destOrd="0" presId="urn:microsoft.com/office/officeart/2018/2/layout/IconCircleList"/>
    <dgm:cxn modelId="{4A69A6A4-0B50-4E47-AF87-2CBE3E739A1C}" srcId="{A44B2FED-5B44-4780-B7F6-A6C9E112043F}" destId="{C4CA97C2-45E3-4187-9BC3-FFC3E29AF624}" srcOrd="0" destOrd="0" parTransId="{FC577917-81F6-485A-866F-18AD523C15C4}" sibTransId="{1ABBB631-5AD6-435F-A9AE-76349DA5131B}"/>
    <dgm:cxn modelId="{A0671CAA-0775-437C-BE76-B15D451AFAF5}" type="presOf" srcId="{773AEE5C-5DC5-468D-A57C-1DCF04876977}" destId="{A7A0C0EE-B1F1-4B2A-B141-E1373E8F0632}" srcOrd="0" destOrd="0" presId="urn:microsoft.com/office/officeart/2018/2/layout/IconCircleList"/>
    <dgm:cxn modelId="{8F66AEAE-4807-4963-8DFD-8752F8504860}" type="presOf" srcId="{A44B2FED-5B44-4780-B7F6-A6C9E112043F}" destId="{664525CC-6D52-46A0-9FBB-2B09AE673CB3}" srcOrd="0" destOrd="0" presId="urn:microsoft.com/office/officeart/2018/2/layout/IconCircleList"/>
    <dgm:cxn modelId="{C5BE09B3-41F1-4908-BC76-2B99F631151E}" srcId="{A44B2FED-5B44-4780-B7F6-A6C9E112043F}" destId="{773AEE5C-5DC5-468D-A57C-1DCF04876977}" srcOrd="1" destOrd="0" parTransId="{4DAAAB90-0923-4832-A8C0-41490BEFDF41}" sibTransId="{B38B251F-B289-4D63-8768-D9D36E1FD2B0}"/>
    <dgm:cxn modelId="{64AE00CD-F391-47EB-AFA0-52ED9DFC2913}" type="presOf" srcId="{B38B251F-B289-4D63-8768-D9D36E1FD2B0}" destId="{5E9BEB3B-299F-4935-AE3F-B58EF6284B6B}" srcOrd="0" destOrd="0" presId="urn:microsoft.com/office/officeart/2018/2/layout/IconCircleList"/>
    <dgm:cxn modelId="{A59026CE-A99B-4467-871E-1D86044BC009}" srcId="{A44B2FED-5B44-4780-B7F6-A6C9E112043F}" destId="{0880F595-D783-4D4D-8640-C43F29F41FE5}" srcOrd="2" destOrd="0" parTransId="{6F805477-A0E0-490A-A4A7-484FB881FC67}" sibTransId="{142D5EB5-D348-43CC-98E5-848E91FCD9CB}"/>
    <dgm:cxn modelId="{5F609DE0-B671-4AA9-B73A-689D3F1F4E5C}" srcId="{A44B2FED-5B44-4780-B7F6-A6C9E112043F}" destId="{2A5561C1-EBB6-452D-B421-E7A0338634AC}" srcOrd="3" destOrd="0" parTransId="{2BE3E124-34B4-494B-A3B0-E82AD3671030}" sibTransId="{3DD1B34F-2B5E-4B75-AE2A-BCEB380CF397}"/>
    <dgm:cxn modelId="{2AD02FE2-E518-4B4B-BB08-05F826F2A46B}" type="presOf" srcId="{C4CA97C2-45E3-4187-9BC3-FFC3E29AF624}" destId="{36285EC5-D111-455F-99AD-273A91EBDE97}" srcOrd="0" destOrd="0" presId="urn:microsoft.com/office/officeart/2018/2/layout/IconCircleList"/>
    <dgm:cxn modelId="{8846F2C3-82A8-4810-A672-AF263CD9253A}" type="presParOf" srcId="{664525CC-6D52-46A0-9FBB-2B09AE673CB3}" destId="{1D96D1BC-CE2C-421C-AC45-97E2DFDB4587}" srcOrd="0" destOrd="0" presId="urn:microsoft.com/office/officeart/2018/2/layout/IconCircleList"/>
    <dgm:cxn modelId="{823C352A-88A7-4242-B9DD-5A4B91F399AD}" type="presParOf" srcId="{1D96D1BC-CE2C-421C-AC45-97E2DFDB4587}" destId="{470FAE64-935D-4F69-A2D0-92096D50C665}" srcOrd="0" destOrd="0" presId="urn:microsoft.com/office/officeart/2018/2/layout/IconCircleList"/>
    <dgm:cxn modelId="{D68BF83B-190D-424C-BA04-520E33810E60}" type="presParOf" srcId="{470FAE64-935D-4F69-A2D0-92096D50C665}" destId="{58E6C32B-F1AB-4576-8B8E-77D1BE7CDFF9}" srcOrd="0" destOrd="0" presId="urn:microsoft.com/office/officeart/2018/2/layout/IconCircleList"/>
    <dgm:cxn modelId="{57D0FDB6-2CE4-4E92-B161-C4FD9B99CA72}" type="presParOf" srcId="{470FAE64-935D-4F69-A2D0-92096D50C665}" destId="{6D51AC97-ECF1-462C-96D3-2316162545EC}" srcOrd="1" destOrd="0" presId="urn:microsoft.com/office/officeart/2018/2/layout/IconCircleList"/>
    <dgm:cxn modelId="{DC22EA05-39F9-4665-9978-9074F0CCD016}" type="presParOf" srcId="{470FAE64-935D-4F69-A2D0-92096D50C665}" destId="{E632C8B7-7386-4348-B8C0-C2B05F0E18C8}" srcOrd="2" destOrd="0" presId="urn:microsoft.com/office/officeart/2018/2/layout/IconCircleList"/>
    <dgm:cxn modelId="{695BCFDA-F568-48B6-B45D-8FABDCD969E9}" type="presParOf" srcId="{470FAE64-935D-4F69-A2D0-92096D50C665}" destId="{36285EC5-D111-455F-99AD-273A91EBDE97}" srcOrd="3" destOrd="0" presId="urn:microsoft.com/office/officeart/2018/2/layout/IconCircleList"/>
    <dgm:cxn modelId="{80835359-F450-410B-ABDF-6B9208CA873A}" type="presParOf" srcId="{1D96D1BC-CE2C-421C-AC45-97E2DFDB4587}" destId="{27D8AFD3-4B6C-4E90-A777-2E5CBAC72911}" srcOrd="1" destOrd="0" presId="urn:microsoft.com/office/officeart/2018/2/layout/IconCircleList"/>
    <dgm:cxn modelId="{F6291B3B-E67A-4DBF-A71D-6A0C3C4B2378}" type="presParOf" srcId="{1D96D1BC-CE2C-421C-AC45-97E2DFDB4587}" destId="{F8FDDCF5-9028-44FE-BE0B-8FD18BD7F2CC}" srcOrd="2" destOrd="0" presId="urn:microsoft.com/office/officeart/2018/2/layout/IconCircleList"/>
    <dgm:cxn modelId="{A37C3559-DA99-4C8F-824D-7FD7CC1E4C4C}" type="presParOf" srcId="{F8FDDCF5-9028-44FE-BE0B-8FD18BD7F2CC}" destId="{A2D8580E-BC1F-4C8F-B4BD-339AA0E17448}" srcOrd="0" destOrd="0" presId="urn:microsoft.com/office/officeart/2018/2/layout/IconCircleList"/>
    <dgm:cxn modelId="{8564C024-E308-48B6-835E-FB5BF8E72996}" type="presParOf" srcId="{F8FDDCF5-9028-44FE-BE0B-8FD18BD7F2CC}" destId="{5E47EB95-E782-4F25-87AE-8B014B914B13}" srcOrd="1" destOrd="0" presId="urn:microsoft.com/office/officeart/2018/2/layout/IconCircleList"/>
    <dgm:cxn modelId="{6A0CD582-E277-4DEF-AD1E-3C0FBECFB019}" type="presParOf" srcId="{F8FDDCF5-9028-44FE-BE0B-8FD18BD7F2CC}" destId="{017F12F8-8D8B-4A5C-9F70-3B503E51925A}" srcOrd="2" destOrd="0" presId="urn:microsoft.com/office/officeart/2018/2/layout/IconCircleList"/>
    <dgm:cxn modelId="{8E38AF2D-D823-4926-A673-56CF7CA72444}" type="presParOf" srcId="{F8FDDCF5-9028-44FE-BE0B-8FD18BD7F2CC}" destId="{A7A0C0EE-B1F1-4B2A-B141-E1373E8F0632}" srcOrd="3" destOrd="0" presId="urn:microsoft.com/office/officeart/2018/2/layout/IconCircleList"/>
    <dgm:cxn modelId="{D35C26B8-0BD0-4673-810E-0AF66CC3CAB6}" type="presParOf" srcId="{1D96D1BC-CE2C-421C-AC45-97E2DFDB4587}" destId="{5E9BEB3B-299F-4935-AE3F-B58EF6284B6B}" srcOrd="3" destOrd="0" presId="urn:microsoft.com/office/officeart/2018/2/layout/IconCircleList"/>
    <dgm:cxn modelId="{C3655206-208C-4DDE-8F3A-F5B1687B9DC4}" type="presParOf" srcId="{1D96D1BC-CE2C-421C-AC45-97E2DFDB4587}" destId="{78DC684F-C1A1-44C2-8C4E-0CA8D53517C7}" srcOrd="4" destOrd="0" presId="urn:microsoft.com/office/officeart/2018/2/layout/IconCircleList"/>
    <dgm:cxn modelId="{AD945CE8-6635-42E8-9A6E-B4FB9FCB75CE}" type="presParOf" srcId="{78DC684F-C1A1-44C2-8C4E-0CA8D53517C7}" destId="{6D9CEDBD-6FA9-47A2-8830-F4C8C349A545}" srcOrd="0" destOrd="0" presId="urn:microsoft.com/office/officeart/2018/2/layout/IconCircleList"/>
    <dgm:cxn modelId="{CCD78DA5-AAD2-4A77-91C4-3DE6941C03B8}" type="presParOf" srcId="{78DC684F-C1A1-44C2-8C4E-0CA8D53517C7}" destId="{5EB1B9A9-AE86-4949-A9C8-F75AC3236CCA}" srcOrd="1" destOrd="0" presId="urn:microsoft.com/office/officeart/2018/2/layout/IconCircleList"/>
    <dgm:cxn modelId="{7D96D37C-78A3-4F24-A51B-AF54C4F3C3C6}" type="presParOf" srcId="{78DC684F-C1A1-44C2-8C4E-0CA8D53517C7}" destId="{7BAB453E-6DEE-46D7-BA1F-606239ECD801}" srcOrd="2" destOrd="0" presId="urn:microsoft.com/office/officeart/2018/2/layout/IconCircleList"/>
    <dgm:cxn modelId="{D64B3E07-AF0B-4B54-8F09-58744AE88F34}" type="presParOf" srcId="{78DC684F-C1A1-44C2-8C4E-0CA8D53517C7}" destId="{4786DE3B-7A40-46D5-993B-FC901B50B348}" srcOrd="3" destOrd="0" presId="urn:microsoft.com/office/officeart/2018/2/layout/IconCircleList"/>
    <dgm:cxn modelId="{33AB45FB-74D2-4F3E-8180-3E1BA3C2AE65}" type="presParOf" srcId="{1D96D1BC-CE2C-421C-AC45-97E2DFDB4587}" destId="{C95B0D55-F4DA-4FD8-B61F-839FF58A9F34}" srcOrd="5" destOrd="0" presId="urn:microsoft.com/office/officeart/2018/2/layout/IconCircleList"/>
    <dgm:cxn modelId="{25DE1587-7BE6-4A74-AC5D-E02161663F39}" type="presParOf" srcId="{1D96D1BC-CE2C-421C-AC45-97E2DFDB4587}" destId="{804AD181-DE89-443A-994F-E536FE7631AF}" srcOrd="6" destOrd="0" presId="urn:microsoft.com/office/officeart/2018/2/layout/IconCircleList"/>
    <dgm:cxn modelId="{A57D889E-BF03-4D71-A70F-5A75D19FDB96}" type="presParOf" srcId="{804AD181-DE89-443A-994F-E536FE7631AF}" destId="{256BA2BF-F21A-42DE-A78E-56913BBE6EC7}" srcOrd="0" destOrd="0" presId="urn:microsoft.com/office/officeart/2018/2/layout/IconCircleList"/>
    <dgm:cxn modelId="{3AD2F1FC-5B08-414E-A547-D7D02CCB3931}" type="presParOf" srcId="{804AD181-DE89-443A-994F-E536FE7631AF}" destId="{CEF8FD80-F644-4CD8-B1C4-4EE38A44A686}" srcOrd="1" destOrd="0" presId="urn:microsoft.com/office/officeart/2018/2/layout/IconCircleList"/>
    <dgm:cxn modelId="{C3E8AA27-3C80-4A65-AEC7-2666159C7C78}" type="presParOf" srcId="{804AD181-DE89-443A-994F-E536FE7631AF}" destId="{71B3A1D7-CB8D-4357-BD03-21FC49D3374A}" srcOrd="2" destOrd="0" presId="urn:microsoft.com/office/officeart/2018/2/layout/IconCircleList"/>
    <dgm:cxn modelId="{3BCAA94F-7BE0-4AC5-AB68-41A66A71BE6C}" type="presParOf" srcId="{804AD181-DE89-443A-994F-E536FE7631AF}" destId="{B80B3F6F-201A-41EB-8F6B-1ED53EC88C6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10D1CB3-3E6B-4A9B-8CAA-808E10B282A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13F8270-2BFE-4546-BD9D-E729D413C23E}">
      <dgm:prSet/>
      <dgm:spPr/>
      <dgm:t>
        <a:bodyPr/>
        <a:lstStyle/>
        <a:p>
          <a:r>
            <a:rPr lang="en-US" b="0" i="0" baseline="0"/>
            <a:t>Information systems drive competitive advantage when properly integrated and aligned with business strategy (Plekhanov, Franke, and Netland, 2023) </a:t>
          </a:r>
          <a:endParaRPr lang="en-US"/>
        </a:p>
      </dgm:t>
    </dgm:pt>
    <dgm:pt modelId="{14A1561D-E71B-4758-9F80-9373A2C5D99B}" type="parTrans" cxnId="{05F1B4AC-AEFE-45AE-8EBA-FC0CC38B6D52}">
      <dgm:prSet/>
      <dgm:spPr/>
      <dgm:t>
        <a:bodyPr/>
        <a:lstStyle/>
        <a:p>
          <a:endParaRPr lang="en-US"/>
        </a:p>
      </dgm:t>
    </dgm:pt>
    <dgm:pt modelId="{CD3F4974-77FE-4FC6-A30F-807A2D5FFE45}" type="sibTrans" cxnId="{05F1B4AC-AEFE-45AE-8EBA-FC0CC38B6D52}">
      <dgm:prSet/>
      <dgm:spPr/>
      <dgm:t>
        <a:bodyPr/>
        <a:lstStyle/>
        <a:p>
          <a:endParaRPr lang="en-US"/>
        </a:p>
      </dgm:t>
    </dgm:pt>
    <dgm:pt modelId="{33D4B95B-8CBB-40C6-B6AF-58D3D173F3C1}">
      <dgm:prSet/>
      <dgm:spPr/>
      <dgm:t>
        <a:bodyPr/>
        <a:lstStyle/>
        <a:p>
          <a:r>
            <a:rPr lang="en-US" b="0" i="0" baseline="0"/>
            <a:t>Success requires significant investment in technology, training, and organizational change management (Butarbutar et al., 2023) </a:t>
          </a:r>
          <a:endParaRPr lang="en-US"/>
        </a:p>
      </dgm:t>
    </dgm:pt>
    <dgm:pt modelId="{83B1635B-72B7-4D62-AF88-74C23C4C4D87}" type="parTrans" cxnId="{5EB0DF62-D026-49CA-862F-A23034F27D62}">
      <dgm:prSet/>
      <dgm:spPr/>
      <dgm:t>
        <a:bodyPr/>
        <a:lstStyle/>
        <a:p>
          <a:endParaRPr lang="en-US"/>
        </a:p>
      </dgm:t>
    </dgm:pt>
    <dgm:pt modelId="{E5555955-FA2B-4277-AF5E-52ECB7EED478}" type="sibTrans" cxnId="{5EB0DF62-D026-49CA-862F-A23034F27D62}">
      <dgm:prSet/>
      <dgm:spPr/>
      <dgm:t>
        <a:bodyPr/>
        <a:lstStyle/>
        <a:p>
          <a:endParaRPr lang="en-US"/>
        </a:p>
      </dgm:t>
    </dgm:pt>
    <dgm:pt modelId="{B2D35501-D09B-4F1D-BE5A-44A2F6DE6AB9}">
      <dgm:prSet/>
      <dgm:spPr/>
      <dgm:t>
        <a:bodyPr/>
        <a:lstStyle/>
        <a:p>
          <a:r>
            <a:rPr lang="en-US" b="0" i="0" baseline="0"/>
            <a:t>Ethical considerations must guide system design, implementation, and ongoing operations </a:t>
          </a:r>
          <a:endParaRPr lang="en-US"/>
        </a:p>
      </dgm:t>
    </dgm:pt>
    <dgm:pt modelId="{8735FA7A-FB32-4DF7-BFB6-CB4F0C7104AB}" type="parTrans" cxnId="{C4251C27-DE9B-4904-BF13-395D98221C4F}">
      <dgm:prSet/>
      <dgm:spPr/>
      <dgm:t>
        <a:bodyPr/>
        <a:lstStyle/>
        <a:p>
          <a:endParaRPr lang="en-US"/>
        </a:p>
      </dgm:t>
    </dgm:pt>
    <dgm:pt modelId="{C19E9139-E1B3-4975-A99A-C703E8595AC5}" type="sibTrans" cxnId="{C4251C27-DE9B-4904-BF13-395D98221C4F}">
      <dgm:prSet/>
      <dgm:spPr/>
      <dgm:t>
        <a:bodyPr/>
        <a:lstStyle/>
        <a:p>
          <a:endParaRPr lang="en-US"/>
        </a:p>
      </dgm:t>
    </dgm:pt>
    <dgm:pt modelId="{70136BF1-30C4-4985-8572-DC0BD3ED2486}">
      <dgm:prSet/>
      <dgm:spPr/>
      <dgm:t>
        <a:bodyPr/>
        <a:lstStyle/>
        <a:p>
          <a:r>
            <a:rPr lang="en-US" b="0" i="0" baseline="0"/>
            <a:t>Start with clear objectives defining desired outcomes before selecting specific systems </a:t>
          </a:r>
          <a:endParaRPr lang="en-US"/>
        </a:p>
      </dgm:t>
    </dgm:pt>
    <dgm:pt modelId="{FB2F4B75-86B1-4C5C-B9B4-52C0E503F61E}" type="parTrans" cxnId="{31252D05-6FFF-4A3D-922F-458714DE4385}">
      <dgm:prSet/>
      <dgm:spPr/>
      <dgm:t>
        <a:bodyPr/>
        <a:lstStyle/>
        <a:p>
          <a:endParaRPr lang="en-US"/>
        </a:p>
      </dgm:t>
    </dgm:pt>
    <dgm:pt modelId="{03998948-4DF0-40A1-B8EE-2A516E644D70}" type="sibTrans" cxnId="{31252D05-6FFF-4A3D-922F-458714DE4385}">
      <dgm:prSet/>
      <dgm:spPr/>
      <dgm:t>
        <a:bodyPr/>
        <a:lstStyle/>
        <a:p>
          <a:endParaRPr lang="en-US"/>
        </a:p>
      </dgm:t>
    </dgm:pt>
    <dgm:pt modelId="{DC22F4F9-C0F8-4E64-8762-87504BE528CB}">
      <dgm:prSet/>
      <dgm:spPr/>
      <dgm:t>
        <a:bodyPr/>
        <a:lstStyle/>
        <a:p>
          <a:r>
            <a:rPr lang="en-US" b="0" i="0" baseline="0"/>
            <a:t>Prioritize user training and change management to ensure adoption and maximize value </a:t>
          </a:r>
          <a:endParaRPr lang="en-US"/>
        </a:p>
      </dgm:t>
    </dgm:pt>
    <dgm:pt modelId="{7BE8B7F8-B1DA-42EC-A75B-0D4CB49D19D8}" type="parTrans" cxnId="{7E8A1BF0-3DE5-47B8-BC47-2BF84A21DACF}">
      <dgm:prSet/>
      <dgm:spPr/>
      <dgm:t>
        <a:bodyPr/>
        <a:lstStyle/>
        <a:p>
          <a:endParaRPr lang="en-US"/>
        </a:p>
      </dgm:t>
    </dgm:pt>
    <dgm:pt modelId="{E296A4D8-BE80-4A38-A724-E12AC698983A}" type="sibTrans" cxnId="{7E8A1BF0-3DE5-47B8-BC47-2BF84A21DACF}">
      <dgm:prSet/>
      <dgm:spPr/>
      <dgm:t>
        <a:bodyPr/>
        <a:lstStyle/>
        <a:p>
          <a:endParaRPr lang="en-US"/>
        </a:p>
      </dgm:t>
    </dgm:pt>
    <dgm:pt modelId="{B4015686-6781-43F8-9E35-2713DE2A8193}">
      <dgm:prSet/>
      <dgm:spPr/>
      <dgm:t>
        <a:bodyPr/>
        <a:lstStyle/>
        <a:p>
          <a:r>
            <a:rPr lang="en-US" b="0" i="0" baseline="0"/>
            <a:t>Establish governance frameworks addressing privacy, security, and algorithmic fairness from the beginning </a:t>
          </a:r>
          <a:endParaRPr lang="en-US"/>
        </a:p>
      </dgm:t>
    </dgm:pt>
    <dgm:pt modelId="{613A9324-C52E-48E0-9D8D-AA2DBCDE2024}" type="parTrans" cxnId="{BB37DC56-892F-4DCC-A108-E4C6C0B8DE61}">
      <dgm:prSet/>
      <dgm:spPr/>
      <dgm:t>
        <a:bodyPr/>
        <a:lstStyle/>
        <a:p>
          <a:endParaRPr lang="en-US"/>
        </a:p>
      </dgm:t>
    </dgm:pt>
    <dgm:pt modelId="{D7D39241-5A66-4B79-A196-6BE2372246A8}" type="sibTrans" cxnId="{BB37DC56-892F-4DCC-A108-E4C6C0B8DE61}">
      <dgm:prSet/>
      <dgm:spPr/>
      <dgm:t>
        <a:bodyPr/>
        <a:lstStyle/>
        <a:p>
          <a:endParaRPr lang="en-US"/>
        </a:p>
      </dgm:t>
    </dgm:pt>
    <dgm:pt modelId="{0C46B4BA-42A3-4411-B7B5-789283F3AB81}" type="pres">
      <dgm:prSet presAssocID="{910D1CB3-3E6B-4A9B-8CAA-808E10B282AD}" presName="linear" presStyleCnt="0">
        <dgm:presLayoutVars>
          <dgm:animLvl val="lvl"/>
          <dgm:resizeHandles val="exact"/>
        </dgm:presLayoutVars>
      </dgm:prSet>
      <dgm:spPr/>
    </dgm:pt>
    <dgm:pt modelId="{6FF51619-5EAC-4DF4-B401-7AA3A7D8D3BC}" type="pres">
      <dgm:prSet presAssocID="{D13F8270-2BFE-4546-BD9D-E729D413C23E}" presName="parentText" presStyleLbl="node1" presStyleIdx="0" presStyleCnt="6">
        <dgm:presLayoutVars>
          <dgm:chMax val="0"/>
          <dgm:bulletEnabled val="1"/>
        </dgm:presLayoutVars>
      </dgm:prSet>
      <dgm:spPr/>
    </dgm:pt>
    <dgm:pt modelId="{04B77231-BC18-40E6-B81D-E98EBCD65B1E}" type="pres">
      <dgm:prSet presAssocID="{CD3F4974-77FE-4FC6-A30F-807A2D5FFE45}" presName="spacer" presStyleCnt="0"/>
      <dgm:spPr/>
    </dgm:pt>
    <dgm:pt modelId="{76845A27-C1B1-4970-A8F3-FE24E8EBD728}" type="pres">
      <dgm:prSet presAssocID="{33D4B95B-8CBB-40C6-B6AF-58D3D173F3C1}" presName="parentText" presStyleLbl="node1" presStyleIdx="1" presStyleCnt="6">
        <dgm:presLayoutVars>
          <dgm:chMax val="0"/>
          <dgm:bulletEnabled val="1"/>
        </dgm:presLayoutVars>
      </dgm:prSet>
      <dgm:spPr/>
    </dgm:pt>
    <dgm:pt modelId="{D3E786D5-6054-40A3-A8C3-33DD5ABB11F5}" type="pres">
      <dgm:prSet presAssocID="{E5555955-FA2B-4277-AF5E-52ECB7EED478}" presName="spacer" presStyleCnt="0"/>
      <dgm:spPr/>
    </dgm:pt>
    <dgm:pt modelId="{5F271950-E377-45D8-A013-7D6E31EFC14C}" type="pres">
      <dgm:prSet presAssocID="{B2D35501-D09B-4F1D-BE5A-44A2F6DE6AB9}" presName="parentText" presStyleLbl="node1" presStyleIdx="2" presStyleCnt="6">
        <dgm:presLayoutVars>
          <dgm:chMax val="0"/>
          <dgm:bulletEnabled val="1"/>
        </dgm:presLayoutVars>
      </dgm:prSet>
      <dgm:spPr/>
    </dgm:pt>
    <dgm:pt modelId="{637E4FED-B90A-46D5-A64F-641845507E98}" type="pres">
      <dgm:prSet presAssocID="{C19E9139-E1B3-4975-A99A-C703E8595AC5}" presName="spacer" presStyleCnt="0"/>
      <dgm:spPr/>
    </dgm:pt>
    <dgm:pt modelId="{5B25CB4D-4204-4193-83A9-E1092EF99012}" type="pres">
      <dgm:prSet presAssocID="{70136BF1-30C4-4985-8572-DC0BD3ED2486}" presName="parentText" presStyleLbl="node1" presStyleIdx="3" presStyleCnt="6">
        <dgm:presLayoutVars>
          <dgm:chMax val="0"/>
          <dgm:bulletEnabled val="1"/>
        </dgm:presLayoutVars>
      </dgm:prSet>
      <dgm:spPr/>
    </dgm:pt>
    <dgm:pt modelId="{A9012828-D990-4E42-93CC-92087F13B91C}" type="pres">
      <dgm:prSet presAssocID="{03998948-4DF0-40A1-B8EE-2A516E644D70}" presName="spacer" presStyleCnt="0"/>
      <dgm:spPr/>
    </dgm:pt>
    <dgm:pt modelId="{52C266FA-AE89-4FB4-A299-25956FD0A6CD}" type="pres">
      <dgm:prSet presAssocID="{DC22F4F9-C0F8-4E64-8762-87504BE528CB}" presName="parentText" presStyleLbl="node1" presStyleIdx="4" presStyleCnt="6">
        <dgm:presLayoutVars>
          <dgm:chMax val="0"/>
          <dgm:bulletEnabled val="1"/>
        </dgm:presLayoutVars>
      </dgm:prSet>
      <dgm:spPr/>
    </dgm:pt>
    <dgm:pt modelId="{7B984200-842C-48E7-8AD6-1E524B03D801}" type="pres">
      <dgm:prSet presAssocID="{E296A4D8-BE80-4A38-A724-E12AC698983A}" presName="spacer" presStyleCnt="0"/>
      <dgm:spPr/>
    </dgm:pt>
    <dgm:pt modelId="{115A178F-C85E-4BF0-866F-08CB195BF886}" type="pres">
      <dgm:prSet presAssocID="{B4015686-6781-43F8-9E35-2713DE2A8193}" presName="parentText" presStyleLbl="node1" presStyleIdx="5" presStyleCnt="6">
        <dgm:presLayoutVars>
          <dgm:chMax val="0"/>
          <dgm:bulletEnabled val="1"/>
        </dgm:presLayoutVars>
      </dgm:prSet>
      <dgm:spPr/>
    </dgm:pt>
  </dgm:ptLst>
  <dgm:cxnLst>
    <dgm:cxn modelId="{31252D05-6FFF-4A3D-922F-458714DE4385}" srcId="{910D1CB3-3E6B-4A9B-8CAA-808E10B282AD}" destId="{70136BF1-30C4-4985-8572-DC0BD3ED2486}" srcOrd="3" destOrd="0" parTransId="{FB2F4B75-86B1-4C5C-B9B4-52C0E503F61E}" sibTransId="{03998948-4DF0-40A1-B8EE-2A516E644D70}"/>
    <dgm:cxn modelId="{AABBB414-6198-4E06-8BD6-194CC5B82FAC}" type="presOf" srcId="{D13F8270-2BFE-4546-BD9D-E729D413C23E}" destId="{6FF51619-5EAC-4DF4-B401-7AA3A7D8D3BC}" srcOrd="0" destOrd="0" presId="urn:microsoft.com/office/officeart/2005/8/layout/vList2"/>
    <dgm:cxn modelId="{C4251C27-DE9B-4904-BF13-395D98221C4F}" srcId="{910D1CB3-3E6B-4A9B-8CAA-808E10B282AD}" destId="{B2D35501-D09B-4F1D-BE5A-44A2F6DE6AB9}" srcOrd="2" destOrd="0" parTransId="{8735FA7A-FB32-4DF7-BFB6-CB4F0C7104AB}" sibTransId="{C19E9139-E1B3-4975-A99A-C703E8595AC5}"/>
    <dgm:cxn modelId="{1D1D882A-6ACE-4BDD-8EA8-4F8D2F578829}" type="presOf" srcId="{B4015686-6781-43F8-9E35-2713DE2A8193}" destId="{115A178F-C85E-4BF0-866F-08CB195BF886}" srcOrd="0" destOrd="0" presId="urn:microsoft.com/office/officeart/2005/8/layout/vList2"/>
    <dgm:cxn modelId="{2E510631-3E17-4D2F-A3EE-6823B0711E90}" type="presOf" srcId="{910D1CB3-3E6B-4A9B-8CAA-808E10B282AD}" destId="{0C46B4BA-42A3-4411-B7B5-789283F3AB81}" srcOrd="0" destOrd="0" presId="urn:microsoft.com/office/officeart/2005/8/layout/vList2"/>
    <dgm:cxn modelId="{5EB0DF62-D026-49CA-862F-A23034F27D62}" srcId="{910D1CB3-3E6B-4A9B-8CAA-808E10B282AD}" destId="{33D4B95B-8CBB-40C6-B6AF-58D3D173F3C1}" srcOrd="1" destOrd="0" parTransId="{83B1635B-72B7-4D62-AF88-74C23C4C4D87}" sibTransId="{E5555955-FA2B-4277-AF5E-52ECB7EED478}"/>
    <dgm:cxn modelId="{9E6C9E70-968D-4059-98EC-9607CBBF904A}" type="presOf" srcId="{DC22F4F9-C0F8-4E64-8762-87504BE528CB}" destId="{52C266FA-AE89-4FB4-A299-25956FD0A6CD}" srcOrd="0" destOrd="0" presId="urn:microsoft.com/office/officeart/2005/8/layout/vList2"/>
    <dgm:cxn modelId="{BB37DC56-892F-4DCC-A108-E4C6C0B8DE61}" srcId="{910D1CB3-3E6B-4A9B-8CAA-808E10B282AD}" destId="{B4015686-6781-43F8-9E35-2713DE2A8193}" srcOrd="5" destOrd="0" parTransId="{613A9324-C52E-48E0-9D8D-AA2DBCDE2024}" sibTransId="{D7D39241-5A66-4B79-A196-6BE2372246A8}"/>
    <dgm:cxn modelId="{133DE18E-C1AA-42D5-A4E7-F1B9E5A72062}" type="presOf" srcId="{B2D35501-D09B-4F1D-BE5A-44A2F6DE6AB9}" destId="{5F271950-E377-45D8-A013-7D6E31EFC14C}" srcOrd="0" destOrd="0" presId="urn:microsoft.com/office/officeart/2005/8/layout/vList2"/>
    <dgm:cxn modelId="{05F1B4AC-AEFE-45AE-8EBA-FC0CC38B6D52}" srcId="{910D1CB3-3E6B-4A9B-8CAA-808E10B282AD}" destId="{D13F8270-2BFE-4546-BD9D-E729D413C23E}" srcOrd="0" destOrd="0" parTransId="{14A1561D-E71B-4758-9F80-9373A2C5D99B}" sibTransId="{CD3F4974-77FE-4FC6-A30F-807A2D5FFE45}"/>
    <dgm:cxn modelId="{A7B392B7-E87C-4A0F-8ABF-C8CF357ABC1E}" type="presOf" srcId="{70136BF1-30C4-4985-8572-DC0BD3ED2486}" destId="{5B25CB4D-4204-4193-83A9-E1092EF99012}" srcOrd="0" destOrd="0" presId="urn:microsoft.com/office/officeart/2005/8/layout/vList2"/>
    <dgm:cxn modelId="{E0CCACE2-B4F2-40D9-8E47-91837B27A04B}" type="presOf" srcId="{33D4B95B-8CBB-40C6-B6AF-58D3D173F3C1}" destId="{76845A27-C1B1-4970-A8F3-FE24E8EBD728}" srcOrd="0" destOrd="0" presId="urn:microsoft.com/office/officeart/2005/8/layout/vList2"/>
    <dgm:cxn modelId="{7E8A1BF0-3DE5-47B8-BC47-2BF84A21DACF}" srcId="{910D1CB3-3E6B-4A9B-8CAA-808E10B282AD}" destId="{DC22F4F9-C0F8-4E64-8762-87504BE528CB}" srcOrd="4" destOrd="0" parTransId="{7BE8B7F8-B1DA-42EC-A75B-0D4CB49D19D8}" sibTransId="{E296A4D8-BE80-4A38-A724-E12AC698983A}"/>
    <dgm:cxn modelId="{FFBC2EFA-1393-438F-8B24-9AC57041926E}" type="presParOf" srcId="{0C46B4BA-42A3-4411-B7B5-789283F3AB81}" destId="{6FF51619-5EAC-4DF4-B401-7AA3A7D8D3BC}" srcOrd="0" destOrd="0" presId="urn:microsoft.com/office/officeart/2005/8/layout/vList2"/>
    <dgm:cxn modelId="{EBF90C18-3043-4362-91EB-E3863480ED3F}" type="presParOf" srcId="{0C46B4BA-42A3-4411-B7B5-789283F3AB81}" destId="{04B77231-BC18-40E6-B81D-E98EBCD65B1E}" srcOrd="1" destOrd="0" presId="urn:microsoft.com/office/officeart/2005/8/layout/vList2"/>
    <dgm:cxn modelId="{02A8BE81-5290-4943-A3EE-56D555F09B58}" type="presParOf" srcId="{0C46B4BA-42A3-4411-B7B5-789283F3AB81}" destId="{76845A27-C1B1-4970-A8F3-FE24E8EBD728}" srcOrd="2" destOrd="0" presId="urn:microsoft.com/office/officeart/2005/8/layout/vList2"/>
    <dgm:cxn modelId="{9D8DE584-2880-407D-9790-51322192212C}" type="presParOf" srcId="{0C46B4BA-42A3-4411-B7B5-789283F3AB81}" destId="{D3E786D5-6054-40A3-A8C3-33DD5ABB11F5}" srcOrd="3" destOrd="0" presId="urn:microsoft.com/office/officeart/2005/8/layout/vList2"/>
    <dgm:cxn modelId="{CF10B807-901F-43EE-A77B-1AC6F7E986BD}" type="presParOf" srcId="{0C46B4BA-42A3-4411-B7B5-789283F3AB81}" destId="{5F271950-E377-45D8-A013-7D6E31EFC14C}" srcOrd="4" destOrd="0" presId="urn:microsoft.com/office/officeart/2005/8/layout/vList2"/>
    <dgm:cxn modelId="{223C4159-A9DA-454F-8226-AABB661CB815}" type="presParOf" srcId="{0C46B4BA-42A3-4411-B7B5-789283F3AB81}" destId="{637E4FED-B90A-46D5-A64F-641845507E98}" srcOrd="5" destOrd="0" presId="urn:microsoft.com/office/officeart/2005/8/layout/vList2"/>
    <dgm:cxn modelId="{94BE08E4-11BE-43E2-8E15-BA8362CB829A}" type="presParOf" srcId="{0C46B4BA-42A3-4411-B7B5-789283F3AB81}" destId="{5B25CB4D-4204-4193-83A9-E1092EF99012}" srcOrd="6" destOrd="0" presId="urn:microsoft.com/office/officeart/2005/8/layout/vList2"/>
    <dgm:cxn modelId="{B2655C65-9116-4A35-8D0E-C8BCE5AEDC4C}" type="presParOf" srcId="{0C46B4BA-42A3-4411-B7B5-789283F3AB81}" destId="{A9012828-D990-4E42-93CC-92087F13B91C}" srcOrd="7" destOrd="0" presId="urn:microsoft.com/office/officeart/2005/8/layout/vList2"/>
    <dgm:cxn modelId="{939AF768-ADC7-4CE1-B3CF-C6E2D6960120}" type="presParOf" srcId="{0C46B4BA-42A3-4411-B7B5-789283F3AB81}" destId="{52C266FA-AE89-4FB4-A299-25956FD0A6CD}" srcOrd="8" destOrd="0" presId="urn:microsoft.com/office/officeart/2005/8/layout/vList2"/>
    <dgm:cxn modelId="{007B4A11-5235-4696-B1DA-DF7255685A84}" type="presParOf" srcId="{0C46B4BA-42A3-4411-B7B5-789283F3AB81}" destId="{7B984200-842C-48E7-8AD6-1E524B03D801}" srcOrd="9" destOrd="0" presId="urn:microsoft.com/office/officeart/2005/8/layout/vList2"/>
    <dgm:cxn modelId="{66756135-1D7E-49F1-ACA7-51AB1F950A08}" type="presParOf" srcId="{0C46B4BA-42A3-4411-B7B5-789283F3AB81}" destId="{115A178F-C85E-4BF0-866F-08CB195BF88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4560E9-6EA3-4E3A-9B40-8E15E3AADDB4}">
      <dsp:nvSpPr>
        <dsp:cNvPr id="0" name=""/>
        <dsp:cNvSpPr/>
      </dsp:nvSpPr>
      <dsp:spPr>
        <a:xfrm>
          <a:off x="0" y="4086"/>
          <a:ext cx="5906181" cy="75279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9839E8-5823-4E2E-AD1E-7329D55C65EF}">
      <dsp:nvSpPr>
        <dsp:cNvPr id="0" name=""/>
        <dsp:cNvSpPr/>
      </dsp:nvSpPr>
      <dsp:spPr>
        <a:xfrm>
          <a:off x="227721" y="173466"/>
          <a:ext cx="414039" cy="4140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DCE151-19A6-47F8-9569-AF69E0DAA392}">
      <dsp:nvSpPr>
        <dsp:cNvPr id="0" name=""/>
        <dsp:cNvSpPr/>
      </dsp:nvSpPr>
      <dsp:spPr>
        <a:xfrm>
          <a:off x="869483" y="4086"/>
          <a:ext cx="4972004"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622300">
            <a:lnSpc>
              <a:spcPct val="90000"/>
            </a:lnSpc>
            <a:spcBef>
              <a:spcPct val="0"/>
            </a:spcBef>
            <a:spcAft>
              <a:spcPct val="35000"/>
            </a:spcAft>
            <a:buNone/>
          </a:pPr>
          <a:r>
            <a:rPr lang="en-US" sz="1400" b="0" i="0" kern="1200" baseline="0"/>
            <a:t>Information systems integrate technology, people, and processes to collect, store, and distribute data across organizations (Plekhanov, Franke, and Netland, 2023) </a:t>
          </a:r>
          <a:endParaRPr lang="en-US" sz="1400" kern="1200"/>
        </a:p>
      </dsp:txBody>
      <dsp:txXfrm>
        <a:off x="869483" y="4086"/>
        <a:ext cx="4972004" cy="870424"/>
      </dsp:txXfrm>
    </dsp:sp>
    <dsp:sp modelId="{B1A08B86-2895-4715-AABA-0F7E26F76768}">
      <dsp:nvSpPr>
        <dsp:cNvPr id="0" name=""/>
        <dsp:cNvSpPr/>
      </dsp:nvSpPr>
      <dsp:spPr>
        <a:xfrm>
          <a:off x="0" y="1092116"/>
          <a:ext cx="5906181" cy="75279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C85B6C-16B5-4349-BF0C-6B348F76BCD4}">
      <dsp:nvSpPr>
        <dsp:cNvPr id="0" name=""/>
        <dsp:cNvSpPr/>
      </dsp:nvSpPr>
      <dsp:spPr>
        <a:xfrm>
          <a:off x="227721" y="1261496"/>
          <a:ext cx="414039" cy="4140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9389EF-A8B5-4BBB-A31F-743079AD626B}">
      <dsp:nvSpPr>
        <dsp:cNvPr id="0" name=""/>
        <dsp:cNvSpPr/>
      </dsp:nvSpPr>
      <dsp:spPr>
        <a:xfrm>
          <a:off x="869483" y="1092116"/>
          <a:ext cx="4972004"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622300">
            <a:lnSpc>
              <a:spcPct val="90000"/>
            </a:lnSpc>
            <a:spcBef>
              <a:spcPct val="0"/>
            </a:spcBef>
            <a:spcAft>
              <a:spcPct val="35000"/>
            </a:spcAft>
            <a:buNone/>
          </a:pPr>
          <a:r>
            <a:rPr lang="en-US" sz="1400" b="0" i="0" kern="1200" baseline="0"/>
            <a:t>These systems form the backbone of modern business operations enabling faster communication and streamlined workflows (Alzghoul et al., 2024) </a:t>
          </a:r>
          <a:endParaRPr lang="en-US" sz="1400" kern="1200"/>
        </a:p>
      </dsp:txBody>
      <dsp:txXfrm>
        <a:off x="869483" y="1092116"/>
        <a:ext cx="4972004" cy="870424"/>
      </dsp:txXfrm>
    </dsp:sp>
    <dsp:sp modelId="{537EE7AC-9A3B-4CE4-9655-280FC84790C5}">
      <dsp:nvSpPr>
        <dsp:cNvPr id="0" name=""/>
        <dsp:cNvSpPr/>
      </dsp:nvSpPr>
      <dsp:spPr>
        <a:xfrm>
          <a:off x="0" y="2180146"/>
          <a:ext cx="5906181" cy="75279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E89117-4736-47FB-8898-CBB5026486FA}">
      <dsp:nvSpPr>
        <dsp:cNvPr id="0" name=""/>
        <dsp:cNvSpPr/>
      </dsp:nvSpPr>
      <dsp:spPr>
        <a:xfrm>
          <a:off x="227721" y="2349526"/>
          <a:ext cx="414039" cy="4140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F5573B-D07D-4543-87E8-2D8F8297F383}">
      <dsp:nvSpPr>
        <dsp:cNvPr id="0" name=""/>
        <dsp:cNvSpPr/>
      </dsp:nvSpPr>
      <dsp:spPr>
        <a:xfrm>
          <a:off x="869483" y="2180146"/>
          <a:ext cx="4972004"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622300">
            <a:lnSpc>
              <a:spcPct val="90000"/>
            </a:lnSpc>
            <a:spcBef>
              <a:spcPct val="0"/>
            </a:spcBef>
            <a:spcAft>
              <a:spcPct val="35000"/>
            </a:spcAft>
            <a:buNone/>
          </a:pPr>
          <a:r>
            <a:rPr lang="en-US" sz="1400" b="0" i="0" kern="1200" baseline="0"/>
            <a:t>Companies use information systems to gain competitive advantages through better resource allocation and market responsiveness </a:t>
          </a:r>
          <a:endParaRPr lang="en-US" sz="1400" kern="1200"/>
        </a:p>
      </dsp:txBody>
      <dsp:txXfrm>
        <a:off x="869483" y="2180146"/>
        <a:ext cx="4972004" cy="870424"/>
      </dsp:txXfrm>
    </dsp:sp>
    <dsp:sp modelId="{8683673F-2409-4196-9416-58B84D4D8D13}">
      <dsp:nvSpPr>
        <dsp:cNvPr id="0" name=""/>
        <dsp:cNvSpPr/>
      </dsp:nvSpPr>
      <dsp:spPr>
        <a:xfrm>
          <a:off x="0" y="3268177"/>
          <a:ext cx="5906181" cy="75279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C1BCA9-3C79-452D-A71E-312B4710EFE4}">
      <dsp:nvSpPr>
        <dsp:cNvPr id="0" name=""/>
        <dsp:cNvSpPr/>
      </dsp:nvSpPr>
      <dsp:spPr>
        <a:xfrm>
          <a:off x="227721" y="3437556"/>
          <a:ext cx="414039" cy="4140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C9E450-5B9C-4C59-8170-28C5E3A295D8}">
      <dsp:nvSpPr>
        <dsp:cNvPr id="0" name=""/>
        <dsp:cNvSpPr/>
      </dsp:nvSpPr>
      <dsp:spPr>
        <a:xfrm>
          <a:off x="869483" y="3268177"/>
          <a:ext cx="4972004"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622300">
            <a:lnSpc>
              <a:spcPct val="90000"/>
            </a:lnSpc>
            <a:spcBef>
              <a:spcPct val="0"/>
            </a:spcBef>
            <a:spcAft>
              <a:spcPct val="35000"/>
            </a:spcAft>
            <a:buNone/>
          </a:pPr>
          <a:r>
            <a:rPr lang="en-US" sz="1400" b="0" i="0" kern="1200" baseline="0"/>
            <a:t>Digital transformation has made these systems essential for survival in global markets </a:t>
          </a:r>
          <a:endParaRPr lang="en-US" sz="1400" kern="1200"/>
        </a:p>
      </dsp:txBody>
      <dsp:txXfrm>
        <a:off x="869483" y="3268177"/>
        <a:ext cx="4972004" cy="870424"/>
      </dsp:txXfrm>
    </dsp:sp>
    <dsp:sp modelId="{512C93C6-C581-4409-ADB4-807E51ED0F50}">
      <dsp:nvSpPr>
        <dsp:cNvPr id="0" name=""/>
        <dsp:cNvSpPr/>
      </dsp:nvSpPr>
      <dsp:spPr>
        <a:xfrm>
          <a:off x="0" y="4356207"/>
          <a:ext cx="5906181" cy="75279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1BCA8A-E76B-4FB6-89EB-180729792E72}">
      <dsp:nvSpPr>
        <dsp:cNvPr id="0" name=""/>
        <dsp:cNvSpPr/>
      </dsp:nvSpPr>
      <dsp:spPr>
        <a:xfrm>
          <a:off x="227721" y="4525587"/>
          <a:ext cx="414039" cy="4140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681881-24DB-4F53-9A44-4892456D2BFB}">
      <dsp:nvSpPr>
        <dsp:cNvPr id="0" name=""/>
        <dsp:cNvSpPr/>
      </dsp:nvSpPr>
      <dsp:spPr>
        <a:xfrm>
          <a:off x="869483" y="4356207"/>
          <a:ext cx="4972004"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622300">
            <a:lnSpc>
              <a:spcPct val="90000"/>
            </a:lnSpc>
            <a:spcBef>
              <a:spcPct val="0"/>
            </a:spcBef>
            <a:spcAft>
              <a:spcPct val="35000"/>
            </a:spcAft>
            <a:buNone/>
          </a:pPr>
          <a:r>
            <a:rPr lang="en-US" sz="1400" b="0" i="0" kern="1200" baseline="0"/>
            <a:t>Systems support strategic planning and improve organizational efficiency across all departments </a:t>
          </a:r>
          <a:endParaRPr lang="en-US" sz="1400" kern="1200"/>
        </a:p>
      </dsp:txBody>
      <dsp:txXfrm>
        <a:off x="869483" y="4356207"/>
        <a:ext cx="4972004" cy="870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59298E-5BF0-46BE-98EC-9B869B2C68E5}">
      <dsp:nvSpPr>
        <dsp:cNvPr id="0" name=""/>
        <dsp:cNvSpPr/>
      </dsp:nvSpPr>
      <dsp:spPr>
        <a:xfrm>
          <a:off x="0" y="3190"/>
          <a:ext cx="10058399" cy="5250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390166-B2C5-487C-96FB-C769C4848CF1}">
      <dsp:nvSpPr>
        <dsp:cNvPr id="0" name=""/>
        <dsp:cNvSpPr/>
      </dsp:nvSpPr>
      <dsp:spPr>
        <a:xfrm>
          <a:off x="158826" y="121325"/>
          <a:ext cx="289057" cy="2887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E23421-D53B-4651-8E82-AE96035D5E3F}">
      <dsp:nvSpPr>
        <dsp:cNvPr id="0" name=""/>
        <dsp:cNvSpPr/>
      </dsp:nvSpPr>
      <dsp:spPr>
        <a:xfrm>
          <a:off x="606710" y="3190"/>
          <a:ext cx="9442346" cy="541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04" tIns="57304" rIns="57304" bIns="57304" numCol="1" spcCol="1270" anchor="ctr" anchorCtr="0">
          <a:noAutofit/>
        </a:bodyPr>
        <a:lstStyle/>
        <a:p>
          <a:pPr marL="0" lvl="0" indent="0" algn="l" defTabSz="622300">
            <a:lnSpc>
              <a:spcPct val="100000"/>
            </a:lnSpc>
            <a:spcBef>
              <a:spcPct val="0"/>
            </a:spcBef>
            <a:spcAft>
              <a:spcPct val="35000"/>
            </a:spcAft>
            <a:buNone/>
          </a:pPr>
          <a:r>
            <a:rPr lang="en-US" sz="1400" b="0" i="0" kern="1200" baseline="0"/>
            <a:t>Information systems automate routine tasks and reduce manual errors across departments (Hurbean et al., 2024) </a:t>
          </a:r>
          <a:endParaRPr lang="en-US" sz="1400" kern="1200"/>
        </a:p>
      </dsp:txBody>
      <dsp:txXfrm>
        <a:off x="606710" y="3190"/>
        <a:ext cx="9442346" cy="541453"/>
      </dsp:txXfrm>
    </dsp:sp>
    <dsp:sp modelId="{415E2CE6-C724-4027-AC70-FA007FBCE58E}">
      <dsp:nvSpPr>
        <dsp:cNvPr id="0" name=""/>
        <dsp:cNvSpPr/>
      </dsp:nvSpPr>
      <dsp:spPr>
        <a:xfrm>
          <a:off x="0" y="680007"/>
          <a:ext cx="10058399" cy="5250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334C67-4A55-4EA1-BA02-C1263D3C39CA}">
      <dsp:nvSpPr>
        <dsp:cNvPr id="0" name=""/>
        <dsp:cNvSpPr/>
      </dsp:nvSpPr>
      <dsp:spPr>
        <a:xfrm>
          <a:off x="158826" y="798142"/>
          <a:ext cx="289057" cy="2887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FF104B-37D0-4DF1-8828-BCCBC9552F20}">
      <dsp:nvSpPr>
        <dsp:cNvPr id="0" name=""/>
        <dsp:cNvSpPr/>
      </dsp:nvSpPr>
      <dsp:spPr>
        <a:xfrm>
          <a:off x="606710" y="680007"/>
          <a:ext cx="9442346" cy="541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04" tIns="57304" rIns="57304" bIns="57304" numCol="1" spcCol="1270" anchor="ctr" anchorCtr="0">
          <a:noAutofit/>
        </a:bodyPr>
        <a:lstStyle/>
        <a:p>
          <a:pPr marL="0" lvl="0" indent="0" algn="l" defTabSz="622300">
            <a:lnSpc>
              <a:spcPct val="100000"/>
            </a:lnSpc>
            <a:spcBef>
              <a:spcPct val="0"/>
            </a:spcBef>
            <a:spcAft>
              <a:spcPct val="35000"/>
            </a:spcAft>
            <a:buNone/>
          </a:pPr>
          <a:r>
            <a:rPr lang="en-US" sz="1400" b="0" i="0" kern="1200" baseline="0"/>
            <a:t>They provide real time access to critical business data for faster decision making (Alzghoul et al., 2024) </a:t>
          </a:r>
          <a:endParaRPr lang="en-US" sz="1400" kern="1200"/>
        </a:p>
      </dsp:txBody>
      <dsp:txXfrm>
        <a:off x="606710" y="680007"/>
        <a:ext cx="9442346" cy="541453"/>
      </dsp:txXfrm>
    </dsp:sp>
    <dsp:sp modelId="{D1D87D09-B708-40E4-8E77-A2F6EC9D40F3}">
      <dsp:nvSpPr>
        <dsp:cNvPr id="0" name=""/>
        <dsp:cNvSpPr/>
      </dsp:nvSpPr>
      <dsp:spPr>
        <a:xfrm>
          <a:off x="0" y="1356824"/>
          <a:ext cx="10058399" cy="5250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FE2852-3496-45F5-8053-336E3B8AA1C8}">
      <dsp:nvSpPr>
        <dsp:cNvPr id="0" name=""/>
        <dsp:cNvSpPr/>
      </dsp:nvSpPr>
      <dsp:spPr>
        <a:xfrm>
          <a:off x="158826" y="1474959"/>
          <a:ext cx="289057" cy="2887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5ADD6A-2C45-44D4-A573-1670FAC76F03}">
      <dsp:nvSpPr>
        <dsp:cNvPr id="0" name=""/>
        <dsp:cNvSpPr/>
      </dsp:nvSpPr>
      <dsp:spPr>
        <a:xfrm>
          <a:off x="606710" y="1356824"/>
          <a:ext cx="9442346" cy="541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04" tIns="57304" rIns="57304" bIns="57304" numCol="1" spcCol="1270" anchor="ctr" anchorCtr="0">
          <a:noAutofit/>
        </a:bodyPr>
        <a:lstStyle/>
        <a:p>
          <a:pPr marL="0" lvl="0" indent="0" algn="l" defTabSz="622300">
            <a:lnSpc>
              <a:spcPct val="100000"/>
            </a:lnSpc>
            <a:spcBef>
              <a:spcPct val="0"/>
            </a:spcBef>
            <a:spcAft>
              <a:spcPct val="35000"/>
            </a:spcAft>
            <a:buNone/>
          </a:pPr>
          <a:r>
            <a:rPr lang="en-US" sz="1400" b="0" i="0" kern="1200" baseline="0"/>
            <a:t>Management uses these systems to monitor performance metrics and identify operational trends </a:t>
          </a:r>
          <a:endParaRPr lang="en-US" sz="1400" kern="1200"/>
        </a:p>
      </dsp:txBody>
      <dsp:txXfrm>
        <a:off x="606710" y="1356824"/>
        <a:ext cx="9442346" cy="541453"/>
      </dsp:txXfrm>
    </dsp:sp>
    <dsp:sp modelId="{37B6B7EB-3792-4BD3-B589-03FF71F46A11}">
      <dsp:nvSpPr>
        <dsp:cNvPr id="0" name=""/>
        <dsp:cNvSpPr/>
      </dsp:nvSpPr>
      <dsp:spPr>
        <a:xfrm>
          <a:off x="0" y="2033641"/>
          <a:ext cx="10058399" cy="5250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3873B3-036F-43CE-B5EE-5F429AD68255}">
      <dsp:nvSpPr>
        <dsp:cNvPr id="0" name=""/>
        <dsp:cNvSpPr/>
      </dsp:nvSpPr>
      <dsp:spPr>
        <a:xfrm>
          <a:off x="158826" y="2151777"/>
          <a:ext cx="289057" cy="2887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9AF749-CD74-4944-9202-5AB2239CE478}">
      <dsp:nvSpPr>
        <dsp:cNvPr id="0" name=""/>
        <dsp:cNvSpPr/>
      </dsp:nvSpPr>
      <dsp:spPr>
        <a:xfrm>
          <a:off x="606710" y="2033641"/>
          <a:ext cx="9442346" cy="541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04" tIns="57304" rIns="57304" bIns="57304" numCol="1" spcCol="1270" anchor="ctr" anchorCtr="0">
          <a:noAutofit/>
        </a:bodyPr>
        <a:lstStyle/>
        <a:p>
          <a:pPr marL="0" lvl="0" indent="0" algn="l" defTabSz="622300">
            <a:lnSpc>
              <a:spcPct val="100000"/>
            </a:lnSpc>
            <a:spcBef>
              <a:spcPct val="0"/>
            </a:spcBef>
            <a:spcAft>
              <a:spcPct val="35000"/>
            </a:spcAft>
            <a:buNone/>
          </a:pPr>
          <a:r>
            <a:rPr lang="en-US" sz="1400" b="0" i="0" kern="1200" baseline="0"/>
            <a:t>Employees collaborate more effectively through shared digital platforms and communication tools </a:t>
          </a:r>
          <a:endParaRPr lang="en-US" sz="1400" kern="1200"/>
        </a:p>
      </dsp:txBody>
      <dsp:txXfrm>
        <a:off x="606710" y="2033641"/>
        <a:ext cx="9442346" cy="541453"/>
      </dsp:txXfrm>
    </dsp:sp>
    <dsp:sp modelId="{65F30025-440F-4658-95A8-4A12D3F8CE23}">
      <dsp:nvSpPr>
        <dsp:cNvPr id="0" name=""/>
        <dsp:cNvSpPr/>
      </dsp:nvSpPr>
      <dsp:spPr>
        <a:xfrm>
          <a:off x="0" y="2710458"/>
          <a:ext cx="10058399" cy="5250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4B5376-F97F-4527-9CF0-4D3ABAF82C70}">
      <dsp:nvSpPr>
        <dsp:cNvPr id="0" name=""/>
        <dsp:cNvSpPr/>
      </dsp:nvSpPr>
      <dsp:spPr>
        <a:xfrm>
          <a:off x="158826" y="2828594"/>
          <a:ext cx="289057" cy="2887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195ED6-B419-4622-A9A5-99BE3E35787A}">
      <dsp:nvSpPr>
        <dsp:cNvPr id="0" name=""/>
        <dsp:cNvSpPr/>
      </dsp:nvSpPr>
      <dsp:spPr>
        <a:xfrm>
          <a:off x="606710" y="2710458"/>
          <a:ext cx="9442346" cy="541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04" tIns="57304" rIns="57304" bIns="57304" numCol="1" spcCol="1270" anchor="ctr" anchorCtr="0">
          <a:noAutofit/>
        </a:bodyPr>
        <a:lstStyle/>
        <a:p>
          <a:pPr marL="0" lvl="0" indent="0" algn="l" defTabSz="622300">
            <a:lnSpc>
              <a:spcPct val="100000"/>
            </a:lnSpc>
            <a:spcBef>
              <a:spcPct val="0"/>
            </a:spcBef>
            <a:spcAft>
              <a:spcPct val="35000"/>
            </a:spcAft>
            <a:buNone/>
          </a:pPr>
          <a:r>
            <a:rPr lang="en-US" sz="1400" b="0" i="0" kern="1200" baseline="0"/>
            <a:t>Customer interactions improve through integrated communication channels and personalized service (Nilashi et al., 2023) </a:t>
          </a:r>
          <a:endParaRPr lang="en-US" sz="1400" kern="1200"/>
        </a:p>
      </dsp:txBody>
      <dsp:txXfrm>
        <a:off x="606710" y="2710458"/>
        <a:ext cx="9442346" cy="541453"/>
      </dsp:txXfrm>
    </dsp:sp>
    <dsp:sp modelId="{D577DFF7-4D65-4409-BBE5-0B5C664CF521}">
      <dsp:nvSpPr>
        <dsp:cNvPr id="0" name=""/>
        <dsp:cNvSpPr/>
      </dsp:nvSpPr>
      <dsp:spPr>
        <a:xfrm>
          <a:off x="0" y="3387275"/>
          <a:ext cx="10058399" cy="52504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877738-EFBA-4536-B7D1-DA9CEE23E8CA}">
      <dsp:nvSpPr>
        <dsp:cNvPr id="0" name=""/>
        <dsp:cNvSpPr/>
      </dsp:nvSpPr>
      <dsp:spPr>
        <a:xfrm>
          <a:off x="158826" y="3505411"/>
          <a:ext cx="289057" cy="28877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700D62-A537-4F40-8A5C-615A08676749}">
      <dsp:nvSpPr>
        <dsp:cNvPr id="0" name=""/>
        <dsp:cNvSpPr/>
      </dsp:nvSpPr>
      <dsp:spPr>
        <a:xfrm>
          <a:off x="606710" y="3387275"/>
          <a:ext cx="9442346" cy="541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304" tIns="57304" rIns="57304" bIns="57304" numCol="1" spcCol="1270" anchor="ctr" anchorCtr="0">
          <a:noAutofit/>
        </a:bodyPr>
        <a:lstStyle/>
        <a:p>
          <a:pPr marL="0" lvl="0" indent="0" algn="l" defTabSz="622300">
            <a:lnSpc>
              <a:spcPct val="100000"/>
            </a:lnSpc>
            <a:spcBef>
              <a:spcPct val="0"/>
            </a:spcBef>
            <a:spcAft>
              <a:spcPct val="35000"/>
            </a:spcAft>
            <a:buNone/>
          </a:pPr>
          <a:r>
            <a:rPr lang="en-US" sz="1400" b="0" i="0" kern="1200" baseline="0"/>
            <a:t>Resource planning becomes more accurate with data driven forecasts and analytics (Jing, Liu, and Li, 2024) </a:t>
          </a:r>
          <a:endParaRPr lang="en-US" sz="1400" kern="1200"/>
        </a:p>
      </dsp:txBody>
      <dsp:txXfrm>
        <a:off x="606710" y="3387275"/>
        <a:ext cx="9442346" cy="5414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897B7E-4A08-43D5-9951-7D069E3B0183}">
      <dsp:nvSpPr>
        <dsp:cNvPr id="0" name=""/>
        <dsp:cNvSpPr/>
      </dsp:nvSpPr>
      <dsp:spPr>
        <a:xfrm>
          <a:off x="344932" y="819613"/>
          <a:ext cx="812133" cy="81213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E10A58-F448-4CBC-B387-E2414C3EF5F0}">
      <dsp:nvSpPr>
        <dsp:cNvPr id="0" name=""/>
        <dsp:cNvSpPr/>
      </dsp:nvSpPr>
      <dsp:spPr>
        <a:xfrm>
          <a:off x="515480" y="990161"/>
          <a:ext cx="471037" cy="4710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1361A7-EADE-4675-9CE2-C4C56C349FDA}">
      <dsp:nvSpPr>
        <dsp:cNvPr id="0" name=""/>
        <dsp:cNvSpPr/>
      </dsp:nvSpPr>
      <dsp:spPr>
        <a:xfrm>
          <a:off x="1331094" y="81961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0" i="0" kern="1200" baseline="0"/>
            <a:t>ERP systems integrate core business processes into unified platforms connecting all departments (Butarbutar et al., 2023) </a:t>
          </a:r>
          <a:endParaRPr lang="en-US" sz="1100" kern="1200"/>
        </a:p>
      </dsp:txBody>
      <dsp:txXfrm>
        <a:off x="1331094" y="819613"/>
        <a:ext cx="1914313" cy="812133"/>
      </dsp:txXfrm>
    </dsp:sp>
    <dsp:sp modelId="{8F636A51-4711-4B66-B588-C35343D19349}">
      <dsp:nvSpPr>
        <dsp:cNvPr id="0" name=""/>
        <dsp:cNvSpPr/>
      </dsp:nvSpPr>
      <dsp:spPr>
        <a:xfrm>
          <a:off x="3578962" y="819613"/>
          <a:ext cx="812133" cy="81213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CF020C-7833-4C02-AAE0-C42FF99B4522}">
      <dsp:nvSpPr>
        <dsp:cNvPr id="0" name=""/>
        <dsp:cNvSpPr/>
      </dsp:nvSpPr>
      <dsp:spPr>
        <a:xfrm>
          <a:off x="3749510" y="990161"/>
          <a:ext cx="471037" cy="4710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C0F525-5234-4EE2-95CD-0558119D6F4D}">
      <dsp:nvSpPr>
        <dsp:cNvPr id="0" name=""/>
        <dsp:cNvSpPr/>
      </dsp:nvSpPr>
      <dsp:spPr>
        <a:xfrm>
          <a:off x="4565123" y="81961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0" i="0" kern="1200" baseline="0"/>
            <a:t>They link finance, human resources, manufacturing, and sales into one cohesive system (Plekhanov, Franke, and Netland, 2023) </a:t>
          </a:r>
          <a:endParaRPr lang="en-US" sz="1100" kern="1200"/>
        </a:p>
      </dsp:txBody>
      <dsp:txXfrm>
        <a:off x="4565123" y="819613"/>
        <a:ext cx="1914313" cy="812133"/>
      </dsp:txXfrm>
    </dsp:sp>
    <dsp:sp modelId="{F72E1C3E-17A7-4A65-B7EB-7FED3128AEEE}">
      <dsp:nvSpPr>
        <dsp:cNvPr id="0" name=""/>
        <dsp:cNvSpPr/>
      </dsp:nvSpPr>
      <dsp:spPr>
        <a:xfrm>
          <a:off x="6812992" y="819613"/>
          <a:ext cx="812133" cy="81213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67BAE7-E512-47BE-A3FF-D2F16DECDDFE}">
      <dsp:nvSpPr>
        <dsp:cNvPr id="0" name=""/>
        <dsp:cNvSpPr/>
      </dsp:nvSpPr>
      <dsp:spPr>
        <a:xfrm>
          <a:off x="6983540" y="990161"/>
          <a:ext cx="471037" cy="4710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8F41A7-BD5E-45D1-968D-17459E1316DE}">
      <dsp:nvSpPr>
        <dsp:cNvPr id="0" name=""/>
        <dsp:cNvSpPr/>
      </dsp:nvSpPr>
      <dsp:spPr>
        <a:xfrm>
          <a:off x="7799153" y="81961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0" i="0" kern="1200" baseline="0"/>
            <a:t>Data flows seamlessly across the organization without duplication or manual transfers </a:t>
          </a:r>
          <a:endParaRPr lang="en-US" sz="1100" kern="1200"/>
        </a:p>
      </dsp:txBody>
      <dsp:txXfrm>
        <a:off x="7799153" y="819613"/>
        <a:ext cx="1914313" cy="812133"/>
      </dsp:txXfrm>
    </dsp:sp>
    <dsp:sp modelId="{57C0DB6B-B7B8-4A79-8BE0-22FCD36EA80F}">
      <dsp:nvSpPr>
        <dsp:cNvPr id="0" name=""/>
        <dsp:cNvSpPr/>
      </dsp:nvSpPr>
      <dsp:spPr>
        <a:xfrm>
          <a:off x="344932" y="2300173"/>
          <a:ext cx="812133" cy="81213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3C4DB9-3D4A-416D-8F7F-6DEF5CC9B511}">
      <dsp:nvSpPr>
        <dsp:cNvPr id="0" name=""/>
        <dsp:cNvSpPr/>
      </dsp:nvSpPr>
      <dsp:spPr>
        <a:xfrm>
          <a:off x="515480" y="2470721"/>
          <a:ext cx="471037" cy="4710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D3B88B-60B9-4648-900F-70EA7111F605}">
      <dsp:nvSpPr>
        <dsp:cNvPr id="0" name=""/>
        <dsp:cNvSpPr/>
      </dsp:nvSpPr>
      <dsp:spPr>
        <a:xfrm>
          <a:off x="1331094" y="23001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0" i="0" kern="1200" baseline="0"/>
            <a:t>Companies gain complete visibility into operations through centralized dashboards and reporting tools </a:t>
          </a:r>
          <a:endParaRPr lang="en-US" sz="1100" kern="1200"/>
        </a:p>
      </dsp:txBody>
      <dsp:txXfrm>
        <a:off x="1331094" y="2300173"/>
        <a:ext cx="1914313" cy="812133"/>
      </dsp:txXfrm>
    </dsp:sp>
    <dsp:sp modelId="{3ED0E789-081F-480E-BB25-0A44BB3B2F98}">
      <dsp:nvSpPr>
        <dsp:cNvPr id="0" name=""/>
        <dsp:cNvSpPr/>
      </dsp:nvSpPr>
      <dsp:spPr>
        <a:xfrm>
          <a:off x="3578962" y="2300173"/>
          <a:ext cx="812133" cy="81213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5079F5-7793-466A-A666-51C1951E0030}">
      <dsp:nvSpPr>
        <dsp:cNvPr id="0" name=""/>
        <dsp:cNvSpPr/>
      </dsp:nvSpPr>
      <dsp:spPr>
        <a:xfrm>
          <a:off x="3749510" y="2470721"/>
          <a:ext cx="471037" cy="4710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3E36D8-7AF2-4A13-BA0B-62CAFF603577}">
      <dsp:nvSpPr>
        <dsp:cNvPr id="0" name=""/>
        <dsp:cNvSpPr/>
      </dsp:nvSpPr>
      <dsp:spPr>
        <a:xfrm>
          <a:off x="4565123" y="23001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0" i="0" kern="1200" baseline="0"/>
            <a:t>Implementation requires significant investment and organizational change management </a:t>
          </a:r>
          <a:endParaRPr lang="en-US" sz="1100" kern="1200"/>
        </a:p>
      </dsp:txBody>
      <dsp:txXfrm>
        <a:off x="4565123" y="2300173"/>
        <a:ext cx="1914313" cy="812133"/>
      </dsp:txXfrm>
    </dsp:sp>
    <dsp:sp modelId="{2A7D7847-77ED-44B5-B8B2-19AD1EDC15E8}">
      <dsp:nvSpPr>
        <dsp:cNvPr id="0" name=""/>
        <dsp:cNvSpPr/>
      </dsp:nvSpPr>
      <dsp:spPr>
        <a:xfrm>
          <a:off x="6812992" y="2300173"/>
          <a:ext cx="812133" cy="81213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93C5B1-0707-404A-9ED4-998F9719D207}">
      <dsp:nvSpPr>
        <dsp:cNvPr id="0" name=""/>
        <dsp:cNvSpPr/>
      </dsp:nvSpPr>
      <dsp:spPr>
        <a:xfrm>
          <a:off x="6983540" y="2470721"/>
          <a:ext cx="471037" cy="47103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903B18-5D7B-4C0C-9D74-1E5D6A027342}">
      <dsp:nvSpPr>
        <dsp:cNvPr id="0" name=""/>
        <dsp:cNvSpPr/>
      </dsp:nvSpPr>
      <dsp:spPr>
        <a:xfrm>
          <a:off x="7799153" y="2300173"/>
          <a:ext cx="1914313" cy="812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0" i="0" kern="1200" baseline="0"/>
            <a:t>Successful deployment depends on proper training and ongoing technical support </a:t>
          </a:r>
          <a:endParaRPr lang="en-US" sz="1100" kern="1200"/>
        </a:p>
      </dsp:txBody>
      <dsp:txXfrm>
        <a:off x="7799153" y="2300173"/>
        <a:ext cx="1914313" cy="8121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7513B0-6BEE-4F44-ACDC-65874707A628}">
      <dsp:nvSpPr>
        <dsp:cNvPr id="0" name=""/>
        <dsp:cNvSpPr/>
      </dsp:nvSpPr>
      <dsp:spPr>
        <a:xfrm>
          <a:off x="447913" y="1658"/>
          <a:ext cx="2863304" cy="171798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CRM systems centralize customer data and interaction history for improved service delivery (Nilashi et al., 2023) </a:t>
          </a:r>
          <a:endParaRPr lang="en-US" sz="1800" kern="1200"/>
        </a:p>
      </dsp:txBody>
      <dsp:txXfrm>
        <a:off x="447913" y="1658"/>
        <a:ext cx="2863304" cy="1717982"/>
      </dsp:txXfrm>
    </dsp:sp>
    <dsp:sp modelId="{BB8A41EF-5A52-4859-BE14-A29BA9732E22}">
      <dsp:nvSpPr>
        <dsp:cNvPr id="0" name=""/>
        <dsp:cNvSpPr/>
      </dsp:nvSpPr>
      <dsp:spPr>
        <a:xfrm>
          <a:off x="3597547" y="1658"/>
          <a:ext cx="2863304" cy="1717982"/>
        </a:xfrm>
        <a:prstGeom prst="rect">
          <a:avLst/>
        </a:prstGeom>
        <a:solidFill>
          <a:schemeClr val="accent2">
            <a:hueOff val="-264675"/>
            <a:satOff val="298"/>
            <a:lumOff val="706"/>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Sales teams track leads, opportunities, and conversion rates through integrated platforms (Jing, Liu, and Li, 2024) </a:t>
          </a:r>
          <a:endParaRPr lang="en-US" sz="1800" kern="1200"/>
        </a:p>
      </dsp:txBody>
      <dsp:txXfrm>
        <a:off x="3597547" y="1658"/>
        <a:ext cx="2863304" cy="1717982"/>
      </dsp:txXfrm>
    </dsp:sp>
    <dsp:sp modelId="{BCF4DA50-A729-4B8A-AD16-5F5775AEAC62}">
      <dsp:nvSpPr>
        <dsp:cNvPr id="0" name=""/>
        <dsp:cNvSpPr/>
      </dsp:nvSpPr>
      <dsp:spPr>
        <a:xfrm>
          <a:off x="6747182" y="1658"/>
          <a:ext cx="2863304" cy="1717982"/>
        </a:xfrm>
        <a:prstGeom prst="rect">
          <a:avLst/>
        </a:prstGeom>
        <a:solidFill>
          <a:schemeClr val="accent2">
            <a:hueOff val="-529349"/>
            <a:satOff val="597"/>
            <a:lumOff val="1412"/>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Marketing departments segment audiences and personalize campaigns based on customer preferences </a:t>
          </a:r>
          <a:endParaRPr lang="en-US" sz="1800" kern="1200"/>
        </a:p>
      </dsp:txBody>
      <dsp:txXfrm>
        <a:off x="6747182" y="1658"/>
        <a:ext cx="2863304" cy="1717982"/>
      </dsp:txXfrm>
    </dsp:sp>
    <dsp:sp modelId="{8EAC8BF4-10F2-492E-A589-1791798B219A}">
      <dsp:nvSpPr>
        <dsp:cNvPr id="0" name=""/>
        <dsp:cNvSpPr/>
      </dsp:nvSpPr>
      <dsp:spPr>
        <a:xfrm>
          <a:off x="447913" y="2005971"/>
          <a:ext cx="2863304" cy="1717982"/>
        </a:xfrm>
        <a:prstGeom prst="rect">
          <a:avLst/>
        </a:prstGeom>
        <a:solidFill>
          <a:schemeClr val="accent2">
            <a:hueOff val="-794024"/>
            <a:satOff val="895"/>
            <a:lumOff val="2118"/>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Service representatives access complete customer profiles during support calls </a:t>
          </a:r>
          <a:endParaRPr lang="en-US" sz="1800" kern="1200"/>
        </a:p>
      </dsp:txBody>
      <dsp:txXfrm>
        <a:off x="447913" y="2005971"/>
        <a:ext cx="2863304" cy="1717982"/>
      </dsp:txXfrm>
    </dsp:sp>
    <dsp:sp modelId="{6BAFA2ED-E8D8-4566-8B4F-0807AA60E26A}">
      <dsp:nvSpPr>
        <dsp:cNvPr id="0" name=""/>
        <dsp:cNvSpPr/>
      </dsp:nvSpPr>
      <dsp:spPr>
        <a:xfrm>
          <a:off x="3597547" y="2005971"/>
          <a:ext cx="2863304" cy="1717982"/>
        </a:xfrm>
        <a:prstGeom prst="rect">
          <a:avLst/>
        </a:prstGeom>
        <a:solidFill>
          <a:schemeClr val="accent2">
            <a:hueOff val="-1058698"/>
            <a:satOff val="1194"/>
            <a:lumOff val="282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Analytics tools identify patterns in customer behavior and purchasing trends </a:t>
          </a:r>
          <a:endParaRPr lang="en-US" sz="1800" kern="1200"/>
        </a:p>
      </dsp:txBody>
      <dsp:txXfrm>
        <a:off x="3597547" y="2005971"/>
        <a:ext cx="2863304" cy="1717982"/>
      </dsp:txXfrm>
    </dsp:sp>
    <dsp:sp modelId="{6AE37CBB-6091-4175-9EA7-5836C8FEC810}">
      <dsp:nvSpPr>
        <dsp:cNvPr id="0" name=""/>
        <dsp:cNvSpPr/>
      </dsp:nvSpPr>
      <dsp:spPr>
        <a:xfrm>
          <a:off x="6747182" y="2005971"/>
          <a:ext cx="2863304" cy="1717982"/>
        </a:xfrm>
        <a:prstGeom prst="rect">
          <a:avLst/>
        </a:prstGeom>
        <a:solidFill>
          <a:schemeClr val="accent2">
            <a:hueOff val="-1323373"/>
            <a:satOff val="1492"/>
            <a:lumOff val="353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a:t>Integration with other systems creates seamless customer experiences across all touchpoints </a:t>
          </a:r>
          <a:endParaRPr lang="en-US" sz="1800" kern="1200"/>
        </a:p>
      </dsp:txBody>
      <dsp:txXfrm>
        <a:off x="6747182" y="2005971"/>
        <a:ext cx="2863304" cy="17179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BC2209-94EC-4BC4-9DA2-C4FCA0EE5902}">
      <dsp:nvSpPr>
        <dsp:cNvPr id="0" name=""/>
        <dsp:cNvSpPr/>
      </dsp:nvSpPr>
      <dsp:spPr>
        <a:xfrm>
          <a:off x="0" y="0"/>
          <a:ext cx="4406709" cy="11788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SAP S/4HANA offers integrated manufacturing and supply chain management with real-time analytics for automotive production (Monk and Wagner, 2023)</a:t>
          </a:r>
        </a:p>
      </dsp:txBody>
      <dsp:txXfrm>
        <a:off x="34526" y="34526"/>
        <a:ext cx="2996756" cy="1109762"/>
      </dsp:txXfrm>
    </dsp:sp>
    <dsp:sp modelId="{4B3AA171-8787-4060-8AB0-F28A7D1BD010}">
      <dsp:nvSpPr>
        <dsp:cNvPr id="0" name=""/>
        <dsp:cNvSpPr/>
      </dsp:nvSpPr>
      <dsp:spPr>
        <a:xfrm>
          <a:off x="329072" y="1342538"/>
          <a:ext cx="4406709" cy="11788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Oracle ERP Cloud provides advanced financial management and procurement modules with strong automotive industry customization (Elragal and Haddara, 2024)</a:t>
          </a:r>
        </a:p>
      </dsp:txBody>
      <dsp:txXfrm>
        <a:off x="363598" y="1377064"/>
        <a:ext cx="3242355" cy="1109762"/>
      </dsp:txXfrm>
    </dsp:sp>
    <dsp:sp modelId="{6A0F6D98-795A-4C12-AE25-308523DAB09E}">
      <dsp:nvSpPr>
        <dsp:cNvPr id="0" name=""/>
        <dsp:cNvSpPr/>
      </dsp:nvSpPr>
      <dsp:spPr>
        <a:xfrm>
          <a:off x="658144" y="2685076"/>
          <a:ext cx="4406709" cy="11788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Microsoft Dynamics 365 delivers flexible manufacturing execution and IoT integration for smart factory operations (Al-Mashari et al., 2023)</a:t>
          </a:r>
        </a:p>
      </dsp:txBody>
      <dsp:txXfrm>
        <a:off x="692670" y="2719602"/>
        <a:ext cx="3242355" cy="1109762"/>
      </dsp:txXfrm>
    </dsp:sp>
    <dsp:sp modelId="{4F9424CE-9780-4A05-A5FC-7296E229FF5E}">
      <dsp:nvSpPr>
        <dsp:cNvPr id="0" name=""/>
        <dsp:cNvSpPr/>
      </dsp:nvSpPr>
      <dsp:spPr>
        <a:xfrm>
          <a:off x="987217" y="4027614"/>
          <a:ext cx="4406709" cy="11788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Infor CloudSuite Industrial features specialized automotive compliance tracking and quality management systems (Davenport and Harris, 2024)</a:t>
          </a:r>
        </a:p>
      </dsp:txBody>
      <dsp:txXfrm>
        <a:off x="1021743" y="4062140"/>
        <a:ext cx="3242355" cy="1109762"/>
      </dsp:txXfrm>
    </dsp:sp>
    <dsp:sp modelId="{EF1E6B3C-885F-46B1-8548-C0A0928A1297}">
      <dsp:nvSpPr>
        <dsp:cNvPr id="0" name=""/>
        <dsp:cNvSpPr/>
      </dsp:nvSpPr>
      <dsp:spPr>
        <a:xfrm>
          <a:off x="1316289" y="5370152"/>
          <a:ext cx="4406709" cy="11788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SAP S/4HANA recommended for Tesla due to superior production planning capabilities and global scalability in automotive sector (Jacobs and Weston, 2023)</a:t>
          </a:r>
        </a:p>
      </dsp:txBody>
      <dsp:txXfrm>
        <a:off x="1350815" y="5404678"/>
        <a:ext cx="3242355" cy="1109762"/>
      </dsp:txXfrm>
    </dsp:sp>
    <dsp:sp modelId="{60FFDA5E-5A8C-4E02-B2F2-ED285DB4AA3F}">
      <dsp:nvSpPr>
        <dsp:cNvPr id="0" name=""/>
        <dsp:cNvSpPr/>
      </dsp:nvSpPr>
      <dsp:spPr>
        <a:xfrm>
          <a:off x="3640480" y="861189"/>
          <a:ext cx="766229" cy="766229"/>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3812882" y="861189"/>
        <a:ext cx="421425" cy="576587"/>
      </dsp:txXfrm>
    </dsp:sp>
    <dsp:sp modelId="{F3FAECA0-DB8F-49A9-95D1-8ACC6EF0AF54}">
      <dsp:nvSpPr>
        <dsp:cNvPr id="0" name=""/>
        <dsp:cNvSpPr/>
      </dsp:nvSpPr>
      <dsp:spPr>
        <a:xfrm>
          <a:off x="3969552" y="2203727"/>
          <a:ext cx="766229" cy="766229"/>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4141954" y="2203727"/>
        <a:ext cx="421425" cy="576587"/>
      </dsp:txXfrm>
    </dsp:sp>
    <dsp:sp modelId="{5FA81FFE-A2B3-4F76-9602-817358C57B9E}">
      <dsp:nvSpPr>
        <dsp:cNvPr id="0" name=""/>
        <dsp:cNvSpPr/>
      </dsp:nvSpPr>
      <dsp:spPr>
        <a:xfrm>
          <a:off x="4298624" y="3526618"/>
          <a:ext cx="766229" cy="766229"/>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4471026" y="3526618"/>
        <a:ext cx="421425" cy="576587"/>
      </dsp:txXfrm>
    </dsp:sp>
    <dsp:sp modelId="{18EE73B8-E1DD-44AF-9854-8571D7FD5976}">
      <dsp:nvSpPr>
        <dsp:cNvPr id="0" name=""/>
        <dsp:cNvSpPr/>
      </dsp:nvSpPr>
      <dsp:spPr>
        <a:xfrm>
          <a:off x="4627697" y="4882254"/>
          <a:ext cx="766229" cy="766229"/>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4800099" y="4882254"/>
        <a:ext cx="421425" cy="5765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74BE51-509E-4E78-B405-93271D8D284C}">
      <dsp:nvSpPr>
        <dsp:cNvPr id="0" name=""/>
        <dsp:cNvSpPr/>
      </dsp:nvSpPr>
      <dsp:spPr>
        <a:xfrm>
          <a:off x="0" y="106280"/>
          <a:ext cx="5166475" cy="122323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baseline="0"/>
            <a:t>Integrated data management eliminates information silos between production, sales, and service departments (Davenport, 2024) </a:t>
          </a:r>
          <a:endParaRPr lang="en-US" sz="1700" kern="1200"/>
        </a:p>
      </dsp:txBody>
      <dsp:txXfrm>
        <a:off x="59713" y="165993"/>
        <a:ext cx="5047049" cy="1103809"/>
      </dsp:txXfrm>
    </dsp:sp>
    <dsp:sp modelId="{AC91666D-DDB2-4758-9213-57455ADDD738}">
      <dsp:nvSpPr>
        <dsp:cNvPr id="0" name=""/>
        <dsp:cNvSpPr/>
      </dsp:nvSpPr>
      <dsp:spPr>
        <a:xfrm>
          <a:off x="0" y="1378475"/>
          <a:ext cx="5166475" cy="1223235"/>
        </a:xfrm>
        <a:prstGeom prst="roundRect">
          <a:avLst/>
        </a:prstGeom>
        <a:solidFill>
          <a:schemeClr val="accent5">
            <a:hueOff val="785595"/>
            <a:satOff val="-3757"/>
            <a:lumOff val="41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baseline="0"/>
            <a:t>Automated inventory tracking reduces excess stock costs by 20-30% in automotive manufacturing operations (Chopra and Meindl, 2023) </a:t>
          </a:r>
          <a:endParaRPr lang="en-US" sz="1700" kern="1200"/>
        </a:p>
      </dsp:txBody>
      <dsp:txXfrm>
        <a:off x="59713" y="1438188"/>
        <a:ext cx="5047049" cy="1103809"/>
      </dsp:txXfrm>
    </dsp:sp>
    <dsp:sp modelId="{A6F21951-863A-40AA-B4B2-08D2CC77E2FC}">
      <dsp:nvSpPr>
        <dsp:cNvPr id="0" name=""/>
        <dsp:cNvSpPr/>
      </dsp:nvSpPr>
      <dsp:spPr>
        <a:xfrm>
          <a:off x="0" y="2650670"/>
          <a:ext cx="5166475" cy="1223235"/>
        </a:xfrm>
        <a:prstGeom prst="roundRect">
          <a:avLst/>
        </a:prstGeom>
        <a:solidFill>
          <a:schemeClr val="accent5">
            <a:hueOff val="1571189"/>
            <a:satOff val="-7513"/>
            <a:lumOff val="82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baseline="0"/>
            <a:t>Real-time production monitoring enables faster response to quality issues and production bottlenecks (Womack and Jones, 2024) </a:t>
          </a:r>
          <a:endParaRPr lang="en-US" sz="1700" kern="1200"/>
        </a:p>
      </dsp:txBody>
      <dsp:txXfrm>
        <a:off x="59713" y="2710383"/>
        <a:ext cx="5047049" cy="1103809"/>
      </dsp:txXfrm>
    </dsp:sp>
    <dsp:sp modelId="{58B9433D-0184-48ED-8654-CA2B4F210EEB}">
      <dsp:nvSpPr>
        <dsp:cNvPr id="0" name=""/>
        <dsp:cNvSpPr/>
      </dsp:nvSpPr>
      <dsp:spPr>
        <a:xfrm>
          <a:off x="0" y="3922865"/>
          <a:ext cx="5166475" cy="1223235"/>
        </a:xfrm>
        <a:prstGeom prst="roundRect">
          <a:avLst/>
        </a:prstGeom>
        <a:solidFill>
          <a:schemeClr val="accent5">
            <a:hueOff val="2356783"/>
            <a:satOff val="-11270"/>
            <a:lumOff val="1235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baseline="0"/>
            <a:t>Enhanced supplier collaboration improves component delivery accuracy and reduces lead times (Christopher, 2023) </a:t>
          </a:r>
          <a:endParaRPr lang="en-US" sz="1700" kern="1200"/>
        </a:p>
      </dsp:txBody>
      <dsp:txXfrm>
        <a:off x="59713" y="3982578"/>
        <a:ext cx="5047049" cy="11038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E57867-DF66-4B38-AC61-9075791E4037}">
      <dsp:nvSpPr>
        <dsp:cNvPr id="0" name=""/>
        <dsp:cNvSpPr/>
      </dsp:nvSpPr>
      <dsp:spPr>
        <a:xfrm>
          <a:off x="0" y="4262"/>
          <a:ext cx="5166475" cy="680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1460FE-E25D-4804-BEBB-65D17D758731}">
      <dsp:nvSpPr>
        <dsp:cNvPr id="0" name=""/>
        <dsp:cNvSpPr/>
      </dsp:nvSpPr>
      <dsp:spPr>
        <a:xfrm>
          <a:off x="205925" y="157429"/>
          <a:ext cx="374775" cy="3744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780E03-60BA-4903-975A-990C8ACDF9C0}">
      <dsp:nvSpPr>
        <dsp:cNvPr id="0" name=""/>
        <dsp:cNvSpPr/>
      </dsp:nvSpPr>
      <dsp:spPr>
        <a:xfrm>
          <a:off x="786625" y="4262"/>
          <a:ext cx="4356023" cy="723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48" tIns="76548" rIns="76548" bIns="76548" numCol="1" spcCol="1270" anchor="ctr" anchorCtr="0">
          <a:noAutofit/>
        </a:bodyPr>
        <a:lstStyle/>
        <a:p>
          <a:pPr marL="0" lvl="0" indent="0" algn="l" defTabSz="622300">
            <a:lnSpc>
              <a:spcPct val="90000"/>
            </a:lnSpc>
            <a:spcBef>
              <a:spcPct val="0"/>
            </a:spcBef>
            <a:spcAft>
              <a:spcPct val="35000"/>
            </a:spcAft>
            <a:buNone/>
          </a:pPr>
          <a:r>
            <a:rPr lang="en-US" sz="1400" b="0" i="0" kern="1200" baseline="0"/>
            <a:t>ERP implementations face high failure rates due to organizational resistance and inadequate training (Butarbutar et al., 2023) </a:t>
          </a:r>
          <a:endParaRPr lang="en-US" sz="1400" kern="1200"/>
        </a:p>
      </dsp:txBody>
      <dsp:txXfrm>
        <a:off x="786625" y="4262"/>
        <a:ext cx="4356023" cy="723290"/>
      </dsp:txXfrm>
    </dsp:sp>
    <dsp:sp modelId="{F8E1BE31-BAC6-4F2E-9EE6-372E2ACF419C}">
      <dsp:nvSpPr>
        <dsp:cNvPr id="0" name=""/>
        <dsp:cNvSpPr/>
      </dsp:nvSpPr>
      <dsp:spPr>
        <a:xfrm>
          <a:off x="0" y="908375"/>
          <a:ext cx="5166475" cy="680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3491CE-BF6C-4559-AFC4-1FCE503B5863}">
      <dsp:nvSpPr>
        <dsp:cNvPr id="0" name=""/>
        <dsp:cNvSpPr/>
      </dsp:nvSpPr>
      <dsp:spPr>
        <a:xfrm>
          <a:off x="205925" y="1061542"/>
          <a:ext cx="374775" cy="3744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671C30-AE0D-49D8-9A04-A4C3EE0ADB0F}">
      <dsp:nvSpPr>
        <dsp:cNvPr id="0" name=""/>
        <dsp:cNvSpPr/>
      </dsp:nvSpPr>
      <dsp:spPr>
        <a:xfrm>
          <a:off x="786625" y="908375"/>
          <a:ext cx="4356023" cy="723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48" tIns="76548" rIns="76548" bIns="76548" numCol="1" spcCol="1270" anchor="ctr" anchorCtr="0">
          <a:noAutofit/>
        </a:bodyPr>
        <a:lstStyle/>
        <a:p>
          <a:pPr marL="0" lvl="0" indent="0" algn="l" defTabSz="622300">
            <a:lnSpc>
              <a:spcPct val="90000"/>
            </a:lnSpc>
            <a:spcBef>
              <a:spcPct val="0"/>
            </a:spcBef>
            <a:spcAft>
              <a:spcPct val="35000"/>
            </a:spcAft>
            <a:buNone/>
          </a:pPr>
          <a:r>
            <a:rPr lang="en-US" sz="1400" b="0" i="0" kern="1200" baseline="0"/>
            <a:t>CRM systems often struggle with data quality issues and incomplete customer information (Nilashi et al., 2023) </a:t>
          </a:r>
          <a:endParaRPr lang="en-US" sz="1400" kern="1200"/>
        </a:p>
      </dsp:txBody>
      <dsp:txXfrm>
        <a:off x="786625" y="908375"/>
        <a:ext cx="4356023" cy="723290"/>
      </dsp:txXfrm>
    </dsp:sp>
    <dsp:sp modelId="{0DEEF6FD-F5DB-4990-B458-89825C1B78E7}">
      <dsp:nvSpPr>
        <dsp:cNvPr id="0" name=""/>
        <dsp:cNvSpPr/>
      </dsp:nvSpPr>
      <dsp:spPr>
        <a:xfrm>
          <a:off x="0" y="1812488"/>
          <a:ext cx="5166475" cy="680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9CA3E0-B9B8-4F18-92E0-2DF83ED19822}">
      <dsp:nvSpPr>
        <dsp:cNvPr id="0" name=""/>
        <dsp:cNvSpPr/>
      </dsp:nvSpPr>
      <dsp:spPr>
        <a:xfrm>
          <a:off x="205925" y="1965655"/>
          <a:ext cx="374775" cy="3744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FA6335-D3F8-4014-A58B-ECB5244D56E4}">
      <dsp:nvSpPr>
        <dsp:cNvPr id="0" name=""/>
        <dsp:cNvSpPr/>
      </dsp:nvSpPr>
      <dsp:spPr>
        <a:xfrm>
          <a:off x="786625" y="1812488"/>
          <a:ext cx="4356023" cy="723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48" tIns="76548" rIns="76548" bIns="76548" numCol="1" spcCol="1270" anchor="ctr" anchorCtr="0">
          <a:noAutofit/>
        </a:bodyPr>
        <a:lstStyle/>
        <a:p>
          <a:pPr marL="0" lvl="0" indent="0" algn="l" defTabSz="622300">
            <a:lnSpc>
              <a:spcPct val="90000"/>
            </a:lnSpc>
            <a:spcBef>
              <a:spcPct val="0"/>
            </a:spcBef>
            <a:spcAft>
              <a:spcPct val="35000"/>
            </a:spcAft>
            <a:buNone/>
          </a:pPr>
          <a:r>
            <a:rPr lang="en-US" sz="1400" b="0" i="0" kern="1200" baseline="0"/>
            <a:t>BI tools require skilled analysts to interpret data and generate meaningful insights </a:t>
          </a:r>
          <a:endParaRPr lang="en-US" sz="1400" kern="1200"/>
        </a:p>
      </dsp:txBody>
      <dsp:txXfrm>
        <a:off x="786625" y="1812488"/>
        <a:ext cx="4356023" cy="723290"/>
      </dsp:txXfrm>
    </dsp:sp>
    <dsp:sp modelId="{7C9A53A2-5895-484E-87F8-F1A07F9E3026}">
      <dsp:nvSpPr>
        <dsp:cNvPr id="0" name=""/>
        <dsp:cNvSpPr/>
      </dsp:nvSpPr>
      <dsp:spPr>
        <a:xfrm>
          <a:off x="0" y="2716601"/>
          <a:ext cx="5166475" cy="680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0409E2-0A8C-4E82-9580-978E1237D249}">
      <dsp:nvSpPr>
        <dsp:cNvPr id="0" name=""/>
        <dsp:cNvSpPr/>
      </dsp:nvSpPr>
      <dsp:spPr>
        <a:xfrm>
          <a:off x="205925" y="2869769"/>
          <a:ext cx="374775" cy="3744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2C6060-E4D1-4F0D-B413-CA73ABF7AD22}">
      <dsp:nvSpPr>
        <dsp:cNvPr id="0" name=""/>
        <dsp:cNvSpPr/>
      </dsp:nvSpPr>
      <dsp:spPr>
        <a:xfrm>
          <a:off x="786625" y="2716601"/>
          <a:ext cx="4356023" cy="723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48" tIns="76548" rIns="76548" bIns="76548" numCol="1" spcCol="1270" anchor="ctr" anchorCtr="0">
          <a:noAutofit/>
        </a:bodyPr>
        <a:lstStyle/>
        <a:p>
          <a:pPr marL="0" lvl="0" indent="0" algn="l" defTabSz="622300">
            <a:lnSpc>
              <a:spcPct val="90000"/>
            </a:lnSpc>
            <a:spcBef>
              <a:spcPct val="0"/>
            </a:spcBef>
            <a:spcAft>
              <a:spcPct val="35000"/>
            </a:spcAft>
            <a:buNone/>
          </a:pPr>
          <a:r>
            <a:rPr lang="en-US" sz="1400" b="0" i="0" kern="1200" baseline="0"/>
            <a:t>Integration between different systems creates technical complexity and maintenance challenges </a:t>
          </a:r>
          <a:endParaRPr lang="en-US" sz="1400" kern="1200"/>
        </a:p>
      </dsp:txBody>
      <dsp:txXfrm>
        <a:off x="786625" y="2716601"/>
        <a:ext cx="4356023" cy="723290"/>
      </dsp:txXfrm>
    </dsp:sp>
    <dsp:sp modelId="{5EDDA391-A3C6-4ED8-B9F3-EE8F8912AA31}">
      <dsp:nvSpPr>
        <dsp:cNvPr id="0" name=""/>
        <dsp:cNvSpPr/>
      </dsp:nvSpPr>
      <dsp:spPr>
        <a:xfrm>
          <a:off x="0" y="3620715"/>
          <a:ext cx="5166475" cy="680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774949-9BA9-468B-966D-4724DB1EA355}">
      <dsp:nvSpPr>
        <dsp:cNvPr id="0" name=""/>
        <dsp:cNvSpPr/>
      </dsp:nvSpPr>
      <dsp:spPr>
        <a:xfrm>
          <a:off x="205925" y="3773882"/>
          <a:ext cx="374775" cy="37440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52D682-9A37-41C5-9461-2A25016C15F1}">
      <dsp:nvSpPr>
        <dsp:cNvPr id="0" name=""/>
        <dsp:cNvSpPr/>
      </dsp:nvSpPr>
      <dsp:spPr>
        <a:xfrm>
          <a:off x="786625" y="3620715"/>
          <a:ext cx="4356023" cy="723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48" tIns="76548" rIns="76548" bIns="76548" numCol="1" spcCol="1270" anchor="ctr" anchorCtr="0">
          <a:noAutofit/>
        </a:bodyPr>
        <a:lstStyle/>
        <a:p>
          <a:pPr marL="0" lvl="0" indent="0" algn="l" defTabSz="622300">
            <a:lnSpc>
              <a:spcPct val="90000"/>
            </a:lnSpc>
            <a:spcBef>
              <a:spcPct val="0"/>
            </a:spcBef>
            <a:spcAft>
              <a:spcPct val="35000"/>
            </a:spcAft>
            <a:buNone/>
          </a:pPr>
          <a:r>
            <a:rPr lang="en-US" sz="1400" b="0" i="0" kern="1200" baseline="0"/>
            <a:t>High costs for software licenses, hardware infrastructure, and ongoing support strain budgets </a:t>
          </a:r>
          <a:endParaRPr lang="en-US" sz="1400" kern="1200"/>
        </a:p>
      </dsp:txBody>
      <dsp:txXfrm>
        <a:off x="786625" y="3620715"/>
        <a:ext cx="4356023" cy="723290"/>
      </dsp:txXfrm>
    </dsp:sp>
    <dsp:sp modelId="{AEC8EB04-51A7-4366-8A7A-4CA507529143}">
      <dsp:nvSpPr>
        <dsp:cNvPr id="0" name=""/>
        <dsp:cNvSpPr/>
      </dsp:nvSpPr>
      <dsp:spPr>
        <a:xfrm>
          <a:off x="0" y="4524828"/>
          <a:ext cx="5166475" cy="6807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48A269-0E9D-4ECA-B715-96C4693DE1AB}">
      <dsp:nvSpPr>
        <dsp:cNvPr id="0" name=""/>
        <dsp:cNvSpPr/>
      </dsp:nvSpPr>
      <dsp:spPr>
        <a:xfrm>
          <a:off x="205925" y="4677995"/>
          <a:ext cx="374775" cy="37440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C6EDD3-1D74-440A-A2A6-A3361AD718AA}">
      <dsp:nvSpPr>
        <dsp:cNvPr id="0" name=""/>
        <dsp:cNvSpPr/>
      </dsp:nvSpPr>
      <dsp:spPr>
        <a:xfrm>
          <a:off x="786625" y="4524828"/>
          <a:ext cx="4356023" cy="723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48" tIns="76548" rIns="76548" bIns="76548" numCol="1" spcCol="1270" anchor="ctr" anchorCtr="0">
          <a:noAutofit/>
        </a:bodyPr>
        <a:lstStyle/>
        <a:p>
          <a:pPr marL="0" lvl="0" indent="0" algn="l" defTabSz="622300">
            <a:lnSpc>
              <a:spcPct val="90000"/>
            </a:lnSpc>
            <a:spcBef>
              <a:spcPct val="0"/>
            </a:spcBef>
            <a:spcAft>
              <a:spcPct val="35000"/>
            </a:spcAft>
            <a:buNone/>
          </a:pPr>
          <a:r>
            <a:rPr lang="en-US" sz="1400" b="0" i="0" kern="1200" baseline="0"/>
            <a:t>User adoption remains problematic when systems disrupt established workflows and require behavior changes </a:t>
          </a:r>
          <a:endParaRPr lang="en-US" sz="1400" kern="1200"/>
        </a:p>
      </dsp:txBody>
      <dsp:txXfrm>
        <a:off x="786625" y="4524828"/>
        <a:ext cx="4356023" cy="7232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01E20-9D4C-4C74-9F79-E7162ECB1067}">
      <dsp:nvSpPr>
        <dsp:cNvPr id="0" name=""/>
        <dsp:cNvSpPr/>
      </dsp:nvSpPr>
      <dsp:spPr>
        <a:xfrm>
          <a:off x="2614858" y="526587"/>
          <a:ext cx="404393" cy="91440"/>
        </a:xfrm>
        <a:custGeom>
          <a:avLst/>
          <a:gdLst/>
          <a:ahLst/>
          <a:cxnLst/>
          <a:rect l="0" t="0" r="0" b="0"/>
          <a:pathLst>
            <a:path>
              <a:moveTo>
                <a:pt x="0" y="45720"/>
              </a:moveTo>
              <a:lnTo>
                <a:pt x="404393"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06180" y="570129"/>
        <a:ext cx="21749" cy="4354"/>
      </dsp:txXfrm>
    </dsp:sp>
    <dsp:sp modelId="{2FC76067-7D33-47B2-864E-2A3743D94BB2}">
      <dsp:nvSpPr>
        <dsp:cNvPr id="0" name=""/>
        <dsp:cNvSpPr/>
      </dsp:nvSpPr>
      <dsp:spPr>
        <a:xfrm>
          <a:off x="725379" y="4923"/>
          <a:ext cx="1891278" cy="113476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674" tIns="97278" rIns="92674" bIns="97278" numCol="1" spcCol="1270" anchor="ctr" anchorCtr="0">
          <a:noAutofit/>
        </a:bodyPr>
        <a:lstStyle/>
        <a:p>
          <a:pPr marL="0" lvl="0" indent="0" algn="ctr" defTabSz="533400">
            <a:lnSpc>
              <a:spcPct val="90000"/>
            </a:lnSpc>
            <a:spcBef>
              <a:spcPct val="0"/>
            </a:spcBef>
            <a:spcAft>
              <a:spcPct val="35000"/>
            </a:spcAft>
            <a:buNone/>
          </a:pPr>
          <a:r>
            <a:rPr lang="en-US" sz="1200" b="0" i="0" kern="1200" baseline="0"/>
            <a:t>Organizations collect vast amounts of personal data creating significant privacy risks (Dennehy et al., 2023) </a:t>
          </a:r>
          <a:endParaRPr lang="en-US" sz="1200" kern="1200"/>
        </a:p>
      </dsp:txBody>
      <dsp:txXfrm>
        <a:off x="725379" y="4923"/>
        <a:ext cx="1891278" cy="1134766"/>
      </dsp:txXfrm>
    </dsp:sp>
    <dsp:sp modelId="{24E6AE0A-325A-4993-B215-B678FC3AECE0}">
      <dsp:nvSpPr>
        <dsp:cNvPr id="0" name=""/>
        <dsp:cNvSpPr/>
      </dsp:nvSpPr>
      <dsp:spPr>
        <a:xfrm>
          <a:off x="1671018" y="1137890"/>
          <a:ext cx="2326272" cy="404393"/>
        </a:xfrm>
        <a:custGeom>
          <a:avLst/>
          <a:gdLst/>
          <a:ahLst/>
          <a:cxnLst/>
          <a:rect l="0" t="0" r="0" b="0"/>
          <a:pathLst>
            <a:path>
              <a:moveTo>
                <a:pt x="2326272" y="0"/>
              </a:moveTo>
              <a:lnTo>
                <a:pt x="2326272" y="219296"/>
              </a:lnTo>
              <a:lnTo>
                <a:pt x="0" y="219296"/>
              </a:lnTo>
              <a:lnTo>
                <a:pt x="0" y="404393"/>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74990" y="1337910"/>
        <a:ext cx="118329" cy="4354"/>
      </dsp:txXfrm>
    </dsp:sp>
    <dsp:sp modelId="{4C1CCE04-1FC3-4D54-BFFE-F72E2E385061}">
      <dsp:nvSpPr>
        <dsp:cNvPr id="0" name=""/>
        <dsp:cNvSpPr/>
      </dsp:nvSpPr>
      <dsp:spPr>
        <a:xfrm>
          <a:off x="3051651" y="4923"/>
          <a:ext cx="1891278" cy="113476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674" tIns="97278" rIns="92674" bIns="97278" numCol="1" spcCol="1270" anchor="ctr" anchorCtr="0">
          <a:noAutofit/>
        </a:bodyPr>
        <a:lstStyle/>
        <a:p>
          <a:pPr marL="0" lvl="0" indent="0" algn="ctr" defTabSz="533400">
            <a:lnSpc>
              <a:spcPct val="90000"/>
            </a:lnSpc>
            <a:spcBef>
              <a:spcPct val="0"/>
            </a:spcBef>
            <a:spcAft>
              <a:spcPct val="35000"/>
            </a:spcAft>
            <a:buNone/>
          </a:pPr>
          <a:r>
            <a:rPr lang="en-US" sz="1200" b="0" i="0" kern="1200" baseline="0"/>
            <a:t>Security breaches expose customer information leading to financial losses and reputation damage (Papagiannidis, Enholm, and Krogstie, 2022) </a:t>
          </a:r>
          <a:endParaRPr lang="en-US" sz="1200" kern="1200"/>
        </a:p>
      </dsp:txBody>
      <dsp:txXfrm>
        <a:off x="3051651" y="4923"/>
        <a:ext cx="1891278" cy="1134766"/>
      </dsp:txXfrm>
    </dsp:sp>
    <dsp:sp modelId="{082B1E3C-F9E0-48D8-A39D-2498847BF3E9}">
      <dsp:nvSpPr>
        <dsp:cNvPr id="0" name=""/>
        <dsp:cNvSpPr/>
      </dsp:nvSpPr>
      <dsp:spPr>
        <a:xfrm>
          <a:off x="2614858" y="2096348"/>
          <a:ext cx="404393" cy="91440"/>
        </a:xfrm>
        <a:custGeom>
          <a:avLst/>
          <a:gdLst/>
          <a:ahLst/>
          <a:cxnLst/>
          <a:rect l="0" t="0" r="0" b="0"/>
          <a:pathLst>
            <a:path>
              <a:moveTo>
                <a:pt x="0" y="45720"/>
              </a:moveTo>
              <a:lnTo>
                <a:pt x="404393"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06180" y="2139890"/>
        <a:ext cx="21749" cy="4354"/>
      </dsp:txXfrm>
    </dsp:sp>
    <dsp:sp modelId="{0063AC55-2366-4142-B6B3-645EEAECEEF4}">
      <dsp:nvSpPr>
        <dsp:cNvPr id="0" name=""/>
        <dsp:cNvSpPr/>
      </dsp:nvSpPr>
      <dsp:spPr>
        <a:xfrm>
          <a:off x="725379" y="1574684"/>
          <a:ext cx="1891278" cy="113476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674" tIns="97278" rIns="92674" bIns="97278" numCol="1" spcCol="1270" anchor="ctr" anchorCtr="0">
          <a:noAutofit/>
        </a:bodyPr>
        <a:lstStyle/>
        <a:p>
          <a:pPr marL="0" lvl="0" indent="0" algn="ctr" defTabSz="533400">
            <a:lnSpc>
              <a:spcPct val="90000"/>
            </a:lnSpc>
            <a:spcBef>
              <a:spcPct val="0"/>
            </a:spcBef>
            <a:spcAft>
              <a:spcPct val="35000"/>
            </a:spcAft>
            <a:buNone/>
          </a:pPr>
          <a:r>
            <a:rPr lang="en-US" sz="1200" b="0" i="0" kern="1200" baseline="0"/>
            <a:t>Regulatory compliance with GDPR and other privacy laws requires robust data protection measures </a:t>
          </a:r>
          <a:endParaRPr lang="en-US" sz="1200" kern="1200"/>
        </a:p>
      </dsp:txBody>
      <dsp:txXfrm>
        <a:off x="725379" y="1574684"/>
        <a:ext cx="1891278" cy="1134766"/>
      </dsp:txXfrm>
    </dsp:sp>
    <dsp:sp modelId="{514D8540-8747-488D-A6F0-FD96118D831E}">
      <dsp:nvSpPr>
        <dsp:cNvPr id="0" name=""/>
        <dsp:cNvSpPr/>
      </dsp:nvSpPr>
      <dsp:spPr>
        <a:xfrm>
          <a:off x="1671018" y="2707651"/>
          <a:ext cx="2326272" cy="404393"/>
        </a:xfrm>
        <a:custGeom>
          <a:avLst/>
          <a:gdLst/>
          <a:ahLst/>
          <a:cxnLst/>
          <a:rect l="0" t="0" r="0" b="0"/>
          <a:pathLst>
            <a:path>
              <a:moveTo>
                <a:pt x="2326272" y="0"/>
              </a:moveTo>
              <a:lnTo>
                <a:pt x="2326272" y="219296"/>
              </a:lnTo>
              <a:lnTo>
                <a:pt x="0" y="219296"/>
              </a:lnTo>
              <a:lnTo>
                <a:pt x="0" y="404393"/>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74990" y="2907671"/>
        <a:ext cx="118329" cy="4354"/>
      </dsp:txXfrm>
    </dsp:sp>
    <dsp:sp modelId="{058CEBE3-A7CB-45B4-A7D0-D60D67550B03}">
      <dsp:nvSpPr>
        <dsp:cNvPr id="0" name=""/>
        <dsp:cNvSpPr/>
      </dsp:nvSpPr>
      <dsp:spPr>
        <a:xfrm>
          <a:off x="3051651" y="1574684"/>
          <a:ext cx="1891278" cy="113476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674" tIns="97278" rIns="92674" bIns="97278" numCol="1" spcCol="1270" anchor="ctr" anchorCtr="0">
          <a:noAutofit/>
        </a:bodyPr>
        <a:lstStyle/>
        <a:p>
          <a:pPr marL="0" lvl="0" indent="0" algn="ctr" defTabSz="533400">
            <a:lnSpc>
              <a:spcPct val="90000"/>
            </a:lnSpc>
            <a:spcBef>
              <a:spcPct val="0"/>
            </a:spcBef>
            <a:spcAft>
              <a:spcPct val="35000"/>
            </a:spcAft>
            <a:buNone/>
          </a:pPr>
          <a:r>
            <a:rPr lang="en-US" sz="1200" b="0" i="0" kern="1200" baseline="0"/>
            <a:t>Employee monitoring through information systems raises concerns about workplace surveillance </a:t>
          </a:r>
          <a:endParaRPr lang="en-US" sz="1200" kern="1200"/>
        </a:p>
      </dsp:txBody>
      <dsp:txXfrm>
        <a:off x="3051651" y="1574684"/>
        <a:ext cx="1891278" cy="1134766"/>
      </dsp:txXfrm>
    </dsp:sp>
    <dsp:sp modelId="{B94BA714-8A17-492A-8E73-BB22A2220C78}">
      <dsp:nvSpPr>
        <dsp:cNvPr id="0" name=""/>
        <dsp:cNvSpPr/>
      </dsp:nvSpPr>
      <dsp:spPr>
        <a:xfrm>
          <a:off x="2614858" y="3666108"/>
          <a:ext cx="404393" cy="91440"/>
        </a:xfrm>
        <a:custGeom>
          <a:avLst/>
          <a:gdLst/>
          <a:ahLst/>
          <a:cxnLst/>
          <a:rect l="0" t="0" r="0" b="0"/>
          <a:pathLst>
            <a:path>
              <a:moveTo>
                <a:pt x="0" y="45720"/>
              </a:moveTo>
              <a:lnTo>
                <a:pt x="404393"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06180" y="3709651"/>
        <a:ext cx="21749" cy="4354"/>
      </dsp:txXfrm>
    </dsp:sp>
    <dsp:sp modelId="{9CDAA274-3549-4158-A216-0D3A0D0C86B0}">
      <dsp:nvSpPr>
        <dsp:cNvPr id="0" name=""/>
        <dsp:cNvSpPr/>
      </dsp:nvSpPr>
      <dsp:spPr>
        <a:xfrm>
          <a:off x="725379" y="3144445"/>
          <a:ext cx="1891278" cy="1134766"/>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674" tIns="97278" rIns="92674" bIns="97278" numCol="1" spcCol="1270" anchor="ctr" anchorCtr="0">
          <a:noAutofit/>
        </a:bodyPr>
        <a:lstStyle/>
        <a:p>
          <a:pPr marL="0" lvl="0" indent="0" algn="ctr" defTabSz="533400">
            <a:lnSpc>
              <a:spcPct val="90000"/>
            </a:lnSpc>
            <a:spcBef>
              <a:spcPct val="0"/>
            </a:spcBef>
            <a:spcAft>
              <a:spcPct val="35000"/>
            </a:spcAft>
            <a:buNone/>
          </a:pPr>
          <a:r>
            <a:rPr lang="en-US" sz="1200" b="0" i="0" kern="1200" baseline="0"/>
            <a:t>Data encryption and access controls protect sensitive information from unauthorized use </a:t>
          </a:r>
          <a:endParaRPr lang="en-US" sz="1200" kern="1200"/>
        </a:p>
      </dsp:txBody>
      <dsp:txXfrm>
        <a:off x="725379" y="3144445"/>
        <a:ext cx="1891278" cy="1134766"/>
      </dsp:txXfrm>
    </dsp:sp>
    <dsp:sp modelId="{7D1D2D07-1F49-4057-A28B-6DEC6B10AAE8}">
      <dsp:nvSpPr>
        <dsp:cNvPr id="0" name=""/>
        <dsp:cNvSpPr/>
      </dsp:nvSpPr>
      <dsp:spPr>
        <a:xfrm>
          <a:off x="3051651" y="3144445"/>
          <a:ext cx="1891278" cy="113476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674" tIns="97278" rIns="92674" bIns="97278" numCol="1" spcCol="1270" anchor="ctr" anchorCtr="0">
          <a:noAutofit/>
        </a:bodyPr>
        <a:lstStyle/>
        <a:p>
          <a:pPr marL="0" lvl="0" indent="0" algn="ctr" defTabSz="533400">
            <a:lnSpc>
              <a:spcPct val="90000"/>
            </a:lnSpc>
            <a:spcBef>
              <a:spcPct val="0"/>
            </a:spcBef>
            <a:spcAft>
              <a:spcPct val="35000"/>
            </a:spcAft>
            <a:buNone/>
          </a:pPr>
          <a:r>
            <a:rPr lang="en-US" sz="1200" b="0" i="0" kern="1200" baseline="0"/>
            <a:t>Regular security audits identify vulnerabilities before they become serious problems </a:t>
          </a:r>
          <a:endParaRPr lang="en-US" sz="1200" kern="1200"/>
        </a:p>
      </dsp:txBody>
      <dsp:txXfrm>
        <a:off x="3051651" y="3144445"/>
        <a:ext cx="1891278" cy="11347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C3DCA1-912B-4F0D-B8C5-4AB6B269111A}">
      <dsp:nvSpPr>
        <dsp:cNvPr id="0" name=""/>
        <dsp:cNvSpPr/>
      </dsp:nvSpPr>
      <dsp:spPr>
        <a:xfrm>
          <a:off x="0" y="2554"/>
          <a:ext cx="590618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2A91E4-8829-403A-9AAA-631E76B9AEFA}">
      <dsp:nvSpPr>
        <dsp:cNvPr id="0" name=""/>
        <dsp:cNvSpPr/>
      </dsp:nvSpPr>
      <dsp:spPr>
        <a:xfrm>
          <a:off x="0" y="2554"/>
          <a:ext cx="5906181" cy="870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baseline="0"/>
            <a:t>AI systems perpetuate existing biases present in training data leading to discriminatory outcomes (Gichoya et al., 2023) </a:t>
          </a:r>
          <a:endParaRPr lang="en-US" sz="1700" kern="1200"/>
        </a:p>
      </dsp:txBody>
      <dsp:txXfrm>
        <a:off x="0" y="2554"/>
        <a:ext cx="5906181" cy="870934"/>
      </dsp:txXfrm>
    </dsp:sp>
    <dsp:sp modelId="{AD7D015F-A29E-4EE9-9719-CC8352743478}">
      <dsp:nvSpPr>
        <dsp:cNvPr id="0" name=""/>
        <dsp:cNvSpPr/>
      </dsp:nvSpPr>
      <dsp:spPr>
        <a:xfrm>
          <a:off x="0" y="873489"/>
          <a:ext cx="5906181"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4A5A5F-4A51-4E76-8643-C03D6D658CCC}">
      <dsp:nvSpPr>
        <dsp:cNvPr id="0" name=""/>
        <dsp:cNvSpPr/>
      </dsp:nvSpPr>
      <dsp:spPr>
        <a:xfrm>
          <a:off x="0" y="873489"/>
          <a:ext cx="5906181" cy="870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baseline="0" dirty="0"/>
            <a:t>Algorithmic decision-making lacks transparency, making it difficult to identify and correct errors (Wang, Su, and Zhao, 2024) </a:t>
          </a:r>
          <a:endParaRPr lang="en-US" sz="1700" kern="1200" dirty="0"/>
        </a:p>
      </dsp:txBody>
      <dsp:txXfrm>
        <a:off x="0" y="873489"/>
        <a:ext cx="5906181" cy="870934"/>
      </dsp:txXfrm>
    </dsp:sp>
    <dsp:sp modelId="{EE87B01F-9CCB-45E6-9A1A-B4836E4FF15F}">
      <dsp:nvSpPr>
        <dsp:cNvPr id="0" name=""/>
        <dsp:cNvSpPr/>
      </dsp:nvSpPr>
      <dsp:spPr>
        <a:xfrm>
          <a:off x="0" y="1744424"/>
          <a:ext cx="5906181"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104BEC-0068-4A3C-BE06-4EE6FD2E3398}">
      <dsp:nvSpPr>
        <dsp:cNvPr id="0" name=""/>
        <dsp:cNvSpPr/>
      </dsp:nvSpPr>
      <dsp:spPr>
        <a:xfrm>
          <a:off x="0" y="1744424"/>
          <a:ext cx="5906181" cy="870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baseline="0"/>
            <a:t>Automated decisions affect hiring, lending, and service delivery with potentially harmful consequences </a:t>
          </a:r>
          <a:endParaRPr lang="en-US" sz="1700" kern="1200"/>
        </a:p>
      </dsp:txBody>
      <dsp:txXfrm>
        <a:off x="0" y="1744424"/>
        <a:ext cx="5906181" cy="870934"/>
      </dsp:txXfrm>
    </dsp:sp>
    <dsp:sp modelId="{8A2B084A-AF45-4649-BD02-E72A2751C76B}">
      <dsp:nvSpPr>
        <dsp:cNvPr id="0" name=""/>
        <dsp:cNvSpPr/>
      </dsp:nvSpPr>
      <dsp:spPr>
        <a:xfrm>
          <a:off x="0" y="2615359"/>
          <a:ext cx="5906181"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5A4F96-849E-49E9-AB10-99CCE4CA390B}">
      <dsp:nvSpPr>
        <dsp:cNvPr id="0" name=""/>
        <dsp:cNvSpPr/>
      </dsp:nvSpPr>
      <dsp:spPr>
        <a:xfrm>
          <a:off x="0" y="2615359"/>
          <a:ext cx="5906181" cy="870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baseline="0"/>
            <a:t>Fairness perceptions vary across stakeholders creating challenges for acceptable AI implementation </a:t>
          </a:r>
          <a:endParaRPr lang="en-US" sz="1700" kern="1200"/>
        </a:p>
      </dsp:txBody>
      <dsp:txXfrm>
        <a:off x="0" y="2615359"/>
        <a:ext cx="5906181" cy="870934"/>
      </dsp:txXfrm>
    </dsp:sp>
    <dsp:sp modelId="{26622CC0-849D-494F-A77F-BB5E97569B0E}">
      <dsp:nvSpPr>
        <dsp:cNvPr id="0" name=""/>
        <dsp:cNvSpPr/>
      </dsp:nvSpPr>
      <dsp:spPr>
        <a:xfrm>
          <a:off x="0" y="3486293"/>
          <a:ext cx="5906181"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0C61D7-5608-4AA6-884F-84A30BBA6F4B}">
      <dsp:nvSpPr>
        <dsp:cNvPr id="0" name=""/>
        <dsp:cNvSpPr/>
      </dsp:nvSpPr>
      <dsp:spPr>
        <a:xfrm>
          <a:off x="0" y="3486293"/>
          <a:ext cx="5906181" cy="870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baseline="0"/>
            <a:t>Diverse development teams and rigorous testing help identify bias before system deployment </a:t>
          </a:r>
          <a:endParaRPr lang="en-US" sz="1700" kern="1200"/>
        </a:p>
      </dsp:txBody>
      <dsp:txXfrm>
        <a:off x="0" y="3486293"/>
        <a:ext cx="5906181" cy="870934"/>
      </dsp:txXfrm>
    </dsp:sp>
    <dsp:sp modelId="{3EA26428-4D6A-45D9-9718-1C23F7F51CCF}">
      <dsp:nvSpPr>
        <dsp:cNvPr id="0" name=""/>
        <dsp:cNvSpPr/>
      </dsp:nvSpPr>
      <dsp:spPr>
        <a:xfrm>
          <a:off x="0" y="4357228"/>
          <a:ext cx="5906181"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72AA5B-DF58-43A6-836C-3F3001D25BD4}">
      <dsp:nvSpPr>
        <dsp:cNvPr id="0" name=""/>
        <dsp:cNvSpPr/>
      </dsp:nvSpPr>
      <dsp:spPr>
        <a:xfrm>
          <a:off x="0" y="4357228"/>
          <a:ext cx="5906181" cy="870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0" i="0" kern="1200" baseline="0"/>
            <a:t>Regular audits and human oversight provide safeguards against discriminatory algorithmic decisions </a:t>
          </a:r>
          <a:endParaRPr lang="en-US" sz="1700" kern="1200"/>
        </a:p>
      </dsp:txBody>
      <dsp:txXfrm>
        <a:off x="0" y="4357228"/>
        <a:ext cx="5906181" cy="87093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E1753E-638D-4F80-9C82-884AA2BF11E1}">
      <dsp:nvSpPr>
        <dsp:cNvPr id="0" name=""/>
        <dsp:cNvSpPr/>
      </dsp:nvSpPr>
      <dsp:spPr>
        <a:xfrm>
          <a:off x="2315116" y="658329"/>
          <a:ext cx="502041" cy="91440"/>
        </a:xfrm>
        <a:custGeom>
          <a:avLst/>
          <a:gdLst/>
          <a:ahLst/>
          <a:cxnLst/>
          <a:rect l="0" t="0" r="0" b="0"/>
          <a:pathLst>
            <a:path>
              <a:moveTo>
                <a:pt x="0" y="45720"/>
              </a:moveTo>
              <a:lnTo>
                <a:pt x="502041"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52821" y="701386"/>
        <a:ext cx="26632" cy="5326"/>
      </dsp:txXfrm>
    </dsp:sp>
    <dsp:sp modelId="{525D67E9-8444-4058-8218-84D8ABEE4CCD}">
      <dsp:nvSpPr>
        <dsp:cNvPr id="0" name=""/>
        <dsp:cNvSpPr/>
      </dsp:nvSpPr>
      <dsp:spPr>
        <a:xfrm>
          <a:off x="1084" y="9300"/>
          <a:ext cx="2315832" cy="138949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478" tIns="119115" rIns="113478" bIns="119115" numCol="1" spcCol="1270" anchor="ctr" anchorCtr="0">
          <a:noAutofit/>
        </a:bodyPr>
        <a:lstStyle/>
        <a:p>
          <a:pPr marL="0" lvl="0" indent="0" algn="ctr" defTabSz="533400">
            <a:lnSpc>
              <a:spcPct val="90000"/>
            </a:lnSpc>
            <a:spcBef>
              <a:spcPct val="0"/>
            </a:spcBef>
            <a:spcAft>
              <a:spcPct val="35000"/>
            </a:spcAft>
            <a:buNone/>
          </a:pPr>
          <a:r>
            <a:rPr lang="en-US" sz="1200" b="0" i="0" kern="1200" baseline="0"/>
            <a:t>Establish clear governance frameworks defining acceptable use policies and accountability structures (Papagiannidis, Enholm, and Krogstie, 2022) </a:t>
          </a:r>
          <a:endParaRPr lang="en-US" sz="1200" kern="1200"/>
        </a:p>
      </dsp:txBody>
      <dsp:txXfrm>
        <a:off x="1084" y="9300"/>
        <a:ext cx="2315832" cy="1389499"/>
      </dsp:txXfrm>
    </dsp:sp>
    <dsp:sp modelId="{C87F92EE-399E-4301-843B-C4088BA32E2B}">
      <dsp:nvSpPr>
        <dsp:cNvPr id="0" name=""/>
        <dsp:cNvSpPr/>
      </dsp:nvSpPr>
      <dsp:spPr>
        <a:xfrm>
          <a:off x="1159000" y="1396999"/>
          <a:ext cx="2848473" cy="502041"/>
        </a:xfrm>
        <a:custGeom>
          <a:avLst/>
          <a:gdLst/>
          <a:ahLst/>
          <a:cxnLst/>
          <a:rect l="0" t="0" r="0" b="0"/>
          <a:pathLst>
            <a:path>
              <a:moveTo>
                <a:pt x="2848473" y="0"/>
              </a:moveTo>
              <a:lnTo>
                <a:pt x="2848473" y="268120"/>
              </a:lnTo>
              <a:lnTo>
                <a:pt x="0" y="268120"/>
              </a:lnTo>
              <a:lnTo>
                <a:pt x="0" y="502041"/>
              </a:lnTo>
            </a:path>
          </a:pathLst>
        </a:custGeom>
        <a:noFill/>
        <a:ln w="12700" cap="flat" cmpd="sng" algn="ctr">
          <a:solidFill>
            <a:schemeClr val="accent2">
              <a:hueOff val="-330843"/>
              <a:satOff val="373"/>
              <a:lumOff val="88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0791" y="1645356"/>
        <a:ext cx="144892" cy="5326"/>
      </dsp:txXfrm>
    </dsp:sp>
    <dsp:sp modelId="{0C6FA734-BB5A-4DAB-BF63-0F00C7AF02DD}">
      <dsp:nvSpPr>
        <dsp:cNvPr id="0" name=""/>
        <dsp:cNvSpPr/>
      </dsp:nvSpPr>
      <dsp:spPr>
        <a:xfrm>
          <a:off x="2849558" y="9300"/>
          <a:ext cx="2315832" cy="1389499"/>
        </a:xfrm>
        <a:prstGeom prst="rect">
          <a:avLst/>
        </a:prstGeom>
        <a:solidFill>
          <a:schemeClr val="accent2">
            <a:hueOff val="-264675"/>
            <a:satOff val="298"/>
            <a:lumOff val="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478" tIns="119115" rIns="113478" bIns="119115" numCol="1" spcCol="1270" anchor="ctr" anchorCtr="0">
          <a:noAutofit/>
        </a:bodyPr>
        <a:lstStyle/>
        <a:p>
          <a:pPr marL="0" lvl="0" indent="0" algn="ctr" defTabSz="533400">
            <a:lnSpc>
              <a:spcPct val="90000"/>
            </a:lnSpc>
            <a:spcBef>
              <a:spcPct val="0"/>
            </a:spcBef>
            <a:spcAft>
              <a:spcPct val="35000"/>
            </a:spcAft>
            <a:buNone/>
          </a:pPr>
          <a:r>
            <a:rPr lang="en-US" sz="1200" b="0" i="0" kern="1200" baseline="0"/>
            <a:t>Implement regular ethics audits examining system outputs for bias and discrimination (Gichoya et al., 2023) </a:t>
          </a:r>
          <a:endParaRPr lang="en-US" sz="1200" kern="1200"/>
        </a:p>
      </dsp:txBody>
      <dsp:txXfrm>
        <a:off x="2849558" y="9300"/>
        <a:ext cx="2315832" cy="1389499"/>
      </dsp:txXfrm>
    </dsp:sp>
    <dsp:sp modelId="{54896147-169A-44D8-A9DE-373CE0543334}">
      <dsp:nvSpPr>
        <dsp:cNvPr id="0" name=""/>
        <dsp:cNvSpPr/>
      </dsp:nvSpPr>
      <dsp:spPr>
        <a:xfrm>
          <a:off x="2315116" y="2580470"/>
          <a:ext cx="502041" cy="91440"/>
        </a:xfrm>
        <a:custGeom>
          <a:avLst/>
          <a:gdLst/>
          <a:ahLst/>
          <a:cxnLst/>
          <a:rect l="0" t="0" r="0" b="0"/>
          <a:pathLst>
            <a:path>
              <a:moveTo>
                <a:pt x="0" y="45720"/>
              </a:moveTo>
              <a:lnTo>
                <a:pt x="502041" y="45720"/>
              </a:lnTo>
            </a:path>
          </a:pathLst>
        </a:custGeom>
        <a:noFill/>
        <a:ln w="12700" cap="flat" cmpd="sng" algn="ctr">
          <a:solidFill>
            <a:schemeClr val="accent2">
              <a:hueOff val="-661686"/>
              <a:satOff val="746"/>
              <a:lumOff val="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52821" y="2623527"/>
        <a:ext cx="26632" cy="5326"/>
      </dsp:txXfrm>
    </dsp:sp>
    <dsp:sp modelId="{FBBE0578-FFAE-44AB-B9C5-572881BFD1E0}">
      <dsp:nvSpPr>
        <dsp:cNvPr id="0" name=""/>
        <dsp:cNvSpPr/>
      </dsp:nvSpPr>
      <dsp:spPr>
        <a:xfrm>
          <a:off x="1084" y="1931440"/>
          <a:ext cx="2315832" cy="1389499"/>
        </a:xfrm>
        <a:prstGeom prst="rect">
          <a:avLst/>
        </a:prstGeom>
        <a:solidFill>
          <a:schemeClr val="accent2">
            <a:hueOff val="-529349"/>
            <a:satOff val="597"/>
            <a:lumOff val="1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478" tIns="119115" rIns="113478" bIns="119115" numCol="1" spcCol="1270" anchor="ctr" anchorCtr="0">
          <a:noAutofit/>
        </a:bodyPr>
        <a:lstStyle/>
        <a:p>
          <a:pPr marL="0" lvl="0" indent="0" algn="ctr" defTabSz="533400">
            <a:lnSpc>
              <a:spcPct val="90000"/>
            </a:lnSpc>
            <a:spcBef>
              <a:spcPct val="0"/>
            </a:spcBef>
            <a:spcAft>
              <a:spcPct val="35000"/>
            </a:spcAft>
            <a:buNone/>
          </a:pPr>
          <a:r>
            <a:rPr lang="en-US" sz="1200" b="0" i="0" kern="1200" baseline="0"/>
            <a:t>Provide transparency about data collection, processing, and decision making algorithms </a:t>
          </a:r>
          <a:endParaRPr lang="en-US" sz="1200" kern="1200"/>
        </a:p>
      </dsp:txBody>
      <dsp:txXfrm>
        <a:off x="1084" y="1931440"/>
        <a:ext cx="2315832" cy="1389499"/>
      </dsp:txXfrm>
    </dsp:sp>
    <dsp:sp modelId="{1297DC53-E889-4FCE-A809-724CACE8E365}">
      <dsp:nvSpPr>
        <dsp:cNvPr id="0" name=""/>
        <dsp:cNvSpPr/>
      </dsp:nvSpPr>
      <dsp:spPr>
        <a:xfrm>
          <a:off x="1159000" y="3319140"/>
          <a:ext cx="2848473" cy="502041"/>
        </a:xfrm>
        <a:custGeom>
          <a:avLst/>
          <a:gdLst/>
          <a:ahLst/>
          <a:cxnLst/>
          <a:rect l="0" t="0" r="0" b="0"/>
          <a:pathLst>
            <a:path>
              <a:moveTo>
                <a:pt x="2848473" y="0"/>
              </a:moveTo>
              <a:lnTo>
                <a:pt x="2848473" y="268120"/>
              </a:lnTo>
              <a:lnTo>
                <a:pt x="0" y="268120"/>
              </a:lnTo>
              <a:lnTo>
                <a:pt x="0" y="502041"/>
              </a:lnTo>
            </a:path>
          </a:pathLst>
        </a:custGeom>
        <a:noFill/>
        <a:ln w="12700" cap="flat" cmpd="sng" algn="ctr">
          <a:solidFill>
            <a:schemeClr val="accent2">
              <a:hueOff val="-992530"/>
              <a:satOff val="1119"/>
              <a:lumOff val="264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0791" y="3567497"/>
        <a:ext cx="144892" cy="5326"/>
      </dsp:txXfrm>
    </dsp:sp>
    <dsp:sp modelId="{0461480D-F1B3-435A-B397-3FEC07698219}">
      <dsp:nvSpPr>
        <dsp:cNvPr id="0" name=""/>
        <dsp:cNvSpPr/>
      </dsp:nvSpPr>
      <dsp:spPr>
        <a:xfrm>
          <a:off x="2849558" y="1931440"/>
          <a:ext cx="2315832" cy="1389499"/>
        </a:xfrm>
        <a:prstGeom prst="rect">
          <a:avLst/>
        </a:prstGeom>
        <a:solidFill>
          <a:schemeClr val="accent2">
            <a:hueOff val="-794024"/>
            <a:satOff val="895"/>
            <a:lumOff val="21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478" tIns="119115" rIns="113478" bIns="119115" numCol="1" spcCol="1270" anchor="ctr" anchorCtr="0">
          <a:noAutofit/>
        </a:bodyPr>
        <a:lstStyle/>
        <a:p>
          <a:pPr marL="0" lvl="0" indent="0" algn="ctr" defTabSz="533400">
            <a:lnSpc>
              <a:spcPct val="90000"/>
            </a:lnSpc>
            <a:spcBef>
              <a:spcPct val="0"/>
            </a:spcBef>
            <a:spcAft>
              <a:spcPct val="35000"/>
            </a:spcAft>
            <a:buNone/>
          </a:pPr>
          <a:r>
            <a:rPr lang="en-US" sz="1200" b="0" i="0" kern="1200" baseline="0"/>
            <a:t>Create diverse teams involved in system design and deployment to identify potential issues </a:t>
          </a:r>
          <a:endParaRPr lang="en-US" sz="1200" kern="1200"/>
        </a:p>
      </dsp:txBody>
      <dsp:txXfrm>
        <a:off x="2849558" y="1931440"/>
        <a:ext cx="2315832" cy="1389499"/>
      </dsp:txXfrm>
    </dsp:sp>
    <dsp:sp modelId="{9ED11700-D4B5-477A-8B52-A640DECC881E}">
      <dsp:nvSpPr>
        <dsp:cNvPr id="0" name=""/>
        <dsp:cNvSpPr/>
      </dsp:nvSpPr>
      <dsp:spPr>
        <a:xfrm>
          <a:off x="2315116" y="4502611"/>
          <a:ext cx="502041" cy="91440"/>
        </a:xfrm>
        <a:custGeom>
          <a:avLst/>
          <a:gdLst/>
          <a:ahLst/>
          <a:cxnLst/>
          <a:rect l="0" t="0" r="0" b="0"/>
          <a:pathLst>
            <a:path>
              <a:moveTo>
                <a:pt x="0" y="45720"/>
              </a:moveTo>
              <a:lnTo>
                <a:pt x="502041" y="45720"/>
              </a:lnTo>
            </a:path>
          </a:pathLst>
        </a:custGeom>
        <a:noFill/>
        <a:ln w="12700" cap="flat" cmpd="sng" algn="ctr">
          <a:solidFill>
            <a:schemeClr val="accent2">
              <a:hueOff val="-1323373"/>
              <a:satOff val="1492"/>
              <a:lumOff val="353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52821" y="4545667"/>
        <a:ext cx="26632" cy="5326"/>
      </dsp:txXfrm>
    </dsp:sp>
    <dsp:sp modelId="{44AC63B7-24EC-4F39-B6C4-BB4675FCB0BD}">
      <dsp:nvSpPr>
        <dsp:cNvPr id="0" name=""/>
        <dsp:cNvSpPr/>
      </dsp:nvSpPr>
      <dsp:spPr>
        <a:xfrm>
          <a:off x="1084" y="3853581"/>
          <a:ext cx="2315832" cy="1389499"/>
        </a:xfrm>
        <a:prstGeom prst="rect">
          <a:avLst/>
        </a:prstGeom>
        <a:solidFill>
          <a:schemeClr val="accent2">
            <a:hueOff val="-1058698"/>
            <a:satOff val="1194"/>
            <a:lumOff val="282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478" tIns="119115" rIns="113478" bIns="119115" numCol="1" spcCol="1270" anchor="ctr" anchorCtr="0">
          <a:noAutofit/>
        </a:bodyPr>
        <a:lstStyle/>
        <a:p>
          <a:pPr marL="0" lvl="0" indent="0" algn="ctr" defTabSz="533400">
            <a:lnSpc>
              <a:spcPct val="90000"/>
            </a:lnSpc>
            <a:spcBef>
              <a:spcPct val="0"/>
            </a:spcBef>
            <a:spcAft>
              <a:spcPct val="35000"/>
            </a:spcAft>
            <a:buNone/>
          </a:pPr>
          <a:r>
            <a:rPr lang="en-US" sz="1200" b="0" i="0" kern="1200" baseline="0"/>
            <a:t>Develop robust security protocols protecting sensitive information from breaches </a:t>
          </a:r>
          <a:endParaRPr lang="en-US" sz="1200" kern="1200"/>
        </a:p>
      </dsp:txBody>
      <dsp:txXfrm>
        <a:off x="1084" y="3853581"/>
        <a:ext cx="2315832" cy="1389499"/>
      </dsp:txXfrm>
    </dsp:sp>
    <dsp:sp modelId="{FA33F70B-2A3F-49CC-9BD3-B277A1A95994}">
      <dsp:nvSpPr>
        <dsp:cNvPr id="0" name=""/>
        <dsp:cNvSpPr/>
      </dsp:nvSpPr>
      <dsp:spPr>
        <a:xfrm>
          <a:off x="2849558" y="3853581"/>
          <a:ext cx="2315832" cy="1389499"/>
        </a:xfrm>
        <a:prstGeom prst="rect">
          <a:avLst/>
        </a:prstGeom>
        <a:solidFill>
          <a:schemeClr val="accent2">
            <a:hueOff val="-1323373"/>
            <a:satOff val="1492"/>
            <a:lumOff val="353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478" tIns="119115" rIns="113478" bIns="119115" numCol="1" spcCol="1270" anchor="ctr" anchorCtr="0">
          <a:noAutofit/>
        </a:bodyPr>
        <a:lstStyle/>
        <a:p>
          <a:pPr marL="0" lvl="0" indent="0" algn="ctr" defTabSz="533400">
            <a:lnSpc>
              <a:spcPct val="90000"/>
            </a:lnSpc>
            <a:spcBef>
              <a:spcPct val="0"/>
            </a:spcBef>
            <a:spcAft>
              <a:spcPct val="35000"/>
            </a:spcAft>
            <a:buNone/>
          </a:pPr>
          <a:r>
            <a:rPr lang="en-US" sz="1200" b="0" i="0" kern="1200" baseline="0"/>
            <a:t>Train employees on ethical considerations and responsible system use practices </a:t>
          </a:r>
          <a:endParaRPr lang="en-US" sz="1200" kern="1200"/>
        </a:p>
      </dsp:txBody>
      <dsp:txXfrm>
        <a:off x="2849558" y="3853581"/>
        <a:ext cx="2315832" cy="138949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4C23B3-7995-4AB4-8F75-03086ACFA377}">
      <dsp:nvSpPr>
        <dsp:cNvPr id="0" name=""/>
        <dsp:cNvSpPr/>
      </dsp:nvSpPr>
      <dsp:spPr>
        <a:xfrm>
          <a:off x="0" y="155838"/>
          <a:ext cx="5906181" cy="7862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baseline="0"/>
            <a:t>Tesla implemented integrated ERP systems managing global production across multiple facilities (Stroumpoulis, Mitsakis, and Panagiotakopoulos, 2024) </a:t>
          </a:r>
          <a:endParaRPr lang="en-US" sz="1400" kern="1200"/>
        </a:p>
      </dsp:txBody>
      <dsp:txXfrm>
        <a:off x="38381" y="194219"/>
        <a:ext cx="5829419" cy="709478"/>
      </dsp:txXfrm>
    </dsp:sp>
    <dsp:sp modelId="{3874C19D-014F-4BE6-8C2E-180C4B9763A6}">
      <dsp:nvSpPr>
        <dsp:cNvPr id="0" name=""/>
        <dsp:cNvSpPr/>
      </dsp:nvSpPr>
      <dsp:spPr>
        <a:xfrm>
          <a:off x="0" y="982399"/>
          <a:ext cx="5906181" cy="786240"/>
        </a:xfrm>
        <a:prstGeom prst="roundRect">
          <a:avLst/>
        </a:prstGeom>
        <a:solidFill>
          <a:schemeClr val="accent2">
            <a:hueOff val="-264675"/>
            <a:satOff val="298"/>
            <a:lumOff val="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baseline="0"/>
            <a:t>Digital transformation enabled real time supply chain visibility reducing delays and costs (Jing, Liu, and Li, 2024) </a:t>
          </a:r>
          <a:endParaRPr lang="en-US" sz="1400" kern="1200"/>
        </a:p>
      </dsp:txBody>
      <dsp:txXfrm>
        <a:off x="38381" y="1020780"/>
        <a:ext cx="5829419" cy="709478"/>
      </dsp:txXfrm>
    </dsp:sp>
    <dsp:sp modelId="{8810BB15-515D-4207-BAB6-50FD19C0F58F}">
      <dsp:nvSpPr>
        <dsp:cNvPr id="0" name=""/>
        <dsp:cNvSpPr/>
      </dsp:nvSpPr>
      <dsp:spPr>
        <a:xfrm>
          <a:off x="0" y="1808958"/>
          <a:ext cx="5906181" cy="786240"/>
        </a:xfrm>
        <a:prstGeom prst="roundRect">
          <a:avLst/>
        </a:prstGeom>
        <a:solidFill>
          <a:schemeClr val="accent2">
            <a:hueOff val="-529349"/>
            <a:satOff val="597"/>
            <a:lumOff val="1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baseline="0"/>
            <a:t>The company faced challenges coordinating suppliers and synchronizing production schedules across continents </a:t>
          </a:r>
          <a:endParaRPr lang="en-US" sz="1400" kern="1200"/>
        </a:p>
      </dsp:txBody>
      <dsp:txXfrm>
        <a:off x="38381" y="1847339"/>
        <a:ext cx="5829419" cy="709478"/>
      </dsp:txXfrm>
    </dsp:sp>
    <dsp:sp modelId="{ADD99AD1-ED62-4533-94A2-7F39320E0CD7}">
      <dsp:nvSpPr>
        <dsp:cNvPr id="0" name=""/>
        <dsp:cNvSpPr/>
      </dsp:nvSpPr>
      <dsp:spPr>
        <a:xfrm>
          <a:off x="0" y="2635518"/>
          <a:ext cx="5906181" cy="786240"/>
        </a:xfrm>
        <a:prstGeom prst="roundRect">
          <a:avLst/>
        </a:prstGeom>
        <a:solidFill>
          <a:schemeClr val="accent2">
            <a:hueOff val="-794024"/>
            <a:satOff val="895"/>
            <a:lumOff val="21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baseline="0"/>
            <a:t>Advanced analytics predict component shortages and optimize inventory levels automatically </a:t>
          </a:r>
          <a:endParaRPr lang="en-US" sz="1400" kern="1200"/>
        </a:p>
      </dsp:txBody>
      <dsp:txXfrm>
        <a:off x="38381" y="2673899"/>
        <a:ext cx="5829419" cy="709478"/>
      </dsp:txXfrm>
    </dsp:sp>
    <dsp:sp modelId="{802AE6EE-2AA0-48C1-960E-05BA047C4594}">
      <dsp:nvSpPr>
        <dsp:cNvPr id="0" name=""/>
        <dsp:cNvSpPr/>
      </dsp:nvSpPr>
      <dsp:spPr>
        <a:xfrm>
          <a:off x="0" y="3462079"/>
          <a:ext cx="5906181" cy="786240"/>
        </a:xfrm>
        <a:prstGeom prst="roundRect">
          <a:avLst/>
        </a:prstGeom>
        <a:solidFill>
          <a:schemeClr val="accent2">
            <a:hueOff val="-1058698"/>
            <a:satOff val="1194"/>
            <a:lumOff val="282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baseline="0"/>
            <a:t>Integration struggles during rapid expansion required significant technical investment and process standardization </a:t>
          </a:r>
          <a:endParaRPr lang="en-US" sz="1400" kern="1200"/>
        </a:p>
      </dsp:txBody>
      <dsp:txXfrm>
        <a:off x="38381" y="3500460"/>
        <a:ext cx="5829419" cy="709478"/>
      </dsp:txXfrm>
    </dsp:sp>
    <dsp:sp modelId="{E4469FF2-E3A3-4ECE-8D1A-6BF9B646D68F}">
      <dsp:nvSpPr>
        <dsp:cNvPr id="0" name=""/>
        <dsp:cNvSpPr/>
      </dsp:nvSpPr>
      <dsp:spPr>
        <a:xfrm>
          <a:off x="0" y="4288639"/>
          <a:ext cx="5906181" cy="786240"/>
        </a:xfrm>
        <a:prstGeom prst="roundRect">
          <a:avLst/>
        </a:prstGeom>
        <a:solidFill>
          <a:schemeClr val="accent2">
            <a:hueOff val="-1323373"/>
            <a:satOff val="1492"/>
            <a:lumOff val="353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baseline="0"/>
            <a:t>Results include improved production efficiency, reduced waste, and faster time to market for new models </a:t>
          </a:r>
          <a:endParaRPr lang="en-US" sz="1400" kern="1200"/>
        </a:p>
      </dsp:txBody>
      <dsp:txXfrm>
        <a:off x="38381" y="4327020"/>
        <a:ext cx="5829419" cy="70947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D57BA2-30CF-455A-996E-75A3171E92E8}">
      <dsp:nvSpPr>
        <dsp:cNvPr id="0" name=""/>
        <dsp:cNvSpPr/>
      </dsp:nvSpPr>
      <dsp:spPr>
        <a:xfrm>
          <a:off x="0" y="155838"/>
          <a:ext cx="5906181" cy="7862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Amazon manages a complex, fast-moving logistics network with millions of orders daily to deliver with inventory, which requires an effective and efficient operational system to manage it.</a:t>
          </a:r>
        </a:p>
      </dsp:txBody>
      <dsp:txXfrm>
        <a:off x="38381" y="194219"/>
        <a:ext cx="5829419" cy="709478"/>
      </dsp:txXfrm>
    </dsp:sp>
    <dsp:sp modelId="{C3430BC9-1780-4039-967C-8BDC14AE7ACF}">
      <dsp:nvSpPr>
        <dsp:cNvPr id="0" name=""/>
        <dsp:cNvSpPr/>
      </dsp:nvSpPr>
      <dsp:spPr>
        <a:xfrm>
          <a:off x="0" y="982399"/>
          <a:ext cx="5906181" cy="786240"/>
        </a:xfrm>
        <a:prstGeom prst="roundRect">
          <a:avLst/>
        </a:prstGeom>
        <a:solidFill>
          <a:schemeClr val="accent2">
            <a:hueOff val="-264675"/>
            <a:satOff val="298"/>
            <a:lumOff val="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Amazon implement ERP system to help integrate and automate logistics efficiently, improve supply and internal operation.</a:t>
          </a:r>
        </a:p>
      </dsp:txBody>
      <dsp:txXfrm>
        <a:off x="38381" y="1020780"/>
        <a:ext cx="5829419" cy="709478"/>
      </dsp:txXfrm>
    </dsp:sp>
    <dsp:sp modelId="{B4827611-01F6-40FC-9877-1FCD4436ABBF}">
      <dsp:nvSpPr>
        <dsp:cNvPr id="0" name=""/>
        <dsp:cNvSpPr/>
      </dsp:nvSpPr>
      <dsp:spPr>
        <a:xfrm>
          <a:off x="0" y="1808958"/>
          <a:ext cx="5906181" cy="786240"/>
        </a:xfrm>
        <a:prstGeom prst="roundRect">
          <a:avLst/>
        </a:prstGeom>
        <a:solidFill>
          <a:schemeClr val="accent2">
            <a:hueOff val="-529349"/>
            <a:satOff val="597"/>
            <a:lumOff val="1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Automated order fulfilment</a:t>
          </a:r>
        </a:p>
      </dsp:txBody>
      <dsp:txXfrm>
        <a:off x="38381" y="1847339"/>
        <a:ext cx="5829419" cy="709478"/>
      </dsp:txXfrm>
    </dsp:sp>
    <dsp:sp modelId="{452E77B6-498D-4CF3-B8C5-3777169B2CAF}">
      <dsp:nvSpPr>
        <dsp:cNvPr id="0" name=""/>
        <dsp:cNvSpPr/>
      </dsp:nvSpPr>
      <dsp:spPr>
        <a:xfrm>
          <a:off x="0" y="2635518"/>
          <a:ext cx="5906181" cy="786240"/>
        </a:xfrm>
        <a:prstGeom prst="roundRect">
          <a:avLst/>
        </a:prstGeom>
        <a:solidFill>
          <a:schemeClr val="accent2">
            <a:hueOff val="-794024"/>
            <a:satOff val="895"/>
            <a:lumOff val="21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Warehouse operation optimisation</a:t>
          </a:r>
        </a:p>
      </dsp:txBody>
      <dsp:txXfrm>
        <a:off x="38381" y="2673899"/>
        <a:ext cx="5829419" cy="709478"/>
      </dsp:txXfrm>
    </dsp:sp>
    <dsp:sp modelId="{6D794FE7-47F4-4FA5-86EC-087BABD8D7C2}">
      <dsp:nvSpPr>
        <dsp:cNvPr id="0" name=""/>
        <dsp:cNvSpPr/>
      </dsp:nvSpPr>
      <dsp:spPr>
        <a:xfrm>
          <a:off x="0" y="3462079"/>
          <a:ext cx="5906181" cy="786240"/>
        </a:xfrm>
        <a:prstGeom prst="roundRect">
          <a:avLst/>
        </a:prstGeom>
        <a:solidFill>
          <a:schemeClr val="accent2">
            <a:hueOff val="-1058698"/>
            <a:satOff val="1194"/>
            <a:lumOff val="282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Data driven-decision making</a:t>
          </a:r>
        </a:p>
      </dsp:txBody>
      <dsp:txXfrm>
        <a:off x="38381" y="3500460"/>
        <a:ext cx="5829419" cy="709478"/>
      </dsp:txXfrm>
    </dsp:sp>
    <dsp:sp modelId="{A549D8F7-CD36-4496-909B-25ABE7648FFB}">
      <dsp:nvSpPr>
        <dsp:cNvPr id="0" name=""/>
        <dsp:cNvSpPr/>
      </dsp:nvSpPr>
      <dsp:spPr>
        <a:xfrm>
          <a:off x="0" y="4288639"/>
          <a:ext cx="5906181" cy="786240"/>
        </a:xfrm>
        <a:prstGeom prst="roundRect">
          <a:avLst/>
        </a:prstGeom>
        <a:solidFill>
          <a:schemeClr val="accent2">
            <a:hueOff val="-1323373"/>
            <a:satOff val="1492"/>
            <a:lumOff val="353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(Lawrence 2024).</a:t>
          </a:r>
        </a:p>
      </dsp:txBody>
      <dsp:txXfrm>
        <a:off x="38381" y="4327020"/>
        <a:ext cx="5829419" cy="70947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626274-1083-4504-AE0D-A0E1D1795689}">
      <dsp:nvSpPr>
        <dsp:cNvPr id="0" name=""/>
        <dsp:cNvSpPr/>
      </dsp:nvSpPr>
      <dsp:spPr>
        <a:xfrm>
          <a:off x="1535387" y="261"/>
          <a:ext cx="2481122" cy="148867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Nike initially faced significant challenges in its supply and ERP software implementation due to installation issues, resulting in a 24% decline in profit from the previous year. </a:t>
          </a:r>
          <a:endParaRPr lang="en-US" sz="1300" kern="1200" dirty="0"/>
        </a:p>
      </dsp:txBody>
      <dsp:txXfrm>
        <a:off x="1578989" y="43863"/>
        <a:ext cx="2393918" cy="1401469"/>
      </dsp:txXfrm>
    </dsp:sp>
    <dsp:sp modelId="{CA4AA383-76D5-432C-985C-0D33D57F8163}">
      <dsp:nvSpPr>
        <dsp:cNvPr id="0" name=""/>
        <dsp:cNvSpPr/>
      </dsp:nvSpPr>
      <dsp:spPr>
        <a:xfrm>
          <a:off x="4234847" y="436938"/>
          <a:ext cx="525997" cy="61531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4234847" y="560002"/>
        <a:ext cx="368198" cy="369190"/>
      </dsp:txXfrm>
    </dsp:sp>
    <dsp:sp modelId="{421E1C79-66B0-4556-8321-B428CAB5E89D}">
      <dsp:nvSpPr>
        <dsp:cNvPr id="0" name=""/>
        <dsp:cNvSpPr/>
      </dsp:nvSpPr>
      <dsp:spPr>
        <a:xfrm>
          <a:off x="5008957" y="261"/>
          <a:ext cx="2481122" cy="148867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breakdown of the supply chain further led to the development of an unpopular shoe model, which was sold at a discounted price.</a:t>
          </a:r>
          <a:endParaRPr lang="en-US" sz="1300" kern="1200"/>
        </a:p>
      </dsp:txBody>
      <dsp:txXfrm>
        <a:off x="5052559" y="43863"/>
        <a:ext cx="2393918" cy="1401469"/>
      </dsp:txXfrm>
    </dsp:sp>
    <dsp:sp modelId="{B0251B65-09DA-434A-86C6-C47BB27B39C2}">
      <dsp:nvSpPr>
        <dsp:cNvPr id="0" name=""/>
        <dsp:cNvSpPr/>
      </dsp:nvSpPr>
      <dsp:spPr>
        <a:xfrm rot="5400000">
          <a:off x="5986519" y="1662613"/>
          <a:ext cx="525997" cy="61531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6064923" y="1707274"/>
        <a:ext cx="369190" cy="368198"/>
      </dsp:txXfrm>
    </dsp:sp>
    <dsp:sp modelId="{80CCA0A8-4989-4373-9E85-2E5630BA17C4}">
      <dsp:nvSpPr>
        <dsp:cNvPr id="0" name=""/>
        <dsp:cNvSpPr/>
      </dsp:nvSpPr>
      <dsp:spPr>
        <a:xfrm>
          <a:off x="5008957" y="2481383"/>
          <a:ext cx="2481122" cy="148867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 company’s reputation was affected.</a:t>
          </a:r>
          <a:endParaRPr lang="en-US" sz="1300" kern="1200"/>
        </a:p>
      </dsp:txBody>
      <dsp:txXfrm>
        <a:off x="5052559" y="2524985"/>
        <a:ext cx="2393918" cy="1401469"/>
      </dsp:txXfrm>
    </dsp:sp>
    <dsp:sp modelId="{49B9EB45-9DDB-47BF-9F96-AEDBFD9C189C}">
      <dsp:nvSpPr>
        <dsp:cNvPr id="0" name=""/>
        <dsp:cNvSpPr/>
      </dsp:nvSpPr>
      <dsp:spPr>
        <a:xfrm rot="10800000">
          <a:off x="4264621" y="2918060"/>
          <a:ext cx="525997" cy="61531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4422420" y="3041124"/>
        <a:ext cx="368198" cy="369190"/>
      </dsp:txXfrm>
    </dsp:sp>
    <dsp:sp modelId="{BAAD8249-C09E-4D89-900B-7DD9299C9FAB}">
      <dsp:nvSpPr>
        <dsp:cNvPr id="0" name=""/>
        <dsp:cNvSpPr/>
      </dsp:nvSpPr>
      <dsp:spPr>
        <a:xfrm>
          <a:off x="1535387" y="2481383"/>
          <a:ext cx="2481122" cy="148867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Nike decided to implement another software project, SAP ERP, a variant of SAP R/3 development for apparel and footwear production and ERP for centralised operation</a:t>
          </a:r>
          <a:endParaRPr lang="en-US" sz="1300" kern="1200" dirty="0"/>
        </a:p>
      </dsp:txBody>
      <dsp:txXfrm>
        <a:off x="1578989" y="2524985"/>
        <a:ext cx="2393918" cy="140146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E6C32B-F1AB-4576-8B8E-77D1BE7CDFF9}">
      <dsp:nvSpPr>
        <dsp:cNvPr id="0" name=""/>
        <dsp:cNvSpPr/>
      </dsp:nvSpPr>
      <dsp:spPr>
        <a:xfrm>
          <a:off x="153875" y="259743"/>
          <a:ext cx="1295909" cy="1295909"/>
        </a:xfrm>
        <a:prstGeom prst="ellipse">
          <a:avLst/>
        </a:prstGeom>
        <a:solidFill>
          <a:schemeClr val="tx2">
            <a:lumMod val="75000"/>
          </a:schemeClr>
        </a:solidFill>
        <a:ln>
          <a:noFill/>
        </a:ln>
        <a:effectLst/>
      </dsp:spPr>
      <dsp:style>
        <a:lnRef idx="0">
          <a:scrgbClr r="0" g="0" b="0"/>
        </a:lnRef>
        <a:fillRef idx="1">
          <a:scrgbClr r="0" g="0" b="0"/>
        </a:fillRef>
        <a:effectRef idx="0">
          <a:scrgbClr r="0" g="0" b="0"/>
        </a:effectRef>
        <a:fontRef idx="minor"/>
      </dsp:style>
    </dsp:sp>
    <dsp:sp modelId="{6D51AC97-ECF1-462C-96D3-2316162545EC}">
      <dsp:nvSpPr>
        <dsp:cNvPr id="0" name=""/>
        <dsp:cNvSpPr/>
      </dsp:nvSpPr>
      <dsp:spPr>
        <a:xfrm>
          <a:off x="406966" y="522360"/>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285EC5-D111-455F-99AD-273A91EBDE97}">
      <dsp:nvSpPr>
        <dsp:cNvPr id="0" name=""/>
        <dsp:cNvSpPr/>
      </dsp:nvSpPr>
      <dsp:spPr>
        <a:xfrm>
          <a:off x="1708430" y="25021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a:t>EPP is the foundation for competitive advantage, not a guarantee of it</a:t>
          </a:r>
          <a:endParaRPr lang="en-US" sz="2000" kern="1200"/>
        </a:p>
      </dsp:txBody>
      <dsp:txXfrm>
        <a:off x="1708430" y="250218"/>
        <a:ext cx="3054644" cy="1295909"/>
      </dsp:txXfrm>
    </dsp:sp>
    <dsp:sp modelId="{A2D8580E-BC1F-4C8F-B4BD-339AA0E17448}">
      <dsp:nvSpPr>
        <dsp:cNvPr id="0" name=""/>
        <dsp:cNvSpPr/>
      </dsp:nvSpPr>
      <dsp:spPr>
        <a:xfrm>
          <a:off x="5295324" y="250218"/>
          <a:ext cx="1295909" cy="129590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47EB95-E782-4F25-87AE-8B014B914B13}">
      <dsp:nvSpPr>
        <dsp:cNvPr id="0" name=""/>
        <dsp:cNvSpPr/>
      </dsp:nvSpPr>
      <dsp:spPr>
        <a:xfrm>
          <a:off x="5567465" y="522360"/>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A0C0EE-B1F1-4B2A-B141-E1373E8F0632}">
      <dsp:nvSpPr>
        <dsp:cNvPr id="0" name=""/>
        <dsp:cNvSpPr/>
      </dsp:nvSpPr>
      <dsp:spPr>
        <a:xfrm>
          <a:off x="6868929" y="250218"/>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a:t>Real-time insight allows firms to outmanoeuvre competitors </a:t>
          </a:r>
          <a:endParaRPr lang="en-US" sz="2000" kern="1200"/>
        </a:p>
      </dsp:txBody>
      <dsp:txXfrm>
        <a:off x="6868929" y="250218"/>
        <a:ext cx="3054644" cy="1295909"/>
      </dsp:txXfrm>
    </dsp:sp>
    <dsp:sp modelId="{6D9CEDBD-6FA9-47A2-8830-F4C8C349A545}">
      <dsp:nvSpPr>
        <dsp:cNvPr id="0" name=""/>
        <dsp:cNvSpPr/>
      </dsp:nvSpPr>
      <dsp:spPr>
        <a:xfrm>
          <a:off x="134825" y="2179483"/>
          <a:ext cx="1295909" cy="129590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B1B9A9-AE86-4949-A9C8-F75AC3236CCA}">
      <dsp:nvSpPr>
        <dsp:cNvPr id="0" name=""/>
        <dsp:cNvSpPr/>
      </dsp:nvSpPr>
      <dsp:spPr>
        <a:xfrm>
          <a:off x="406966" y="2451624"/>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86DE3B-7A40-46D5-993B-FC901B50B348}">
      <dsp:nvSpPr>
        <dsp:cNvPr id="0" name=""/>
        <dsp:cNvSpPr/>
      </dsp:nvSpPr>
      <dsp:spPr>
        <a:xfrm>
          <a:off x="1708430" y="217948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a:t>Continuous innovation is the key to maintaining growth and operational stability and growth</a:t>
          </a:r>
          <a:endParaRPr lang="en-US" sz="2000" kern="1200"/>
        </a:p>
      </dsp:txBody>
      <dsp:txXfrm>
        <a:off x="1708430" y="2179483"/>
        <a:ext cx="3054644" cy="1295909"/>
      </dsp:txXfrm>
    </dsp:sp>
    <dsp:sp modelId="{256BA2BF-F21A-42DE-A78E-56913BBE6EC7}">
      <dsp:nvSpPr>
        <dsp:cNvPr id="0" name=""/>
        <dsp:cNvSpPr/>
      </dsp:nvSpPr>
      <dsp:spPr>
        <a:xfrm>
          <a:off x="5295324" y="2179483"/>
          <a:ext cx="1295909" cy="129590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8FD80-F644-4CD8-B1C4-4EE38A44A686}">
      <dsp:nvSpPr>
        <dsp:cNvPr id="0" name=""/>
        <dsp:cNvSpPr/>
      </dsp:nvSpPr>
      <dsp:spPr>
        <a:xfrm>
          <a:off x="5567465" y="2451624"/>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0B3F6F-201A-41EB-8F6B-1ED53EC88C6D}">
      <dsp:nvSpPr>
        <dsp:cNvPr id="0" name=""/>
        <dsp:cNvSpPr/>
      </dsp:nvSpPr>
      <dsp:spPr>
        <a:xfrm>
          <a:off x="6868929" y="217948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a:t>A skilled team interpreting ERP data makes the difference in competition</a:t>
          </a:r>
          <a:endParaRPr lang="en-US" sz="2000" kern="1200"/>
        </a:p>
      </dsp:txBody>
      <dsp:txXfrm>
        <a:off x="6868929" y="2179483"/>
        <a:ext cx="3054644" cy="129590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F51619-5EAC-4DF4-B401-7AA3A7D8D3BC}">
      <dsp:nvSpPr>
        <dsp:cNvPr id="0" name=""/>
        <dsp:cNvSpPr/>
      </dsp:nvSpPr>
      <dsp:spPr>
        <a:xfrm>
          <a:off x="0" y="155838"/>
          <a:ext cx="5906181" cy="7862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baseline="0"/>
            <a:t>Information systems drive competitive advantage when properly integrated and aligned with business strategy (Plekhanov, Franke, and Netland, 2023) </a:t>
          </a:r>
          <a:endParaRPr lang="en-US" sz="1400" kern="1200"/>
        </a:p>
      </dsp:txBody>
      <dsp:txXfrm>
        <a:off x="38381" y="194219"/>
        <a:ext cx="5829419" cy="709478"/>
      </dsp:txXfrm>
    </dsp:sp>
    <dsp:sp modelId="{76845A27-C1B1-4970-A8F3-FE24E8EBD728}">
      <dsp:nvSpPr>
        <dsp:cNvPr id="0" name=""/>
        <dsp:cNvSpPr/>
      </dsp:nvSpPr>
      <dsp:spPr>
        <a:xfrm>
          <a:off x="0" y="982399"/>
          <a:ext cx="5906181" cy="786240"/>
        </a:xfrm>
        <a:prstGeom prst="roundRect">
          <a:avLst/>
        </a:prstGeom>
        <a:solidFill>
          <a:schemeClr val="accent2">
            <a:hueOff val="-264675"/>
            <a:satOff val="298"/>
            <a:lumOff val="7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baseline="0"/>
            <a:t>Success requires significant investment in technology, training, and organizational change management (Butarbutar et al., 2023) </a:t>
          </a:r>
          <a:endParaRPr lang="en-US" sz="1400" kern="1200"/>
        </a:p>
      </dsp:txBody>
      <dsp:txXfrm>
        <a:off x="38381" y="1020780"/>
        <a:ext cx="5829419" cy="709478"/>
      </dsp:txXfrm>
    </dsp:sp>
    <dsp:sp modelId="{5F271950-E377-45D8-A013-7D6E31EFC14C}">
      <dsp:nvSpPr>
        <dsp:cNvPr id="0" name=""/>
        <dsp:cNvSpPr/>
      </dsp:nvSpPr>
      <dsp:spPr>
        <a:xfrm>
          <a:off x="0" y="1808958"/>
          <a:ext cx="5906181" cy="786240"/>
        </a:xfrm>
        <a:prstGeom prst="roundRect">
          <a:avLst/>
        </a:prstGeom>
        <a:solidFill>
          <a:schemeClr val="accent2">
            <a:hueOff val="-529349"/>
            <a:satOff val="597"/>
            <a:lumOff val="1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baseline="0"/>
            <a:t>Ethical considerations must guide system design, implementation, and ongoing operations </a:t>
          </a:r>
          <a:endParaRPr lang="en-US" sz="1400" kern="1200"/>
        </a:p>
      </dsp:txBody>
      <dsp:txXfrm>
        <a:off x="38381" y="1847339"/>
        <a:ext cx="5829419" cy="709478"/>
      </dsp:txXfrm>
    </dsp:sp>
    <dsp:sp modelId="{5B25CB4D-4204-4193-83A9-E1092EF99012}">
      <dsp:nvSpPr>
        <dsp:cNvPr id="0" name=""/>
        <dsp:cNvSpPr/>
      </dsp:nvSpPr>
      <dsp:spPr>
        <a:xfrm>
          <a:off x="0" y="2635518"/>
          <a:ext cx="5906181" cy="786240"/>
        </a:xfrm>
        <a:prstGeom prst="roundRect">
          <a:avLst/>
        </a:prstGeom>
        <a:solidFill>
          <a:schemeClr val="accent2">
            <a:hueOff val="-794024"/>
            <a:satOff val="895"/>
            <a:lumOff val="211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baseline="0"/>
            <a:t>Start with clear objectives defining desired outcomes before selecting specific systems </a:t>
          </a:r>
          <a:endParaRPr lang="en-US" sz="1400" kern="1200"/>
        </a:p>
      </dsp:txBody>
      <dsp:txXfrm>
        <a:off x="38381" y="2673899"/>
        <a:ext cx="5829419" cy="709478"/>
      </dsp:txXfrm>
    </dsp:sp>
    <dsp:sp modelId="{52C266FA-AE89-4FB4-A299-25956FD0A6CD}">
      <dsp:nvSpPr>
        <dsp:cNvPr id="0" name=""/>
        <dsp:cNvSpPr/>
      </dsp:nvSpPr>
      <dsp:spPr>
        <a:xfrm>
          <a:off x="0" y="3462079"/>
          <a:ext cx="5906181" cy="786240"/>
        </a:xfrm>
        <a:prstGeom prst="roundRect">
          <a:avLst/>
        </a:prstGeom>
        <a:solidFill>
          <a:schemeClr val="accent2">
            <a:hueOff val="-1058698"/>
            <a:satOff val="1194"/>
            <a:lumOff val="282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baseline="0"/>
            <a:t>Prioritize user training and change management to ensure adoption and maximize value </a:t>
          </a:r>
          <a:endParaRPr lang="en-US" sz="1400" kern="1200"/>
        </a:p>
      </dsp:txBody>
      <dsp:txXfrm>
        <a:off x="38381" y="3500460"/>
        <a:ext cx="5829419" cy="709478"/>
      </dsp:txXfrm>
    </dsp:sp>
    <dsp:sp modelId="{115A178F-C85E-4BF0-866F-08CB195BF886}">
      <dsp:nvSpPr>
        <dsp:cNvPr id="0" name=""/>
        <dsp:cNvSpPr/>
      </dsp:nvSpPr>
      <dsp:spPr>
        <a:xfrm>
          <a:off x="0" y="4288639"/>
          <a:ext cx="5906181" cy="786240"/>
        </a:xfrm>
        <a:prstGeom prst="roundRect">
          <a:avLst/>
        </a:prstGeom>
        <a:solidFill>
          <a:schemeClr val="accent2">
            <a:hueOff val="-1323373"/>
            <a:satOff val="1492"/>
            <a:lumOff val="353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baseline="0"/>
            <a:t>Establish governance frameworks addressing privacy, security, and algorithmic fairness from the beginning </a:t>
          </a:r>
          <a:endParaRPr lang="en-US" sz="1400" kern="1200"/>
        </a:p>
      </dsp:txBody>
      <dsp:txXfrm>
        <a:off x="38381" y="4327020"/>
        <a:ext cx="5829419" cy="70947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9E190C-8949-4956-AC14-56C3C01A41C7}" type="datetimeFigureOut">
              <a:rPr lang="en-GB" smtClean="0"/>
              <a:t>11/11/2025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D8B642-6FE9-4492-90AE-244E26D8852C}" type="slidenum">
              <a:rPr lang="en-GB" smtClean="0"/>
              <a:t>‹#›</a:t>
            </a:fld>
            <a:endParaRPr lang="en-GB"/>
          </a:p>
        </p:txBody>
      </p:sp>
    </p:spTree>
    <p:extLst>
      <p:ext uri="{BB962C8B-B14F-4D97-AF65-F5344CB8AC3E}">
        <p14:creationId xmlns:p14="http://schemas.microsoft.com/office/powerpoint/2010/main" val="41259692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1</a:t>
            </a:fld>
            <a:endParaRPr lang="en-GB"/>
          </a:p>
        </p:txBody>
      </p:sp>
    </p:spTree>
    <p:extLst>
      <p:ext uri="{BB962C8B-B14F-4D97-AF65-F5344CB8AC3E}">
        <p14:creationId xmlns:p14="http://schemas.microsoft.com/office/powerpoint/2010/main" val="2371533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2</a:t>
            </a:fld>
            <a:endParaRPr lang="en-GB"/>
          </a:p>
        </p:txBody>
      </p:sp>
    </p:spTree>
    <p:extLst>
      <p:ext uri="{BB962C8B-B14F-4D97-AF65-F5344CB8AC3E}">
        <p14:creationId xmlns:p14="http://schemas.microsoft.com/office/powerpoint/2010/main" val="943801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Information systems represent structured frameworks combining hardware, software, databases, and networks to process organizational data. Plekhanov, Franke, and Netland (2023) define digital transformation as the integration of digital technologies into all business areas, fundamentally changing operations and value delivery. </a:t>
            </a:r>
            <a:r>
              <a:rPr lang="en-US" dirty="0" err="1"/>
              <a:t>Alzghoul</a:t>
            </a:r>
            <a:r>
              <a:rPr lang="en-US" dirty="0"/>
              <a:t> et al. (2024) demonstrate how business intelligence capabilities directly impact decision making speed and comprehensiveness. Modern enterprises depend on these systems to maintain operational efficiency, respond to market changes, and deliver customer value. Without robust information systems, organizations struggle to compete in increasingly digital marketplaces.</a:t>
            </a:r>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4</a:t>
            </a:fld>
            <a:endParaRPr lang="en-GB"/>
          </a:p>
        </p:txBody>
      </p:sp>
    </p:spTree>
    <p:extLst>
      <p:ext uri="{BB962C8B-B14F-4D97-AF65-F5344CB8AC3E}">
        <p14:creationId xmlns:p14="http://schemas.microsoft.com/office/powerpoint/2010/main" val="2654303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Information systems transform traditional business operations by eliminating inefficiencies and enabling data driven management. </a:t>
            </a:r>
            <a:r>
              <a:rPr lang="en-US" dirty="0" err="1"/>
              <a:t>Hurbean</a:t>
            </a:r>
            <a:r>
              <a:rPr lang="en-US" dirty="0"/>
              <a:t> et al. (2024) found strong correlations between business intelligence adoption and decision making effectiveness across organizations. Jing, Liu, and Li (2024) established links between digital transformation, supply chain integration, and innovation performance. These systems allow companies to process transactions faster, maintain accurate inventory records, and respond to customer needs promptly. Tesla leverages information systems to manage global manufacturing operations, coordinate supply chains, and deliver over the air software updates to vehicles worldwide.</a:t>
            </a:r>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5</a:t>
            </a:fld>
            <a:endParaRPr lang="en-GB"/>
          </a:p>
        </p:txBody>
      </p:sp>
    </p:spTree>
    <p:extLst>
      <p:ext uri="{BB962C8B-B14F-4D97-AF65-F5344CB8AC3E}">
        <p14:creationId xmlns:p14="http://schemas.microsoft.com/office/powerpoint/2010/main" val="29970443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Enterprise Resource Planning systems serve as comprehensive solutions for managing organizational resources and processes. </a:t>
            </a:r>
            <a:r>
              <a:rPr lang="en-US" dirty="0" err="1"/>
              <a:t>Butarbutar</a:t>
            </a:r>
            <a:r>
              <a:rPr lang="en-US" dirty="0"/>
              <a:t> et al. (2023) identified critical success factors for ERP post implementation, emphasizing continuous user training, top management support, and system maintenance. Plekhanov, Franke, and Netland (2023) note ERP systems as foundational elements in digital transformation strategies. Tesla uses ERP systems to coordinate production schedules, manage supplier relationships, and track financial performance across multiple factories. The company integrates manufacturing data with sales forecasts to optimize production capacity and minimize inventory costs.</a:t>
            </a:r>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6</a:t>
            </a:fld>
            <a:endParaRPr lang="en-GB"/>
          </a:p>
        </p:txBody>
      </p:sp>
    </p:spTree>
    <p:extLst>
      <p:ext uri="{BB962C8B-B14F-4D97-AF65-F5344CB8AC3E}">
        <p14:creationId xmlns:p14="http://schemas.microsoft.com/office/powerpoint/2010/main" val="42338873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Customer Relationship Management systems enable organizations to build stronger relationships through personalized interactions and data driven insights. </a:t>
            </a:r>
            <a:r>
              <a:rPr lang="en-US" dirty="0" err="1"/>
              <a:t>Nilashi</a:t>
            </a:r>
            <a:r>
              <a:rPr lang="en-US" dirty="0"/>
              <a:t> et al. (2023) demonstrated direct connections between CRM system quality and customer satisfaction levels through online review analysis. Jing, Liu, and Li (2024) highlight how digital transformation through CRM integration drives innovation performance. Tesla employs CRM systems to manage direct sales relationships, track test drive appointments, and coordinate service center interactions. The company collects customer feedback through digital channels and uses this data to improve products and services continuously.</a:t>
            </a:r>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8</a:t>
            </a:fld>
            <a:endParaRPr lang="en-GB"/>
          </a:p>
        </p:txBody>
      </p:sp>
    </p:spTree>
    <p:extLst>
      <p:ext uri="{BB962C8B-B14F-4D97-AF65-F5344CB8AC3E}">
        <p14:creationId xmlns:p14="http://schemas.microsoft.com/office/powerpoint/2010/main" val="392141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Tesla requires an ERP system supporting complex manufacturing operations across multiple global facilities. SAP S/4HANA stands out as the optimal choice for Tesla's needs. The system provides comprehensive production planning tools essential for electric vehicle manufacturing. Real-time analytics enable quick decision-making for inventory management and quality control. SAP's automotive industry experience includes integration with robotics and automated systems in Tesla's factories. The platform supports Tesla's global expansion with multi-currency and multi-language capabilities. Strong supply chain visibility helps manage battery component sourcing and logistics. SAP's proven track record with major automotive manufacturers reduces implementation risk while ensuring scalability for future growth.</a:t>
            </a:r>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9</a:t>
            </a:fld>
            <a:endParaRPr lang="en-GB"/>
          </a:p>
        </p:txBody>
      </p:sp>
    </p:spTree>
    <p:extLst>
      <p:ext uri="{BB962C8B-B14F-4D97-AF65-F5344CB8AC3E}">
        <p14:creationId xmlns:p14="http://schemas.microsoft.com/office/powerpoint/2010/main" val="7662952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ERP implementation transforms Tesla's operational efficiency through system integration. Data flows seamlessly between departments, eliminating duplicate entries and reducing errors. Automated inventory management tracks battery components and parts across global warehouses. Production managers access real-time data on assembly line performance and quality metrics. The system alerts teams to potential supply chain disruptions before production stops. Financial reporting becomes more accurate with automated transaction recording from manufacturing to sales. Customer service teams view complete vehicle history for better support. Supplier portals enable direct communication and order tracking. </a:t>
            </a:r>
            <a:r>
              <a:rPr lang="en-US"/>
              <a:t>These improvements reduce operational costs while supporting Tesla's rapid production scaling and new model launches.</a:t>
            </a:r>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10</a:t>
            </a:fld>
            <a:endParaRPr lang="en-GB"/>
          </a:p>
        </p:txBody>
      </p:sp>
    </p:spTree>
    <p:extLst>
      <p:ext uri="{BB962C8B-B14F-4D97-AF65-F5344CB8AC3E}">
        <p14:creationId xmlns:p14="http://schemas.microsoft.com/office/powerpoint/2010/main" val="14476229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Information systems present significant implementation and operational challenges. </a:t>
            </a:r>
            <a:r>
              <a:rPr lang="en-US" dirty="0" err="1"/>
              <a:t>Butarbutar</a:t>
            </a:r>
            <a:r>
              <a:rPr lang="en-US" dirty="0"/>
              <a:t> et al. (2023) identified critical success factors for overcoming ERP post implementation barriers including continuous training and management support. </a:t>
            </a:r>
            <a:r>
              <a:rPr lang="en-US" dirty="0" err="1"/>
              <a:t>Nilashi</a:t>
            </a:r>
            <a:r>
              <a:rPr lang="en-US" dirty="0"/>
              <a:t> et al. (2023) found CRM system quality directly affects customer satisfaction, highlighting the importance of data accuracy. Tesla faced initial challenges integrating manufacturing systems across global facilities. The company invested heavily in standardizing processes, training employees, and building internal technical expertise to overcome these obstacles and achieve seamless system integration.</a:t>
            </a:r>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11</a:t>
            </a:fld>
            <a:endParaRPr lang="en-GB"/>
          </a:p>
        </p:txBody>
      </p:sp>
    </p:spTree>
    <p:extLst>
      <p:ext uri="{BB962C8B-B14F-4D97-AF65-F5344CB8AC3E}">
        <p14:creationId xmlns:p14="http://schemas.microsoft.com/office/powerpoint/2010/main" val="21471585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Data privacy and security represent critical ethical considerations for information system deployment. Dennehy et al. (2023) emphasize responsible AI implementation requires attention to privacy protection and ethical data use. </a:t>
            </a:r>
            <a:r>
              <a:rPr lang="en-GB" dirty="0" err="1"/>
              <a:t>Papagiannidis</a:t>
            </a:r>
            <a:r>
              <a:rPr lang="en-GB" dirty="0"/>
              <a:t>, Enholm, and </a:t>
            </a:r>
            <a:r>
              <a:rPr lang="en-GB" dirty="0" err="1"/>
              <a:t>Krogstie</a:t>
            </a:r>
            <a:r>
              <a:rPr lang="en-GB" dirty="0"/>
              <a:t> (2022) identified governance frameworks and potential barriers to ethical AI adoption. Tesla collects extensive vehicle data including location, driving patterns, and camera footage. The company implements encryption protocols, anonymizes personal information, and provides transparency about data collection practices to address privacy concerns while maintaining vehicle safety and performance monitoring capabilities.</a:t>
            </a:r>
          </a:p>
        </p:txBody>
      </p:sp>
      <p:sp>
        <p:nvSpPr>
          <p:cNvPr id="4" name="Slide Number Placeholder 3"/>
          <p:cNvSpPr>
            <a:spLocks noGrp="1"/>
          </p:cNvSpPr>
          <p:nvPr>
            <p:ph type="sldNum" sz="quarter" idx="5"/>
          </p:nvPr>
        </p:nvSpPr>
        <p:spPr/>
        <p:txBody>
          <a:bodyPr/>
          <a:lstStyle/>
          <a:p>
            <a:fld id="{A3D8B642-6FE9-4492-90AE-244E26D8852C}" type="slidenum">
              <a:rPr lang="en-GB" smtClean="0"/>
              <a:t>13</a:t>
            </a:fld>
            <a:endParaRPr lang="en-GB"/>
          </a:p>
        </p:txBody>
      </p:sp>
    </p:spTree>
    <p:extLst>
      <p:ext uri="{BB962C8B-B14F-4D97-AF65-F5344CB8AC3E}">
        <p14:creationId xmlns:p14="http://schemas.microsoft.com/office/powerpoint/2010/main" val="9587905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Algorithmic bias presents serious ethical challenges in AI powered information systems. </a:t>
            </a:r>
            <a:r>
              <a:rPr lang="en-GB" dirty="0" err="1"/>
              <a:t>Gichoya</a:t>
            </a:r>
            <a:r>
              <a:rPr lang="en-GB" dirty="0"/>
              <a:t> et al. (2023) outline strategies for mitigating bias in AI including diverse training data and regular performance monitoring. Wang, Su, and Zhao (2024) examine various types of algorithmic discrimination and propose regulatory frameworks for prevention. Tesla faces scrutiny over autonomous driving decisions and crash investigations. The company addresses these concerns through continuous algorithm refinement, transparent reporting of safety data, and human oversight systems that intervene when AI encounters uncertain situations.</a:t>
            </a:r>
          </a:p>
        </p:txBody>
      </p:sp>
      <p:sp>
        <p:nvSpPr>
          <p:cNvPr id="4" name="Slide Number Placeholder 3"/>
          <p:cNvSpPr>
            <a:spLocks noGrp="1"/>
          </p:cNvSpPr>
          <p:nvPr>
            <p:ph type="sldNum" sz="quarter" idx="5"/>
          </p:nvPr>
        </p:nvSpPr>
        <p:spPr/>
        <p:txBody>
          <a:bodyPr/>
          <a:lstStyle/>
          <a:p>
            <a:fld id="{A3D8B642-6FE9-4492-90AE-244E26D8852C}" type="slidenum">
              <a:rPr lang="en-GB" smtClean="0"/>
              <a:t>14</a:t>
            </a:fld>
            <a:endParaRPr lang="en-GB"/>
          </a:p>
        </p:txBody>
      </p:sp>
    </p:spTree>
    <p:extLst>
      <p:ext uri="{BB962C8B-B14F-4D97-AF65-F5344CB8AC3E}">
        <p14:creationId xmlns:p14="http://schemas.microsoft.com/office/powerpoint/2010/main" val="6361898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Organizations must proactively address ethical risks associated with information systems. </a:t>
            </a:r>
            <a:r>
              <a:rPr lang="en-US" dirty="0" err="1"/>
              <a:t>Papagiannidis</a:t>
            </a:r>
            <a:r>
              <a:rPr lang="en-US" dirty="0"/>
              <a:t>, Enholm, and </a:t>
            </a:r>
            <a:r>
              <a:rPr lang="en-US" dirty="0" err="1"/>
              <a:t>Krogstie</a:t>
            </a:r>
            <a:r>
              <a:rPr lang="en-US" dirty="0"/>
              <a:t> (2022) propose governance structures incorporating stakeholder input and continuous monitoring. </a:t>
            </a:r>
            <a:r>
              <a:rPr lang="en-US" dirty="0" err="1"/>
              <a:t>Gichoya</a:t>
            </a:r>
            <a:r>
              <a:rPr lang="en-US" dirty="0"/>
              <a:t> et al. (2023) recommend specific technical and organizational interventions to reduce AI bias. Tesla established an AI ethics committee reviewing autonomous driving decisions, data privacy practices, and algorithmic fairness. The company publishes safety reports, undergoes external audits, and maintains transparency about system limitations to build trust with customers and regulators.</a:t>
            </a:r>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15</a:t>
            </a:fld>
            <a:endParaRPr lang="en-GB"/>
          </a:p>
        </p:txBody>
      </p:sp>
    </p:spTree>
    <p:extLst>
      <p:ext uri="{BB962C8B-B14F-4D97-AF65-F5344CB8AC3E}">
        <p14:creationId xmlns:p14="http://schemas.microsoft.com/office/powerpoint/2010/main" val="36000546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Tesla exemplifies successful digital transformation in automotive manufacturing. </a:t>
            </a:r>
            <a:r>
              <a:rPr lang="en-US" dirty="0" err="1"/>
              <a:t>Stroumpoulis</a:t>
            </a:r>
            <a:r>
              <a:rPr lang="en-US" dirty="0"/>
              <a:t>, </a:t>
            </a:r>
            <a:r>
              <a:rPr lang="en-US" dirty="0" err="1"/>
              <a:t>Mitsakis</a:t>
            </a:r>
            <a:r>
              <a:rPr lang="en-US" dirty="0"/>
              <a:t>, and </a:t>
            </a:r>
            <a:r>
              <a:rPr lang="en-US" dirty="0" err="1"/>
              <a:t>Panagiotakopoulos</a:t>
            </a:r>
            <a:r>
              <a:rPr lang="en-US" dirty="0"/>
              <a:t> (2024) demonstrate how digital technologies enhance supply chain sustainability and resilience. Jing, Liu, and Li (2024) establish connections between digital transformation, supply chain integration, and innovation performance. Tesla overcame initial implementation challenges through substantial investment in custom software development and supplier integration. The company now manages complex global supply chains with minimal inventory through just in time manufacturing enabled by sophisticated information systems.</a:t>
            </a:r>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16</a:t>
            </a:fld>
            <a:endParaRPr lang="en-GB"/>
          </a:p>
        </p:txBody>
      </p:sp>
    </p:spTree>
    <p:extLst>
      <p:ext uri="{BB962C8B-B14F-4D97-AF65-F5344CB8AC3E}">
        <p14:creationId xmlns:p14="http://schemas.microsoft.com/office/powerpoint/2010/main" val="41921961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Tesla revolutionized automotive customer relationships through direct digital engagement. </a:t>
            </a:r>
            <a:r>
              <a:rPr lang="en-US" dirty="0" err="1"/>
              <a:t>Nilashi</a:t>
            </a:r>
            <a:r>
              <a:rPr lang="en-US" dirty="0"/>
              <a:t> et al. (2023) demonstrate how CRM quality affects customer satisfaction and loyalty. </a:t>
            </a:r>
            <a:r>
              <a:rPr lang="en-US" dirty="0" err="1"/>
              <a:t>Alzghoul</a:t>
            </a:r>
            <a:r>
              <a:rPr lang="en-US" dirty="0"/>
              <a:t> et al. (2024) show how data analytics capabilities improve organizational decision making. Tesla addressed privacy concerns by implementing user controls over data sharing, anonymizing collected information, and providing transparency about data usage. The company balances innovation benefits from data analysis with customer privacy rights through clear policies and opt out options for non essential data collection.</a:t>
            </a:r>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17</a:t>
            </a:fld>
            <a:endParaRPr lang="en-GB"/>
          </a:p>
        </p:txBody>
      </p:sp>
    </p:spTree>
    <p:extLst>
      <p:ext uri="{BB962C8B-B14F-4D97-AF65-F5344CB8AC3E}">
        <p14:creationId xmlns:p14="http://schemas.microsoft.com/office/powerpoint/2010/main" val="26162731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companies are using ERP systems to Improve business operation, improve management operation and to make informed decision from data processing through integration of management function.</a:t>
            </a:r>
          </a:p>
        </p:txBody>
      </p:sp>
      <p:sp>
        <p:nvSpPr>
          <p:cNvPr id="4" name="Slide Number Placeholder 3"/>
          <p:cNvSpPr>
            <a:spLocks noGrp="1"/>
          </p:cNvSpPr>
          <p:nvPr>
            <p:ph type="sldNum" sz="quarter" idx="5"/>
          </p:nvPr>
        </p:nvSpPr>
        <p:spPr/>
        <p:txBody>
          <a:bodyPr/>
          <a:lstStyle/>
          <a:p>
            <a:fld id="{A3D8B642-6FE9-4492-90AE-244E26D8852C}" type="slidenum">
              <a:rPr lang="en-GB" smtClean="0"/>
              <a:t>19</a:t>
            </a:fld>
            <a:endParaRPr lang="en-GB"/>
          </a:p>
        </p:txBody>
      </p:sp>
    </p:spTree>
    <p:extLst>
      <p:ext uri="{BB962C8B-B14F-4D97-AF65-F5344CB8AC3E}">
        <p14:creationId xmlns:p14="http://schemas.microsoft.com/office/powerpoint/2010/main" val="32084978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20</a:t>
            </a:fld>
            <a:endParaRPr lang="en-GB"/>
          </a:p>
        </p:txBody>
      </p:sp>
    </p:spTree>
    <p:extLst>
      <p:ext uri="{BB962C8B-B14F-4D97-AF65-F5344CB8AC3E}">
        <p14:creationId xmlns:p14="http://schemas.microsoft.com/office/powerpoint/2010/main" val="13770578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21</a:t>
            </a:fld>
            <a:endParaRPr lang="en-GB"/>
          </a:p>
        </p:txBody>
      </p:sp>
    </p:spTree>
    <p:extLst>
      <p:ext uri="{BB962C8B-B14F-4D97-AF65-F5344CB8AC3E}">
        <p14:creationId xmlns:p14="http://schemas.microsoft.com/office/powerpoint/2010/main" val="30764883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22</a:t>
            </a:fld>
            <a:endParaRPr lang="en-GB"/>
          </a:p>
        </p:txBody>
      </p:sp>
    </p:spTree>
    <p:extLst>
      <p:ext uri="{BB962C8B-B14F-4D97-AF65-F5344CB8AC3E}">
        <p14:creationId xmlns:p14="http://schemas.microsoft.com/office/powerpoint/2010/main" val="2053599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23</a:t>
            </a:fld>
            <a:endParaRPr lang="en-GB"/>
          </a:p>
        </p:txBody>
      </p:sp>
    </p:spTree>
    <p:extLst>
      <p:ext uri="{BB962C8B-B14F-4D97-AF65-F5344CB8AC3E}">
        <p14:creationId xmlns:p14="http://schemas.microsoft.com/office/powerpoint/2010/main" val="30758213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24</a:t>
            </a:fld>
            <a:endParaRPr lang="en-GB"/>
          </a:p>
        </p:txBody>
      </p:sp>
    </p:spTree>
    <p:extLst>
      <p:ext uri="{BB962C8B-B14F-4D97-AF65-F5344CB8AC3E}">
        <p14:creationId xmlns:p14="http://schemas.microsoft.com/office/powerpoint/2010/main" val="15299671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25</a:t>
            </a:fld>
            <a:endParaRPr lang="en-GB"/>
          </a:p>
        </p:txBody>
      </p:sp>
    </p:spTree>
    <p:extLst>
      <p:ext uri="{BB962C8B-B14F-4D97-AF65-F5344CB8AC3E}">
        <p14:creationId xmlns:p14="http://schemas.microsoft.com/office/powerpoint/2010/main" val="5260130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Successful information system implementation requires strategic planning and ethical consideration. Plekhanov, Franke, and Netland (2023) emphasize digital transformation as fundamental business change, not simply technology adoption. </a:t>
            </a:r>
            <a:r>
              <a:rPr lang="en-US" dirty="0" err="1"/>
              <a:t>Butarbutar</a:t>
            </a:r>
            <a:r>
              <a:rPr lang="en-US" dirty="0"/>
              <a:t> et al. (2023) identify critical success factors including management support and continuous improvement. Organizations should assess their specific needs, evaluate system options thoroughly, and plan for long term maintenance and upgrades. Tesla demonstrates how integrated information systems enable innovation and competitive advantage when organizations commit resources and prioritize ethical practices throughout implementation and operation.</a:t>
            </a:r>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26</a:t>
            </a:fld>
            <a:endParaRPr lang="en-GB"/>
          </a:p>
        </p:txBody>
      </p:sp>
    </p:spTree>
    <p:extLst>
      <p:ext uri="{BB962C8B-B14F-4D97-AF65-F5344CB8AC3E}">
        <p14:creationId xmlns:p14="http://schemas.microsoft.com/office/powerpoint/2010/main" val="32148863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27</a:t>
            </a:fld>
            <a:endParaRPr lang="en-GB"/>
          </a:p>
        </p:txBody>
      </p:sp>
    </p:spTree>
    <p:extLst>
      <p:ext uri="{BB962C8B-B14F-4D97-AF65-F5344CB8AC3E}">
        <p14:creationId xmlns:p14="http://schemas.microsoft.com/office/powerpoint/2010/main" val="7379578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D8B642-6FE9-4492-90AE-244E26D8852C}" type="slidenum">
              <a:rPr lang="en-GB" smtClean="0"/>
              <a:t>28</a:t>
            </a:fld>
            <a:endParaRPr lang="en-GB"/>
          </a:p>
        </p:txBody>
      </p:sp>
    </p:spTree>
    <p:extLst>
      <p:ext uri="{BB962C8B-B14F-4D97-AF65-F5344CB8AC3E}">
        <p14:creationId xmlns:p14="http://schemas.microsoft.com/office/powerpoint/2010/main" val="13316669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71BD644A-693F-4732-B71C-609DF7135F79}" type="datetimeFigureOut">
              <a:rPr lang="en-GB" smtClean="0"/>
              <a:t>11/11/2025</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C41EB30A-AB68-402C-9634-925A2C7A6042}" type="slidenum">
              <a:rPr lang="en-GB" smtClean="0"/>
              <a:t>‹#›</a:t>
            </a:fld>
            <a:endParaRPr lang="en-GB"/>
          </a:p>
        </p:txBody>
      </p:sp>
    </p:spTree>
    <p:extLst>
      <p:ext uri="{BB962C8B-B14F-4D97-AF65-F5344CB8AC3E}">
        <p14:creationId xmlns:p14="http://schemas.microsoft.com/office/powerpoint/2010/main" val="141425250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BD644A-693F-4732-B71C-609DF7135F79}" type="datetimeFigureOut">
              <a:rPr lang="en-GB" smtClean="0"/>
              <a:t>11/11/2025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1EB30A-AB68-402C-9634-925A2C7A6042}" type="slidenum">
              <a:rPr lang="en-GB" smtClean="0"/>
              <a:t>‹#›</a:t>
            </a:fld>
            <a:endParaRPr lang="en-GB"/>
          </a:p>
        </p:txBody>
      </p:sp>
    </p:spTree>
    <p:extLst>
      <p:ext uri="{BB962C8B-B14F-4D97-AF65-F5344CB8AC3E}">
        <p14:creationId xmlns:p14="http://schemas.microsoft.com/office/powerpoint/2010/main" val="42294923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71BD644A-693F-4732-B71C-609DF7135F79}" type="datetimeFigureOut">
              <a:rPr lang="en-GB" smtClean="0"/>
              <a:t>11/11/2025</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C41EB30A-AB68-402C-9634-925A2C7A6042}" type="slidenum">
              <a:rPr lang="en-GB" smtClean="0"/>
              <a:t>‹#›</a:t>
            </a:fld>
            <a:endParaRPr lang="en-GB"/>
          </a:p>
        </p:txBody>
      </p:sp>
    </p:spTree>
    <p:extLst>
      <p:ext uri="{BB962C8B-B14F-4D97-AF65-F5344CB8AC3E}">
        <p14:creationId xmlns:p14="http://schemas.microsoft.com/office/powerpoint/2010/main" val="89226239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BD644A-693F-4732-B71C-609DF7135F79}"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1EB30A-AB68-402C-9634-925A2C7A6042}" type="slidenum">
              <a:rPr lang="en-GB" smtClean="0"/>
              <a:t>‹#›</a:t>
            </a:fld>
            <a:endParaRPr lang="en-GB"/>
          </a:p>
        </p:txBody>
      </p:sp>
    </p:spTree>
    <p:extLst>
      <p:ext uri="{BB962C8B-B14F-4D97-AF65-F5344CB8AC3E}">
        <p14:creationId xmlns:p14="http://schemas.microsoft.com/office/powerpoint/2010/main" val="2666606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BD644A-693F-4732-B71C-609DF7135F79}" type="datetimeFigureOut">
              <a:rPr lang="en-GB" smtClean="0"/>
              <a:t>11/11/2025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1EB30A-AB68-402C-9634-925A2C7A6042}" type="slidenum">
              <a:rPr lang="en-GB" smtClean="0"/>
              <a:t>‹#›</a:t>
            </a:fld>
            <a:endParaRPr lang="en-GB"/>
          </a:p>
        </p:txBody>
      </p:sp>
    </p:spTree>
    <p:extLst>
      <p:ext uri="{BB962C8B-B14F-4D97-AF65-F5344CB8AC3E}">
        <p14:creationId xmlns:p14="http://schemas.microsoft.com/office/powerpoint/2010/main" val="2525471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BD644A-693F-4732-B71C-609DF7135F79}" type="datetimeFigureOut">
              <a:rPr lang="en-GB" smtClean="0"/>
              <a:t>11/11/2025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1EB30A-AB68-402C-9634-925A2C7A6042}" type="slidenum">
              <a:rPr lang="en-GB" smtClean="0"/>
              <a:t>‹#›</a:t>
            </a:fld>
            <a:endParaRPr lang="en-GB"/>
          </a:p>
        </p:txBody>
      </p:sp>
    </p:spTree>
    <p:extLst>
      <p:ext uri="{BB962C8B-B14F-4D97-AF65-F5344CB8AC3E}">
        <p14:creationId xmlns:p14="http://schemas.microsoft.com/office/powerpoint/2010/main" val="3922750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BD644A-693F-4732-B71C-609DF7135F79}" type="datetimeFigureOut">
              <a:rPr lang="en-GB" smtClean="0"/>
              <a:t>11/11/2025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1EB30A-AB68-402C-9634-925A2C7A6042}" type="slidenum">
              <a:rPr lang="en-GB" smtClean="0"/>
              <a:t>‹#›</a:t>
            </a:fld>
            <a:endParaRPr lang="en-GB"/>
          </a:p>
        </p:txBody>
      </p:sp>
    </p:spTree>
    <p:extLst>
      <p:ext uri="{BB962C8B-B14F-4D97-AF65-F5344CB8AC3E}">
        <p14:creationId xmlns:p14="http://schemas.microsoft.com/office/powerpoint/2010/main" val="1346628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71BD644A-693F-4732-B71C-609DF7135F79}" type="datetimeFigureOut">
              <a:rPr lang="en-GB" smtClean="0"/>
              <a:t>11/11/2025</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C41EB30A-AB68-402C-9634-925A2C7A6042}"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07372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71BD644A-693F-4732-B71C-609DF7135F79}" type="datetimeFigureOut">
              <a:rPr lang="en-GB" smtClean="0"/>
              <a:t>11/11/2025</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C41EB30A-AB68-402C-9634-925A2C7A6042}"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98347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BD644A-693F-4732-B71C-609DF7135F79}"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1EB30A-AB68-402C-9634-925A2C7A6042}" type="slidenum">
              <a:rPr lang="en-GB" smtClean="0"/>
              <a:t>‹#›</a:t>
            </a:fld>
            <a:endParaRPr lang="en-GB"/>
          </a:p>
        </p:txBody>
      </p:sp>
    </p:spTree>
    <p:extLst>
      <p:ext uri="{BB962C8B-B14F-4D97-AF65-F5344CB8AC3E}">
        <p14:creationId xmlns:p14="http://schemas.microsoft.com/office/powerpoint/2010/main" val="2886072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BD644A-693F-4732-B71C-609DF7135F79}"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1EB30A-AB68-402C-9634-925A2C7A6042}" type="slidenum">
              <a:rPr lang="en-GB" smtClean="0"/>
              <a:t>‹#›</a:t>
            </a:fld>
            <a:endParaRPr lang="en-GB"/>
          </a:p>
        </p:txBody>
      </p:sp>
    </p:spTree>
    <p:extLst>
      <p:ext uri="{BB962C8B-B14F-4D97-AF65-F5344CB8AC3E}">
        <p14:creationId xmlns:p14="http://schemas.microsoft.com/office/powerpoint/2010/main" val="616238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71BD644A-693F-4732-B71C-609DF7135F79}" type="datetimeFigureOut">
              <a:rPr lang="en-GB" smtClean="0"/>
              <a:t>11/11/2025</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C41EB30A-AB68-402C-9634-925A2C7A6042}" type="slidenum">
              <a:rPr lang="en-GB" smtClean="0"/>
              <a:t>‹#›</a:t>
            </a:fld>
            <a:endParaRPr lang="en-GB"/>
          </a:p>
        </p:txBody>
      </p:sp>
    </p:spTree>
    <p:extLst>
      <p:ext uri="{BB962C8B-B14F-4D97-AF65-F5344CB8AC3E}">
        <p14:creationId xmlns:p14="http://schemas.microsoft.com/office/powerpoint/2010/main" val="16460127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s://journals.sagepub.com/doi/10.1177/02666669221108438" TargetMode="External"/><Relationship Id="rId2" Type="http://schemas.openxmlformats.org/officeDocument/2006/relationships/hyperlink" Target="https://www.sciencedirect.com/science/article/pii/S0263237322001219" TargetMode="External"/><Relationship Id="rId1" Type="http://schemas.openxmlformats.org/officeDocument/2006/relationships/slideLayout" Target="../slideLayouts/slideLayout6.xml"/><Relationship Id="rId6" Type="http://schemas.openxmlformats.org/officeDocument/2006/relationships/hyperlink" Target="https://journals.sagepub.com/doi/10.1177/21582440241281616" TargetMode="External"/><Relationship Id="rId5" Type="http://schemas.openxmlformats.org/officeDocument/2006/relationships/hyperlink" Target="https://www.cell.com/heliyon/fulltext/S2405-8440(23)14040-0" TargetMode="External"/><Relationship Id="rId4" Type="http://schemas.openxmlformats.org/officeDocument/2006/relationships/hyperlink" Target="https://www.mdpi.com/2079-8954/13/1/2" TargetMode="Externa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tandfonline.com/doi/full/10.1080/23311975.2023.2264001" TargetMode="External"/><Relationship Id="rId2" Type="http://schemas.openxmlformats.org/officeDocument/2006/relationships/hyperlink" Target="https://journals.sagepub.com/doi/10.1177/02666669221108438" TargetMode="External"/><Relationship Id="rId1" Type="http://schemas.openxmlformats.org/officeDocument/2006/relationships/slideLayout" Target="../slideLayouts/slideLayout6.xml"/><Relationship Id="rId6" Type="http://schemas.openxmlformats.org/officeDocument/2006/relationships/hyperlink" Target="https://www.mdpi.com/2079-8954/13/1/2" TargetMode="External"/><Relationship Id="rId5" Type="http://schemas.openxmlformats.org/officeDocument/2006/relationships/hyperlink" Target="https://journals.sagepub.com/doi/10.1177/21582440241281616" TargetMode="External"/><Relationship Id="rId4" Type="http://schemas.openxmlformats.org/officeDocument/2006/relationships/hyperlink" Target="https://www.sciencedirect.com/science/article/pii/S0263237322001219" TargetMode="External"/></Relationships>
</file>

<file path=ppt/slides/_rels/slide13.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jpg"/><Relationship Id="rId7" Type="http://schemas.openxmlformats.org/officeDocument/2006/relationships/diagramColors" Target="../diagrams/colors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link.springer.com/article/10.1007/s10796-022-10276-5" TargetMode="External"/><Relationship Id="rId2" Type="http://schemas.openxmlformats.org/officeDocument/2006/relationships/hyperlink" Target="https://link.springer.com/article/10.1007/s10796-022-10365-3" TargetMode="External"/><Relationship Id="rId1" Type="http://schemas.openxmlformats.org/officeDocument/2006/relationships/slideLayout" Target="../slideLayouts/slideLayout6.xml"/><Relationship Id="rId5" Type="http://schemas.openxmlformats.org/officeDocument/2006/relationships/hyperlink" Target="https://www.frontiersin.org/journals/artificial-intelligence/articles/10.3389/frai.2024.1320277/full" TargetMode="External"/><Relationship Id="rId4" Type="http://schemas.openxmlformats.org/officeDocument/2006/relationships/hyperlink" Target="https://pmc.ncbi.nlm.nih.gov/articles/PMC10546443/" TargetMode="External"/></Relationships>
</file>

<file path=ppt/slides/_rels/slide19.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2.jpg"/><Relationship Id="rId7" Type="http://schemas.openxmlformats.org/officeDocument/2006/relationships/hyperlink" Target="https://www.nike.com/xl/retail/directory/estados-unidos" TargetMode="External"/><Relationship Id="rId12" Type="http://schemas.openxmlformats.org/officeDocument/2006/relationships/hyperlink" Target="https://creativecommons.org/licenses/by-sa/3.0/" TargetMode="External"/><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image" Target="../media/image52.png"/><Relationship Id="rId11" Type="http://schemas.openxmlformats.org/officeDocument/2006/relationships/hyperlink" Target="https://www.geograph.ie/photo/4821769" TargetMode="External"/><Relationship Id="rId5" Type="http://schemas.openxmlformats.org/officeDocument/2006/relationships/hyperlink" Target="https://storage.googleapis.com/dkskzgrhtmmlne/amazon-com-amazon-com-amazon.html" TargetMode="External"/><Relationship Id="rId10" Type="http://schemas.openxmlformats.org/officeDocument/2006/relationships/image" Target="../media/image54.jpg"/><Relationship Id="rId4" Type="http://schemas.openxmlformats.org/officeDocument/2006/relationships/image" Target="../media/image51.png"/><Relationship Id="rId9" Type="http://schemas.openxmlformats.org/officeDocument/2006/relationships/hyperlink" Target="https://logos-world.net/coca-cola-logo/"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hyperlink" Target="https://www.inventiva.co.in/trends/top-15-best-internships-in-india-2023/" TargetMode="Externa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hyperlink" Target="https://vectorseek.com/vector_logo/nike-just-do-it-logo-vector/" TargetMode="External"/><Relationship Id="rId5" Type="http://schemas.openxmlformats.org/officeDocument/2006/relationships/image" Target="../media/image57.jpg"/><Relationship Id="rId4" Type="http://schemas.openxmlformats.org/officeDocument/2006/relationships/hyperlink" Target="https://logos-world.net/nike-logo/" TargetMode="Externa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7.xml.rels><?xml version="1.0" encoding="UTF-8" standalone="yes"?>
<Relationships xmlns="http://schemas.openxmlformats.org/package/2006/relationships"><Relationship Id="rId8" Type="http://schemas.openxmlformats.org/officeDocument/2006/relationships/hyperlink" Target="https://www.mdpi.com/2079-8954/13/1/2" TargetMode="External"/><Relationship Id="rId3" Type="http://schemas.openxmlformats.org/officeDocument/2006/relationships/hyperlink" Target="https://journals.sagepub.com/doi/10.1177/02666669221108438" TargetMode="External"/><Relationship Id="rId7" Type="http://schemas.openxmlformats.org/officeDocument/2006/relationships/hyperlink" Target="https://pmc.ncbi.nlm.nih.gov/articles/PMC10546443/"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s://link.springer.com/article/10.1007/s10796-022-10365-3" TargetMode="External"/><Relationship Id="rId5" Type="http://schemas.openxmlformats.org/officeDocument/2006/relationships/hyperlink" Target="https://www.mdpi.com/2227-9032/12/23/2491" TargetMode="External"/><Relationship Id="rId10" Type="http://schemas.openxmlformats.org/officeDocument/2006/relationships/hyperlink" Target="https://www.cell.com/heliyon/fulltext/S2405-8440(23)14040-0" TargetMode="External"/><Relationship Id="rId4" Type="http://schemas.openxmlformats.org/officeDocument/2006/relationships/hyperlink" Target="https://www.tandfonline.com/doi/full/10.1080/23311975.2023.2264001" TargetMode="External"/><Relationship Id="rId9" Type="http://schemas.openxmlformats.org/officeDocument/2006/relationships/hyperlink" Target="https://journals.sagepub.com/doi/10.1177/21582440241281616"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example-website.org/hbem/vol23/paper45" TargetMode="External"/><Relationship Id="rId3" Type="http://schemas.openxmlformats.org/officeDocument/2006/relationships/hyperlink" Target="https://link.springer.com/article/10.1007/s10796-022-10276-5" TargetMode="External"/><Relationship Id="rId7" Type="http://schemas.openxmlformats.org/officeDocument/2006/relationships/hyperlink" Target="https://www.frontiersin.org/journals/artificial-intelligence/articles/10.3389/frai.2024.1320277/full" TargetMode="Externa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hyperlink" Target="https://www.mdpi.com/2071-1050/16/16/6778" TargetMode="External"/><Relationship Id="rId11" Type="http://schemas.openxmlformats.org/officeDocument/2006/relationships/hyperlink" Target="https://www.walterassociates.co.uk/what-companies-use-erp-systems/" TargetMode="External"/><Relationship Id="rId5" Type="http://schemas.openxmlformats.org/officeDocument/2006/relationships/hyperlink" Target="https://journals.sagepub.com/doi/10.1177/20539517221115189" TargetMode="External"/><Relationship Id="rId10" Type="http://schemas.openxmlformats.org/officeDocument/2006/relationships/hyperlink" Target="https://doi.org/10.1149/10701.2681ecst" TargetMode="External"/><Relationship Id="rId4" Type="http://schemas.openxmlformats.org/officeDocument/2006/relationships/hyperlink" Target="https://www.sciencedirect.com/science/article/pii/S0263237322001219" TargetMode="External"/><Relationship Id="rId9" Type="http://schemas.openxmlformats.org/officeDocument/2006/relationships/hyperlink" Target="https://www.researchgate.net/profile/Lawrence-Emma/publication/386382658_Enterprise_Resource_Planning_ERP_Systems_for_Streamlining_Organizational_Processes/links/674fd3b0790d154bf9c28b6f/Enterprise-Resource-Planning-ERP-Systems-for-Streamlining-Organizational-Process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financial graph">
            <a:extLst>
              <a:ext uri="{FF2B5EF4-FFF2-40B4-BE49-F238E27FC236}">
                <a16:creationId xmlns:a16="http://schemas.microsoft.com/office/drawing/2014/main" id="{C13F3651-E68E-9B46-2C6A-CA1F58C57FE4}"/>
              </a:ext>
            </a:extLst>
          </p:cNvPr>
          <p:cNvPicPr>
            <a:picLocks noChangeAspect="1"/>
          </p:cNvPicPr>
          <p:nvPr/>
        </p:nvPicPr>
        <p:blipFill>
          <a:blip r:embed="rId3">
            <a:alphaModFix amt="45000"/>
          </a:blip>
          <a:srcRect/>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6350" cap="sq" cmpd="sng" algn="ctr">
            <a:solidFill>
              <a:schemeClr val="tx1">
                <a:lumMod val="75000"/>
                <a:lumOff val="25000"/>
              </a:schemeClr>
            </a:solidFill>
            <a:prstDash val="solid"/>
            <a:miter lim="800000"/>
          </a:ln>
          <a:effectLst>
            <a:outerShdw blurRad="50800" algn="ctr" rotWithShape="0">
              <a:prstClr val="black">
                <a:alpha val="66000"/>
              </a:prstClr>
            </a:outerShdw>
            <a:softEdge rad="0"/>
          </a:effectLst>
        </p:spPr>
        <p:txBody>
          <a:bodyPr/>
          <a:lstStyle/>
          <a:p>
            <a:endParaRPr lang="en-GB"/>
          </a:p>
        </p:txBody>
      </p:sp>
      <p:sp>
        <p:nvSpPr>
          <p:cNvPr id="2" name="Title 1">
            <a:extLst>
              <a:ext uri="{FF2B5EF4-FFF2-40B4-BE49-F238E27FC236}">
                <a16:creationId xmlns:a16="http://schemas.microsoft.com/office/drawing/2014/main" id="{C375BB68-53AF-BDD0-AC0C-F9C38F09531F}"/>
              </a:ext>
            </a:extLst>
          </p:cNvPr>
          <p:cNvSpPr>
            <a:spLocks noGrp="1"/>
          </p:cNvSpPr>
          <p:nvPr>
            <p:ph type="ctrTitle"/>
          </p:nvPr>
        </p:nvSpPr>
        <p:spPr>
          <a:xfrm>
            <a:off x="2405849" y="1411616"/>
            <a:ext cx="6773662" cy="3275794"/>
          </a:xfrm>
        </p:spPr>
        <p:txBody>
          <a:bodyPr>
            <a:normAutofit/>
          </a:bodyPr>
          <a:lstStyle/>
          <a:p>
            <a:pPr algn="l"/>
            <a:r>
              <a:rPr lang="en-GB" sz="2000" dirty="0">
                <a:latin typeface="Arial" panose="020B0604020202020204" pitchFamily="34" charset="0"/>
                <a:cs typeface="Arial" panose="020B0604020202020204" pitchFamily="34" charset="0"/>
              </a:rPr>
              <a:t>MODULE CODE: LCLM 5004</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TITLE: Managing Business Information</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LECTURER: Dr </a:t>
            </a:r>
            <a:r>
              <a:rPr lang="en-GB" sz="2000" dirty="0" err="1">
                <a:latin typeface="Arial" panose="020B0604020202020204" pitchFamily="34" charset="0"/>
                <a:cs typeface="Arial" panose="020B0604020202020204" pitchFamily="34" charset="0"/>
              </a:rPr>
              <a:t>Amitave</a:t>
            </a:r>
            <a:r>
              <a:rPr lang="en-GB" sz="2000" dirty="0">
                <a:latin typeface="Arial" panose="020B0604020202020204" pitchFamily="34" charset="0"/>
                <a:cs typeface="Arial" panose="020B0604020202020204" pitchFamily="34" charset="0"/>
              </a:rPr>
              <a:t> Banik</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ASSESSMENT  TITLE: </a:t>
            </a:r>
            <a:br>
              <a:rPr lang="en-GB"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Modernizing Business Through Information </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Systems: A Strategic Analysis for Tesla</a:t>
            </a:r>
            <a:endParaRPr lang="en-GB" sz="2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57C9CDEB-E470-1D2A-6642-7D097C299D19}"/>
              </a:ext>
            </a:extLst>
          </p:cNvPr>
          <p:cNvSpPr>
            <a:spLocks noGrp="1"/>
          </p:cNvSpPr>
          <p:nvPr>
            <p:ph type="subTitle" idx="1"/>
          </p:nvPr>
        </p:nvSpPr>
        <p:spPr>
          <a:xfrm>
            <a:off x="1561708" y="4623127"/>
            <a:ext cx="9070848" cy="457201"/>
          </a:xfrm>
        </p:spPr>
        <p:txBody>
          <a:bodyPr>
            <a:normAutofit/>
          </a:bodyPr>
          <a:lstStyle/>
          <a:p>
            <a:pPr>
              <a:lnSpc>
                <a:spcPct val="90000"/>
              </a:lnSpc>
              <a:spcAft>
                <a:spcPts val="600"/>
              </a:spcAft>
            </a:pPr>
            <a:endParaRPr lang="en-GB" sz="1000" dirty="0"/>
          </a:p>
        </p:txBody>
      </p:sp>
      <p:sp>
        <p:nvSpPr>
          <p:cNvPr id="13" name="Rectangle 12">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alpha val="80000"/>
              </a:schemeClr>
            </a:solidFill>
            <a:prstDash val="solid"/>
            <a:miter lim="800000"/>
          </a:ln>
          <a:effectLst/>
        </p:spPr>
        <p:txBody>
          <a:bodyPr/>
          <a:lstStyle/>
          <a:p>
            <a:endParaRPr lang="en-GB"/>
          </a:p>
        </p:txBody>
      </p:sp>
      <p:sp>
        <p:nvSpPr>
          <p:cNvPr id="4" name="AutoShape 2" descr="University of Wales Trinity Sa">
            <a:extLst>
              <a:ext uri="{FF2B5EF4-FFF2-40B4-BE49-F238E27FC236}">
                <a16:creationId xmlns:a16="http://schemas.microsoft.com/office/drawing/2014/main" id="{A58204C6-75B3-65A8-AC9D-BC67D5C004E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157DBB50-43A1-0A4B-C118-2B9C07D02AC7}"/>
              </a:ext>
            </a:extLst>
          </p:cNvPr>
          <p:cNvPicPr>
            <a:picLocks noChangeAspect="1"/>
          </p:cNvPicPr>
          <p:nvPr/>
        </p:nvPicPr>
        <p:blipFill>
          <a:blip r:embed="rId4"/>
          <a:stretch>
            <a:fillRect/>
          </a:stretch>
        </p:blipFill>
        <p:spPr>
          <a:xfrm>
            <a:off x="219075" y="132055"/>
            <a:ext cx="1619642" cy="709155"/>
          </a:xfrm>
          <a:prstGeom prst="rect">
            <a:avLst/>
          </a:prstGeom>
        </p:spPr>
      </p:pic>
    </p:spTree>
    <p:extLst>
      <p:ext uri="{BB962C8B-B14F-4D97-AF65-F5344CB8AC3E}">
        <p14:creationId xmlns:p14="http://schemas.microsoft.com/office/powerpoint/2010/main" val="343457381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FE6F5E6-4623-5946-D978-EC90F858C9AB}"/>
              </a:ext>
            </a:extLst>
          </p:cNvPr>
          <p:cNvSpPr/>
          <p:nvPr/>
        </p:nvSpPr>
        <p:spPr>
          <a:xfrm>
            <a:off x="139082" y="237477"/>
            <a:ext cx="11913833" cy="6383045"/>
          </a:xfrm>
          <a:prstGeom prst="rect">
            <a:avLst/>
          </a:prstGeom>
          <a:solidFill>
            <a:schemeClr val="bg1">
              <a:lumMod val="75000"/>
            </a:schemeClr>
          </a:solidFill>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a:solidFill>
                  <a:schemeClr val="tx1">
                    <a:lumMod val="65000"/>
                    <a:lumOff val="35000"/>
                  </a:schemeClr>
                </a:solidFill>
                <a:latin typeface="Arial" panose="020B0604020202020204" pitchFamily="34" charset="0"/>
                <a:cs typeface="Arial" panose="020B0604020202020204" pitchFamily="34" charset="0"/>
              </a:rPr>
              <a:t>Brian Salazar Chavez</a:t>
            </a:r>
          </a:p>
          <a:p>
            <a:r>
              <a:rPr lang="en-GB" b="1">
                <a:solidFill>
                  <a:schemeClr val="tx1">
                    <a:lumMod val="65000"/>
                    <a:lumOff val="35000"/>
                  </a:schemeClr>
                </a:solidFill>
                <a:latin typeface="Arial" panose="020B0604020202020204" pitchFamily="34" charset="0"/>
                <a:cs typeface="Arial" panose="020B0604020202020204" pitchFamily="34" charset="0"/>
              </a:rPr>
              <a:t>2332410</a:t>
            </a:r>
          </a:p>
          <a:p>
            <a:endParaRPr lang="en-GB" b="1">
              <a:solidFill>
                <a:schemeClr val="tx1">
                  <a:lumMod val="65000"/>
                  <a:lumOff val="35000"/>
                </a:schemeClr>
              </a:solidFill>
              <a:latin typeface="Arial" panose="020B0604020202020204" pitchFamily="34" charset="0"/>
              <a:cs typeface="Arial" panose="020B0604020202020204" pitchFamily="34" charset="0"/>
            </a:endParaRPr>
          </a:p>
          <a:p>
            <a:r>
              <a:rPr lang="en-GB" b="1">
                <a:solidFill>
                  <a:schemeClr val="tx1">
                    <a:lumMod val="65000"/>
                    <a:lumOff val="35000"/>
                  </a:schemeClr>
                </a:solidFill>
                <a:latin typeface="Arial" panose="020B0604020202020204" pitchFamily="34" charset="0"/>
                <a:cs typeface="Arial" panose="020B0604020202020204" pitchFamily="34" charset="0"/>
              </a:rPr>
              <a:t>Andrei Silviu </a:t>
            </a:r>
          </a:p>
          <a:p>
            <a:r>
              <a:rPr lang="en-GB" b="1">
                <a:solidFill>
                  <a:schemeClr val="tx1">
                    <a:lumMod val="65000"/>
                    <a:lumOff val="35000"/>
                  </a:schemeClr>
                </a:solidFill>
                <a:latin typeface="Arial" panose="020B0604020202020204" pitchFamily="34" charset="0"/>
                <a:cs typeface="Arial" panose="020B0604020202020204" pitchFamily="34" charset="0"/>
              </a:rPr>
              <a:t>2332738</a:t>
            </a:r>
          </a:p>
          <a:p>
            <a:endParaRPr lang="en-GB" b="1">
              <a:solidFill>
                <a:schemeClr val="tx1">
                  <a:lumMod val="65000"/>
                  <a:lumOff val="35000"/>
                </a:schemeClr>
              </a:solidFill>
              <a:latin typeface="Arial" panose="020B0604020202020204" pitchFamily="34" charset="0"/>
              <a:cs typeface="Arial" panose="020B0604020202020204" pitchFamily="34" charset="0"/>
            </a:endParaRPr>
          </a:p>
          <a:p>
            <a:endParaRPr lang="en-GB" b="1">
              <a:solidFill>
                <a:schemeClr val="tx1">
                  <a:lumMod val="65000"/>
                  <a:lumOff val="35000"/>
                </a:schemeClr>
              </a:solidFill>
              <a:latin typeface="Arial" panose="020B0604020202020204" pitchFamily="34" charset="0"/>
              <a:cs typeface="Arial" panose="020B0604020202020204" pitchFamily="34" charset="0"/>
            </a:endParaRPr>
          </a:p>
          <a:p>
            <a:r>
              <a:rPr lang="en-GB" b="1">
                <a:solidFill>
                  <a:schemeClr val="tx1">
                    <a:lumMod val="65000"/>
                    <a:lumOff val="35000"/>
                  </a:schemeClr>
                </a:solidFill>
                <a:latin typeface="Arial" panose="020B0604020202020204" pitchFamily="34" charset="0"/>
                <a:cs typeface="Arial" panose="020B0604020202020204" pitchFamily="34" charset="0"/>
              </a:rPr>
              <a:t>Elvis Lazar </a:t>
            </a:r>
          </a:p>
          <a:p>
            <a:r>
              <a:rPr lang="en-GB" b="1">
                <a:solidFill>
                  <a:schemeClr val="tx1">
                    <a:lumMod val="65000"/>
                    <a:lumOff val="35000"/>
                  </a:schemeClr>
                </a:solidFill>
                <a:latin typeface="Arial" panose="020B0604020202020204" pitchFamily="34" charset="0"/>
                <a:cs typeface="Arial" panose="020B0604020202020204" pitchFamily="34" charset="0"/>
              </a:rPr>
              <a:t>2247597</a:t>
            </a:r>
          </a:p>
          <a:p>
            <a:endParaRPr lang="en-GB" b="1">
              <a:solidFill>
                <a:schemeClr val="tx1">
                  <a:lumMod val="65000"/>
                  <a:lumOff val="35000"/>
                </a:schemeClr>
              </a:solidFill>
              <a:latin typeface="Arial" panose="020B0604020202020204" pitchFamily="34" charset="0"/>
              <a:cs typeface="Arial" panose="020B0604020202020204" pitchFamily="34" charset="0"/>
            </a:endParaRPr>
          </a:p>
          <a:p>
            <a:endParaRPr lang="en-GB" b="1">
              <a:solidFill>
                <a:schemeClr val="tx1">
                  <a:lumMod val="65000"/>
                  <a:lumOff val="35000"/>
                </a:schemeClr>
              </a:solidFill>
              <a:latin typeface="Arial" panose="020B0604020202020204" pitchFamily="34" charset="0"/>
              <a:cs typeface="Arial" panose="020B0604020202020204" pitchFamily="34" charset="0"/>
            </a:endParaRPr>
          </a:p>
          <a:p>
            <a:r>
              <a:rPr lang="en-GB" b="1">
                <a:solidFill>
                  <a:schemeClr val="tx1">
                    <a:lumMod val="65000"/>
                    <a:lumOff val="35000"/>
                  </a:schemeClr>
                </a:solidFill>
                <a:latin typeface="Arial" panose="020B0604020202020204" pitchFamily="34" charset="0"/>
                <a:cs typeface="Arial" panose="020B0604020202020204" pitchFamily="34" charset="0"/>
              </a:rPr>
              <a:t>Kathlyn Kanu</a:t>
            </a:r>
          </a:p>
          <a:p>
            <a:r>
              <a:rPr lang="en-GB" b="1">
                <a:solidFill>
                  <a:schemeClr val="tx1">
                    <a:lumMod val="65000"/>
                    <a:lumOff val="35000"/>
                  </a:schemeClr>
                </a:solidFill>
                <a:latin typeface="Arial" panose="020B0604020202020204" pitchFamily="34" charset="0"/>
                <a:cs typeface="Arial" panose="020B0604020202020204" pitchFamily="34" charset="0"/>
              </a:rPr>
              <a:t>2336701</a:t>
            </a:r>
            <a:endParaRPr lang="en-GB" b="1" dirty="0">
              <a:solidFill>
                <a:schemeClr val="tx1">
                  <a:lumMod val="65000"/>
                  <a:lumOff val="35000"/>
                </a:schemeClr>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D9D39B01-64DB-129F-5A67-E69CE3991B4A}"/>
              </a:ext>
            </a:extLst>
          </p:cNvPr>
          <p:cNvSpPr txBox="1"/>
          <p:nvPr/>
        </p:nvSpPr>
        <p:spPr>
          <a:xfrm>
            <a:off x="168677" y="237476"/>
            <a:ext cx="3953522" cy="6383045"/>
          </a:xfrm>
          <a:prstGeom prst="rect">
            <a:avLst/>
          </a:prstGeom>
          <a:solidFill>
            <a:schemeClr val="tx1">
              <a:lumMod val="50000"/>
              <a:lumOff val="50000"/>
            </a:schemeClr>
          </a:solidFill>
        </p:spPr>
        <p:txBody>
          <a:bodyPr wrap="square" rtlCol="0">
            <a:spAutoFit/>
          </a:bodyPr>
          <a:lstStyle/>
          <a:p>
            <a:endParaRPr lang="en-GB" dirty="0"/>
          </a:p>
        </p:txBody>
      </p:sp>
      <p:sp>
        <p:nvSpPr>
          <p:cNvPr id="11" name="TextBox 10">
            <a:extLst>
              <a:ext uri="{FF2B5EF4-FFF2-40B4-BE49-F238E27FC236}">
                <a16:creationId xmlns:a16="http://schemas.microsoft.com/office/drawing/2014/main" id="{E921433F-BDFC-8754-431A-EAB86B838693}"/>
              </a:ext>
            </a:extLst>
          </p:cNvPr>
          <p:cNvSpPr txBox="1"/>
          <p:nvPr/>
        </p:nvSpPr>
        <p:spPr>
          <a:xfrm>
            <a:off x="390619" y="557072"/>
            <a:ext cx="3426780" cy="5743852"/>
          </a:xfrm>
          <a:prstGeom prst="rect">
            <a:avLst/>
          </a:prstGeom>
          <a:solidFill>
            <a:schemeClr val="bg1">
              <a:lumMod val="95000"/>
            </a:schemeClr>
          </a:solidFill>
        </p:spPr>
        <p:txBody>
          <a:bodyPr wrap="square" rtlCol="0">
            <a:spAutoFit/>
          </a:bodyPr>
          <a:lstStyle/>
          <a:p>
            <a:endParaRPr lang="en-GB" dirty="0"/>
          </a:p>
        </p:txBody>
      </p:sp>
      <p:sp>
        <p:nvSpPr>
          <p:cNvPr id="16" name="Rectangle 15">
            <a:extLst>
              <a:ext uri="{FF2B5EF4-FFF2-40B4-BE49-F238E27FC236}">
                <a16:creationId xmlns:a16="http://schemas.microsoft.com/office/drawing/2014/main" id="{10FCAEE3-68F5-390B-35D0-7C0BE6360C20}"/>
              </a:ext>
            </a:extLst>
          </p:cNvPr>
          <p:cNvSpPr/>
          <p:nvPr/>
        </p:nvSpPr>
        <p:spPr>
          <a:xfrm>
            <a:off x="577048" y="763479"/>
            <a:ext cx="3027285" cy="5331041"/>
          </a:xfrm>
          <a:prstGeom prst="rect">
            <a:avLst/>
          </a:prstGeom>
          <a:solidFill>
            <a:schemeClr val="bg1">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lumMod val="65000"/>
                    <a:lumOff val="35000"/>
                  </a:schemeClr>
                </a:solidFill>
              </a:rPr>
              <a:t>STUDENT NAME AND STUDENT ID</a:t>
            </a:r>
          </a:p>
        </p:txBody>
      </p:sp>
      <p:pic>
        <p:nvPicPr>
          <p:cNvPr id="18" name="Picture 17">
            <a:extLst>
              <a:ext uri="{FF2B5EF4-FFF2-40B4-BE49-F238E27FC236}">
                <a16:creationId xmlns:a16="http://schemas.microsoft.com/office/drawing/2014/main" id="{A59EB704-A5C4-ECBE-F9C4-FB68FAE50E53}"/>
              </a:ext>
            </a:extLst>
          </p:cNvPr>
          <p:cNvPicPr>
            <a:picLocks noChangeAspect="1"/>
          </p:cNvPicPr>
          <p:nvPr/>
        </p:nvPicPr>
        <p:blipFill>
          <a:blip r:embed="rId3"/>
          <a:stretch>
            <a:fillRect/>
          </a:stretch>
        </p:blipFill>
        <p:spPr>
          <a:xfrm>
            <a:off x="4092606" y="685802"/>
            <a:ext cx="2591025" cy="3921710"/>
          </a:xfrm>
          <a:prstGeom prst="rect">
            <a:avLst/>
          </a:prstGeom>
        </p:spPr>
      </p:pic>
    </p:spTree>
    <p:extLst>
      <p:ext uri="{BB962C8B-B14F-4D97-AF65-F5344CB8AC3E}">
        <p14:creationId xmlns:p14="http://schemas.microsoft.com/office/powerpoint/2010/main" val="33986432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Mobile device with apps">
            <a:extLst>
              <a:ext uri="{FF2B5EF4-FFF2-40B4-BE49-F238E27FC236}">
                <a16:creationId xmlns:a16="http://schemas.microsoft.com/office/drawing/2014/main" id="{DF1D7498-5895-8EC3-CEF4-56A1899AE7E7}"/>
              </a:ext>
            </a:extLst>
          </p:cNvPr>
          <p:cNvPicPr>
            <a:picLocks noChangeAspect="1"/>
          </p:cNvPicPr>
          <p:nvPr/>
        </p:nvPicPr>
        <p:blipFill>
          <a:blip r:embed="rId2">
            <a:alphaModFix amt="35000"/>
            <a:extLst>
              <a:ext uri="{28A0092B-C50C-407E-A947-70E740481C1C}">
                <a14:useLocalDpi xmlns:a14="http://schemas.microsoft.com/office/drawing/2010/main" val="0"/>
              </a:ext>
            </a:extLst>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99210AE-1C45-9818-8CA2-DEBFA9FC1AC3}"/>
              </a:ext>
            </a:extLst>
          </p:cNvPr>
          <p:cNvSpPr>
            <a:spLocks noGrp="1"/>
          </p:cNvSpPr>
          <p:nvPr>
            <p:ph type="title"/>
          </p:nvPr>
        </p:nvSpPr>
        <p:spPr>
          <a:xfrm>
            <a:off x="1066800" y="642594"/>
            <a:ext cx="10058400" cy="1371600"/>
          </a:xfrm>
        </p:spPr>
        <p:txBody>
          <a:bodyPr>
            <a:normAutofit/>
          </a:bodyPr>
          <a:lstStyle/>
          <a:p>
            <a:r>
              <a:rPr lang="en-GB"/>
              <a:t>TABLE OF CONTENTS</a:t>
            </a:r>
            <a:endParaRPr lang="en-GB" dirty="0"/>
          </a:p>
        </p:txBody>
      </p:sp>
      <p:sp>
        <p:nvSpPr>
          <p:cNvPr id="9" name="Content Placeholder 8">
            <a:extLst>
              <a:ext uri="{FF2B5EF4-FFF2-40B4-BE49-F238E27FC236}">
                <a16:creationId xmlns:a16="http://schemas.microsoft.com/office/drawing/2014/main" id="{6E023E86-195F-5621-9ADE-23D9FC771744}"/>
              </a:ext>
            </a:extLst>
          </p:cNvPr>
          <p:cNvSpPr>
            <a:spLocks noGrp="1"/>
          </p:cNvSpPr>
          <p:nvPr>
            <p:ph idx="1"/>
          </p:nvPr>
        </p:nvSpPr>
        <p:spPr>
          <a:xfrm>
            <a:off x="1066800" y="2103120"/>
            <a:ext cx="10058400" cy="3931920"/>
          </a:xfrm>
        </p:spPr>
        <p:txBody>
          <a:bodyPr>
            <a:normAutofit/>
          </a:bodyPr>
          <a:lstStyle/>
          <a:p>
            <a:r>
              <a:rPr lang="en-US" dirty="0"/>
              <a:t>Introduction to Information Systems</a:t>
            </a:r>
          </a:p>
          <a:p>
            <a:r>
              <a:rPr lang="en-US" dirty="0"/>
              <a:t>Role of Information Systems in Business Operation</a:t>
            </a:r>
          </a:p>
          <a:p>
            <a:r>
              <a:rPr lang="en-US" dirty="0"/>
              <a:t>Types of Information Systems: ERPS, CRMS</a:t>
            </a:r>
          </a:p>
          <a:p>
            <a:r>
              <a:rPr lang="en-US" dirty="0"/>
              <a:t>Analysis and System Comparison: </a:t>
            </a:r>
          </a:p>
          <a:p>
            <a:r>
              <a:rPr lang="en-US" dirty="0"/>
              <a:t>Ethical Consideration: Data privacy and security concerns</a:t>
            </a:r>
          </a:p>
          <a:p>
            <a:r>
              <a:rPr lang="en-US" dirty="0"/>
              <a:t>Real-World Case Study</a:t>
            </a:r>
          </a:p>
          <a:p>
            <a:r>
              <a:rPr lang="en-US" dirty="0"/>
              <a:t> Conclusion</a:t>
            </a:r>
          </a:p>
          <a:p>
            <a:r>
              <a:rPr lang="en-US" dirty="0"/>
              <a:t>References</a:t>
            </a:r>
          </a:p>
          <a:p>
            <a:endParaRPr lang="en-US" dirty="0"/>
          </a:p>
          <a:p>
            <a:endParaRPr lang="en-US" dirty="0"/>
          </a:p>
          <a:p>
            <a:endParaRPr lang="en-US" dirty="0"/>
          </a:p>
          <a:p>
            <a:endParaRPr lang="en-US" dirty="0"/>
          </a:p>
          <a:p>
            <a:endParaRPr lang="en-US" dirty="0"/>
          </a:p>
        </p:txBody>
      </p:sp>
      <p:sp>
        <p:nvSpPr>
          <p:cNvPr id="28" name="Rectangle 27">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txBody>
          <a:bodyPr/>
          <a:lstStyle/>
          <a:p>
            <a:endParaRPr lang="en-GB"/>
          </a:p>
        </p:txBody>
      </p:sp>
    </p:spTree>
    <p:extLst>
      <p:ext uri="{BB962C8B-B14F-4D97-AF65-F5344CB8AC3E}">
        <p14:creationId xmlns:p14="http://schemas.microsoft.com/office/powerpoint/2010/main" val="173045260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802867E4-C7E3-78CC-2DC4-4BC3C57B2AB4}"/>
              </a:ext>
            </a:extLst>
          </p:cNvPr>
          <p:cNvSpPr>
            <a:spLocks noGrp="1"/>
          </p:cNvSpPr>
          <p:nvPr>
            <p:ph type="title"/>
          </p:nvPr>
        </p:nvSpPr>
        <p:spPr>
          <a:xfrm>
            <a:off x="573409" y="559477"/>
            <a:ext cx="3765200" cy="5709931"/>
          </a:xfrm>
        </p:spPr>
        <p:txBody>
          <a:bodyPr>
            <a:normAutofit/>
          </a:bodyPr>
          <a:lstStyle/>
          <a:p>
            <a:pPr algn="ctr"/>
            <a:r>
              <a:rPr lang="en-GB" dirty="0"/>
              <a:t> Introduction</a:t>
            </a:r>
            <a:endParaRPr lang="en-GB"/>
          </a:p>
        </p:txBody>
      </p:sp>
      <p:graphicFrame>
        <p:nvGraphicFramePr>
          <p:cNvPr id="6" name="Rectangle 1">
            <a:extLst>
              <a:ext uri="{FF2B5EF4-FFF2-40B4-BE49-F238E27FC236}">
                <a16:creationId xmlns:a16="http://schemas.microsoft.com/office/drawing/2014/main" id="{27441262-3A98-D40E-B0BE-A0E7B78EEC39}"/>
              </a:ext>
            </a:extLst>
          </p:cNvPr>
          <p:cNvGraphicFramePr>
            <a:graphicFrameLocks noGrp="1"/>
          </p:cNvGraphicFramePr>
          <p:nvPr>
            <p:ph idx="1"/>
            <p:extLst>
              <p:ext uri="{D42A27DB-BD31-4B8C-83A1-F6EECF244321}">
                <p14:modId xmlns:p14="http://schemas.microsoft.com/office/powerpoint/2010/main" val="334822481"/>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39934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9B0FF-A8E2-A235-A758-BC94033BCBAE}"/>
              </a:ext>
            </a:extLst>
          </p:cNvPr>
          <p:cNvSpPr>
            <a:spLocks noGrp="1"/>
          </p:cNvSpPr>
          <p:nvPr>
            <p:ph type="title"/>
          </p:nvPr>
        </p:nvSpPr>
        <p:spPr/>
        <p:txBody>
          <a:bodyPr/>
          <a:lstStyle/>
          <a:p>
            <a:r>
              <a:rPr lang="en-GB" dirty="0"/>
              <a:t>Role in Business Operations</a:t>
            </a:r>
          </a:p>
        </p:txBody>
      </p:sp>
      <p:graphicFrame>
        <p:nvGraphicFramePr>
          <p:cNvPr id="6" name="Rectangle 1">
            <a:extLst>
              <a:ext uri="{FF2B5EF4-FFF2-40B4-BE49-F238E27FC236}">
                <a16:creationId xmlns:a16="http://schemas.microsoft.com/office/drawing/2014/main" id="{B256A963-7C7F-ABEA-5276-F1415DAFEC84}"/>
              </a:ext>
            </a:extLst>
          </p:cNvPr>
          <p:cNvGraphicFramePr>
            <a:graphicFrameLocks noGrp="1"/>
          </p:cNvGraphicFramePr>
          <p:nvPr>
            <p:ph idx="1"/>
          </p:nvPr>
        </p:nvGraphicFramePr>
        <p:xfrm>
          <a:off x="1066800" y="2103120"/>
          <a:ext cx="10058400" cy="3931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517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76093-F310-C7B6-7CBD-FEFB76C08FE7}"/>
              </a:ext>
            </a:extLst>
          </p:cNvPr>
          <p:cNvSpPr>
            <a:spLocks noGrp="1"/>
          </p:cNvSpPr>
          <p:nvPr>
            <p:ph type="title"/>
          </p:nvPr>
        </p:nvSpPr>
        <p:spPr/>
        <p:txBody>
          <a:bodyPr>
            <a:normAutofit fontScale="90000"/>
          </a:bodyPr>
          <a:lstStyle/>
          <a:p>
            <a:r>
              <a:rPr lang="en-GB" dirty="0"/>
              <a:t>Enterprise Resource Planning Systems</a:t>
            </a:r>
          </a:p>
        </p:txBody>
      </p:sp>
      <p:graphicFrame>
        <p:nvGraphicFramePr>
          <p:cNvPr id="6" name="Rectangle 1">
            <a:extLst>
              <a:ext uri="{FF2B5EF4-FFF2-40B4-BE49-F238E27FC236}">
                <a16:creationId xmlns:a16="http://schemas.microsoft.com/office/drawing/2014/main" id="{4A670A09-9D5E-1C84-4E38-2B11815C2EDA}"/>
              </a:ext>
            </a:extLst>
          </p:cNvPr>
          <p:cNvGraphicFramePr>
            <a:graphicFrameLocks noGrp="1"/>
          </p:cNvGraphicFramePr>
          <p:nvPr>
            <p:ph idx="1"/>
          </p:nvPr>
        </p:nvGraphicFramePr>
        <p:xfrm>
          <a:off x="1066800" y="2103120"/>
          <a:ext cx="10058400" cy="3931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2177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161CA-A650-CF6D-326D-723AC0817F65}"/>
              </a:ext>
            </a:extLst>
          </p:cNvPr>
          <p:cNvSpPr>
            <a:spLocks noGrp="1"/>
          </p:cNvSpPr>
          <p:nvPr>
            <p:ph type="title"/>
          </p:nvPr>
        </p:nvSpPr>
        <p:spPr>
          <a:xfrm>
            <a:off x="295275" y="271119"/>
            <a:ext cx="10058400" cy="652806"/>
          </a:xfrm>
        </p:spPr>
        <p:txBody>
          <a:bodyPr>
            <a:normAutofit/>
          </a:bodyPr>
          <a:lstStyle/>
          <a:p>
            <a:r>
              <a:rPr lang="en-GB" sz="2800" dirty="0" err="1"/>
              <a:t>Referencess</a:t>
            </a:r>
            <a:endParaRPr lang="en-GB" sz="2800" dirty="0"/>
          </a:p>
        </p:txBody>
      </p:sp>
      <p:sp>
        <p:nvSpPr>
          <p:cNvPr id="3" name="TextBox 2">
            <a:extLst>
              <a:ext uri="{FF2B5EF4-FFF2-40B4-BE49-F238E27FC236}">
                <a16:creationId xmlns:a16="http://schemas.microsoft.com/office/drawing/2014/main" id="{0D4AE7CA-0DF3-81E9-488D-476EBF603D00}"/>
              </a:ext>
            </a:extLst>
          </p:cNvPr>
          <p:cNvSpPr txBox="1"/>
          <p:nvPr/>
        </p:nvSpPr>
        <p:spPr>
          <a:xfrm>
            <a:off x="295275" y="1038225"/>
            <a:ext cx="10344150" cy="3499420"/>
          </a:xfrm>
          <a:prstGeom prst="rect">
            <a:avLst/>
          </a:prstGeom>
          <a:noFill/>
        </p:spPr>
        <p:txBody>
          <a:bodyPr wrap="square" rtlCol="0">
            <a:spAutoFit/>
          </a:bodyPr>
          <a:lstStyle/>
          <a:p>
            <a:pPr marL="171450" indent="-171450" algn="just">
              <a:lnSpc>
                <a:spcPct val="90000"/>
              </a:lnSpc>
              <a:buFont typeface="Courier New" panose="02070309020205020404" pitchFamily="49" charset="0"/>
              <a:buChar char="o"/>
            </a:pPr>
            <a:r>
              <a:rPr lang="en-GB" sz="1200" dirty="0">
                <a:latin typeface="Aptos" panose="020B0004020202020204" pitchFamily="34" charset="0"/>
              </a:rPr>
              <a:t>Plekhanov, D., Franke, H., and Netland, T. H. (2023). Digital transformation: A review and research agenda. </a:t>
            </a:r>
            <a:r>
              <a:rPr lang="en-GB" sz="1200" i="1" dirty="0">
                <a:latin typeface="Aptos" panose="020B0004020202020204" pitchFamily="34" charset="0"/>
              </a:rPr>
              <a:t>European Management Journal</a:t>
            </a:r>
            <a:r>
              <a:rPr lang="en-GB" sz="1200" dirty="0">
                <a:latin typeface="Aptos" panose="020B0004020202020204" pitchFamily="34" charset="0"/>
              </a:rPr>
              <a:t>, 41(6), 821–844. Available at: </a:t>
            </a:r>
            <a:r>
              <a:rPr lang="en-GB" sz="1200" dirty="0">
                <a:latin typeface="Aptos" panose="020B0004020202020204" pitchFamily="34" charset="0"/>
                <a:hlinkClick r:id="rId2"/>
              </a:rPr>
              <a:t>https://www.sciencedirect.com/science/article/pii/S0263237322001219</a:t>
            </a:r>
            <a:r>
              <a:rPr lang="en-GB" sz="1200" dirty="0">
                <a:latin typeface="Aptos" panose="020B0004020202020204" pitchFamily="34" charset="0"/>
              </a:rPr>
              <a:t> (Accessed: 22 October 2025).</a:t>
            </a:r>
          </a:p>
          <a:p>
            <a:pPr marL="171450" indent="-171450" algn="just">
              <a:lnSpc>
                <a:spcPct val="90000"/>
              </a:lnSpc>
              <a:buFont typeface="Courier New" panose="02070309020205020404" pitchFamily="49" charset="0"/>
              <a:buChar char="o"/>
            </a:pPr>
            <a:endParaRPr lang="en-GB" sz="1200" dirty="0">
              <a:latin typeface="Aptos" panose="020B0004020202020204" pitchFamily="34" charset="0"/>
            </a:endParaRPr>
          </a:p>
          <a:p>
            <a:pPr marL="171450" indent="-171450" algn="just">
              <a:lnSpc>
                <a:spcPct val="90000"/>
              </a:lnSpc>
              <a:buFont typeface="Courier New" panose="02070309020205020404" pitchFamily="49" charset="0"/>
              <a:buChar char="o"/>
            </a:pPr>
            <a:r>
              <a:rPr lang="en-GB" sz="1200" dirty="0" err="1">
                <a:latin typeface="Aptos" panose="020B0004020202020204" pitchFamily="34" charset="0"/>
              </a:rPr>
              <a:t>Alzghoul</a:t>
            </a:r>
            <a:r>
              <a:rPr lang="en-GB" sz="1200" dirty="0">
                <a:latin typeface="Aptos" panose="020B0004020202020204" pitchFamily="34" charset="0"/>
              </a:rPr>
              <a:t>, A., </a:t>
            </a:r>
            <a:r>
              <a:rPr lang="en-GB" sz="1200" dirty="0" err="1">
                <a:latin typeface="Aptos" panose="020B0004020202020204" pitchFamily="34" charset="0"/>
              </a:rPr>
              <a:t>Khaddam</a:t>
            </a:r>
            <a:r>
              <a:rPr lang="en-GB" sz="1200" dirty="0">
                <a:latin typeface="Aptos" panose="020B0004020202020204" pitchFamily="34" charset="0"/>
              </a:rPr>
              <a:t>, A. A., </a:t>
            </a:r>
            <a:r>
              <a:rPr lang="en-GB" sz="1200" dirty="0" err="1">
                <a:latin typeface="Aptos" panose="020B0004020202020204" pitchFamily="34" charset="0"/>
              </a:rPr>
              <a:t>Abousweilem</a:t>
            </a:r>
            <a:r>
              <a:rPr lang="en-GB" sz="1200" dirty="0">
                <a:latin typeface="Aptos" panose="020B0004020202020204" pitchFamily="34" charset="0"/>
              </a:rPr>
              <a:t>, F., </a:t>
            </a:r>
            <a:r>
              <a:rPr lang="en-GB" sz="1200" dirty="0" err="1">
                <a:latin typeface="Aptos" panose="020B0004020202020204" pitchFamily="34" charset="0"/>
              </a:rPr>
              <a:t>Irtaimeh</a:t>
            </a:r>
            <a:r>
              <a:rPr lang="en-GB" sz="1200" dirty="0">
                <a:latin typeface="Aptos" panose="020B0004020202020204" pitchFamily="34" charset="0"/>
              </a:rPr>
              <a:t>, H. J., and </a:t>
            </a:r>
            <a:r>
              <a:rPr lang="en-GB" sz="1200" dirty="0" err="1">
                <a:latin typeface="Aptos" panose="020B0004020202020204" pitchFamily="34" charset="0"/>
              </a:rPr>
              <a:t>Alshaar</a:t>
            </a:r>
            <a:r>
              <a:rPr lang="en-GB" sz="1200" dirty="0">
                <a:latin typeface="Aptos" panose="020B0004020202020204" pitchFamily="34" charset="0"/>
              </a:rPr>
              <a:t>, Q. (2024). How business intelligence capability impacts decision-making speed, comprehensiveness, and firm performance. </a:t>
            </a:r>
            <a:r>
              <a:rPr lang="en-GB" sz="1200" i="1" dirty="0">
                <a:latin typeface="Aptos" panose="020B0004020202020204" pitchFamily="34" charset="0"/>
              </a:rPr>
              <a:t>Information Development</a:t>
            </a:r>
            <a:r>
              <a:rPr lang="en-GB" sz="1200" dirty="0">
                <a:latin typeface="Aptos" panose="020B0004020202020204" pitchFamily="34" charset="0"/>
              </a:rPr>
              <a:t>, 40(2), 220–233. Available at: </a:t>
            </a:r>
            <a:r>
              <a:rPr lang="en-GB" sz="1200" dirty="0">
                <a:latin typeface="Aptos" panose="020B0004020202020204" pitchFamily="34" charset="0"/>
                <a:hlinkClick r:id="rId3"/>
              </a:rPr>
              <a:t>https://journals.sagepub.com/doi/10.1177/02666669221108438</a:t>
            </a:r>
            <a:r>
              <a:rPr lang="en-GB" sz="1200" dirty="0">
                <a:latin typeface="Aptos" panose="020B0004020202020204" pitchFamily="34" charset="0"/>
              </a:rPr>
              <a:t> (Accessed: 22 October 2025).</a:t>
            </a:r>
          </a:p>
          <a:p>
            <a:pPr marL="171450" indent="-171450" algn="just">
              <a:lnSpc>
                <a:spcPct val="90000"/>
              </a:lnSpc>
              <a:buFont typeface="Courier New" panose="02070309020205020404" pitchFamily="49" charset="0"/>
              <a:buChar char="o"/>
            </a:pPr>
            <a:endParaRPr lang="en-GB" sz="1200" dirty="0">
              <a:latin typeface="Aptos" panose="020B0004020202020204" pitchFamily="34" charset="0"/>
            </a:endParaRPr>
          </a:p>
          <a:p>
            <a:pPr marL="171450" indent="-171450" algn="just">
              <a:lnSpc>
                <a:spcPct val="90000"/>
              </a:lnSpc>
              <a:buFont typeface="Courier New" panose="02070309020205020404" pitchFamily="49" charset="0"/>
              <a:buChar char="o"/>
            </a:pPr>
            <a:r>
              <a:rPr lang="en-GB" sz="1200" dirty="0" err="1">
                <a:latin typeface="Aptos" panose="020B0004020202020204" pitchFamily="34" charset="0"/>
              </a:rPr>
              <a:t>Hurbean</a:t>
            </a:r>
            <a:r>
              <a:rPr lang="en-GB" sz="1200" dirty="0">
                <a:latin typeface="Aptos" panose="020B0004020202020204" pitchFamily="34" charset="0"/>
              </a:rPr>
              <a:t>, L., </a:t>
            </a:r>
            <a:r>
              <a:rPr lang="en-GB" sz="1200" dirty="0" err="1">
                <a:latin typeface="Aptos" panose="020B0004020202020204" pitchFamily="34" charset="0"/>
              </a:rPr>
              <a:t>Fotache</a:t>
            </a:r>
            <a:r>
              <a:rPr lang="en-GB" sz="1200" dirty="0">
                <a:latin typeface="Aptos" panose="020B0004020202020204" pitchFamily="34" charset="0"/>
              </a:rPr>
              <a:t>, D., </a:t>
            </a:r>
            <a:r>
              <a:rPr lang="en-GB" sz="1200" dirty="0" err="1">
                <a:latin typeface="Aptos" panose="020B0004020202020204" pitchFamily="34" charset="0"/>
              </a:rPr>
              <a:t>Ilica</a:t>
            </a:r>
            <a:r>
              <a:rPr lang="en-GB" sz="1200" dirty="0">
                <a:latin typeface="Aptos" panose="020B0004020202020204" pitchFamily="34" charset="0"/>
              </a:rPr>
              <a:t>, D., and Lungu, I. (2024). Assessing the adoption of business intelligence and analytics and its impact on decision-making effectiveness. </a:t>
            </a:r>
            <a:r>
              <a:rPr lang="en-GB" sz="1200" i="1" dirty="0">
                <a:latin typeface="Aptos" panose="020B0004020202020204" pitchFamily="34" charset="0"/>
              </a:rPr>
              <a:t>Systems</a:t>
            </a:r>
            <a:r>
              <a:rPr lang="en-GB" sz="1200" dirty="0">
                <a:latin typeface="Aptos" panose="020B0004020202020204" pitchFamily="34" charset="0"/>
              </a:rPr>
              <a:t>, 13(1), 2. Available at: </a:t>
            </a:r>
            <a:r>
              <a:rPr lang="en-GB" sz="1200" dirty="0">
                <a:latin typeface="Aptos" panose="020B0004020202020204" pitchFamily="34" charset="0"/>
                <a:hlinkClick r:id="rId4"/>
              </a:rPr>
              <a:t>https://www.mdpi.com/2079-8954/13/1/2</a:t>
            </a:r>
            <a:r>
              <a:rPr lang="en-GB" sz="1200" dirty="0">
                <a:latin typeface="Aptos" panose="020B0004020202020204" pitchFamily="34" charset="0"/>
              </a:rPr>
              <a:t> (Accessed: 24 October 2025).</a:t>
            </a:r>
          </a:p>
          <a:p>
            <a:pPr marL="171450" indent="-171450" algn="just">
              <a:lnSpc>
                <a:spcPct val="90000"/>
              </a:lnSpc>
              <a:buFont typeface="Courier New" panose="02070309020205020404" pitchFamily="49" charset="0"/>
              <a:buChar char="o"/>
            </a:pPr>
            <a:endParaRPr lang="en-GB" sz="1200" dirty="0">
              <a:latin typeface="Aptos" panose="020B0004020202020204" pitchFamily="34" charset="0"/>
            </a:endParaRPr>
          </a:p>
          <a:p>
            <a:pPr marL="171450" indent="-171450" algn="just">
              <a:lnSpc>
                <a:spcPct val="90000"/>
              </a:lnSpc>
              <a:buFont typeface="Courier New" panose="02070309020205020404" pitchFamily="49" charset="0"/>
              <a:buChar char="o"/>
            </a:pPr>
            <a:r>
              <a:rPr lang="en-GB" sz="1200" dirty="0">
                <a:latin typeface="Aptos" panose="020B0004020202020204" pitchFamily="34" charset="0"/>
              </a:rPr>
              <a:t>Nilash relationship management systems and customers’ satisfaction using online reviews. </a:t>
            </a:r>
            <a:r>
              <a:rPr lang="en-GB" sz="1200" i="1" dirty="0" err="1">
                <a:latin typeface="Aptos" panose="020B0004020202020204" pitchFamily="34" charset="0"/>
              </a:rPr>
              <a:t>Heliyon</a:t>
            </a:r>
            <a:r>
              <a:rPr lang="en-GB" sz="1200" dirty="0">
                <a:latin typeface="Aptos" panose="020B0004020202020204" pitchFamily="34" charset="0"/>
              </a:rPr>
              <a:t>, 9(11), e21828. Available at: </a:t>
            </a:r>
            <a:r>
              <a:rPr lang="en-GB" sz="1200" dirty="0">
                <a:latin typeface="Aptos" panose="020B0004020202020204" pitchFamily="34" charset="0"/>
                <a:hlinkClick r:id="rId5"/>
              </a:rPr>
              <a:t>https://www.cell.com/heliyon/fulltext/S2405-8440(23)14040-0</a:t>
            </a:r>
            <a:r>
              <a:rPr lang="en-GB" sz="1200" dirty="0">
                <a:latin typeface="Aptos" panose="020B0004020202020204" pitchFamily="34" charset="0"/>
              </a:rPr>
              <a:t> </a:t>
            </a:r>
            <a:r>
              <a:rPr lang="en-GB" sz="1200" dirty="0" err="1">
                <a:latin typeface="Aptos" panose="020B0004020202020204" pitchFamily="34" charset="0"/>
              </a:rPr>
              <a:t>i</a:t>
            </a:r>
            <a:r>
              <a:rPr lang="en-GB" sz="1200" dirty="0">
                <a:latin typeface="Aptos" panose="020B0004020202020204" pitchFamily="34" charset="0"/>
              </a:rPr>
              <a:t>, M., </a:t>
            </a:r>
            <a:r>
              <a:rPr lang="en-GB" sz="1200" dirty="0" err="1">
                <a:latin typeface="Aptos" panose="020B0004020202020204" pitchFamily="34" charset="0"/>
              </a:rPr>
              <a:t>Yadegaridehkordi</a:t>
            </a:r>
            <a:r>
              <a:rPr lang="en-GB" sz="1200" dirty="0">
                <a:latin typeface="Aptos" panose="020B0004020202020204" pitchFamily="34" charset="0"/>
              </a:rPr>
              <a:t>, E., Ariyani, N. V., Abdullah, R., Asadi, S., and Samadi, S. (2023). The nexus between quality of customer (Accessed: 23 October 2025).</a:t>
            </a:r>
          </a:p>
          <a:p>
            <a:pPr marL="171450" indent="-171450" algn="just">
              <a:lnSpc>
                <a:spcPct val="90000"/>
              </a:lnSpc>
              <a:buFont typeface="Courier New" panose="02070309020205020404" pitchFamily="49" charset="0"/>
              <a:buChar char="o"/>
            </a:pPr>
            <a:endParaRPr lang="en-GB" sz="1200" dirty="0">
              <a:latin typeface="Aptos" panose="020B0004020202020204" pitchFamily="34" charset="0"/>
            </a:endParaRPr>
          </a:p>
          <a:p>
            <a:pPr marL="171450" indent="-171450" algn="just">
              <a:lnSpc>
                <a:spcPct val="90000"/>
              </a:lnSpc>
              <a:buFont typeface="Courier New" panose="02070309020205020404" pitchFamily="49" charset="0"/>
              <a:buChar char="o"/>
            </a:pPr>
            <a:r>
              <a:rPr lang="en-GB" sz="1200" dirty="0">
                <a:latin typeface="Aptos" panose="020B0004020202020204" pitchFamily="34" charset="0"/>
              </a:rPr>
              <a:t>Jing, H., Liu, Y., and Li, Z. (2024). Digital transformation, supply chain integration and innovation performance. </a:t>
            </a:r>
            <a:r>
              <a:rPr lang="en-GB" sz="1200" i="1" dirty="0">
                <a:latin typeface="Aptos" panose="020B0004020202020204" pitchFamily="34" charset="0"/>
              </a:rPr>
              <a:t>SAGE Open</a:t>
            </a:r>
            <a:r>
              <a:rPr lang="en-GB" sz="1200" dirty="0">
                <a:latin typeface="Aptos" panose="020B0004020202020204" pitchFamily="34" charset="0"/>
              </a:rPr>
              <a:t>, 14(3), 21582440241281616. Available at: </a:t>
            </a:r>
            <a:r>
              <a:rPr lang="en-GB" sz="1200" dirty="0">
                <a:latin typeface="Aptos" panose="020B0004020202020204" pitchFamily="34" charset="0"/>
                <a:hlinkClick r:id="rId6"/>
              </a:rPr>
              <a:t>https://journals.sagepub.com/doi/10.1177/21582440241281616</a:t>
            </a:r>
            <a:r>
              <a:rPr lang="en-GB" sz="1200" dirty="0">
                <a:latin typeface="Aptos" panose="020B0004020202020204" pitchFamily="34" charset="0"/>
              </a:rPr>
              <a:t> (Accessed: 22 October 2025).</a:t>
            </a:r>
          </a:p>
          <a:p>
            <a:pPr marL="171450" indent="-171450" algn="just">
              <a:lnSpc>
                <a:spcPct val="90000"/>
              </a:lnSpc>
              <a:buFont typeface="Courier New" panose="02070309020205020404" pitchFamily="49" charset="0"/>
              <a:buChar char="o"/>
            </a:pPr>
            <a:endParaRPr lang="en-GB" dirty="0"/>
          </a:p>
          <a:p>
            <a:pPr marL="171450" indent="-171450" algn="just">
              <a:lnSpc>
                <a:spcPct val="90000"/>
              </a:lnSpc>
              <a:buFont typeface="Courier New" panose="02070309020205020404" pitchFamily="49" charset="0"/>
              <a:buChar char="o"/>
            </a:pPr>
            <a:endParaRPr lang="en-GB" dirty="0"/>
          </a:p>
          <a:p>
            <a:pPr marL="171450" indent="-171450" algn="just">
              <a:lnSpc>
                <a:spcPct val="90000"/>
              </a:lnSpc>
              <a:buFont typeface="Courier New" panose="02070309020205020404" pitchFamily="49" charset="0"/>
              <a:buChar char="o"/>
            </a:pPr>
            <a:endParaRPr lang="en-GB" dirty="0"/>
          </a:p>
        </p:txBody>
      </p:sp>
    </p:spTree>
    <p:extLst>
      <p:ext uri="{BB962C8B-B14F-4D97-AF65-F5344CB8AC3E}">
        <p14:creationId xmlns:p14="http://schemas.microsoft.com/office/powerpoint/2010/main" val="1493776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85578-FE60-9A40-A422-40E05FBA1382}"/>
              </a:ext>
            </a:extLst>
          </p:cNvPr>
          <p:cNvSpPr>
            <a:spLocks noGrp="1"/>
          </p:cNvSpPr>
          <p:nvPr>
            <p:ph type="title"/>
          </p:nvPr>
        </p:nvSpPr>
        <p:spPr>
          <a:xfrm>
            <a:off x="1066800" y="642594"/>
            <a:ext cx="10058400" cy="1371600"/>
          </a:xfrm>
        </p:spPr>
        <p:txBody>
          <a:bodyPr>
            <a:normAutofit/>
          </a:bodyPr>
          <a:lstStyle/>
          <a:p>
            <a:pPr algn="ctr"/>
            <a:r>
              <a:rPr lang="en-GB" sz="4400"/>
              <a:t>Customer Relationship Management Systems</a:t>
            </a:r>
          </a:p>
        </p:txBody>
      </p:sp>
      <p:graphicFrame>
        <p:nvGraphicFramePr>
          <p:cNvPr id="6" name="Rectangle 1">
            <a:extLst>
              <a:ext uri="{FF2B5EF4-FFF2-40B4-BE49-F238E27FC236}">
                <a16:creationId xmlns:a16="http://schemas.microsoft.com/office/drawing/2014/main" id="{68B018FD-6354-1ADB-39B7-5D9BE6A8212F}"/>
              </a:ext>
            </a:extLst>
          </p:cNvPr>
          <p:cNvGraphicFramePr>
            <a:graphicFrameLocks noGrp="1"/>
          </p:cNvGraphicFramePr>
          <p:nvPr>
            <p:ph idx="1"/>
            <p:extLst>
              <p:ext uri="{D42A27DB-BD31-4B8C-83A1-F6EECF244321}">
                <p14:modId xmlns:p14="http://schemas.microsoft.com/office/powerpoint/2010/main" val="2253177816"/>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3237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910D13A8-8228-47E3-8159-DF3D937E08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308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CCEA6CE4-C4F8-44BC-9843-3C0939FD7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675365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38E743B-F088-4E4F-8134-10D25DEB6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0" name="Rectangle 29">
            <a:extLst>
              <a:ext uri="{FF2B5EF4-FFF2-40B4-BE49-F238E27FC236}">
                <a16:creationId xmlns:a16="http://schemas.microsoft.com/office/drawing/2014/main" id="{DB6BF0CD-7130-4065-B7F5-D19DC7CE1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solidFill>
            <a:schemeClr val="bg2"/>
          </a:solidFill>
          <a:ln w="6350"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BE0DE1DC-F73F-6AA5-743A-F3F9394EAADA}"/>
              </a:ext>
            </a:extLst>
          </p:cNvPr>
          <p:cNvSpPr>
            <a:spLocks noGrp="1"/>
          </p:cNvSpPr>
          <p:nvPr>
            <p:ph type="title"/>
          </p:nvPr>
        </p:nvSpPr>
        <p:spPr>
          <a:xfrm>
            <a:off x="7747000" y="1189293"/>
            <a:ext cx="3454400" cy="4487882"/>
          </a:xfrm>
        </p:spPr>
        <p:txBody>
          <a:bodyPr>
            <a:normAutofit/>
          </a:bodyPr>
          <a:lstStyle/>
          <a:p>
            <a:pPr algn="ctr"/>
            <a:r>
              <a:rPr lang="en-GB" sz="4400" dirty="0"/>
              <a:t>Enterprise Resource Planning Systems for Tesla</a:t>
            </a:r>
          </a:p>
        </p:txBody>
      </p:sp>
      <p:graphicFrame>
        <p:nvGraphicFramePr>
          <p:cNvPr id="20" name="Content Placeholder 3">
            <a:extLst>
              <a:ext uri="{FF2B5EF4-FFF2-40B4-BE49-F238E27FC236}">
                <a16:creationId xmlns:a16="http://schemas.microsoft.com/office/drawing/2014/main" id="{C47DA843-C770-DEA5-F65B-3CF74420F644}"/>
              </a:ext>
            </a:extLst>
          </p:cNvPr>
          <p:cNvGraphicFramePr>
            <a:graphicFrameLocks noGrp="1"/>
          </p:cNvGraphicFramePr>
          <p:nvPr>
            <p:ph idx="1"/>
            <p:extLst>
              <p:ext uri="{D42A27DB-BD31-4B8C-83A1-F6EECF244321}">
                <p14:modId xmlns:p14="http://schemas.microsoft.com/office/powerpoint/2010/main" val="3632573777"/>
              </p:ext>
            </p:extLst>
          </p:nvPr>
        </p:nvGraphicFramePr>
        <p:xfrm>
          <a:off x="237067" y="304800"/>
          <a:ext cx="5722999" cy="65489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1318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10D13A8-8228-47E3-8159-DF3D937E08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308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CEA6CE4-C4F8-44BC-9843-3C0939FD7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675365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38E743B-F088-4E4F-8134-10D25DEB6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5" name="Rectangle 24">
            <a:extLst>
              <a:ext uri="{FF2B5EF4-FFF2-40B4-BE49-F238E27FC236}">
                <a16:creationId xmlns:a16="http://schemas.microsoft.com/office/drawing/2014/main" id="{DB6BF0CD-7130-4065-B7F5-D19DC7CE1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solidFill>
            <a:schemeClr val="bg2"/>
          </a:solidFill>
          <a:ln w="6350"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1E23BE12-3F12-D029-94B1-C65AA07B8BED}"/>
              </a:ext>
            </a:extLst>
          </p:cNvPr>
          <p:cNvSpPr>
            <a:spLocks noGrp="1"/>
          </p:cNvSpPr>
          <p:nvPr>
            <p:ph type="title"/>
          </p:nvPr>
        </p:nvSpPr>
        <p:spPr>
          <a:xfrm>
            <a:off x="7747000" y="1189293"/>
            <a:ext cx="3454400" cy="4487882"/>
          </a:xfrm>
        </p:spPr>
        <p:txBody>
          <a:bodyPr>
            <a:normAutofit/>
          </a:bodyPr>
          <a:lstStyle/>
          <a:p>
            <a:pPr algn="ctr"/>
            <a:r>
              <a:rPr lang="en-GB" sz="3000"/>
              <a:t>Strategic ERP Implementation for Tesla Operations</a:t>
            </a:r>
          </a:p>
        </p:txBody>
      </p:sp>
      <p:graphicFrame>
        <p:nvGraphicFramePr>
          <p:cNvPr id="15" name="Rectangle 4">
            <a:extLst>
              <a:ext uri="{FF2B5EF4-FFF2-40B4-BE49-F238E27FC236}">
                <a16:creationId xmlns:a16="http://schemas.microsoft.com/office/drawing/2014/main" id="{E58292D8-7F8B-76D3-F71C-1378959EFF98}"/>
              </a:ext>
            </a:extLst>
          </p:cNvPr>
          <p:cNvGraphicFramePr>
            <a:graphicFrameLocks noGrp="1"/>
          </p:cNvGraphicFramePr>
          <p:nvPr>
            <p:ph idx="1"/>
            <p:extLst>
              <p:ext uri="{D42A27DB-BD31-4B8C-83A1-F6EECF244321}">
                <p14:modId xmlns:p14="http://schemas.microsoft.com/office/powerpoint/2010/main" val="1323628098"/>
              </p:ext>
            </p:extLst>
          </p:nvPr>
        </p:nvGraphicFramePr>
        <p:xfrm>
          <a:off x="793591" y="800946"/>
          <a:ext cx="5166475" cy="52523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28716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10D13A8-8228-47E3-8159-DF3D937E08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308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CEA6CE4-C4F8-44BC-9843-3C0939FD7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675365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38E743B-F088-4E4F-8134-10D25DEB6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6" name="Rectangle 15">
            <a:extLst>
              <a:ext uri="{FF2B5EF4-FFF2-40B4-BE49-F238E27FC236}">
                <a16:creationId xmlns:a16="http://schemas.microsoft.com/office/drawing/2014/main" id="{DB6BF0CD-7130-4065-B7F5-D19DC7CE1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solidFill>
            <a:schemeClr val="bg2"/>
          </a:solidFill>
          <a:ln w="6350"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81E4B20E-B436-075F-9E55-53A5526D1D8C}"/>
              </a:ext>
            </a:extLst>
          </p:cNvPr>
          <p:cNvSpPr>
            <a:spLocks noGrp="1"/>
          </p:cNvSpPr>
          <p:nvPr>
            <p:ph type="title"/>
          </p:nvPr>
        </p:nvSpPr>
        <p:spPr>
          <a:xfrm>
            <a:off x="7747000" y="1189293"/>
            <a:ext cx="3454400" cy="4487882"/>
          </a:xfrm>
        </p:spPr>
        <p:txBody>
          <a:bodyPr>
            <a:normAutofit/>
          </a:bodyPr>
          <a:lstStyle/>
          <a:p>
            <a:pPr algn="ctr"/>
            <a:r>
              <a:rPr lang="en-GB" sz="4400"/>
              <a:t>System Limitations and Challenges</a:t>
            </a:r>
          </a:p>
        </p:txBody>
      </p:sp>
      <p:graphicFrame>
        <p:nvGraphicFramePr>
          <p:cNvPr id="6" name="Rectangle 1">
            <a:extLst>
              <a:ext uri="{FF2B5EF4-FFF2-40B4-BE49-F238E27FC236}">
                <a16:creationId xmlns:a16="http://schemas.microsoft.com/office/drawing/2014/main" id="{AC58A23F-A780-0CE0-59A1-758BC9A82D8D}"/>
              </a:ext>
            </a:extLst>
          </p:cNvPr>
          <p:cNvGraphicFramePr>
            <a:graphicFrameLocks noGrp="1"/>
          </p:cNvGraphicFramePr>
          <p:nvPr>
            <p:ph idx="1"/>
            <p:extLst>
              <p:ext uri="{D42A27DB-BD31-4B8C-83A1-F6EECF244321}">
                <p14:modId xmlns:p14="http://schemas.microsoft.com/office/powerpoint/2010/main" val="783322130"/>
              </p:ext>
            </p:extLst>
          </p:nvPr>
        </p:nvGraphicFramePr>
        <p:xfrm>
          <a:off x="793591" y="800946"/>
          <a:ext cx="5166475" cy="52523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6803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7C612-06A0-E27F-7A33-05779D0C5D10}"/>
              </a:ext>
            </a:extLst>
          </p:cNvPr>
          <p:cNvSpPr>
            <a:spLocks noGrp="1"/>
          </p:cNvSpPr>
          <p:nvPr>
            <p:ph type="title"/>
          </p:nvPr>
        </p:nvSpPr>
        <p:spPr>
          <a:xfrm>
            <a:off x="561975" y="642594"/>
            <a:ext cx="10563225" cy="433731"/>
          </a:xfrm>
        </p:spPr>
        <p:txBody>
          <a:bodyPr>
            <a:normAutofit fontScale="90000"/>
          </a:bodyPr>
          <a:lstStyle/>
          <a:p>
            <a:r>
              <a:rPr lang="en-GB" sz="3200" dirty="0">
                <a:latin typeface="Aptos" panose="020B0004020202020204" pitchFamily="34" charset="0"/>
              </a:rPr>
              <a:t>References</a:t>
            </a:r>
          </a:p>
        </p:txBody>
      </p:sp>
      <p:sp>
        <p:nvSpPr>
          <p:cNvPr id="3" name="TextBox 2">
            <a:extLst>
              <a:ext uri="{FF2B5EF4-FFF2-40B4-BE49-F238E27FC236}">
                <a16:creationId xmlns:a16="http://schemas.microsoft.com/office/drawing/2014/main" id="{1F40B576-AD50-1F06-BF3A-0D32AA71EE8C}"/>
              </a:ext>
            </a:extLst>
          </p:cNvPr>
          <p:cNvSpPr txBox="1"/>
          <p:nvPr/>
        </p:nvSpPr>
        <p:spPr>
          <a:xfrm>
            <a:off x="381000" y="962026"/>
            <a:ext cx="11430000" cy="3702552"/>
          </a:xfrm>
          <a:prstGeom prst="rect">
            <a:avLst/>
          </a:prstGeom>
          <a:noFill/>
        </p:spPr>
        <p:txBody>
          <a:bodyPr wrap="square" rtlCol="0">
            <a:spAutoFit/>
          </a:bodyPr>
          <a:lstStyle/>
          <a:p>
            <a:pPr marL="171450" indent="-171450">
              <a:buFont typeface="Courier New" panose="02070309020205020404" pitchFamily="49" charset="0"/>
              <a:buChar char="o"/>
            </a:pPr>
            <a:r>
              <a:rPr lang="en-GB" sz="1200" dirty="0" err="1"/>
              <a:t>Alzghoul</a:t>
            </a:r>
            <a:r>
              <a:rPr lang="en-GB" sz="1200" dirty="0"/>
              <a:t>, A., </a:t>
            </a:r>
            <a:r>
              <a:rPr lang="en-GB" sz="1200" dirty="0" err="1"/>
              <a:t>Khaddam</a:t>
            </a:r>
            <a:r>
              <a:rPr lang="en-GB" sz="1200" dirty="0"/>
              <a:t>, A. A., </a:t>
            </a:r>
            <a:r>
              <a:rPr lang="en-GB" sz="1200" dirty="0" err="1"/>
              <a:t>Abousweilem</a:t>
            </a:r>
            <a:r>
              <a:rPr lang="en-GB" sz="1200" dirty="0"/>
              <a:t>, F., </a:t>
            </a:r>
            <a:r>
              <a:rPr lang="en-GB" sz="1200" dirty="0" err="1"/>
              <a:t>Irtaimeh</a:t>
            </a:r>
            <a:r>
              <a:rPr lang="en-GB" sz="1200" dirty="0"/>
              <a:t>, H. J., and </a:t>
            </a:r>
            <a:r>
              <a:rPr lang="en-GB" sz="1200" dirty="0" err="1"/>
              <a:t>Alshaar</a:t>
            </a:r>
            <a:r>
              <a:rPr lang="en-GB" sz="1200" dirty="0"/>
              <a:t>, Q. (2024). How business intelligence capability impacts decision-making speed, comprehensiveness, and firm performance. </a:t>
            </a:r>
            <a:r>
              <a:rPr lang="en-GB" sz="1200" i="1" dirty="0"/>
              <a:t>Information Development</a:t>
            </a:r>
            <a:r>
              <a:rPr lang="en-GB" sz="1200" dirty="0"/>
              <a:t>, 40(2), 220–233. Available at: </a:t>
            </a:r>
            <a:r>
              <a:rPr lang="en-GB" sz="1200" dirty="0">
                <a:hlinkClick r:id="rId2"/>
              </a:rPr>
              <a:t>https://journals.sagepub.com/doi/10.1177/02666669221108438</a:t>
            </a:r>
            <a:r>
              <a:rPr lang="en-GB" sz="1200" dirty="0"/>
              <a:t> (Accessed: 22 October 2025)</a:t>
            </a:r>
          </a:p>
          <a:p>
            <a:pPr marL="171450" indent="-171450">
              <a:buFont typeface="Courier New" panose="02070309020205020404" pitchFamily="49" charset="0"/>
              <a:buChar char="o"/>
            </a:pPr>
            <a:endParaRPr lang="en-GB" sz="1200" dirty="0"/>
          </a:p>
          <a:p>
            <a:pPr marL="171450" indent="-171450">
              <a:buFont typeface="Courier New" panose="02070309020205020404" pitchFamily="49" charset="0"/>
              <a:buChar char="o"/>
            </a:pPr>
            <a:r>
              <a:rPr lang="en-GB" sz="1200" dirty="0" err="1"/>
              <a:t>Benterutarbutar</a:t>
            </a:r>
            <a:r>
              <a:rPr lang="en-GB" sz="1200" dirty="0"/>
              <a:t>, Z. T., </a:t>
            </a:r>
            <a:r>
              <a:rPr lang="en-GB" sz="1200" dirty="0" err="1"/>
              <a:t>Handayani</a:t>
            </a:r>
            <a:r>
              <a:rPr lang="en-GB" sz="1200" dirty="0"/>
              <a:t>, P. W., </a:t>
            </a:r>
            <a:r>
              <a:rPr lang="en-GB" sz="1200" dirty="0" err="1"/>
              <a:t>Suryono</a:t>
            </a:r>
            <a:r>
              <a:rPr lang="en-GB" sz="1200" dirty="0"/>
              <a:t>, R. R., and Wibowo, W. S. (2023). Systematic literature review of critical success factors on prise resource planning post implementation. </a:t>
            </a:r>
            <a:r>
              <a:rPr lang="en-GB" sz="1200" i="1" dirty="0"/>
              <a:t>Cogent Business and Management</a:t>
            </a:r>
            <a:r>
              <a:rPr lang="en-GB" sz="1200" dirty="0"/>
              <a:t>, 10(3), 2264001. Available at: </a:t>
            </a:r>
            <a:r>
              <a:rPr lang="en-GB" sz="1200" dirty="0">
                <a:hlinkClick r:id="rId3"/>
              </a:rPr>
              <a:t>https://www.tandfonline.com/doi/full/10.1080/23311975.2023.2264001</a:t>
            </a:r>
            <a:r>
              <a:rPr lang="en-GB" sz="1200" dirty="0"/>
              <a:t> (Accessed: 23 October 2025).</a:t>
            </a:r>
          </a:p>
          <a:p>
            <a:pPr marL="171450" indent="-171450">
              <a:buFont typeface="Courier New" panose="02070309020205020404" pitchFamily="49" charset="0"/>
              <a:buChar char="o"/>
            </a:pPr>
            <a:endParaRPr lang="en-GB" sz="1200" dirty="0"/>
          </a:p>
          <a:p>
            <a:pPr marL="171450" indent="-171450">
              <a:buFont typeface="Courier New" panose="02070309020205020404" pitchFamily="49" charset="0"/>
              <a:buChar char="o"/>
            </a:pPr>
            <a:r>
              <a:rPr lang="en-GB" sz="1200" dirty="0"/>
              <a:t>Plekhanov, D., Franke, H., and Netland, T. H. (2023). Digital transformation: A review and research agenda. </a:t>
            </a:r>
            <a:r>
              <a:rPr lang="en-GB" sz="1200" i="1" dirty="0"/>
              <a:t>European Management Journal</a:t>
            </a:r>
            <a:r>
              <a:rPr lang="en-GB" sz="1200" dirty="0"/>
              <a:t>, 41(6), 821–844. Available at: </a:t>
            </a:r>
            <a:r>
              <a:rPr lang="en-GB" sz="1200" dirty="0">
                <a:hlinkClick r:id="rId4"/>
              </a:rPr>
              <a:t>https://www.sciencedirect.com/science/article/pii/S0263237322001219</a:t>
            </a:r>
            <a:r>
              <a:rPr lang="en-GB" sz="1200" dirty="0"/>
              <a:t> (Accessed: 22 October 2025).</a:t>
            </a:r>
          </a:p>
          <a:p>
            <a:pPr marL="171450" indent="-171450">
              <a:buFont typeface="Courier New" panose="02070309020205020404" pitchFamily="49" charset="0"/>
              <a:buChar char="o"/>
            </a:pPr>
            <a:endParaRPr lang="en-GB" sz="1200" dirty="0"/>
          </a:p>
          <a:p>
            <a:pPr marL="171450" indent="-171450">
              <a:buFont typeface="Courier New" panose="02070309020205020404" pitchFamily="49" charset="0"/>
              <a:buChar char="o"/>
            </a:pPr>
            <a:r>
              <a:rPr lang="en-GB" sz="1200" dirty="0"/>
              <a:t>Jing, H., Liu, Y., and Li, Z. (2024). Digital transformation, supply chain integration and innovation performance. </a:t>
            </a:r>
            <a:r>
              <a:rPr lang="en-GB" sz="1200" i="1" dirty="0"/>
              <a:t>SAGE Open</a:t>
            </a:r>
            <a:r>
              <a:rPr lang="en-GB" sz="1200" dirty="0"/>
              <a:t>, 14(3), 21582440241281616. Available at: </a:t>
            </a:r>
            <a:r>
              <a:rPr lang="en-GB" sz="1200" dirty="0">
                <a:hlinkClick r:id="rId5"/>
              </a:rPr>
              <a:t>https://journals.sagepub.com/doi/10.1177/21582440241281616</a:t>
            </a:r>
            <a:r>
              <a:rPr lang="en-GB" sz="1200" dirty="0"/>
              <a:t> (Accessed: 22 October 2025).</a:t>
            </a:r>
          </a:p>
          <a:p>
            <a:pPr marL="171450" indent="-171450">
              <a:buFont typeface="Courier New" panose="02070309020205020404" pitchFamily="49" charset="0"/>
              <a:buChar char="o"/>
            </a:pPr>
            <a:endParaRPr lang="en-GB" sz="1200" dirty="0"/>
          </a:p>
          <a:p>
            <a:pPr marL="171450" indent="-171450" algn="just">
              <a:lnSpc>
                <a:spcPct val="90000"/>
              </a:lnSpc>
              <a:buFont typeface="Courier New" panose="02070309020205020404" pitchFamily="49" charset="0"/>
              <a:buChar char="o"/>
            </a:pPr>
            <a:r>
              <a:rPr lang="en-GB" sz="1200" dirty="0" err="1"/>
              <a:t>Hurbean</a:t>
            </a:r>
            <a:r>
              <a:rPr lang="en-GB" sz="1200" dirty="0"/>
              <a:t>, L., </a:t>
            </a:r>
            <a:r>
              <a:rPr lang="en-GB" sz="1200" dirty="0" err="1"/>
              <a:t>Fotache</a:t>
            </a:r>
            <a:r>
              <a:rPr lang="en-GB" sz="1200" dirty="0"/>
              <a:t>, D., </a:t>
            </a:r>
            <a:r>
              <a:rPr lang="en-GB" sz="1200" dirty="0" err="1"/>
              <a:t>Ilica</a:t>
            </a:r>
            <a:r>
              <a:rPr lang="en-GB" sz="1200" dirty="0"/>
              <a:t>, D., and Lungu, I. (2024). Assessing the adoption of business intelligence and analytics and its impact on decision-making effectiveness. </a:t>
            </a:r>
            <a:r>
              <a:rPr lang="en-GB" sz="1200" i="1" dirty="0"/>
              <a:t>Systems</a:t>
            </a:r>
            <a:r>
              <a:rPr lang="en-GB" sz="1200" dirty="0"/>
              <a:t>, 13(1), 2. Available at: </a:t>
            </a:r>
            <a:r>
              <a:rPr lang="en-GB" sz="1200" dirty="0">
                <a:hlinkClick r:id="rId6"/>
              </a:rPr>
              <a:t>https://www.mdpi.com/2079-8954/13/1/2</a:t>
            </a:r>
            <a:r>
              <a:rPr lang="en-GB" sz="1200" dirty="0"/>
              <a:t> (Accessed: 24 October 2025).</a:t>
            </a:r>
          </a:p>
          <a:p>
            <a:pPr marL="171450" indent="-171450" algn="just">
              <a:lnSpc>
                <a:spcPct val="90000"/>
              </a:lnSpc>
              <a:buFont typeface="Courier New" panose="02070309020205020404" pitchFamily="49" charset="0"/>
              <a:buChar char="o"/>
            </a:pPr>
            <a:endParaRPr lang="en-GB" sz="1200" dirty="0"/>
          </a:p>
          <a:p>
            <a:pPr marL="171450" indent="-171450" algn="just">
              <a:lnSpc>
                <a:spcPct val="90000"/>
              </a:lnSpc>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2411474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D7A9026-87C9-4F44-9EC3-75AA7E6FB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9D4A564-D451-4CDB-971B-95F3B044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7CB884E-F589-488F-ADF5-77FF20080A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43" y="643464"/>
            <a:ext cx="6909336"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useBgFill="1">
        <p:nvSpPr>
          <p:cNvPr id="16" name="Rectangle 15">
            <a:extLst>
              <a:ext uri="{FF2B5EF4-FFF2-40B4-BE49-F238E27FC236}">
                <a16:creationId xmlns:a16="http://schemas.microsoft.com/office/drawing/2014/main" id="{11603A8D-1B1C-4538-9FE9-374B8FD55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071" y="809244"/>
            <a:ext cx="6583680" cy="5239512"/>
          </a:xfrm>
          <a:prstGeom prst="rect">
            <a:avLst/>
          </a:prstGeom>
          <a:ln w="6350" cap="sq" cmpd="sng" algn="ctr">
            <a:solidFill>
              <a:schemeClr val="tx1">
                <a:lumMod val="50000"/>
                <a:lumOff val="50000"/>
              </a:schemeClr>
            </a:solidFill>
            <a:prstDash val="solid"/>
            <a:miter lim="800000"/>
          </a:ln>
          <a:effectLst/>
        </p:spPr>
        <p:txBody>
          <a:bodyPr/>
          <a:lstStyle/>
          <a:p>
            <a:endParaRPr lang="en-GB"/>
          </a:p>
        </p:txBody>
      </p:sp>
      <p:sp>
        <p:nvSpPr>
          <p:cNvPr id="18" name="Rectangle 17">
            <a:extLst>
              <a:ext uri="{FF2B5EF4-FFF2-40B4-BE49-F238E27FC236}">
                <a16:creationId xmlns:a16="http://schemas.microsoft.com/office/drawing/2014/main" id="{69BE86D1-7317-478F-819B-8779B075C2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6876" y="0"/>
            <a:ext cx="4025029" cy="6858000"/>
          </a:xfrm>
          <a:prstGeom prst="rect">
            <a:avLst/>
          </a:prstGeom>
          <a:blipFill dpi="0" rotWithShape="1">
            <a:blip r:embed="rId3">
              <a:alphaModFix amt="6000"/>
              <a:duotone>
                <a:schemeClr val="bg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FF03144-A277-016F-2E0C-10D6ECD76D1A}"/>
              </a:ext>
            </a:extLst>
          </p:cNvPr>
          <p:cNvSpPr>
            <a:spLocks noGrp="1"/>
          </p:cNvSpPr>
          <p:nvPr>
            <p:ph type="title"/>
          </p:nvPr>
        </p:nvSpPr>
        <p:spPr>
          <a:xfrm>
            <a:off x="8660189" y="643464"/>
            <a:ext cx="2888344" cy="5571071"/>
          </a:xfrm>
        </p:spPr>
        <p:txBody>
          <a:bodyPr>
            <a:normAutofit/>
          </a:bodyPr>
          <a:lstStyle/>
          <a:p>
            <a:r>
              <a:rPr lang="en-US" sz="4400">
                <a:solidFill>
                  <a:schemeClr val="bg1"/>
                </a:solidFill>
              </a:rPr>
              <a:t>Data Privacy and Security Concerns</a:t>
            </a:r>
            <a:endParaRPr lang="en-GB" sz="4400">
              <a:solidFill>
                <a:schemeClr val="bg1"/>
              </a:solidFill>
            </a:endParaRPr>
          </a:p>
        </p:txBody>
      </p:sp>
      <p:graphicFrame>
        <p:nvGraphicFramePr>
          <p:cNvPr id="19" name="Rectangle 1">
            <a:extLst>
              <a:ext uri="{FF2B5EF4-FFF2-40B4-BE49-F238E27FC236}">
                <a16:creationId xmlns:a16="http://schemas.microsoft.com/office/drawing/2014/main" id="{9458CE08-2921-0B72-9964-BDA8DF0D29D7}"/>
              </a:ext>
            </a:extLst>
          </p:cNvPr>
          <p:cNvGraphicFramePr>
            <a:graphicFrameLocks noGrp="1"/>
          </p:cNvGraphicFramePr>
          <p:nvPr>
            <p:ph idx="1"/>
            <p:extLst>
              <p:ext uri="{D42A27DB-BD31-4B8C-83A1-F6EECF244321}">
                <p14:modId xmlns:p14="http://schemas.microsoft.com/office/powerpoint/2010/main" val="477034604"/>
              </p:ext>
            </p:extLst>
          </p:nvPr>
        </p:nvGraphicFramePr>
        <p:xfrm>
          <a:off x="1286615" y="1286931"/>
          <a:ext cx="5668310" cy="42841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886687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1B36ACAB-4F20-8627-FE62-340CD69BCE61}"/>
              </a:ext>
            </a:extLst>
          </p:cNvPr>
          <p:cNvSpPr>
            <a:spLocks noGrp="1"/>
          </p:cNvSpPr>
          <p:nvPr>
            <p:ph type="title"/>
          </p:nvPr>
        </p:nvSpPr>
        <p:spPr>
          <a:xfrm>
            <a:off x="573409" y="559477"/>
            <a:ext cx="3765200" cy="5709931"/>
          </a:xfrm>
        </p:spPr>
        <p:txBody>
          <a:bodyPr>
            <a:normAutofit/>
          </a:bodyPr>
          <a:lstStyle/>
          <a:p>
            <a:pPr algn="ctr"/>
            <a:r>
              <a:rPr lang="en-US" dirty="0"/>
              <a:t>AI Decision Making and Algorithmic Bias</a:t>
            </a:r>
            <a:endParaRPr lang="en-GB"/>
          </a:p>
        </p:txBody>
      </p:sp>
      <p:graphicFrame>
        <p:nvGraphicFramePr>
          <p:cNvPr id="6" name="Rectangle 1">
            <a:extLst>
              <a:ext uri="{FF2B5EF4-FFF2-40B4-BE49-F238E27FC236}">
                <a16:creationId xmlns:a16="http://schemas.microsoft.com/office/drawing/2014/main" id="{58733FBD-26C2-95A1-EF42-EEA072991B98}"/>
              </a:ext>
            </a:extLst>
          </p:cNvPr>
          <p:cNvGraphicFramePr>
            <a:graphicFrameLocks noGrp="1"/>
          </p:cNvGraphicFramePr>
          <p:nvPr>
            <p:ph idx="1"/>
            <p:extLst>
              <p:ext uri="{D42A27DB-BD31-4B8C-83A1-F6EECF244321}">
                <p14:modId xmlns:p14="http://schemas.microsoft.com/office/powerpoint/2010/main" val="3657043486"/>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099489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10D13A8-8228-47E3-8159-DF3D937E08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308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CEA6CE4-C4F8-44BC-9843-3C0939FD7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675365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38E743B-F088-4E4F-8134-10D25DEB6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6" name="Rectangle 15">
            <a:extLst>
              <a:ext uri="{FF2B5EF4-FFF2-40B4-BE49-F238E27FC236}">
                <a16:creationId xmlns:a16="http://schemas.microsoft.com/office/drawing/2014/main" id="{DB6BF0CD-7130-4065-B7F5-D19DC7CE1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solidFill>
            <a:schemeClr val="bg2"/>
          </a:solidFill>
          <a:ln w="6350"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9EC4E6C8-14FC-DCA2-B504-DB2C66BE5A79}"/>
              </a:ext>
            </a:extLst>
          </p:cNvPr>
          <p:cNvSpPr>
            <a:spLocks noGrp="1"/>
          </p:cNvSpPr>
          <p:nvPr>
            <p:ph type="title"/>
          </p:nvPr>
        </p:nvSpPr>
        <p:spPr>
          <a:xfrm>
            <a:off x="7747000" y="1189293"/>
            <a:ext cx="3454400" cy="4487882"/>
          </a:xfrm>
        </p:spPr>
        <p:txBody>
          <a:bodyPr>
            <a:normAutofit/>
          </a:bodyPr>
          <a:lstStyle/>
          <a:p>
            <a:pPr algn="ctr"/>
            <a:r>
              <a:rPr lang="en-GB" dirty="0"/>
              <a:t>Mitigating Ethical Risks</a:t>
            </a:r>
            <a:endParaRPr lang="en-GB"/>
          </a:p>
        </p:txBody>
      </p:sp>
      <p:graphicFrame>
        <p:nvGraphicFramePr>
          <p:cNvPr id="6" name="Rectangle 1">
            <a:extLst>
              <a:ext uri="{FF2B5EF4-FFF2-40B4-BE49-F238E27FC236}">
                <a16:creationId xmlns:a16="http://schemas.microsoft.com/office/drawing/2014/main" id="{F9EF852F-F115-C737-D732-14F0312AC3F0}"/>
              </a:ext>
            </a:extLst>
          </p:cNvPr>
          <p:cNvGraphicFramePr>
            <a:graphicFrameLocks noGrp="1"/>
          </p:cNvGraphicFramePr>
          <p:nvPr>
            <p:ph idx="1"/>
            <p:extLst>
              <p:ext uri="{D42A27DB-BD31-4B8C-83A1-F6EECF244321}">
                <p14:modId xmlns:p14="http://schemas.microsoft.com/office/powerpoint/2010/main" val="2477589635"/>
              </p:ext>
            </p:extLst>
          </p:nvPr>
        </p:nvGraphicFramePr>
        <p:xfrm>
          <a:off x="793591" y="800946"/>
          <a:ext cx="5166475" cy="52523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47590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3B6954E5-026B-30C9-A5A5-8B715C374BA2}"/>
              </a:ext>
            </a:extLst>
          </p:cNvPr>
          <p:cNvSpPr>
            <a:spLocks noGrp="1"/>
          </p:cNvSpPr>
          <p:nvPr>
            <p:ph type="title"/>
          </p:nvPr>
        </p:nvSpPr>
        <p:spPr>
          <a:xfrm>
            <a:off x="573409" y="559477"/>
            <a:ext cx="3765200" cy="5709931"/>
          </a:xfrm>
        </p:spPr>
        <p:txBody>
          <a:bodyPr>
            <a:normAutofit/>
          </a:bodyPr>
          <a:lstStyle/>
          <a:p>
            <a:pPr algn="ctr"/>
            <a:r>
              <a:rPr lang="en-US" sz="3700"/>
              <a:t>Tesla Manufacturing and Supply Chain Systems</a:t>
            </a:r>
            <a:endParaRPr lang="en-GB" sz="3700"/>
          </a:p>
        </p:txBody>
      </p:sp>
      <p:graphicFrame>
        <p:nvGraphicFramePr>
          <p:cNvPr id="6" name="Rectangle 1">
            <a:extLst>
              <a:ext uri="{FF2B5EF4-FFF2-40B4-BE49-F238E27FC236}">
                <a16:creationId xmlns:a16="http://schemas.microsoft.com/office/drawing/2014/main" id="{74F58D4C-4618-5A4B-F1D2-7116C11992E5}"/>
              </a:ext>
            </a:extLst>
          </p:cNvPr>
          <p:cNvGraphicFramePr>
            <a:graphicFrameLocks noGrp="1"/>
          </p:cNvGraphicFramePr>
          <p:nvPr>
            <p:ph idx="1"/>
            <p:extLst>
              <p:ext uri="{D42A27DB-BD31-4B8C-83A1-F6EECF244321}">
                <p14:modId xmlns:p14="http://schemas.microsoft.com/office/powerpoint/2010/main" val="2600685402"/>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33820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BBF72806-9932-03D5-5A41-D345A64C439A}"/>
              </a:ext>
            </a:extLst>
          </p:cNvPr>
          <p:cNvSpPr>
            <a:spLocks noGrp="1"/>
          </p:cNvSpPr>
          <p:nvPr>
            <p:ph type="title"/>
          </p:nvPr>
        </p:nvSpPr>
        <p:spPr>
          <a:xfrm>
            <a:off x="573409" y="559477"/>
            <a:ext cx="3765200" cy="5709931"/>
          </a:xfrm>
        </p:spPr>
        <p:txBody>
          <a:bodyPr>
            <a:normAutofit/>
          </a:bodyPr>
          <a:lstStyle/>
          <a:p>
            <a:pPr algn="ctr"/>
            <a:r>
              <a:rPr lang="en-US" sz="4400"/>
              <a:t>Tesla Customer Experience and Data Analytics</a:t>
            </a:r>
            <a:endParaRPr lang="en-GB" sz="4400"/>
          </a:p>
        </p:txBody>
      </p:sp>
      <p:sp>
        <p:nvSpPr>
          <p:cNvPr id="4" name="Rectangle 1">
            <a:extLst>
              <a:ext uri="{FF2B5EF4-FFF2-40B4-BE49-F238E27FC236}">
                <a16:creationId xmlns:a16="http://schemas.microsoft.com/office/drawing/2014/main" id="{C25355F1-FD6D-8F4A-D8A6-7EF235A44196}"/>
              </a:ext>
            </a:extLst>
          </p:cNvPr>
          <p:cNvSpPr>
            <a:spLocks noGrp="1" noChangeArrowheads="1"/>
          </p:cNvSpPr>
          <p:nvPr>
            <p:ph idx="1"/>
          </p:nvPr>
        </p:nvSpPr>
        <p:spPr bwMode="auto">
          <a:xfrm>
            <a:off x="5478124" y="559477"/>
            <a:ext cx="5647076" cy="5475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Tesla uses CRM systems managing direct sales relationships without traditional dealership networks (Nilashi et al., 2023)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The company collects vehicle performance data enabling over the air software updates and improvements (Alzghoul et al., 2024)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Privacy concerns emerged regarding extensive data collection from vehicle cameras and sensors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BI systems analyze driving patterns improving autonomous driving algorithms and safety features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Customers receive personalized service recommendations based on vehicle usage and maintenance needs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Ethical questions arise about data ownership and appropriate uses of driver behavior information </a:t>
            </a:r>
          </a:p>
        </p:txBody>
      </p:sp>
    </p:spTree>
    <p:extLst>
      <p:ext uri="{BB962C8B-B14F-4D97-AF65-F5344CB8AC3E}">
        <p14:creationId xmlns:p14="http://schemas.microsoft.com/office/powerpoint/2010/main" val="2263990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D6561-6CE8-BA58-F6F2-17CA9F9AF5A1}"/>
              </a:ext>
            </a:extLst>
          </p:cNvPr>
          <p:cNvSpPr>
            <a:spLocks noGrp="1"/>
          </p:cNvSpPr>
          <p:nvPr>
            <p:ph type="title"/>
          </p:nvPr>
        </p:nvSpPr>
        <p:spPr>
          <a:xfrm>
            <a:off x="476250" y="80619"/>
            <a:ext cx="10791825" cy="1371600"/>
          </a:xfrm>
        </p:spPr>
        <p:txBody>
          <a:bodyPr>
            <a:normAutofit/>
          </a:bodyPr>
          <a:lstStyle/>
          <a:p>
            <a:r>
              <a:rPr lang="en-GB" sz="2800" dirty="0">
                <a:latin typeface="Aptos" panose="020B0004020202020204" pitchFamily="34" charset="0"/>
              </a:rPr>
              <a:t>References</a:t>
            </a:r>
          </a:p>
        </p:txBody>
      </p:sp>
      <p:sp>
        <p:nvSpPr>
          <p:cNvPr id="3" name="TextBox 2">
            <a:extLst>
              <a:ext uri="{FF2B5EF4-FFF2-40B4-BE49-F238E27FC236}">
                <a16:creationId xmlns:a16="http://schemas.microsoft.com/office/drawing/2014/main" id="{B47AD7E5-CCC3-0252-1D8F-5399AC83B90F}"/>
              </a:ext>
            </a:extLst>
          </p:cNvPr>
          <p:cNvSpPr txBox="1"/>
          <p:nvPr/>
        </p:nvSpPr>
        <p:spPr>
          <a:xfrm>
            <a:off x="742950" y="1238250"/>
            <a:ext cx="10791825" cy="2087751"/>
          </a:xfrm>
          <a:prstGeom prst="rect">
            <a:avLst/>
          </a:prstGeom>
          <a:noFill/>
        </p:spPr>
        <p:txBody>
          <a:bodyPr wrap="square" rtlCol="0">
            <a:spAutoFit/>
          </a:bodyPr>
          <a:lstStyle/>
          <a:p>
            <a:pPr marL="171450" indent="-171450" algn="just">
              <a:lnSpc>
                <a:spcPct val="90000"/>
              </a:lnSpc>
              <a:buFont typeface="Courier New" panose="02070309020205020404" pitchFamily="49" charset="0"/>
              <a:buChar char="o"/>
            </a:pPr>
            <a:r>
              <a:rPr lang="en-GB" sz="1200" dirty="0">
                <a:latin typeface="Aptos" panose="020B0004020202020204" pitchFamily="34" charset="0"/>
              </a:rPr>
              <a:t>Dennehy, D., Griva, A., </a:t>
            </a:r>
            <a:r>
              <a:rPr lang="en-GB" sz="1200" dirty="0" err="1">
                <a:latin typeface="Aptos" panose="020B0004020202020204" pitchFamily="34" charset="0"/>
              </a:rPr>
              <a:t>Pouloudi</a:t>
            </a:r>
            <a:r>
              <a:rPr lang="en-GB" sz="1200" dirty="0">
                <a:latin typeface="Aptos" panose="020B0004020202020204" pitchFamily="34" charset="0"/>
              </a:rPr>
              <a:t>, N., Dwivedi, Y. K., </a:t>
            </a:r>
            <a:r>
              <a:rPr lang="en-GB" sz="1200" dirty="0" err="1">
                <a:latin typeface="Aptos" panose="020B0004020202020204" pitchFamily="34" charset="0"/>
              </a:rPr>
              <a:t>Mäntymäki</a:t>
            </a:r>
            <a:r>
              <a:rPr lang="en-GB" sz="1200" dirty="0">
                <a:latin typeface="Aptos" panose="020B0004020202020204" pitchFamily="34" charset="0"/>
              </a:rPr>
              <a:t>, M., and Pappas, I. O. (2023). Artificial Intelligence (AI) and Information Systems: Perspectives to Responsible AI. </a:t>
            </a:r>
            <a:r>
              <a:rPr lang="en-GB" sz="1200" i="1" dirty="0">
                <a:latin typeface="Aptos" panose="020B0004020202020204" pitchFamily="34" charset="0"/>
              </a:rPr>
              <a:t>Information Systems Frontiers</a:t>
            </a:r>
            <a:r>
              <a:rPr lang="en-GB" sz="1200" dirty="0">
                <a:latin typeface="Aptos" panose="020B0004020202020204" pitchFamily="34" charset="0"/>
              </a:rPr>
              <a:t>, 25(1), 1–7. Available at: </a:t>
            </a:r>
            <a:r>
              <a:rPr lang="en-GB" sz="1200" dirty="0">
                <a:latin typeface="Aptos" panose="020B0004020202020204" pitchFamily="34" charset="0"/>
                <a:hlinkClick r:id="rId2"/>
              </a:rPr>
              <a:t>https://link.springer.com/article/10.1007/s10796-022-10365-3</a:t>
            </a:r>
            <a:r>
              <a:rPr lang="en-GB" sz="1200" dirty="0">
                <a:latin typeface="Aptos" panose="020B0004020202020204" pitchFamily="34" charset="0"/>
              </a:rPr>
              <a:t> (Accessed: 22 October 2025).</a:t>
            </a:r>
          </a:p>
          <a:p>
            <a:pPr marL="171450" indent="-171450" algn="just">
              <a:lnSpc>
                <a:spcPct val="90000"/>
              </a:lnSpc>
              <a:buFont typeface="Courier New" panose="02070309020205020404" pitchFamily="49" charset="0"/>
              <a:buChar char="o"/>
            </a:pPr>
            <a:endParaRPr lang="en-GB" sz="1200" dirty="0">
              <a:latin typeface="Aptos" panose="020B0004020202020204" pitchFamily="34" charset="0"/>
            </a:endParaRPr>
          </a:p>
          <a:p>
            <a:pPr marL="171450" indent="-171450" algn="just">
              <a:lnSpc>
                <a:spcPct val="90000"/>
              </a:lnSpc>
              <a:buFont typeface="Courier New" panose="02070309020205020404" pitchFamily="49" charset="0"/>
              <a:buChar char="o"/>
            </a:pPr>
            <a:r>
              <a:rPr lang="en-GB" sz="1200" dirty="0" err="1">
                <a:latin typeface="Aptos" panose="020B0004020202020204" pitchFamily="34" charset="0"/>
              </a:rPr>
              <a:t>Papagiannidis</a:t>
            </a:r>
            <a:r>
              <a:rPr lang="en-GB" sz="1200" dirty="0">
                <a:latin typeface="Aptos" panose="020B0004020202020204" pitchFamily="34" charset="0"/>
              </a:rPr>
              <a:t>, E., Enholm, I. M., and </a:t>
            </a:r>
            <a:r>
              <a:rPr lang="en-GB" sz="1200" dirty="0" err="1">
                <a:latin typeface="Aptos" panose="020B0004020202020204" pitchFamily="34" charset="0"/>
              </a:rPr>
              <a:t>Krogstie</a:t>
            </a:r>
            <a:r>
              <a:rPr lang="en-GB" sz="1200" dirty="0">
                <a:latin typeface="Aptos" panose="020B0004020202020204" pitchFamily="34" charset="0"/>
              </a:rPr>
              <a:t>, J. (2022). Toward AI governance: identifying best practices and potential barriers and outcomes. </a:t>
            </a:r>
            <a:r>
              <a:rPr lang="en-GB" sz="1200" i="1" dirty="0">
                <a:latin typeface="Aptos" panose="020B0004020202020204" pitchFamily="34" charset="0"/>
              </a:rPr>
              <a:t>Information Systems Frontiers</a:t>
            </a:r>
            <a:r>
              <a:rPr lang="en-GB" sz="1200" dirty="0">
                <a:latin typeface="Aptos" panose="020B0004020202020204" pitchFamily="34" charset="0"/>
              </a:rPr>
              <a:t>, 25(1), 123–141. Available at: </a:t>
            </a:r>
            <a:r>
              <a:rPr lang="en-GB" sz="1200" dirty="0">
                <a:latin typeface="Aptos" panose="020B0004020202020204" pitchFamily="34" charset="0"/>
                <a:hlinkClick r:id="rId3"/>
              </a:rPr>
              <a:t>https://link.springer.com/article/10.1007/s10796-022-10276-5</a:t>
            </a:r>
            <a:r>
              <a:rPr lang="en-GB" sz="1200" dirty="0">
                <a:latin typeface="Aptos" panose="020B0004020202020204" pitchFamily="34" charset="0"/>
              </a:rPr>
              <a:t> (Accessed: 24 October 2025).</a:t>
            </a:r>
          </a:p>
          <a:p>
            <a:pPr marL="171450" indent="-171450" algn="just">
              <a:lnSpc>
                <a:spcPct val="90000"/>
              </a:lnSpc>
              <a:buFont typeface="Courier New" panose="02070309020205020404" pitchFamily="49" charset="0"/>
              <a:buChar char="o"/>
            </a:pPr>
            <a:endParaRPr lang="en-GB" sz="1200" dirty="0">
              <a:latin typeface="Aptos" panose="020B0004020202020204" pitchFamily="34" charset="0"/>
            </a:endParaRPr>
          </a:p>
          <a:p>
            <a:pPr marL="171450" indent="-171450" algn="just">
              <a:lnSpc>
                <a:spcPct val="90000"/>
              </a:lnSpc>
              <a:buFont typeface="Courier New" panose="02070309020205020404" pitchFamily="49" charset="0"/>
              <a:buChar char="o"/>
            </a:pPr>
            <a:r>
              <a:rPr lang="en-GB" sz="1200" dirty="0" err="1">
                <a:latin typeface="Aptos" panose="020B0004020202020204" pitchFamily="34" charset="0"/>
              </a:rPr>
              <a:t>Gichoya</a:t>
            </a:r>
            <a:r>
              <a:rPr lang="en-GB" sz="1200" dirty="0">
                <a:latin typeface="Aptos" panose="020B0004020202020204" pitchFamily="34" charset="0"/>
              </a:rPr>
              <a:t>, J. W., McCoy, L. G., Celi, L. A., and Ghassemi, M. (2023). AI pitfalls and what not to do: mitigating bias in AI. </a:t>
            </a:r>
            <a:r>
              <a:rPr lang="en-GB" sz="1200" i="1" dirty="0">
                <a:latin typeface="Aptos" panose="020B0004020202020204" pitchFamily="34" charset="0"/>
              </a:rPr>
              <a:t>Radiology: Artificial Intelligence</a:t>
            </a:r>
            <a:r>
              <a:rPr lang="en-GB" sz="1200" dirty="0">
                <a:latin typeface="Aptos" panose="020B0004020202020204" pitchFamily="34" charset="0"/>
              </a:rPr>
              <a:t>, 5(5), e230141. Available at: </a:t>
            </a:r>
            <a:r>
              <a:rPr lang="en-GB" sz="1200" dirty="0">
                <a:latin typeface="Aptos" panose="020B0004020202020204" pitchFamily="34" charset="0"/>
                <a:hlinkClick r:id="rId4"/>
              </a:rPr>
              <a:t>https://pmc.ncbi.nlm.nih.gov/articles/PMC10546443/</a:t>
            </a:r>
            <a:r>
              <a:rPr lang="en-GB" sz="1200" dirty="0">
                <a:latin typeface="Aptos" panose="020B0004020202020204" pitchFamily="34" charset="0"/>
              </a:rPr>
              <a:t> (Accessed: 23 October 2025).</a:t>
            </a:r>
          </a:p>
          <a:p>
            <a:pPr marL="171450" indent="-171450" algn="just">
              <a:lnSpc>
                <a:spcPct val="90000"/>
              </a:lnSpc>
              <a:buFont typeface="Courier New" panose="02070309020205020404" pitchFamily="49" charset="0"/>
              <a:buChar char="o"/>
            </a:pPr>
            <a:endParaRPr lang="en-GB" sz="1200" dirty="0">
              <a:latin typeface="Aptos" panose="020B0004020202020204" pitchFamily="34" charset="0"/>
            </a:endParaRPr>
          </a:p>
          <a:p>
            <a:pPr marL="171450" indent="-171450" algn="just">
              <a:lnSpc>
                <a:spcPct val="90000"/>
              </a:lnSpc>
              <a:buFont typeface="Courier New" panose="02070309020205020404" pitchFamily="49" charset="0"/>
              <a:buChar char="o"/>
            </a:pPr>
            <a:r>
              <a:rPr lang="en-GB" sz="1200" dirty="0">
                <a:latin typeface="Aptos" panose="020B0004020202020204" pitchFamily="34" charset="0"/>
              </a:rPr>
              <a:t>Wang, X., Su, Y., and Zhao, Y. (2024). Algorithmic discrimination: examining its types and regulatory framework. </a:t>
            </a:r>
            <a:r>
              <a:rPr lang="en-GB" sz="1200" i="1" dirty="0">
                <a:latin typeface="Aptos" panose="020B0004020202020204" pitchFamily="34" charset="0"/>
              </a:rPr>
              <a:t>Frontiers in Artificial Intelligence</a:t>
            </a:r>
            <a:r>
              <a:rPr lang="en-GB" sz="1200" dirty="0">
                <a:latin typeface="Aptos" panose="020B0004020202020204" pitchFamily="34" charset="0"/>
              </a:rPr>
              <a:t>, 7, 1320277. Available at: </a:t>
            </a:r>
            <a:r>
              <a:rPr lang="en-GB" sz="1200" dirty="0">
                <a:latin typeface="Aptos" panose="020B0004020202020204" pitchFamily="34" charset="0"/>
                <a:hlinkClick r:id="rId5"/>
              </a:rPr>
              <a:t>https://www.frontiersin.org/journals/artificial-intelligence/articles/10.3389/frai.2024.1320277/full</a:t>
            </a:r>
            <a:r>
              <a:rPr lang="en-GB" sz="1200" dirty="0">
                <a:latin typeface="Aptos" panose="020B0004020202020204" pitchFamily="34" charset="0"/>
              </a:rPr>
              <a:t> (Accessed: 22 October 2025).</a:t>
            </a:r>
          </a:p>
        </p:txBody>
      </p:sp>
    </p:spTree>
    <p:extLst>
      <p:ext uri="{BB962C8B-B14F-4D97-AF65-F5344CB8AC3E}">
        <p14:creationId xmlns:p14="http://schemas.microsoft.com/office/powerpoint/2010/main" val="12732246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hade val="92000"/>
                <a:satMod val="160000"/>
              </a:schemeClr>
            </a:gs>
            <a:gs pos="77000">
              <a:schemeClr val="bg1">
                <a:tint val="100000"/>
                <a:shade val="73000"/>
                <a:satMod val="155000"/>
              </a:schemeClr>
            </a:gs>
            <a:gs pos="100000">
              <a:schemeClr val="bg1">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B32F73EB-B46F-4F77-B3DC-7C374906F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ADDB10B3-CF45-4294-8994-0E8AD1FC6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45" name="Rectangle 44">
            <a:extLst>
              <a:ext uri="{FF2B5EF4-FFF2-40B4-BE49-F238E27FC236}">
                <a16:creationId xmlns:a16="http://schemas.microsoft.com/office/drawing/2014/main" id="{5145417F-1D1B-48A7-B4DA-BAD73B02C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47" name="Rectangle 46">
            <a:extLst>
              <a:ext uri="{FF2B5EF4-FFF2-40B4-BE49-F238E27FC236}">
                <a16:creationId xmlns:a16="http://schemas.microsoft.com/office/drawing/2014/main" id="{13CF9D9F-1672-4D0C-934E-CD9EE1BE5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9" name="Group 48">
            <a:extLst>
              <a:ext uri="{FF2B5EF4-FFF2-40B4-BE49-F238E27FC236}">
                <a16:creationId xmlns:a16="http://schemas.microsoft.com/office/drawing/2014/main" id="{1558C702-CA14-4264-B8FC-A5120F75DE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50" name="Straight Connector 49">
              <a:extLst>
                <a:ext uri="{FF2B5EF4-FFF2-40B4-BE49-F238E27FC236}">
                  <a16:creationId xmlns:a16="http://schemas.microsoft.com/office/drawing/2014/main" id="{6621A72C-7343-4A22-8700-696C5860A2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B44A4DC-7861-4DCC-9931-5A075855D6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16C316F-BFB5-424F-A951-E962A3B74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54" name="Rectangle 53">
            <a:extLst>
              <a:ext uri="{FF2B5EF4-FFF2-40B4-BE49-F238E27FC236}">
                <a16:creationId xmlns:a16="http://schemas.microsoft.com/office/drawing/2014/main" id="{AEFDCDD6-2444-445B-B2A6-41F0C73EF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useBgFill="1">
        <p:nvSpPr>
          <p:cNvPr id="56" name="Rectangle 55">
            <a:extLst>
              <a:ext uri="{FF2B5EF4-FFF2-40B4-BE49-F238E27FC236}">
                <a16:creationId xmlns:a16="http://schemas.microsoft.com/office/drawing/2014/main" id="{AA927C3B-99B6-4CC8-9B17-E037F8499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966432" cy="6858000"/>
          </a:xfrm>
          <a:prstGeom prst="rect">
            <a:avLst/>
          </a:prstGeom>
          <a:ln w="6350" cap="sq" cmpd="sng" algn="ctr">
            <a:noFill/>
            <a:prstDash val="solid"/>
            <a:miter lim="800000"/>
          </a:ln>
          <a:effectLst/>
        </p:spPr>
        <p:style>
          <a:lnRef idx="0">
            <a:scrgbClr r="0" g="0" b="0"/>
          </a:lnRef>
          <a:fillRef idx="1002">
            <a:schemeClr val="lt1"/>
          </a:fillRef>
          <a:effectRef idx="0">
            <a:scrgbClr r="0" g="0" b="0"/>
          </a:effectRef>
          <a:fontRef idx="major"/>
        </p:style>
        <p:txBody>
          <a:bodyPr/>
          <a:lstStyle/>
          <a:p>
            <a:endParaRPr lang="en-GB"/>
          </a:p>
        </p:txBody>
      </p:sp>
      <p:sp>
        <p:nvSpPr>
          <p:cNvPr id="2" name="Title 1">
            <a:extLst>
              <a:ext uri="{FF2B5EF4-FFF2-40B4-BE49-F238E27FC236}">
                <a16:creationId xmlns:a16="http://schemas.microsoft.com/office/drawing/2014/main" id="{3C70A644-E01F-8A64-AD64-ADE7D4C27480}"/>
              </a:ext>
            </a:extLst>
          </p:cNvPr>
          <p:cNvSpPr>
            <a:spLocks noGrp="1"/>
          </p:cNvSpPr>
          <p:nvPr>
            <p:ph type="title"/>
          </p:nvPr>
        </p:nvSpPr>
        <p:spPr>
          <a:xfrm>
            <a:off x="1122682" y="1129369"/>
            <a:ext cx="5991857" cy="4599263"/>
          </a:xfrm>
        </p:spPr>
        <p:txBody>
          <a:bodyPr vert="horz" lIns="91440" tIns="45720" rIns="91440" bIns="45720" rtlCol="0" anchor="ctr">
            <a:normAutofit/>
          </a:bodyPr>
          <a:lstStyle/>
          <a:p>
            <a:r>
              <a:rPr lang="en-US" sz="6000">
                <a:solidFill>
                  <a:schemeClr val="tx1">
                    <a:lumMod val="75000"/>
                    <a:lumOff val="25000"/>
                  </a:schemeClr>
                </a:solidFill>
              </a:rPr>
              <a:t>Real-world case study</a:t>
            </a:r>
          </a:p>
        </p:txBody>
      </p:sp>
      <p:sp>
        <p:nvSpPr>
          <p:cNvPr id="58" name="Rectangle 57">
            <a:extLst>
              <a:ext uri="{FF2B5EF4-FFF2-40B4-BE49-F238E27FC236}">
                <a16:creationId xmlns:a16="http://schemas.microsoft.com/office/drawing/2014/main" id="{2EF28772-B422-402E-B5DE-1B9D7D9C46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432" y="0"/>
            <a:ext cx="4225568" cy="6858000"/>
          </a:xfrm>
          <a:prstGeom prst="rect">
            <a:avLst/>
          </a:prstGeom>
          <a:blipFill dpi="0" rotWithShape="1">
            <a:blip r:embed="rId3">
              <a:alphaModFix amt="6000"/>
              <a:duotone>
                <a:schemeClr val="bg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a:extLst>
              <a:ext uri="{FF2B5EF4-FFF2-40B4-BE49-F238E27FC236}">
                <a16:creationId xmlns:a16="http://schemas.microsoft.com/office/drawing/2014/main" id="{E921378C-EC2C-AF69-60F5-1B272641C9D3}"/>
              </a:ext>
            </a:extLst>
          </p:cNvPr>
          <p:cNvSpPr>
            <a:spLocks noGrp="1"/>
          </p:cNvSpPr>
          <p:nvPr>
            <p:ph type="body" idx="1"/>
          </p:nvPr>
        </p:nvSpPr>
        <p:spPr>
          <a:xfrm>
            <a:off x="8604233" y="1127760"/>
            <a:ext cx="2830683" cy="4599263"/>
          </a:xfrm>
        </p:spPr>
        <p:txBody>
          <a:bodyPr vert="horz" lIns="91440" tIns="45720" rIns="91440" bIns="45720" rtlCol="0" anchor="ctr">
            <a:normAutofit/>
          </a:bodyPr>
          <a:lstStyle/>
          <a:p>
            <a:pPr algn="l">
              <a:spcBef>
                <a:spcPts val="0"/>
              </a:spcBef>
              <a:spcAft>
                <a:spcPts val="600"/>
              </a:spcAft>
            </a:pPr>
            <a:r>
              <a:rPr lang="en-US" sz="2000" spc="80">
                <a:solidFill>
                  <a:srgbClr val="FFFFFF"/>
                </a:solidFill>
              </a:rPr>
              <a:t>Companies using ERPM, CRMS Information Systems</a:t>
            </a:r>
          </a:p>
        </p:txBody>
      </p:sp>
      <p:pic>
        <p:nvPicPr>
          <p:cNvPr id="5" name="Picture 4" descr="A black and orange smiley face&#10;&#10;AI-generated content may be incorrect.">
            <a:extLst>
              <a:ext uri="{FF2B5EF4-FFF2-40B4-BE49-F238E27FC236}">
                <a16:creationId xmlns:a16="http://schemas.microsoft.com/office/drawing/2014/main" id="{A0026369-FD39-A669-21BF-FB662964107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686387" y="4903992"/>
            <a:ext cx="1905002" cy="1282604"/>
          </a:xfrm>
          <a:prstGeom prst="rect">
            <a:avLst/>
          </a:prstGeom>
        </p:spPr>
      </p:pic>
      <p:pic>
        <p:nvPicPr>
          <p:cNvPr id="7" name="Picture 6" descr="A black swoosh logo&#10;&#10;AI-generated content may be incorrect.">
            <a:extLst>
              <a:ext uri="{FF2B5EF4-FFF2-40B4-BE49-F238E27FC236}">
                <a16:creationId xmlns:a16="http://schemas.microsoft.com/office/drawing/2014/main" id="{595E13F8-C8CD-AE97-7783-EEE34C18E66B}"/>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3682768" y="4887638"/>
            <a:ext cx="1475560" cy="1315313"/>
          </a:xfrm>
          <a:prstGeom prst="rect">
            <a:avLst/>
          </a:prstGeom>
        </p:spPr>
      </p:pic>
      <p:pic>
        <p:nvPicPr>
          <p:cNvPr id="11" name="Picture 10" descr="A red text on a black background&#10;&#10;AI-generated content may be incorrect.">
            <a:extLst>
              <a:ext uri="{FF2B5EF4-FFF2-40B4-BE49-F238E27FC236}">
                <a16:creationId xmlns:a16="http://schemas.microsoft.com/office/drawing/2014/main" id="{C6F2FAF4-41B7-7029-83FB-52C23C3E8E3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5158328" y="4963471"/>
            <a:ext cx="1266983" cy="1198790"/>
          </a:xfrm>
          <a:prstGeom prst="rect">
            <a:avLst/>
          </a:prstGeom>
        </p:spPr>
      </p:pic>
      <p:pic>
        <p:nvPicPr>
          <p:cNvPr id="15" name="Picture 14" descr="A sign with a yellow logo&#10;&#10;AI-generated content may be incorrect.">
            <a:extLst>
              <a:ext uri="{FF2B5EF4-FFF2-40B4-BE49-F238E27FC236}">
                <a16:creationId xmlns:a16="http://schemas.microsoft.com/office/drawing/2014/main" id="{6F6DBAD9-2F95-B217-41F9-E12FBB41B176}"/>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6516690" y="4988162"/>
            <a:ext cx="1475560" cy="1150476"/>
          </a:xfrm>
          <a:prstGeom prst="rect">
            <a:avLst/>
          </a:prstGeom>
        </p:spPr>
      </p:pic>
      <p:sp>
        <p:nvSpPr>
          <p:cNvPr id="20" name="TextBox 19">
            <a:extLst>
              <a:ext uri="{FF2B5EF4-FFF2-40B4-BE49-F238E27FC236}">
                <a16:creationId xmlns:a16="http://schemas.microsoft.com/office/drawing/2014/main" id="{0CB8D680-EEDB-B3AF-374D-613848BEC9D2}"/>
              </a:ext>
            </a:extLst>
          </p:cNvPr>
          <p:cNvSpPr txBox="1"/>
          <p:nvPr/>
        </p:nvSpPr>
        <p:spPr>
          <a:xfrm>
            <a:off x="710021" y="6350169"/>
            <a:ext cx="1475560" cy="507831"/>
          </a:xfrm>
          <a:prstGeom prst="rect">
            <a:avLst/>
          </a:prstGeom>
          <a:noFill/>
        </p:spPr>
        <p:txBody>
          <a:bodyPr wrap="square" rtlCol="0">
            <a:spAutoFit/>
          </a:bodyPr>
          <a:lstStyle/>
          <a:p>
            <a:r>
              <a:rPr lang="en-GB" sz="900" dirty="0">
                <a:hlinkClick r:id="rId11" tooltip="https://www.geograph.ie/photo/4821769"/>
              </a:rPr>
              <a:t>This Photo</a:t>
            </a:r>
            <a:r>
              <a:rPr lang="en-GB" sz="900" dirty="0"/>
              <a:t> by Unknown Author is licensed under </a:t>
            </a:r>
            <a:r>
              <a:rPr lang="en-GB" sz="900" dirty="0">
                <a:hlinkClick r:id="rId12" tooltip="https://creativecommons.org/licenses/by-sa/3.0/"/>
              </a:rPr>
              <a:t>CC BY-SA</a:t>
            </a:r>
            <a:endParaRPr lang="en-GB" sz="900" dirty="0"/>
          </a:p>
        </p:txBody>
      </p:sp>
    </p:spTree>
    <p:extLst>
      <p:ext uri="{BB962C8B-B14F-4D97-AF65-F5344CB8AC3E}">
        <p14:creationId xmlns:p14="http://schemas.microsoft.com/office/powerpoint/2010/main" val="224921657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3" name="Rectangle 22">
            <a:extLst>
              <a:ext uri="{FF2B5EF4-FFF2-40B4-BE49-F238E27FC236}">
                <a16:creationId xmlns:a16="http://schemas.microsoft.com/office/drawing/2014/main" id="{3FFDD6D7-E15E-45B2-8E57-B524DCCF88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black building with white letters on it&#10;&#10;AI-generated content may be incorrect.">
            <a:extLst>
              <a:ext uri="{FF2B5EF4-FFF2-40B4-BE49-F238E27FC236}">
                <a16:creationId xmlns:a16="http://schemas.microsoft.com/office/drawing/2014/main" id="{E682E825-23A3-5A16-3F42-362CAB57DDCC}"/>
              </a:ext>
            </a:extLst>
          </p:cNvPr>
          <p:cNvPicPr>
            <a:picLocks noChangeAspect="1"/>
          </p:cNvPicPr>
          <p:nvPr/>
        </p:nvPicPr>
        <p:blipFill>
          <a:blip r:embed="rId3">
            <a:duotone>
              <a:schemeClr val="bg2">
                <a:shade val="45000"/>
                <a:satMod val="135000"/>
              </a:schemeClr>
              <a:prstClr val="white"/>
            </a:duotone>
            <a:alphaModFix amt="8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25000"/>
          <a:stretch>
            <a:fillRect/>
          </a:stretch>
        </p:blipFill>
        <p:spPr>
          <a:xfrm>
            <a:off x="1" y="10"/>
            <a:ext cx="12191999" cy="6857989"/>
          </a:xfrm>
          <a:prstGeom prst="rect">
            <a:avLst/>
          </a:prstGeom>
        </p:spPr>
      </p:pic>
      <p:sp>
        <p:nvSpPr>
          <p:cNvPr id="25" name="Rectangle 24">
            <a:extLst>
              <a:ext uri="{FF2B5EF4-FFF2-40B4-BE49-F238E27FC236}">
                <a16:creationId xmlns:a16="http://schemas.microsoft.com/office/drawing/2014/main" id="{BEEE183A-3885-48A5-9148-CD66C3258C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02B2321E-DED0-2E5A-56E9-F4A620D63A81}"/>
              </a:ext>
            </a:extLst>
          </p:cNvPr>
          <p:cNvSpPr txBox="1"/>
          <p:nvPr/>
        </p:nvSpPr>
        <p:spPr>
          <a:xfrm>
            <a:off x="868680" y="2389098"/>
            <a:ext cx="6281928" cy="3645942"/>
          </a:xfrm>
          <a:prstGeom prst="rect">
            <a:avLst/>
          </a:prstGeom>
        </p:spPr>
        <p:txBody>
          <a:bodyPr vert="horz" lIns="91440" tIns="45720" rIns="91440" bIns="45720" rtlCol="0">
            <a:normAutofit/>
          </a:bodyPr>
          <a:lstStyle/>
          <a:p>
            <a:pPr indent="-182880" defTabSz="914400">
              <a:lnSpc>
                <a:spcPct val="90000"/>
              </a:lnSpc>
              <a:spcAft>
                <a:spcPts val="600"/>
              </a:spcAft>
              <a:buClr>
                <a:schemeClr val="tx1">
                  <a:lumMod val="85000"/>
                  <a:lumOff val="15000"/>
                </a:schemeClr>
              </a:buClr>
              <a:buFont typeface="Garamond" pitchFamily="18" charset="0"/>
              <a:buChar char="◦"/>
            </a:pPr>
            <a:r>
              <a:rPr lang="en-US" sz="1100">
                <a:solidFill>
                  <a:schemeClr val="tx1">
                    <a:lumMod val="75000"/>
                    <a:lumOff val="25000"/>
                  </a:schemeClr>
                </a:solidFill>
              </a:rPr>
              <a:t>Amazon is an American company specialising in e-commerce that leverages Information systems to foster seamless business operations.</a:t>
            </a:r>
          </a:p>
          <a:p>
            <a:pPr indent="-182880" defTabSz="914400">
              <a:lnSpc>
                <a:spcPct val="90000"/>
              </a:lnSpc>
              <a:spcAft>
                <a:spcPts val="600"/>
              </a:spcAft>
              <a:buClr>
                <a:schemeClr val="tx1">
                  <a:lumMod val="85000"/>
                  <a:lumOff val="15000"/>
                </a:schemeClr>
              </a:buClr>
              <a:buFont typeface="Garamond" pitchFamily="18" charset="0"/>
              <a:buChar char="◦"/>
            </a:pPr>
            <a:endParaRPr lang="en-US" sz="1100">
              <a:solidFill>
                <a:schemeClr val="tx1">
                  <a:lumMod val="75000"/>
                  <a:lumOff val="25000"/>
                </a:schemeClr>
              </a:solidFill>
            </a:endParaRPr>
          </a:p>
          <a:p>
            <a:pPr indent="-182880" defTabSz="914400">
              <a:lnSpc>
                <a:spcPct val="90000"/>
              </a:lnSpc>
              <a:spcAft>
                <a:spcPts val="600"/>
              </a:spcAft>
              <a:buClr>
                <a:schemeClr val="tx1">
                  <a:lumMod val="85000"/>
                  <a:lumOff val="15000"/>
                </a:schemeClr>
              </a:buClr>
              <a:buFont typeface="Garamond" pitchFamily="18" charset="0"/>
              <a:buChar char="◦"/>
            </a:pPr>
            <a:r>
              <a:rPr lang="en-US" sz="1100">
                <a:solidFill>
                  <a:schemeClr val="tx1">
                    <a:lumMod val="75000"/>
                    <a:lumOff val="25000"/>
                  </a:schemeClr>
                </a:solidFill>
              </a:rPr>
              <a:t>Amazon has presently developed an in-house ERP as opposed to the general use of established ERP systems like SAP S/4 HANA and Oracle ERP.</a:t>
            </a:r>
          </a:p>
          <a:p>
            <a:pPr indent="-182880" defTabSz="914400">
              <a:lnSpc>
                <a:spcPct val="90000"/>
              </a:lnSpc>
              <a:spcAft>
                <a:spcPts val="600"/>
              </a:spcAft>
              <a:buClr>
                <a:schemeClr val="tx1">
                  <a:lumMod val="85000"/>
                  <a:lumOff val="15000"/>
                </a:schemeClr>
              </a:buClr>
              <a:buFont typeface="Garamond" pitchFamily="18" charset="0"/>
              <a:buChar char="◦"/>
            </a:pPr>
            <a:endParaRPr lang="en-US" sz="1100">
              <a:solidFill>
                <a:schemeClr val="tx1">
                  <a:lumMod val="75000"/>
                  <a:lumOff val="25000"/>
                </a:schemeClr>
              </a:solidFill>
            </a:endParaRPr>
          </a:p>
          <a:p>
            <a:pPr indent="-182880" defTabSz="914400">
              <a:lnSpc>
                <a:spcPct val="90000"/>
              </a:lnSpc>
              <a:spcAft>
                <a:spcPts val="600"/>
              </a:spcAft>
              <a:buClr>
                <a:schemeClr val="tx1">
                  <a:lumMod val="85000"/>
                  <a:lumOff val="15000"/>
                </a:schemeClr>
              </a:buClr>
              <a:buFont typeface="Garamond" pitchFamily="18" charset="0"/>
              <a:buChar char="◦"/>
            </a:pPr>
            <a:r>
              <a:rPr lang="en-US" sz="1100">
                <a:solidFill>
                  <a:schemeClr val="tx1">
                    <a:lumMod val="75000"/>
                    <a:lumOff val="25000"/>
                  </a:schemeClr>
                </a:solidFill>
              </a:rPr>
              <a:t>The system enable Amazon to tailored its specific need, enabling diverse business operation like supply chain and finance planning.</a:t>
            </a:r>
          </a:p>
          <a:p>
            <a:pPr indent="-182880" defTabSz="914400">
              <a:lnSpc>
                <a:spcPct val="90000"/>
              </a:lnSpc>
              <a:spcAft>
                <a:spcPts val="600"/>
              </a:spcAft>
              <a:buClr>
                <a:schemeClr val="tx1">
                  <a:lumMod val="85000"/>
                  <a:lumOff val="15000"/>
                </a:schemeClr>
              </a:buClr>
              <a:buFont typeface="Garamond" pitchFamily="18" charset="0"/>
              <a:buChar char="◦"/>
            </a:pPr>
            <a:endParaRPr lang="en-US" sz="1100">
              <a:solidFill>
                <a:schemeClr val="tx1">
                  <a:lumMod val="75000"/>
                  <a:lumOff val="25000"/>
                </a:schemeClr>
              </a:solidFill>
            </a:endParaRPr>
          </a:p>
          <a:p>
            <a:pPr indent="-182880" defTabSz="914400">
              <a:lnSpc>
                <a:spcPct val="90000"/>
              </a:lnSpc>
              <a:spcAft>
                <a:spcPts val="600"/>
              </a:spcAft>
              <a:buClr>
                <a:schemeClr val="tx1">
                  <a:lumMod val="85000"/>
                  <a:lumOff val="15000"/>
                </a:schemeClr>
              </a:buClr>
              <a:buFont typeface="Garamond" pitchFamily="18" charset="0"/>
              <a:buChar char="◦"/>
            </a:pPr>
            <a:r>
              <a:rPr lang="en-US" sz="1100">
                <a:solidFill>
                  <a:schemeClr val="tx1">
                    <a:lumMod val="75000"/>
                    <a:lumOff val="25000"/>
                  </a:schemeClr>
                </a:solidFill>
              </a:rPr>
              <a:t>An in-house ERP system integrates various departments, providing real-time data that aids informed decision-making.</a:t>
            </a:r>
          </a:p>
          <a:p>
            <a:pPr indent="-182880" defTabSz="914400">
              <a:lnSpc>
                <a:spcPct val="90000"/>
              </a:lnSpc>
              <a:spcAft>
                <a:spcPts val="600"/>
              </a:spcAft>
              <a:buClr>
                <a:schemeClr val="tx1">
                  <a:lumMod val="85000"/>
                  <a:lumOff val="15000"/>
                </a:schemeClr>
              </a:buClr>
              <a:buFont typeface="Garamond" pitchFamily="18" charset="0"/>
              <a:buChar char="◦"/>
            </a:pPr>
            <a:endParaRPr lang="en-US" sz="1100">
              <a:solidFill>
                <a:schemeClr val="tx1">
                  <a:lumMod val="75000"/>
                  <a:lumOff val="25000"/>
                </a:schemeClr>
              </a:solidFill>
            </a:endParaRPr>
          </a:p>
          <a:p>
            <a:pPr indent="-182880" defTabSz="914400">
              <a:lnSpc>
                <a:spcPct val="90000"/>
              </a:lnSpc>
              <a:spcAft>
                <a:spcPts val="600"/>
              </a:spcAft>
              <a:buClr>
                <a:schemeClr val="tx1">
                  <a:lumMod val="85000"/>
                  <a:lumOff val="15000"/>
                </a:schemeClr>
              </a:buClr>
              <a:buFont typeface="Garamond" pitchFamily="18" charset="0"/>
              <a:buChar char="◦"/>
            </a:pPr>
            <a:endParaRPr lang="en-US" sz="1100">
              <a:solidFill>
                <a:schemeClr val="tx1">
                  <a:lumMod val="75000"/>
                  <a:lumOff val="25000"/>
                </a:schemeClr>
              </a:solidFill>
            </a:endParaRPr>
          </a:p>
          <a:p>
            <a:pPr indent="-182880" defTabSz="914400">
              <a:lnSpc>
                <a:spcPct val="90000"/>
              </a:lnSpc>
              <a:spcAft>
                <a:spcPts val="600"/>
              </a:spcAft>
              <a:buClr>
                <a:schemeClr val="tx1">
                  <a:lumMod val="85000"/>
                  <a:lumOff val="15000"/>
                </a:schemeClr>
              </a:buClr>
              <a:buFont typeface="Garamond" pitchFamily="18" charset="0"/>
              <a:buChar char="◦"/>
            </a:pPr>
            <a:r>
              <a:rPr lang="en-US" sz="1100">
                <a:solidFill>
                  <a:schemeClr val="tx1">
                    <a:lumMod val="75000"/>
                    <a:lumOff val="25000"/>
                  </a:schemeClr>
                </a:solidFill>
              </a:rPr>
              <a:t>(Walter Associates, 2023).</a:t>
            </a:r>
            <a:endParaRPr lang="en-US" sz="1100" b="1">
              <a:solidFill>
                <a:schemeClr val="tx1">
                  <a:lumMod val="75000"/>
                  <a:lumOff val="25000"/>
                </a:schemeClr>
              </a:solidFill>
            </a:endParaRPr>
          </a:p>
          <a:p>
            <a:pPr indent="-182880" defTabSz="914400">
              <a:lnSpc>
                <a:spcPct val="90000"/>
              </a:lnSpc>
              <a:spcAft>
                <a:spcPts val="600"/>
              </a:spcAft>
              <a:buClr>
                <a:schemeClr val="tx1">
                  <a:lumMod val="85000"/>
                  <a:lumOff val="15000"/>
                </a:schemeClr>
              </a:buClr>
              <a:buFont typeface="Garamond" pitchFamily="18" charset="0"/>
              <a:buChar char="◦"/>
            </a:pPr>
            <a:endParaRPr lang="en-US" sz="1100">
              <a:solidFill>
                <a:schemeClr val="tx1">
                  <a:lumMod val="75000"/>
                  <a:lumOff val="25000"/>
                </a:schemeClr>
              </a:solidFill>
            </a:endParaRPr>
          </a:p>
          <a:p>
            <a:pPr indent="-182880" defTabSz="914400">
              <a:lnSpc>
                <a:spcPct val="90000"/>
              </a:lnSpc>
              <a:spcAft>
                <a:spcPts val="600"/>
              </a:spcAft>
              <a:buClr>
                <a:schemeClr val="tx1">
                  <a:lumMod val="85000"/>
                  <a:lumOff val="15000"/>
                </a:schemeClr>
              </a:buClr>
              <a:buFont typeface="Garamond" pitchFamily="18" charset="0"/>
              <a:buChar char="◦"/>
            </a:pPr>
            <a:endParaRPr lang="en-US" sz="1100">
              <a:solidFill>
                <a:schemeClr val="tx1">
                  <a:lumMod val="75000"/>
                  <a:lumOff val="25000"/>
                </a:schemeClr>
              </a:solidFill>
            </a:endParaRPr>
          </a:p>
          <a:p>
            <a:pPr indent="-182880" defTabSz="914400">
              <a:lnSpc>
                <a:spcPct val="90000"/>
              </a:lnSpc>
              <a:spcAft>
                <a:spcPts val="600"/>
              </a:spcAft>
              <a:buClr>
                <a:schemeClr val="tx1">
                  <a:lumMod val="85000"/>
                  <a:lumOff val="15000"/>
                </a:schemeClr>
              </a:buClr>
              <a:buFont typeface="Garamond" pitchFamily="18" charset="0"/>
              <a:buChar char="◦"/>
            </a:pPr>
            <a:r>
              <a:rPr lang="en-US" sz="1100">
                <a:solidFill>
                  <a:schemeClr val="tx1">
                    <a:lumMod val="75000"/>
                    <a:lumOff val="25000"/>
                  </a:schemeClr>
                </a:solidFill>
              </a:rPr>
              <a:t> </a:t>
            </a:r>
          </a:p>
        </p:txBody>
      </p:sp>
    </p:spTree>
    <p:extLst>
      <p:ext uri="{BB962C8B-B14F-4D97-AF65-F5344CB8AC3E}">
        <p14:creationId xmlns:p14="http://schemas.microsoft.com/office/powerpoint/2010/main" val="4749919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2C9F0CC-9F30-4B99-AC35-5A6C416A0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useBgFill="1">
        <p:nvSpPr>
          <p:cNvPr id="20" name="Rectangle 19">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D2DF528A-04D0-886C-5867-1B157369120F}"/>
              </a:ext>
            </a:extLst>
          </p:cNvPr>
          <p:cNvSpPr>
            <a:spLocks noGrp="1"/>
          </p:cNvSpPr>
          <p:nvPr>
            <p:ph type="title"/>
          </p:nvPr>
        </p:nvSpPr>
        <p:spPr>
          <a:xfrm>
            <a:off x="573409" y="559477"/>
            <a:ext cx="3765200" cy="5709931"/>
          </a:xfrm>
        </p:spPr>
        <p:txBody>
          <a:bodyPr vert="horz" lIns="91440" tIns="45720" rIns="91440" bIns="45720" rtlCol="0" anchor="ctr">
            <a:normAutofit/>
          </a:bodyPr>
          <a:lstStyle/>
          <a:p>
            <a:pPr algn="ctr"/>
            <a:r>
              <a:rPr lang="en-US"/>
              <a:t>Challenges and solutions</a:t>
            </a:r>
          </a:p>
        </p:txBody>
      </p:sp>
      <p:graphicFrame>
        <p:nvGraphicFramePr>
          <p:cNvPr id="14" name="TextBox 2">
            <a:extLst>
              <a:ext uri="{FF2B5EF4-FFF2-40B4-BE49-F238E27FC236}">
                <a16:creationId xmlns:a16="http://schemas.microsoft.com/office/drawing/2014/main" id="{87CB9661-6BC4-6B4A-7877-6CC4B9944167}"/>
              </a:ext>
            </a:extLst>
          </p:cNvPr>
          <p:cNvGraphicFramePr/>
          <p:nvPr>
            <p:extLst>
              <p:ext uri="{D42A27DB-BD31-4B8C-83A1-F6EECF244321}">
                <p14:modId xmlns:p14="http://schemas.microsoft.com/office/powerpoint/2010/main" val="151866518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0051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16" name="Rectangle 15">
            <a:extLst>
              <a:ext uri="{FF2B5EF4-FFF2-40B4-BE49-F238E27FC236}">
                <a16:creationId xmlns:a16="http://schemas.microsoft.com/office/drawing/2014/main" id="{CB1F2238-EA69-4D67-8CD6-BAE676F96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5A55974A-02B9-5583-5C62-9C25A4107E2D}"/>
              </a:ext>
            </a:extLst>
          </p:cNvPr>
          <p:cNvPicPr>
            <a:picLocks noChangeAspect="1"/>
          </p:cNvPicPr>
          <p:nvPr/>
        </p:nvPicPr>
        <p:blipFill>
          <a:blip r:embed="rId3">
            <a:duotone>
              <a:schemeClr val="accent1">
                <a:shade val="45000"/>
                <a:satMod val="135000"/>
              </a:schemeClr>
              <a:prstClr val="white"/>
            </a:duotone>
            <a:alphaModFix amt="7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a:stretch>
        </p:blipFill>
        <p:spPr>
          <a:xfrm>
            <a:off x="20" y="10"/>
            <a:ext cx="12191979" cy="6857989"/>
          </a:xfrm>
          <a:prstGeom prst="rect">
            <a:avLst/>
          </a:prstGeom>
        </p:spPr>
      </p:pic>
      <p:sp>
        <p:nvSpPr>
          <p:cNvPr id="17" name="Rectangle 16">
            <a:extLst>
              <a:ext uri="{FF2B5EF4-FFF2-40B4-BE49-F238E27FC236}">
                <a16:creationId xmlns:a16="http://schemas.microsoft.com/office/drawing/2014/main" id="{44ACE5D0-1439-4B33-9A21-D86EF78AF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alpha val="91000"/>
            </a:schemeClr>
          </a:solidFill>
          <a:ln w="6350" cap="flat" cmpd="sng" algn="ctr">
            <a:noFill/>
            <a:prstDash val="solid"/>
          </a:ln>
          <a:effectLst>
            <a:softEdge rad="0"/>
          </a:effectLst>
        </p:spPr>
        <p:txBody>
          <a:bodyPr/>
          <a:lstStyle/>
          <a:p>
            <a:endParaRPr lang="en-GB"/>
          </a:p>
        </p:txBody>
      </p:sp>
      <p:sp>
        <p:nvSpPr>
          <p:cNvPr id="4" name="TextBox 3">
            <a:extLst>
              <a:ext uri="{FF2B5EF4-FFF2-40B4-BE49-F238E27FC236}">
                <a16:creationId xmlns:a16="http://schemas.microsoft.com/office/drawing/2014/main" id="{3D633EFD-D91E-9304-69F9-DF7960C5717B}"/>
              </a:ext>
            </a:extLst>
          </p:cNvPr>
          <p:cNvSpPr txBox="1"/>
          <p:nvPr/>
        </p:nvSpPr>
        <p:spPr>
          <a:xfrm>
            <a:off x="1066800" y="1078991"/>
            <a:ext cx="10058400" cy="3931920"/>
          </a:xfrm>
          <a:prstGeom prst="rect">
            <a:avLst/>
          </a:prstGeom>
        </p:spPr>
        <p:txBody>
          <a:bodyPr vert="horz" lIns="91440" tIns="45720" rIns="91440" bIns="45720" rtlCol="0">
            <a:normAutofit/>
          </a:bodyPr>
          <a:lstStyle/>
          <a:p>
            <a:pPr indent="-182880" defTabSz="914400">
              <a:lnSpc>
                <a:spcPct val="90000"/>
              </a:lnSpc>
              <a:spcAft>
                <a:spcPts val="600"/>
              </a:spcAft>
              <a:buClr>
                <a:schemeClr val="tx1">
                  <a:lumMod val="85000"/>
                  <a:lumOff val="15000"/>
                </a:schemeClr>
              </a:buClr>
              <a:buFont typeface="Garamond" pitchFamily="18" charset="0"/>
              <a:buChar char="◦"/>
            </a:pPr>
            <a:r>
              <a:rPr lang="en-US" sz="1600" dirty="0">
                <a:latin typeface="Aptos" panose="020B0004020202020204" pitchFamily="34" charset="0"/>
              </a:rPr>
              <a:t>Hou (2023) analyses how Nike has successfully adapted its product, price and promotion strategy through business history with modern Technology</a:t>
            </a:r>
          </a:p>
          <a:p>
            <a:pPr indent="-182880" defTabSz="914400">
              <a:lnSpc>
                <a:spcPct val="90000"/>
              </a:lnSpc>
              <a:spcAft>
                <a:spcPts val="600"/>
              </a:spcAft>
              <a:buClr>
                <a:schemeClr val="tx1">
                  <a:lumMod val="85000"/>
                  <a:lumOff val="15000"/>
                </a:schemeClr>
              </a:buClr>
              <a:buFont typeface="Garamond" pitchFamily="18" charset="0"/>
              <a:buChar char="◦"/>
            </a:pPr>
            <a:r>
              <a:rPr lang="en-US" sz="1500" dirty="0">
                <a:latin typeface="Aptos" panose="020B0004020202020204" pitchFamily="34" charset="0"/>
              </a:rPr>
              <a:t>The Company implements a new supply chain system (ECS) and several systems, like CRM, to manage customer service operations and management functions</a:t>
            </a:r>
          </a:p>
          <a:p>
            <a:pPr indent="-182880" defTabSz="914400">
              <a:lnSpc>
                <a:spcPct val="90000"/>
              </a:lnSpc>
              <a:spcAft>
                <a:spcPts val="600"/>
              </a:spcAft>
              <a:buClr>
                <a:schemeClr val="tx1">
                  <a:lumMod val="85000"/>
                  <a:lumOff val="15000"/>
                </a:schemeClr>
              </a:buClr>
              <a:buFont typeface="Garamond" pitchFamily="18" charset="0"/>
              <a:buChar char="◦"/>
            </a:pPr>
            <a:endParaRPr lang="en-US" sz="1500" dirty="0">
              <a:latin typeface="Aptos" panose="020B0004020202020204" pitchFamily="34" charset="0"/>
            </a:endParaRPr>
          </a:p>
          <a:p>
            <a:pPr indent="-182880" defTabSz="914400">
              <a:lnSpc>
                <a:spcPct val="90000"/>
              </a:lnSpc>
              <a:spcAft>
                <a:spcPts val="600"/>
              </a:spcAft>
              <a:buClr>
                <a:schemeClr val="tx1">
                  <a:lumMod val="85000"/>
                  <a:lumOff val="15000"/>
                </a:schemeClr>
              </a:buClr>
              <a:buFont typeface="Garamond" pitchFamily="18" charset="0"/>
              <a:buChar char="◦"/>
            </a:pPr>
            <a:r>
              <a:rPr lang="en-US" sz="1500" dirty="0">
                <a:latin typeface="Aptos" panose="020B0004020202020204" pitchFamily="34" charset="0"/>
              </a:rPr>
              <a:t>Nike create a lasting relationship with customers, offering tailored products and entertaining experiences through the </a:t>
            </a:r>
            <a:r>
              <a:rPr lang="en-US" sz="1500" b="1" dirty="0">
                <a:latin typeface="Aptos" panose="020B0004020202020204" pitchFamily="34" charset="0"/>
              </a:rPr>
              <a:t>NIKE APP, </a:t>
            </a:r>
            <a:r>
              <a:rPr lang="en-US" sz="1500" dirty="0">
                <a:latin typeface="Aptos" panose="020B0004020202020204" pitchFamily="34" charset="0"/>
              </a:rPr>
              <a:t>according</a:t>
            </a:r>
            <a:r>
              <a:rPr lang="en-US" sz="1500" b="1" dirty="0">
                <a:latin typeface="Aptos" panose="020B0004020202020204" pitchFamily="34" charset="0"/>
              </a:rPr>
              <a:t> </a:t>
            </a:r>
            <a:r>
              <a:rPr lang="en-US" sz="1500" dirty="0">
                <a:latin typeface="Aptos" panose="020B0004020202020204" pitchFamily="34" charset="0"/>
              </a:rPr>
              <a:t>to Walter Associates, 2023.</a:t>
            </a:r>
            <a:endParaRPr lang="en-US" sz="1500" b="1" dirty="0">
              <a:latin typeface="Aptos" panose="020B0004020202020204" pitchFamily="34" charset="0"/>
            </a:endParaRPr>
          </a:p>
          <a:p>
            <a:pPr indent="-182880" defTabSz="914400">
              <a:lnSpc>
                <a:spcPct val="90000"/>
              </a:lnSpc>
              <a:spcAft>
                <a:spcPts val="600"/>
              </a:spcAft>
              <a:buClr>
                <a:schemeClr val="tx1">
                  <a:lumMod val="85000"/>
                  <a:lumOff val="15000"/>
                </a:schemeClr>
              </a:buClr>
              <a:buFont typeface="Garamond" pitchFamily="18" charset="0"/>
              <a:buChar char="◦"/>
            </a:pPr>
            <a:endParaRPr lang="en-US" sz="1500" dirty="0">
              <a:latin typeface="Aptos" panose="020B0004020202020204" pitchFamily="34" charset="0"/>
            </a:endParaRPr>
          </a:p>
          <a:p>
            <a:pPr indent="-182880" defTabSz="914400">
              <a:lnSpc>
                <a:spcPct val="90000"/>
              </a:lnSpc>
              <a:spcAft>
                <a:spcPts val="600"/>
              </a:spcAft>
              <a:buClr>
                <a:schemeClr val="tx1">
                  <a:lumMod val="85000"/>
                  <a:lumOff val="15000"/>
                </a:schemeClr>
              </a:buClr>
              <a:buFont typeface="Garamond" pitchFamily="18" charset="0"/>
              <a:buChar char="◦"/>
            </a:pPr>
            <a:r>
              <a:rPr lang="en-US" sz="1500" dirty="0">
                <a:latin typeface="Aptos" panose="020B0004020202020204" pitchFamily="34" charset="0"/>
              </a:rPr>
              <a:t>Hyper Responsive: an integrated Digital platform that allows customers to try out products through </a:t>
            </a:r>
            <a:r>
              <a:rPr lang="en-US" sz="1500" b="1" dirty="0">
                <a:latin typeface="Aptos" panose="020B0004020202020204" pitchFamily="34" charset="0"/>
              </a:rPr>
              <a:t>Nike Plus</a:t>
            </a:r>
            <a:r>
              <a:rPr lang="en-US" sz="1500" dirty="0">
                <a:latin typeface="Aptos" panose="020B0004020202020204" pitchFamily="34" charset="0"/>
              </a:rPr>
              <a:t>, creating a seamless customer experience</a:t>
            </a:r>
          </a:p>
          <a:p>
            <a:pPr indent="-182880" defTabSz="914400">
              <a:lnSpc>
                <a:spcPct val="90000"/>
              </a:lnSpc>
              <a:spcAft>
                <a:spcPts val="600"/>
              </a:spcAft>
              <a:buClr>
                <a:schemeClr val="tx1">
                  <a:lumMod val="85000"/>
                  <a:lumOff val="15000"/>
                </a:schemeClr>
              </a:buClr>
              <a:buFont typeface="Garamond" pitchFamily="18" charset="0"/>
              <a:buChar char="◦"/>
            </a:pPr>
            <a:r>
              <a:rPr lang="en-US" sz="1500" dirty="0">
                <a:latin typeface="Aptos" panose="020B0004020202020204" pitchFamily="34" charset="0"/>
              </a:rPr>
              <a:t>Implementation of a global ERP system for </a:t>
            </a:r>
            <a:r>
              <a:rPr lang="en-US" sz="1500" dirty="0" err="1">
                <a:latin typeface="Aptos" panose="020B0004020202020204" pitchFamily="34" charset="0"/>
              </a:rPr>
              <a:t>centralised</a:t>
            </a:r>
            <a:r>
              <a:rPr lang="en-US" sz="1500" dirty="0">
                <a:latin typeface="Aptos" panose="020B0004020202020204" pitchFamily="34" charset="0"/>
              </a:rPr>
              <a:t> operation, aiding the improvement of supply and inventory.</a:t>
            </a:r>
          </a:p>
          <a:p>
            <a:pPr defTabSz="914400">
              <a:lnSpc>
                <a:spcPct val="90000"/>
              </a:lnSpc>
              <a:spcAft>
                <a:spcPts val="600"/>
              </a:spcAft>
              <a:buClr>
                <a:schemeClr val="tx1">
                  <a:lumMod val="85000"/>
                  <a:lumOff val="15000"/>
                </a:schemeClr>
              </a:buClr>
            </a:pPr>
            <a:endParaRPr lang="en-US" sz="1500" dirty="0"/>
          </a:p>
        </p:txBody>
      </p:sp>
      <p:pic>
        <p:nvPicPr>
          <p:cNvPr id="6" name="Picture 5" descr="A red swoosh logo&#10;&#10;AI-generated content may be incorrect.">
            <a:extLst>
              <a:ext uri="{FF2B5EF4-FFF2-40B4-BE49-F238E27FC236}">
                <a16:creationId xmlns:a16="http://schemas.microsoft.com/office/drawing/2014/main" id="{BCB86340-D176-AAAD-FE7C-6E35DF13665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529946" y="237743"/>
            <a:ext cx="795192" cy="795192"/>
          </a:xfrm>
          <a:prstGeom prst="rect">
            <a:avLst/>
          </a:prstGeom>
        </p:spPr>
      </p:pic>
    </p:spTree>
    <p:extLst>
      <p:ext uri="{BB962C8B-B14F-4D97-AF65-F5344CB8AC3E}">
        <p14:creationId xmlns:p14="http://schemas.microsoft.com/office/powerpoint/2010/main" val="42904810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E32D0-6432-44D7-0F7C-25D9A44BC62D}"/>
              </a:ext>
            </a:extLst>
          </p:cNvPr>
          <p:cNvSpPr>
            <a:spLocks noGrp="1"/>
          </p:cNvSpPr>
          <p:nvPr>
            <p:ph type="title"/>
          </p:nvPr>
        </p:nvSpPr>
        <p:spPr>
          <a:xfrm>
            <a:off x="1236133" y="490194"/>
            <a:ext cx="10058400" cy="1371600"/>
          </a:xfrm>
        </p:spPr>
        <p:txBody>
          <a:bodyPr/>
          <a:lstStyle/>
          <a:p>
            <a:r>
              <a:rPr lang="en-GB" dirty="0"/>
              <a:t>Challenges and solutions</a:t>
            </a:r>
          </a:p>
        </p:txBody>
      </p:sp>
      <p:graphicFrame>
        <p:nvGraphicFramePr>
          <p:cNvPr id="5" name="TextBox 2">
            <a:extLst>
              <a:ext uri="{FF2B5EF4-FFF2-40B4-BE49-F238E27FC236}">
                <a16:creationId xmlns:a16="http://schemas.microsoft.com/office/drawing/2014/main" id="{04E5990B-59C5-3166-B7BC-26A3253854BF}"/>
              </a:ext>
            </a:extLst>
          </p:cNvPr>
          <p:cNvGraphicFramePr/>
          <p:nvPr>
            <p:extLst>
              <p:ext uri="{D42A27DB-BD31-4B8C-83A1-F6EECF244321}">
                <p14:modId xmlns:p14="http://schemas.microsoft.com/office/powerpoint/2010/main" val="3349108604"/>
              </p:ext>
            </p:extLst>
          </p:nvPr>
        </p:nvGraphicFramePr>
        <p:xfrm>
          <a:off x="1032933" y="1861794"/>
          <a:ext cx="9025467" cy="3970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31932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B2E3B-0EA1-6F3E-C85F-747692A47DE0}"/>
              </a:ext>
            </a:extLst>
          </p:cNvPr>
          <p:cNvSpPr>
            <a:spLocks noGrp="1"/>
          </p:cNvSpPr>
          <p:nvPr>
            <p:ph type="title"/>
          </p:nvPr>
        </p:nvSpPr>
        <p:spPr>
          <a:xfrm>
            <a:off x="9296400" y="607392"/>
            <a:ext cx="2430780" cy="2897808"/>
          </a:xfrm>
        </p:spPr>
        <p:txBody>
          <a:bodyPr>
            <a:normAutofit/>
          </a:bodyPr>
          <a:lstStyle/>
          <a:p>
            <a:r>
              <a:rPr lang="en-GB" sz="2000" dirty="0"/>
              <a:t>IMPACT OF ERPS, CRM, ON BUSINESS PERFORMANCE</a:t>
            </a:r>
          </a:p>
        </p:txBody>
      </p:sp>
      <p:sp>
        <p:nvSpPr>
          <p:cNvPr id="4" name="Text Placeholder 3">
            <a:extLst>
              <a:ext uri="{FF2B5EF4-FFF2-40B4-BE49-F238E27FC236}">
                <a16:creationId xmlns:a16="http://schemas.microsoft.com/office/drawing/2014/main" id="{E8AE1E36-B9ED-48E5-AA11-34A6EED9337C}"/>
              </a:ext>
            </a:extLst>
          </p:cNvPr>
          <p:cNvSpPr>
            <a:spLocks noGrp="1"/>
          </p:cNvSpPr>
          <p:nvPr>
            <p:ph type="body" sz="half" idx="2"/>
          </p:nvPr>
        </p:nvSpPr>
        <p:spPr>
          <a:xfrm>
            <a:off x="9296400" y="607393"/>
            <a:ext cx="2430780" cy="449882"/>
          </a:xfrm>
        </p:spPr>
        <p:txBody>
          <a:bodyPr/>
          <a:lstStyle/>
          <a:p>
            <a:r>
              <a:rPr lang="en-GB" dirty="0"/>
              <a:t>INFORMATION SYSTEMS</a:t>
            </a:r>
          </a:p>
        </p:txBody>
      </p:sp>
      <p:sp>
        <p:nvSpPr>
          <p:cNvPr id="7" name="TextBox 6">
            <a:extLst>
              <a:ext uri="{FF2B5EF4-FFF2-40B4-BE49-F238E27FC236}">
                <a16:creationId xmlns:a16="http://schemas.microsoft.com/office/drawing/2014/main" id="{CEAE6EE6-B43B-30D3-50B8-37674C5E0757}"/>
              </a:ext>
            </a:extLst>
          </p:cNvPr>
          <p:cNvSpPr txBox="1"/>
          <p:nvPr/>
        </p:nvSpPr>
        <p:spPr>
          <a:xfrm>
            <a:off x="464820" y="440358"/>
            <a:ext cx="8021955" cy="5355312"/>
          </a:xfrm>
          <a:prstGeom prst="rect">
            <a:avLst/>
          </a:prstGeom>
          <a:noFill/>
        </p:spPr>
        <p:txBody>
          <a:bodyPr wrap="square" rtlCol="0">
            <a:spAutoFit/>
          </a:bodyPr>
          <a:lstStyle/>
          <a:p>
            <a:r>
              <a:rPr lang="en-US" dirty="0"/>
              <a:t>EPR systems are pivotal for integrating core business functions and driving operational efficiency (Pandey et al., 2022), as they integrate and automate core business processes, providing a single source of truth and real-time data across departments. This serves as the backbone of seamless business operations</a:t>
            </a:r>
            <a:r>
              <a:rPr lang="en-GB" dirty="0"/>
              <a:t>.</a:t>
            </a:r>
          </a:p>
          <a:p>
            <a:endParaRPr lang="en-GB" dirty="0"/>
          </a:p>
          <a:p>
            <a:r>
              <a:rPr lang="en-GB" dirty="0"/>
              <a:t>Operational efficiency-Expedite data function between functions</a:t>
            </a:r>
          </a:p>
          <a:p>
            <a:r>
              <a:rPr lang="en-GB" dirty="0"/>
              <a:t> ( sales trigger production and procurement) </a:t>
            </a:r>
          </a:p>
          <a:p>
            <a:r>
              <a:rPr lang="en-GB" dirty="0"/>
              <a:t>Improve Decision-making</a:t>
            </a:r>
          </a:p>
          <a:p>
            <a:r>
              <a:rPr lang="en-GB" dirty="0"/>
              <a:t>On the go Access</a:t>
            </a:r>
          </a:p>
          <a:p>
            <a:r>
              <a:rPr lang="en-GB" dirty="0"/>
              <a:t>Enhance collaboration</a:t>
            </a:r>
          </a:p>
          <a:p>
            <a:r>
              <a:rPr lang="en-GB" dirty="0"/>
              <a:t>Cost Reduction</a:t>
            </a:r>
          </a:p>
          <a:p>
            <a:r>
              <a:rPr lang="en-GB" dirty="0"/>
              <a:t>Enhance supply chain management</a:t>
            </a:r>
          </a:p>
          <a:p>
            <a:r>
              <a:rPr lang="en-GB" dirty="0"/>
              <a:t>Customer satisfaction</a:t>
            </a:r>
          </a:p>
          <a:p>
            <a:r>
              <a:rPr lang="en-GB" dirty="0"/>
              <a:t>Competitive advantage</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4384492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C9F0CC-9F30-4B99-AC35-5A6C416A0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C730C833-F142-93F2-9719-D065FBD8CE93}"/>
              </a:ext>
            </a:extLst>
          </p:cNvPr>
          <p:cNvSpPr>
            <a:spLocks noGrp="1"/>
          </p:cNvSpPr>
          <p:nvPr>
            <p:ph type="title"/>
          </p:nvPr>
        </p:nvSpPr>
        <p:spPr>
          <a:xfrm>
            <a:off x="1066800" y="642594"/>
            <a:ext cx="10058400" cy="1371600"/>
          </a:xfrm>
        </p:spPr>
        <p:txBody>
          <a:bodyPr vert="horz" lIns="91440" tIns="45720" rIns="91440" bIns="45720" rtlCol="0" anchor="ctr">
            <a:normAutofit/>
          </a:bodyPr>
          <a:lstStyle/>
          <a:p>
            <a:pPr algn="ctr"/>
            <a:r>
              <a:rPr lang="en-US"/>
              <a:t>Key Takeaway.</a:t>
            </a:r>
          </a:p>
        </p:txBody>
      </p:sp>
      <p:graphicFrame>
        <p:nvGraphicFramePr>
          <p:cNvPr id="5" name="Content Placeholder 2">
            <a:extLst>
              <a:ext uri="{FF2B5EF4-FFF2-40B4-BE49-F238E27FC236}">
                <a16:creationId xmlns:a16="http://schemas.microsoft.com/office/drawing/2014/main" id="{59F86445-192E-177A-BF6F-63CE174BE1CD}"/>
              </a:ext>
            </a:extLst>
          </p:cNvPr>
          <p:cNvGraphicFramePr>
            <a:graphicFrameLocks noGrp="1"/>
          </p:cNvGraphicFramePr>
          <p:nvPr>
            <p:ph sz="half" idx="1"/>
            <p:extLst>
              <p:ext uri="{D42A27DB-BD31-4B8C-83A1-F6EECF244321}">
                <p14:modId xmlns:p14="http://schemas.microsoft.com/office/powerpoint/2010/main" val="3738483290"/>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59753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F8D4E8B7-BC7C-DA22-C551-CF5273A44B6B}"/>
              </a:ext>
            </a:extLst>
          </p:cNvPr>
          <p:cNvSpPr>
            <a:spLocks noGrp="1"/>
          </p:cNvSpPr>
          <p:nvPr>
            <p:ph type="title"/>
          </p:nvPr>
        </p:nvSpPr>
        <p:spPr>
          <a:xfrm>
            <a:off x="573409" y="559477"/>
            <a:ext cx="3765200" cy="5709931"/>
          </a:xfrm>
        </p:spPr>
        <p:txBody>
          <a:bodyPr>
            <a:normAutofit/>
          </a:bodyPr>
          <a:lstStyle/>
          <a:p>
            <a:pPr algn="ctr"/>
            <a:r>
              <a:rPr lang="en-GB" sz="3000"/>
              <a:t>Conclusion and Recommendations</a:t>
            </a:r>
          </a:p>
        </p:txBody>
      </p:sp>
      <p:graphicFrame>
        <p:nvGraphicFramePr>
          <p:cNvPr id="6" name="Rectangle 1">
            <a:extLst>
              <a:ext uri="{FF2B5EF4-FFF2-40B4-BE49-F238E27FC236}">
                <a16:creationId xmlns:a16="http://schemas.microsoft.com/office/drawing/2014/main" id="{F83976F5-C06D-00E0-0B5B-28A57B5ED306}"/>
              </a:ext>
            </a:extLst>
          </p:cNvPr>
          <p:cNvGraphicFramePr>
            <a:graphicFrameLocks noGrp="1"/>
          </p:cNvGraphicFramePr>
          <p:nvPr>
            <p:ph idx="1"/>
            <p:extLst>
              <p:ext uri="{D42A27DB-BD31-4B8C-83A1-F6EECF244321}">
                <p14:modId xmlns:p14="http://schemas.microsoft.com/office/powerpoint/2010/main" val="83781727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82532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4ED18C4-67E3-43CE-9EC7-3809C35EE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FBE714BB-FFC1-4759-9828-5B89BFD78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ln w="6350" cap="flat" cmpd="sng" algn="ctr">
            <a:noFill/>
            <a:prstDash val="solid"/>
          </a:ln>
          <a:effectLst>
            <a:softEdge rad="0"/>
          </a:effectLst>
        </p:spPr>
        <p:txBody>
          <a:bodyPr/>
          <a:lstStyle/>
          <a:p>
            <a:endParaRPr lang="en-GB"/>
          </a:p>
        </p:txBody>
      </p:sp>
      <p:sp>
        <p:nvSpPr>
          <p:cNvPr id="12" name="Rectangle 11">
            <a:extLst>
              <a:ext uri="{FF2B5EF4-FFF2-40B4-BE49-F238E27FC236}">
                <a16:creationId xmlns:a16="http://schemas.microsoft.com/office/drawing/2014/main" id="{8E0541FA-C333-41B0-AC8A-A3423BC48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accent1"/>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0AC02D1D-EABC-A8DC-3F50-F18EE8BF8510}"/>
              </a:ext>
            </a:extLst>
          </p:cNvPr>
          <p:cNvSpPr>
            <a:spLocks noGrp="1"/>
          </p:cNvSpPr>
          <p:nvPr>
            <p:ph type="title"/>
          </p:nvPr>
        </p:nvSpPr>
        <p:spPr>
          <a:xfrm>
            <a:off x="556428" y="1112108"/>
            <a:ext cx="3754169" cy="4638936"/>
          </a:xfrm>
        </p:spPr>
        <p:txBody>
          <a:bodyPr anchor="t">
            <a:normAutofit/>
          </a:bodyPr>
          <a:lstStyle/>
          <a:p>
            <a:pPr algn="ctr"/>
            <a:r>
              <a:rPr lang="en-GB" sz="4000">
                <a:solidFill>
                  <a:srgbClr val="FFFFFF"/>
                </a:solidFill>
              </a:rPr>
              <a:t>References</a:t>
            </a:r>
          </a:p>
        </p:txBody>
      </p:sp>
      <p:sp>
        <p:nvSpPr>
          <p:cNvPr id="3" name="Content Placeholder 2">
            <a:extLst>
              <a:ext uri="{FF2B5EF4-FFF2-40B4-BE49-F238E27FC236}">
                <a16:creationId xmlns:a16="http://schemas.microsoft.com/office/drawing/2014/main" id="{607A0231-3BC4-C63D-0B6B-7B77628AE008}"/>
              </a:ext>
            </a:extLst>
          </p:cNvPr>
          <p:cNvSpPr>
            <a:spLocks noGrp="1"/>
          </p:cNvSpPr>
          <p:nvPr>
            <p:ph idx="1"/>
          </p:nvPr>
        </p:nvSpPr>
        <p:spPr>
          <a:xfrm>
            <a:off x="4654296" y="335560"/>
            <a:ext cx="7216126" cy="6191074"/>
          </a:xfrm>
        </p:spPr>
        <p:txBody>
          <a:bodyPr>
            <a:noAutofit/>
          </a:bodyPr>
          <a:lstStyle/>
          <a:p>
            <a:pPr algn="just">
              <a:lnSpc>
                <a:spcPct val="90000"/>
              </a:lnSpc>
            </a:pPr>
            <a:r>
              <a:rPr lang="en-GB" sz="1200" dirty="0" err="1">
                <a:latin typeface="Aptos" panose="020B0004020202020204" pitchFamily="34" charset="0"/>
              </a:rPr>
              <a:t>Alzghoul</a:t>
            </a:r>
            <a:r>
              <a:rPr lang="en-GB" sz="1200" dirty="0">
                <a:latin typeface="Aptos" panose="020B0004020202020204" pitchFamily="34" charset="0"/>
              </a:rPr>
              <a:t>, A., </a:t>
            </a:r>
            <a:r>
              <a:rPr lang="en-GB" sz="1200" dirty="0" err="1">
                <a:latin typeface="Aptos" panose="020B0004020202020204" pitchFamily="34" charset="0"/>
              </a:rPr>
              <a:t>Khaddam</a:t>
            </a:r>
            <a:r>
              <a:rPr lang="en-GB" sz="1200" dirty="0">
                <a:latin typeface="Aptos" panose="020B0004020202020204" pitchFamily="34" charset="0"/>
              </a:rPr>
              <a:t>, A. A., </a:t>
            </a:r>
            <a:r>
              <a:rPr lang="en-GB" sz="1200" dirty="0" err="1">
                <a:latin typeface="Aptos" panose="020B0004020202020204" pitchFamily="34" charset="0"/>
              </a:rPr>
              <a:t>Abousweilem</a:t>
            </a:r>
            <a:r>
              <a:rPr lang="en-GB" sz="1200" dirty="0">
                <a:latin typeface="Aptos" panose="020B0004020202020204" pitchFamily="34" charset="0"/>
              </a:rPr>
              <a:t>, F., </a:t>
            </a:r>
            <a:r>
              <a:rPr lang="en-GB" sz="1200" dirty="0" err="1">
                <a:latin typeface="Aptos" panose="020B0004020202020204" pitchFamily="34" charset="0"/>
              </a:rPr>
              <a:t>Irtaimeh</a:t>
            </a:r>
            <a:r>
              <a:rPr lang="en-GB" sz="1200" dirty="0">
                <a:latin typeface="Aptos" panose="020B0004020202020204" pitchFamily="34" charset="0"/>
              </a:rPr>
              <a:t>, H. J., and </a:t>
            </a:r>
            <a:r>
              <a:rPr lang="en-GB" sz="1200" dirty="0" err="1">
                <a:latin typeface="Aptos" panose="020B0004020202020204" pitchFamily="34" charset="0"/>
              </a:rPr>
              <a:t>Alshaar</a:t>
            </a:r>
            <a:r>
              <a:rPr lang="en-GB" sz="1200" dirty="0">
                <a:latin typeface="Aptos" panose="020B0004020202020204" pitchFamily="34" charset="0"/>
              </a:rPr>
              <a:t>, Q. (2024). How business intelligence capability impacts decision-making speed, comprehensiveness, and firm performance. </a:t>
            </a:r>
            <a:r>
              <a:rPr lang="en-GB" sz="1200" i="1" dirty="0">
                <a:latin typeface="Aptos" panose="020B0004020202020204" pitchFamily="34" charset="0"/>
              </a:rPr>
              <a:t>Information Development</a:t>
            </a:r>
            <a:r>
              <a:rPr lang="en-GB" sz="1200" dirty="0">
                <a:latin typeface="Aptos" panose="020B0004020202020204" pitchFamily="34" charset="0"/>
              </a:rPr>
              <a:t>, 40(2), 220–233. Available at: </a:t>
            </a:r>
            <a:r>
              <a:rPr lang="en-GB" sz="1200" dirty="0">
                <a:latin typeface="Aptos" panose="020B0004020202020204" pitchFamily="34" charset="0"/>
                <a:hlinkClick r:id="rId3"/>
              </a:rPr>
              <a:t>https://journals.sagepub.com/doi/10.1177/02666669221108438</a:t>
            </a:r>
            <a:r>
              <a:rPr lang="en-GB" sz="1200" dirty="0">
                <a:latin typeface="Aptos" panose="020B0004020202020204" pitchFamily="34" charset="0"/>
              </a:rPr>
              <a:t> (Accessed: 22 October 2025).</a:t>
            </a:r>
          </a:p>
          <a:p>
            <a:pPr algn="just">
              <a:lnSpc>
                <a:spcPct val="90000"/>
              </a:lnSpc>
            </a:pPr>
            <a:r>
              <a:rPr lang="en-GB" sz="1200" dirty="0" err="1">
                <a:latin typeface="Aptos" panose="020B0004020202020204" pitchFamily="34" charset="0"/>
              </a:rPr>
              <a:t>Butarbutar</a:t>
            </a:r>
            <a:r>
              <a:rPr lang="en-GB" sz="1200" dirty="0">
                <a:latin typeface="Aptos" panose="020B0004020202020204" pitchFamily="34" charset="0"/>
              </a:rPr>
              <a:t>, Z. T., </a:t>
            </a:r>
            <a:r>
              <a:rPr lang="en-GB" sz="1200" dirty="0" err="1">
                <a:latin typeface="Aptos" panose="020B0004020202020204" pitchFamily="34" charset="0"/>
              </a:rPr>
              <a:t>Handayani</a:t>
            </a:r>
            <a:r>
              <a:rPr lang="en-GB" sz="1200" dirty="0">
                <a:latin typeface="Aptos" panose="020B0004020202020204" pitchFamily="34" charset="0"/>
              </a:rPr>
              <a:t>, P. W., </a:t>
            </a:r>
            <a:r>
              <a:rPr lang="en-GB" sz="1200" dirty="0" err="1">
                <a:latin typeface="Aptos" panose="020B0004020202020204" pitchFamily="34" charset="0"/>
              </a:rPr>
              <a:t>Suryono</a:t>
            </a:r>
            <a:r>
              <a:rPr lang="en-GB" sz="1200" dirty="0">
                <a:latin typeface="Aptos" panose="020B0004020202020204" pitchFamily="34" charset="0"/>
              </a:rPr>
              <a:t>, R. R., and Wibowo, W. S. (2023). Systematic literature review of critical success factors on enterprise resource planning post implementation. </a:t>
            </a:r>
            <a:r>
              <a:rPr lang="en-GB" sz="1200" i="1" dirty="0">
                <a:latin typeface="Aptos" panose="020B0004020202020204" pitchFamily="34" charset="0"/>
              </a:rPr>
              <a:t>Cogent Business and Management</a:t>
            </a:r>
            <a:r>
              <a:rPr lang="en-GB" sz="1200" dirty="0">
                <a:latin typeface="Aptos" panose="020B0004020202020204" pitchFamily="34" charset="0"/>
              </a:rPr>
              <a:t>, 10(3), 2264001. Available at: </a:t>
            </a:r>
            <a:r>
              <a:rPr lang="en-GB" sz="1200" dirty="0">
                <a:latin typeface="Aptos" panose="020B0004020202020204" pitchFamily="34" charset="0"/>
                <a:hlinkClick r:id="rId4"/>
              </a:rPr>
              <a:t>https://www.tandfonline.com/doi/full/10.1080/23311975.2023.2264001</a:t>
            </a:r>
            <a:r>
              <a:rPr lang="en-GB" sz="1200" dirty="0">
                <a:latin typeface="Aptos" panose="020B0004020202020204" pitchFamily="34" charset="0"/>
              </a:rPr>
              <a:t> (Accessed: 23 October 2025).</a:t>
            </a:r>
          </a:p>
          <a:p>
            <a:pPr algn="just">
              <a:lnSpc>
                <a:spcPct val="90000"/>
              </a:lnSpc>
            </a:pPr>
            <a:r>
              <a:rPr lang="en-GB" sz="1200" dirty="0" err="1">
                <a:latin typeface="Aptos" panose="020B0004020202020204" pitchFamily="34" charset="0"/>
              </a:rPr>
              <a:t>Dabidian</a:t>
            </a:r>
            <a:r>
              <a:rPr lang="en-GB" sz="1200" dirty="0">
                <a:latin typeface="Aptos" panose="020B0004020202020204" pitchFamily="34" charset="0"/>
              </a:rPr>
              <a:t>, S., Aarabi, S. M., Eslami, Z., and Jahanbakhsh, M. (2024). Impact of clinical decision support systems on medication reviews in community pharmacies: A systematic review. </a:t>
            </a:r>
            <a:r>
              <a:rPr lang="en-GB" sz="1200" i="1" dirty="0">
                <a:latin typeface="Aptos" panose="020B0004020202020204" pitchFamily="34" charset="0"/>
              </a:rPr>
              <a:t>Healthcare</a:t>
            </a:r>
            <a:r>
              <a:rPr lang="en-GB" sz="1200" dirty="0">
                <a:latin typeface="Aptos" panose="020B0004020202020204" pitchFamily="34" charset="0"/>
              </a:rPr>
              <a:t>, 12(23), 2491. Available at: </a:t>
            </a:r>
            <a:r>
              <a:rPr lang="en-GB" sz="1200" dirty="0">
                <a:latin typeface="Aptos" panose="020B0004020202020204" pitchFamily="34" charset="0"/>
                <a:hlinkClick r:id="rId5"/>
              </a:rPr>
              <a:t>https://www.mdpi.com/2227-9032/12/23/2491</a:t>
            </a:r>
            <a:r>
              <a:rPr lang="en-GB" sz="1200" dirty="0">
                <a:latin typeface="Aptos" panose="020B0004020202020204" pitchFamily="34" charset="0"/>
              </a:rPr>
              <a:t> (Accessed: 24 October 2025).</a:t>
            </a:r>
          </a:p>
          <a:p>
            <a:pPr algn="just">
              <a:lnSpc>
                <a:spcPct val="90000"/>
              </a:lnSpc>
            </a:pPr>
            <a:r>
              <a:rPr lang="en-GB" sz="1200" dirty="0">
                <a:latin typeface="Aptos" panose="020B0004020202020204" pitchFamily="34" charset="0"/>
              </a:rPr>
              <a:t>Dennehy, D., Griva, A., </a:t>
            </a:r>
            <a:r>
              <a:rPr lang="en-GB" sz="1200" dirty="0" err="1">
                <a:latin typeface="Aptos" panose="020B0004020202020204" pitchFamily="34" charset="0"/>
              </a:rPr>
              <a:t>Pouloudi</a:t>
            </a:r>
            <a:r>
              <a:rPr lang="en-GB" sz="1200" dirty="0">
                <a:latin typeface="Aptos" panose="020B0004020202020204" pitchFamily="34" charset="0"/>
              </a:rPr>
              <a:t>, N., Dwivedi, Y. K., </a:t>
            </a:r>
            <a:r>
              <a:rPr lang="en-GB" sz="1200" dirty="0" err="1">
                <a:latin typeface="Aptos" panose="020B0004020202020204" pitchFamily="34" charset="0"/>
              </a:rPr>
              <a:t>Mäntymäki</a:t>
            </a:r>
            <a:r>
              <a:rPr lang="en-GB" sz="1200" dirty="0">
                <a:latin typeface="Aptos" panose="020B0004020202020204" pitchFamily="34" charset="0"/>
              </a:rPr>
              <a:t>, M., and Pappas, I. O. (2023). Artificial Intelligence (AI) and Information Systems: Perspectives to Responsible AI. </a:t>
            </a:r>
            <a:r>
              <a:rPr lang="en-GB" sz="1200" i="1" dirty="0">
                <a:latin typeface="Aptos" panose="020B0004020202020204" pitchFamily="34" charset="0"/>
              </a:rPr>
              <a:t>Information Systems Frontiers</a:t>
            </a:r>
            <a:r>
              <a:rPr lang="en-GB" sz="1200" dirty="0">
                <a:latin typeface="Aptos" panose="020B0004020202020204" pitchFamily="34" charset="0"/>
              </a:rPr>
              <a:t>, 25(1), 1–7. Available at: </a:t>
            </a:r>
            <a:r>
              <a:rPr lang="en-GB" sz="1200" dirty="0">
                <a:latin typeface="Aptos" panose="020B0004020202020204" pitchFamily="34" charset="0"/>
                <a:hlinkClick r:id="rId6"/>
              </a:rPr>
              <a:t>https://link.springer.com/article/10.1007/s10796-022-10365-3</a:t>
            </a:r>
            <a:r>
              <a:rPr lang="en-GB" sz="1200" dirty="0">
                <a:latin typeface="Aptos" panose="020B0004020202020204" pitchFamily="34" charset="0"/>
              </a:rPr>
              <a:t> (Accessed: 22 October 2025).</a:t>
            </a:r>
          </a:p>
          <a:p>
            <a:pPr algn="just">
              <a:lnSpc>
                <a:spcPct val="90000"/>
              </a:lnSpc>
            </a:pPr>
            <a:r>
              <a:rPr lang="en-GB" sz="1200" dirty="0" err="1">
                <a:latin typeface="Aptos" panose="020B0004020202020204" pitchFamily="34" charset="0"/>
              </a:rPr>
              <a:t>Gichoya</a:t>
            </a:r>
            <a:r>
              <a:rPr lang="en-GB" sz="1200" dirty="0">
                <a:latin typeface="Aptos" panose="020B0004020202020204" pitchFamily="34" charset="0"/>
              </a:rPr>
              <a:t>, J. W., McCoy, L. G., Celi, L. A., and Ghassemi, M. (2023). AI pitfalls and what not to do: mitigating bias in AI. </a:t>
            </a:r>
            <a:r>
              <a:rPr lang="en-GB" sz="1200" i="1" dirty="0">
                <a:latin typeface="Aptos" panose="020B0004020202020204" pitchFamily="34" charset="0"/>
              </a:rPr>
              <a:t>Radiology: Artificial Intelligence</a:t>
            </a:r>
            <a:r>
              <a:rPr lang="en-GB" sz="1200" dirty="0">
                <a:latin typeface="Aptos" panose="020B0004020202020204" pitchFamily="34" charset="0"/>
              </a:rPr>
              <a:t>, 5(5), e230141. Available at: </a:t>
            </a:r>
            <a:r>
              <a:rPr lang="en-GB" sz="1200" dirty="0">
                <a:latin typeface="Aptos" panose="020B0004020202020204" pitchFamily="34" charset="0"/>
                <a:hlinkClick r:id="rId7"/>
              </a:rPr>
              <a:t>https://pmc.ncbi.nlm.nih.gov/articles/PMC10546443/</a:t>
            </a:r>
            <a:r>
              <a:rPr lang="en-GB" sz="1200" dirty="0">
                <a:latin typeface="Aptos" panose="020B0004020202020204" pitchFamily="34" charset="0"/>
              </a:rPr>
              <a:t> (Accessed: 23 October 2025).</a:t>
            </a:r>
          </a:p>
          <a:p>
            <a:pPr algn="just">
              <a:lnSpc>
                <a:spcPct val="90000"/>
              </a:lnSpc>
            </a:pPr>
            <a:r>
              <a:rPr lang="en-GB" sz="1200" dirty="0" err="1">
                <a:latin typeface="Aptos" panose="020B0004020202020204" pitchFamily="34" charset="0"/>
              </a:rPr>
              <a:t>Hurbean</a:t>
            </a:r>
            <a:r>
              <a:rPr lang="en-GB" sz="1200" dirty="0">
                <a:latin typeface="Aptos" panose="020B0004020202020204" pitchFamily="34" charset="0"/>
              </a:rPr>
              <a:t>, L., </a:t>
            </a:r>
            <a:r>
              <a:rPr lang="en-GB" sz="1200" dirty="0" err="1">
                <a:latin typeface="Aptos" panose="020B0004020202020204" pitchFamily="34" charset="0"/>
              </a:rPr>
              <a:t>Fotache</a:t>
            </a:r>
            <a:r>
              <a:rPr lang="en-GB" sz="1200" dirty="0">
                <a:latin typeface="Aptos" panose="020B0004020202020204" pitchFamily="34" charset="0"/>
              </a:rPr>
              <a:t>, D., </a:t>
            </a:r>
            <a:r>
              <a:rPr lang="en-GB" sz="1200" dirty="0" err="1">
                <a:latin typeface="Aptos" panose="020B0004020202020204" pitchFamily="34" charset="0"/>
              </a:rPr>
              <a:t>Ilica</a:t>
            </a:r>
            <a:r>
              <a:rPr lang="en-GB" sz="1200" dirty="0">
                <a:latin typeface="Aptos" panose="020B0004020202020204" pitchFamily="34" charset="0"/>
              </a:rPr>
              <a:t>, D., and Lungu, I. (2024). Assessing the adoption of business intelligence and analytics and its impact on decision-making effectiveness. </a:t>
            </a:r>
            <a:r>
              <a:rPr lang="en-GB" sz="1200" i="1" dirty="0">
                <a:latin typeface="Aptos" panose="020B0004020202020204" pitchFamily="34" charset="0"/>
              </a:rPr>
              <a:t>Systems</a:t>
            </a:r>
            <a:r>
              <a:rPr lang="en-GB" sz="1200" dirty="0">
                <a:latin typeface="Aptos" panose="020B0004020202020204" pitchFamily="34" charset="0"/>
              </a:rPr>
              <a:t>, 13(1), 2. Available at: </a:t>
            </a:r>
            <a:r>
              <a:rPr lang="en-GB" sz="1200" dirty="0">
                <a:latin typeface="Aptos" panose="020B0004020202020204" pitchFamily="34" charset="0"/>
                <a:hlinkClick r:id="rId8"/>
              </a:rPr>
              <a:t>https://www.mdpi.com/2079-8954/13/1/2</a:t>
            </a:r>
            <a:r>
              <a:rPr lang="en-GB" sz="1200" dirty="0">
                <a:latin typeface="Aptos" panose="020B0004020202020204" pitchFamily="34" charset="0"/>
              </a:rPr>
              <a:t> (Accessed: 24 October 2025).</a:t>
            </a:r>
          </a:p>
          <a:p>
            <a:pPr algn="just">
              <a:lnSpc>
                <a:spcPct val="90000"/>
              </a:lnSpc>
            </a:pPr>
            <a:r>
              <a:rPr lang="en-GB" sz="1200" dirty="0">
                <a:latin typeface="Aptos" panose="020B0004020202020204" pitchFamily="34" charset="0"/>
              </a:rPr>
              <a:t>Jing, H., Liu, Y., and Li, Z. (2024). Digital transformation, supply chain integration and innovation performance. </a:t>
            </a:r>
            <a:r>
              <a:rPr lang="en-GB" sz="1200" i="1" dirty="0">
                <a:latin typeface="Aptos" panose="020B0004020202020204" pitchFamily="34" charset="0"/>
              </a:rPr>
              <a:t>SAGE Open</a:t>
            </a:r>
            <a:r>
              <a:rPr lang="en-GB" sz="1200" dirty="0">
                <a:latin typeface="Aptos" panose="020B0004020202020204" pitchFamily="34" charset="0"/>
              </a:rPr>
              <a:t>, 14(3), 21582440241281616. Available at: </a:t>
            </a:r>
            <a:r>
              <a:rPr lang="en-GB" sz="1200" dirty="0">
                <a:latin typeface="Aptos" panose="020B0004020202020204" pitchFamily="34" charset="0"/>
                <a:hlinkClick r:id="rId9"/>
              </a:rPr>
              <a:t>https://journals.sagepub.com/doi/10.1177/21582440241281616</a:t>
            </a:r>
            <a:r>
              <a:rPr lang="en-GB" sz="1200" dirty="0">
                <a:latin typeface="Aptos" panose="020B0004020202020204" pitchFamily="34" charset="0"/>
              </a:rPr>
              <a:t> (Accessed: 22 October 2025).</a:t>
            </a:r>
          </a:p>
          <a:p>
            <a:pPr algn="just">
              <a:lnSpc>
                <a:spcPct val="90000"/>
              </a:lnSpc>
            </a:pPr>
            <a:r>
              <a:rPr lang="en-GB" sz="1200" dirty="0" err="1">
                <a:latin typeface="Aptos" panose="020B0004020202020204" pitchFamily="34" charset="0"/>
              </a:rPr>
              <a:t>Nilashi</a:t>
            </a:r>
            <a:r>
              <a:rPr lang="en-GB" sz="1200" dirty="0">
                <a:latin typeface="Aptos" panose="020B0004020202020204" pitchFamily="34" charset="0"/>
              </a:rPr>
              <a:t>, M., </a:t>
            </a:r>
            <a:r>
              <a:rPr lang="en-GB" sz="1200" dirty="0" err="1">
                <a:latin typeface="Aptos" panose="020B0004020202020204" pitchFamily="34" charset="0"/>
              </a:rPr>
              <a:t>Yadegaridehkordi</a:t>
            </a:r>
            <a:r>
              <a:rPr lang="en-GB" sz="1200" dirty="0">
                <a:latin typeface="Aptos" panose="020B0004020202020204" pitchFamily="34" charset="0"/>
              </a:rPr>
              <a:t>, E., Ariyani, N. V., Abdullah, R., Asadi, S., and Samadi, S. (2023). The nexus between quality of customer relationship management systems and customers’ satisfaction using online reviews. </a:t>
            </a:r>
            <a:r>
              <a:rPr lang="en-GB" sz="1200" i="1" dirty="0" err="1">
                <a:latin typeface="Aptos" panose="020B0004020202020204" pitchFamily="34" charset="0"/>
              </a:rPr>
              <a:t>Heliyon</a:t>
            </a:r>
            <a:r>
              <a:rPr lang="en-GB" sz="1200" dirty="0">
                <a:latin typeface="Aptos" panose="020B0004020202020204" pitchFamily="34" charset="0"/>
              </a:rPr>
              <a:t>, 9(11), e21828. Available at: </a:t>
            </a:r>
            <a:r>
              <a:rPr lang="en-GB" sz="1200" dirty="0">
                <a:latin typeface="Aptos" panose="020B0004020202020204" pitchFamily="34" charset="0"/>
                <a:hlinkClick r:id="rId10"/>
              </a:rPr>
              <a:t>https://www.cell.com/heliyon/fulltext/S2405-8440(23)14040-0</a:t>
            </a:r>
            <a:r>
              <a:rPr lang="en-GB" sz="1200" dirty="0">
                <a:latin typeface="Aptos" panose="020B0004020202020204" pitchFamily="34" charset="0"/>
              </a:rPr>
              <a:t> (Accessed: 23 October 2025).</a:t>
            </a:r>
          </a:p>
          <a:p>
            <a:pPr algn="just">
              <a:lnSpc>
                <a:spcPct val="90000"/>
              </a:lnSpc>
            </a:pPr>
            <a:endParaRPr lang="en-GB" sz="800" dirty="0"/>
          </a:p>
        </p:txBody>
      </p:sp>
    </p:spTree>
    <p:extLst>
      <p:ext uri="{BB962C8B-B14F-4D97-AF65-F5344CB8AC3E}">
        <p14:creationId xmlns:p14="http://schemas.microsoft.com/office/powerpoint/2010/main" val="1738863782"/>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2CC4905-D8DE-127E-C4D6-7B1F64602AA6}"/>
              </a:ext>
            </a:extLst>
          </p:cNvPr>
          <p:cNvSpPr txBox="1"/>
          <p:nvPr/>
        </p:nvSpPr>
        <p:spPr>
          <a:xfrm>
            <a:off x="1476462" y="511727"/>
            <a:ext cx="8187655" cy="3915944"/>
          </a:xfrm>
          <a:prstGeom prst="rect">
            <a:avLst/>
          </a:prstGeom>
          <a:noFill/>
        </p:spPr>
        <p:txBody>
          <a:bodyPr wrap="square">
            <a:spAutoFit/>
          </a:bodyPr>
          <a:lstStyle/>
          <a:p>
            <a:pPr algn="just">
              <a:lnSpc>
                <a:spcPct val="90000"/>
              </a:lnSpc>
            </a:pPr>
            <a:r>
              <a:rPr lang="en-GB" sz="1200" dirty="0" err="1">
                <a:latin typeface="Aptos" panose="020B0004020202020204" pitchFamily="34" charset="0"/>
              </a:rPr>
              <a:t>Papagiannidis</a:t>
            </a:r>
            <a:r>
              <a:rPr lang="en-GB" sz="1200" dirty="0">
                <a:latin typeface="Aptos" panose="020B0004020202020204" pitchFamily="34" charset="0"/>
              </a:rPr>
              <a:t>, E., Enholm, I. M., and </a:t>
            </a:r>
            <a:r>
              <a:rPr lang="en-GB" sz="1200" dirty="0" err="1">
                <a:latin typeface="Aptos" panose="020B0004020202020204" pitchFamily="34" charset="0"/>
              </a:rPr>
              <a:t>Krogstie</a:t>
            </a:r>
            <a:r>
              <a:rPr lang="en-GB" sz="1200" dirty="0">
                <a:latin typeface="Aptos" panose="020B0004020202020204" pitchFamily="34" charset="0"/>
              </a:rPr>
              <a:t>, J. (2022). Toward AI governance: identifying best practices and potential barriers and outcomes. </a:t>
            </a:r>
            <a:r>
              <a:rPr lang="en-GB" sz="1200" i="1" dirty="0">
                <a:latin typeface="Aptos" panose="020B0004020202020204" pitchFamily="34" charset="0"/>
              </a:rPr>
              <a:t>Information Systems Frontiers</a:t>
            </a:r>
            <a:r>
              <a:rPr lang="en-GB" sz="1200" dirty="0">
                <a:latin typeface="Aptos" panose="020B0004020202020204" pitchFamily="34" charset="0"/>
              </a:rPr>
              <a:t>, 25(1), 123–141. Available at: </a:t>
            </a:r>
            <a:r>
              <a:rPr lang="en-GB" sz="1200" dirty="0">
                <a:latin typeface="Aptos" panose="020B0004020202020204" pitchFamily="34" charset="0"/>
                <a:hlinkClick r:id="rId3"/>
              </a:rPr>
              <a:t>https://link.springer.com/article/10.1007/s10796-022-10276-5</a:t>
            </a:r>
            <a:r>
              <a:rPr lang="en-GB" sz="1200" dirty="0">
                <a:latin typeface="Aptos" panose="020B0004020202020204" pitchFamily="34" charset="0"/>
              </a:rPr>
              <a:t> (Accessed: 24 October 2025).</a:t>
            </a:r>
          </a:p>
          <a:p>
            <a:pPr algn="just">
              <a:lnSpc>
                <a:spcPct val="90000"/>
              </a:lnSpc>
            </a:pPr>
            <a:endParaRPr lang="en-GB" sz="1200" dirty="0">
              <a:latin typeface="Aptos" panose="020B0004020202020204" pitchFamily="34" charset="0"/>
            </a:endParaRPr>
          </a:p>
          <a:p>
            <a:pPr algn="just">
              <a:lnSpc>
                <a:spcPct val="90000"/>
              </a:lnSpc>
            </a:pPr>
            <a:r>
              <a:rPr lang="en-GB" sz="1200" dirty="0">
                <a:latin typeface="Aptos" panose="020B0004020202020204" pitchFamily="34" charset="0"/>
              </a:rPr>
              <a:t>Plekhanov, D., Franke, H., and Netland, T. H. (2023). Digital transformation: A review and research agenda. </a:t>
            </a:r>
            <a:r>
              <a:rPr lang="en-GB" sz="1200" i="1" dirty="0">
                <a:latin typeface="Aptos" panose="020B0004020202020204" pitchFamily="34" charset="0"/>
              </a:rPr>
              <a:t>European Management Journal</a:t>
            </a:r>
            <a:r>
              <a:rPr lang="en-GB" sz="1200" dirty="0">
                <a:latin typeface="Aptos" panose="020B0004020202020204" pitchFamily="34" charset="0"/>
              </a:rPr>
              <a:t>, 41(6), 821–844. Available at: </a:t>
            </a:r>
            <a:r>
              <a:rPr lang="en-GB" sz="1200" dirty="0">
                <a:latin typeface="Aptos" panose="020B0004020202020204" pitchFamily="34" charset="0"/>
                <a:hlinkClick r:id="rId4"/>
              </a:rPr>
              <a:t>https://www.sciencedirect.com/science/article/pii/S0263237322001219</a:t>
            </a:r>
            <a:r>
              <a:rPr lang="en-GB" sz="1200" dirty="0">
                <a:latin typeface="Aptos" panose="020B0004020202020204" pitchFamily="34" charset="0"/>
              </a:rPr>
              <a:t> (Accessed: 22 October 2025).</a:t>
            </a:r>
          </a:p>
          <a:p>
            <a:pPr algn="just">
              <a:lnSpc>
                <a:spcPct val="90000"/>
              </a:lnSpc>
            </a:pPr>
            <a:endParaRPr lang="en-GB" sz="1200" dirty="0">
              <a:latin typeface="Aptos" panose="020B0004020202020204" pitchFamily="34" charset="0"/>
            </a:endParaRPr>
          </a:p>
          <a:p>
            <a:pPr algn="just">
              <a:lnSpc>
                <a:spcPct val="90000"/>
              </a:lnSpc>
            </a:pPr>
            <a:r>
              <a:rPr lang="en-GB" sz="1200" dirty="0">
                <a:latin typeface="Aptos" panose="020B0004020202020204" pitchFamily="34" charset="0"/>
              </a:rPr>
              <a:t>Starke, C., </a:t>
            </a:r>
            <a:r>
              <a:rPr lang="en-GB" sz="1200" dirty="0" err="1">
                <a:latin typeface="Aptos" panose="020B0004020202020204" pitchFamily="34" charset="0"/>
              </a:rPr>
              <a:t>Baleis</a:t>
            </a:r>
            <a:r>
              <a:rPr lang="en-GB" sz="1200" dirty="0">
                <a:latin typeface="Aptos" panose="020B0004020202020204" pitchFamily="34" charset="0"/>
              </a:rPr>
              <a:t>, J., Keller, B., and </a:t>
            </a:r>
            <a:r>
              <a:rPr lang="en-GB" sz="1200" dirty="0" err="1">
                <a:latin typeface="Aptos" panose="020B0004020202020204" pitchFamily="34" charset="0"/>
              </a:rPr>
              <a:t>Lünich</a:t>
            </a:r>
            <a:r>
              <a:rPr lang="en-GB" sz="1200" dirty="0">
                <a:latin typeface="Aptos" panose="020B0004020202020204" pitchFamily="34" charset="0"/>
              </a:rPr>
              <a:t>, M. (2022). Fairness perceptions of algorithmic decision-making. </a:t>
            </a:r>
            <a:r>
              <a:rPr lang="en-GB" sz="1200" i="1" dirty="0">
                <a:latin typeface="Aptos" panose="020B0004020202020204" pitchFamily="34" charset="0"/>
              </a:rPr>
              <a:t>Social Media + Society</a:t>
            </a:r>
            <a:r>
              <a:rPr lang="en-GB" sz="1200" dirty="0">
                <a:latin typeface="Aptos" panose="020B0004020202020204" pitchFamily="34" charset="0"/>
              </a:rPr>
              <a:t>, 8(3), 20539517221115189. Available at: </a:t>
            </a:r>
            <a:r>
              <a:rPr lang="en-GB" sz="1200" dirty="0">
                <a:latin typeface="Aptos" panose="020B0004020202020204" pitchFamily="34" charset="0"/>
                <a:hlinkClick r:id="rId5"/>
              </a:rPr>
              <a:t>https://journals.sagepub.com/doi/10.1177/20539517221115189</a:t>
            </a:r>
            <a:r>
              <a:rPr lang="en-GB" sz="1200" dirty="0">
                <a:latin typeface="Aptos" panose="020B0004020202020204" pitchFamily="34" charset="0"/>
              </a:rPr>
              <a:t> (Accessed: 23 October 2025).</a:t>
            </a:r>
          </a:p>
          <a:p>
            <a:pPr algn="just">
              <a:lnSpc>
                <a:spcPct val="90000"/>
              </a:lnSpc>
            </a:pPr>
            <a:endParaRPr lang="en-GB" sz="1200" dirty="0">
              <a:latin typeface="Aptos" panose="020B0004020202020204" pitchFamily="34" charset="0"/>
            </a:endParaRPr>
          </a:p>
          <a:p>
            <a:pPr algn="just">
              <a:lnSpc>
                <a:spcPct val="90000"/>
              </a:lnSpc>
            </a:pPr>
            <a:r>
              <a:rPr lang="en-GB" sz="1200" dirty="0" err="1">
                <a:latin typeface="Aptos" panose="020B0004020202020204" pitchFamily="34" charset="0"/>
              </a:rPr>
              <a:t>Stroumpoulis</a:t>
            </a:r>
            <a:r>
              <a:rPr lang="en-GB" sz="1200" dirty="0">
                <a:latin typeface="Aptos" panose="020B0004020202020204" pitchFamily="34" charset="0"/>
              </a:rPr>
              <a:t>, A., </a:t>
            </a:r>
            <a:r>
              <a:rPr lang="en-GB" sz="1200" dirty="0" err="1">
                <a:latin typeface="Aptos" panose="020B0004020202020204" pitchFamily="34" charset="0"/>
              </a:rPr>
              <a:t>Mitsakis</a:t>
            </a:r>
            <a:r>
              <a:rPr lang="en-GB" sz="1200" dirty="0">
                <a:latin typeface="Aptos" panose="020B0004020202020204" pitchFamily="34" charset="0"/>
              </a:rPr>
              <a:t>, F., and </a:t>
            </a:r>
            <a:r>
              <a:rPr lang="en-GB" sz="1200" dirty="0" err="1">
                <a:latin typeface="Aptos" panose="020B0004020202020204" pitchFamily="34" charset="0"/>
              </a:rPr>
              <a:t>Panagiotakopoulos</a:t>
            </a:r>
            <a:r>
              <a:rPr lang="en-GB" sz="1200" dirty="0">
                <a:latin typeface="Aptos" panose="020B0004020202020204" pitchFamily="34" charset="0"/>
              </a:rPr>
              <a:t>, A. (2024). Enhancing sustainable supply chain management through digital transformation: a systematic review. </a:t>
            </a:r>
            <a:r>
              <a:rPr lang="en-GB" sz="1200" i="1" dirty="0">
                <a:latin typeface="Aptos" panose="020B0004020202020204" pitchFamily="34" charset="0"/>
              </a:rPr>
              <a:t>Sustainability</a:t>
            </a:r>
            <a:r>
              <a:rPr lang="en-GB" sz="1200" dirty="0">
                <a:latin typeface="Aptos" panose="020B0004020202020204" pitchFamily="34" charset="0"/>
              </a:rPr>
              <a:t>, 16(16), 6778. Available at: </a:t>
            </a:r>
            <a:r>
              <a:rPr lang="en-GB" sz="1200" dirty="0">
                <a:latin typeface="Aptos" panose="020B0004020202020204" pitchFamily="34" charset="0"/>
                <a:hlinkClick r:id="rId6"/>
              </a:rPr>
              <a:t>https://www.mdpi.com/2071-1050/16/16/6778</a:t>
            </a:r>
            <a:r>
              <a:rPr lang="en-GB" sz="1200" dirty="0">
                <a:latin typeface="Aptos" panose="020B0004020202020204" pitchFamily="34" charset="0"/>
              </a:rPr>
              <a:t> (Accessed: 24 October 2025).</a:t>
            </a:r>
          </a:p>
          <a:p>
            <a:pPr algn="just">
              <a:lnSpc>
                <a:spcPct val="90000"/>
              </a:lnSpc>
            </a:pPr>
            <a:r>
              <a:rPr lang="en-GB" sz="1200" dirty="0">
                <a:latin typeface="Aptos" panose="020B0004020202020204" pitchFamily="34" charset="0"/>
              </a:rPr>
              <a:t>Wang, X., Su, Y., and Zhao, Y. (2024). Algorithmic discrimination: examining its types and regulatory framework. </a:t>
            </a:r>
            <a:r>
              <a:rPr lang="en-GB" sz="1200" i="1" dirty="0">
                <a:latin typeface="Aptos" panose="020B0004020202020204" pitchFamily="34" charset="0"/>
              </a:rPr>
              <a:t>Frontiers in Artificial Intelligence</a:t>
            </a:r>
            <a:r>
              <a:rPr lang="en-GB" sz="1200" dirty="0">
                <a:latin typeface="Aptos" panose="020B0004020202020204" pitchFamily="34" charset="0"/>
              </a:rPr>
              <a:t>, 7, 1320277. Available at: </a:t>
            </a:r>
            <a:r>
              <a:rPr lang="en-GB" sz="1200" dirty="0">
                <a:latin typeface="Aptos" panose="020B0004020202020204" pitchFamily="34" charset="0"/>
                <a:hlinkClick r:id="rId7"/>
              </a:rPr>
              <a:t>https://www.frontiersin.org/journals/artificial-intelligence/articles/10.3389/frai.2024.1320277/full</a:t>
            </a:r>
            <a:r>
              <a:rPr lang="en-GB" sz="1200" dirty="0">
                <a:latin typeface="Aptos" panose="020B0004020202020204" pitchFamily="34" charset="0"/>
              </a:rPr>
              <a:t> (Accessed: 22 October 2025).</a:t>
            </a:r>
          </a:p>
          <a:p>
            <a:pPr algn="just">
              <a:lnSpc>
                <a:spcPct val="90000"/>
              </a:lnSpc>
            </a:pPr>
            <a:endParaRPr lang="en-US" sz="1200" dirty="0">
              <a:latin typeface="Aptos" panose="020B0004020202020204" pitchFamily="34" charset="0"/>
            </a:endParaRPr>
          </a:p>
          <a:p>
            <a:pPr algn="just">
              <a:lnSpc>
                <a:spcPct val="90000"/>
              </a:lnSpc>
            </a:pPr>
            <a:r>
              <a:rPr lang="en-US" sz="1200" dirty="0">
                <a:latin typeface="Aptos" panose="020B0004020202020204" pitchFamily="34" charset="0"/>
              </a:rPr>
              <a:t>Hou, Q. (2023) 'Analysis Of Nike Brand Operation and Marketing Strategy in Different Business Periods Based On 4P Marketing Theory'. </a:t>
            </a:r>
            <a:r>
              <a:rPr lang="en-US" sz="1200" i="1" dirty="0">
                <a:latin typeface="Aptos" panose="020B0004020202020204" pitchFamily="34" charset="0"/>
              </a:rPr>
              <a:t>Highlights in Business, Economics and Management</a:t>
            </a:r>
            <a:r>
              <a:rPr lang="en-US" sz="1200" dirty="0">
                <a:latin typeface="Aptos" panose="020B0004020202020204" pitchFamily="34" charset="0"/>
              </a:rPr>
              <a:t>, 23, pp. [Page numbers needed]. Available at: </a:t>
            </a:r>
            <a:r>
              <a:rPr lang="en-GB" sz="1200" dirty="0"/>
              <a:t>Available at: </a:t>
            </a:r>
            <a:r>
              <a:rPr lang="en-GB" sz="1200" dirty="0">
                <a:hlinkClick r:id="rId8"/>
              </a:rPr>
              <a:t>https://www.example-website.org/hbem/vol23/paper45</a:t>
            </a:r>
            <a:r>
              <a:rPr lang="en-GB" sz="1200" dirty="0"/>
              <a:t> (Accessed: 07 </a:t>
            </a:r>
            <a:r>
              <a:rPr lang="en-GB" sz="1200" dirty="0" err="1"/>
              <a:t>Novembert</a:t>
            </a:r>
            <a:r>
              <a:rPr lang="en-GB" sz="1200" dirty="0"/>
              <a:t> 2025).</a:t>
            </a:r>
            <a:endParaRPr lang="en-GB" sz="1200" dirty="0">
              <a:latin typeface="Aptos" panose="020B0004020202020204" pitchFamily="34" charset="0"/>
            </a:endParaRPr>
          </a:p>
          <a:p>
            <a:pPr algn="just">
              <a:lnSpc>
                <a:spcPct val="90000"/>
              </a:lnSpc>
            </a:pPr>
            <a:endParaRPr lang="en-GB" sz="1200" dirty="0">
              <a:latin typeface="Aptos" panose="020B0004020202020204" pitchFamily="34" charset="0"/>
            </a:endParaRPr>
          </a:p>
        </p:txBody>
      </p:sp>
      <p:sp>
        <p:nvSpPr>
          <p:cNvPr id="5" name="TextBox 4">
            <a:extLst>
              <a:ext uri="{FF2B5EF4-FFF2-40B4-BE49-F238E27FC236}">
                <a16:creationId xmlns:a16="http://schemas.microsoft.com/office/drawing/2014/main" id="{F00664D8-493E-7FFB-D763-82F2B3E2C979}"/>
              </a:ext>
            </a:extLst>
          </p:cNvPr>
          <p:cNvSpPr txBox="1"/>
          <p:nvPr/>
        </p:nvSpPr>
        <p:spPr>
          <a:xfrm>
            <a:off x="1476462" y="3252831"/>
            <a:ext cx="7935986" cy="2958759"/>
          </a:xfrm>
          <a:prstGeom prst="rect">
            <a:avLst/>
          </a:prstGeom>
          <a:noFill/>
        </p:spPr>
        <p:txBody>
          <a:bodyPr wrap="square">
            <a:spAutoFit/>
          </a:bodyPr>
          <a:lstStyle/>
          <a:p>
            <a:pPr defTabSz="914400">
              <a:lnSpc>
                <a:spcPct val="90000"/>
              </a:lnSpc>
              <a:spcAft>
                <a:spcPts val="600"/>
              </a:spcAft>
              <a:buClr>
                <a:schemeClr val="tx1">
                  <a:lumMod val="85000"/>
                  <a:lumOff val="15000"/>
                </a:schemeClr>
              </a:buClr>
            </a:pPr>
            <a:endParaRPr lang="en-US" sz="1200" b="1" dirty="0">
              <a:latin typeface="Aptos" panose="020B0004020202020204" pitchFamily="34" charset="0"/>
            </a:endParaRPr>
          </a:p>
          <a:p>
            <a:pPr defTabSz="914400">
              <a:lnSpc>
                <a:spcPct val="90000"/>
              </a:lnSpc>
              <a:spcAft>
                <a:spcPts val="600"/>
              </a:spcAft>
              <a:buClr>
                <a:schemeClr val="tx1">
                  <a:lumMod val="85000"/>
                  <a:lumOff val="15000"/>
                </a:schemeClr>
              </a:buClr>
            </a:pPr>
            <a:endParaRPr lang="en-US" sz="1200" b="1" dirty="0">
              <a:latin typeface="Aptos" panose="020B0004020202020204" pitchFamily="34" charset="0"/>
            </a:endParaRPr>
          </a:p>
          <a:p>
            <a:pPr defTabSz="914400">
              <a:lnSpc>
                <a:spcPct val="90000"/>
              </a:lnSpc>
              <a:spcAft>
                <a:spcPts val="600"/>
              </a:spcAft>
              <a:buClr>
                <a:schemeClr val="tx1">
                  <a:lumMod val="85000"/>
                  <a:lumOff val="15000"/>
                </a:schemeClr>
              </a:buClr>
            </a:pPr>
            <a:endParaRPr lang="en-US" sz="1200" b="1" dirty="0">
              <a:latin typeface="Aptos" panose="020B0004020202020204" pitchFamily="34" charset="0"/>
            </a:endParaRPr>
          </a:p>
          <a:p>
            <a:pPr defTabSz="914400">
              <a:lnSpc>
                <a:spcPct val="90000"/>
              </a:lnSpc>
              <a:spcAft>
                <a:spcPts val="600"/>
              </a:spcAft>
              <a:buClr>
                <a:schemeClr val="tx1">
                  <a:lumMod val="85000"/>
                  <a:lumOff val="15000"/>
                </a:schemeClr>
              </a:buClr>
            </a:pPr>
            <a:r>
              <a:rPr lang="en-US" sz="1200" b="1" dirty="0">
                <a:latin typeface="Aptos" panose="020B0004020202020204" pitchFamily="34" charset="0"/>
              </a:rPr>
              <a:t> </a:t>
            </a:r>
          </a:p>
          <a:p>
            <a:pPr defTabSz="914400">
              <a:lnSpc>
                <a:spcPct val="90000"/>
              </a:lnSpc>
              <a:spcAft>
                <a:spcPts val="600"/>
              </a:spcAft>
              <a:buClr>
                <a:schemeClr val="tx1">
                  <a:lumMod val="85000"/>
                  <a:lumOff val="15000"/>
                </a:schemeClr>
              </a:buClr>
            </a:pPr>
            <a:r>
              <a:rPr lang="en-US" sz="1200" b="1" dirty="0">
                <a:latin typeface="Aptos" panose="020B0004020202020204" pitchFamily="34" charset="0"/>
              </a:rPr>
              <a:t>Lawrence, E. (2024)</a:t>
            </a:r>
            <a:r>
              <a:rPr lang="en-US" sz="1200" dirty="0">
                <a:latin typeface="Aptos" panose="020B0004020202020204" pitchFamily="34" charset="0"/>
              </a:rPr>
              <a:t> </a:t>
            </a:r>
            <a:r>
              <a:rPr lang="en-US" sz="1200" i="1" dirty="0">
                <a:latin typeface="Aptos" panose="020B0004020202020204" pitchFamily="34" charset="0"/>
              </a:rPr>
              <a:t>Enterprise Resource Planning (ERP) Systems for Streamlining Organizational Processes</a:t>
            </a:r>
            <a:r>
              <a:rPr lang="en-US" sz="1200" dirty="0">
                <a:latin typeface="Aptos" panose="020B0004020202020204" pitchFamily="34" charset="0"/>
              </a:rPr>
              <a:t> </a:t>
            </a:r>
            <a:r>
              <a:rPr lang="en-US" sz="1200" b="1" dirty="0">
                <a:latin typeface="Aptos" panose="020B0004020202020204" pitchFamily="34" charset="0"/>
              </a:rPr>
              <a:t>[Abstract]. Available at: </a:t>
            </a:r>
            <a:r>
              <a:rPr lang="en-US" sz="1200" dirty="0">
                <a:latin typeface="Aptos" panose="020B0004020202020204" pitchFamily="34" charset="0"/>
                <a:hlinkClick r:id="rId9"/>
              </a:rPr>
              <a:t>Enterprise-Resource-Planning-ERP-Systems-for-Streamlining-Organizational-Processes.pdf</a:t>
            </a:r>
            <a:r>
              <a:rPr lang="en-US" sz="1200" b="1" dirty="0">
                <a:latin typeface="Aptos" panose="020B0004020202020204" pitchFamily="34" charset="0"/>
              </a:rPr>
              <a:t> (Accessed: 07 November 2025</a:t>
            </a:r>
            <a:endParaRPr lang="en-US" sz="1200" dirty="0">
              <a:latin typeface="Aptos" panose="020B0004020202020204" pitchFamily="34" charset="0"/>
            </a:endParaRPr>
          </a:p>
          <a:p>
            <a:pPr defTabSz="914400">
              <a:lnSpc>
                <a:spcPct val="90000"/>
              </a:lnSpc>
              <a:spcAft>
                <a:spcPts val="600"/>
              </a:spcAft>
              <a:buClr>
                <a:schemeClr val="tx1">
                  <a:lumMod val="85000"/>
                  <a:lumOff val="15000"/>
                </a:schemeClr>
              </a:buClr>
            </a:pPr>
            <a:r>
              <a:rPr lang="en-US" sz="1200" dirty="0">
                <a:latin typeface="Aptos" panose="020B0004020202020204" pitchFamily="34" charset="0"/>
              </a:rPr>
              <a:t>Pandey, A.K., Singh, R.K., Jayesh, G.S., Khare, N. and Gupta, S.K. (2022) 'Examining the Role of Enterprise Resource Planning (ERP) in Improving Business Operations in Companies'. </a:t>
            </a:r>
            <a:r>
              <a:rPr lang="en-US" sz="1200" i="1" dirty="0">
                <a:latin typeface="Aptos" panose="020B0004020202020204" pitchFamily="34" charset="0"/>
              </a:rPr>
              <a:t>ECS Transactions</a:t>
            </a:r>
            <a:r>
              <a:rPr lang="en-US" sz="1200" dirty="0">
                <a:latin typeface="Aptos" panose="020B0004020202020204" pitchFamily="34" charset="0"/>
              </a:rPr>
              <a:t>, 107(1), p. 2681. Available at: </a:t>
            </a:r>
            <a:r>
              <a:rPr lang="en-US" sz="1200" dirty="0">
                <a:latin typeface="Aptos" panose="020B0004020202020204" pitchFamily="34" charset="0"/>
                <a:hlinkClick r:id="rId10"/>
              </a:rPr>
              <a:t>https://doi.org/10.1149/10701.2681ecst</a:t>
            </a:r>
            <a:r>
              <a:rPr lang="en-US" sz="1200" dirty="0">
                <a:latin typeface="Aptos" panose="020B0004020202020204" pitchFamily="34" charset="0"/>
              </a:rPr>
              <a:t> (Accessed: 09 November 2025).</a:t>
            </a:r>
            <a:br>
              <a:rPr lang="en-US" sz="1200" dirty="0">
                <a:latin typeface="Aptos" panose="020B0004020202020204" pitchFamily="34" charset="0"/>
              </a:rPr>
            </a:br>
            <a:endParaRPr lang="en-US" sz="1200" dirty="0">
              <a:latin typeface="Aptos" panose="020B0004020202020204" pitchFamily="34" charset="0"/>
            </a:endParaRPr>
          </a:p>
          <a:p>
            <a:pPr defTabSz="914400">
              <a:lnSpc>
                <a:spcPct val="90000"/>
              </a:lnSpc>
              <a:spcAft>
                <a:spcPts val="600"/>
              </a:spcAft>
              <a:buClr>
                <a:schemeClr val="tx1">
                  <a:lumMod val="85000"/>
                  <a:lumOff val="15000"/>
                </a:schemeClr>
              </a:buClr>
            </a:pPr>
            <a:r>
              <a:rPr lang="en-US" sz="1200" dirty="0">
                <a:latin typeface="Aptos" panose="020B0004020202020204" pitchFamily="34" charset="0"/>
              </a:rPr>
              <a:t>Walter Associates (2023) </a:t>
            </a:r>
            <a:r>
              <a:rPr lang="en-US" sz="1200" i="1" dirty="0">
                <a:latin typeface="Aptos" panose="020B0004020202020204" pitchFamily="34" charset="0"/>
              </a:rPr>
              <a:t>What companies use ERP systems?</a:t>
            </a:r>
            <a:r>
              <a:rPr lang="en-US" sz="1200" dirty="0">
                <a:latin typeface="Aptos" panose="020B0004020202020204" pitchFamily="34" charset="0"/>
              </a:rPr>
              <a:t> Available at: </a:t>
            </a:r>
            <a:r>
              <a:rPr lang="en-US" sz="1200" dirty="0">
                <a:latin typeface="Aptos" panose="020B0004020202020204" pitchFamily="34" charset="0"/>
                <a:hlinkClick r:id="rId11"/>
              </a:rPr>
              <a:t>https://www.walterassociates.co.uk/what-companies-use-erp-systems/</a:t>
            </a:r>
            <a:r>
              <a:rPr lang="en-US" sz="1200" dirty="0">
                <a:latin typeface="Aptos" panose="020B0004020202020204" pitchFamily="34" charset="0"/>
              </a:rPr>
              <a:t> (Accessed: 08 November 2025).</a:t>
            </a:r>
            <a:endParaRPr lang="en-GB" sz="1200" dirty="0">
              <a:latin typeface="Aptos" panose="020B0004020202020204" pitchFamily="34" charset="0"/>
            </a:endParaRPr>
          </a:p>
          <a:p>
            <a:pPr defTabSz="914400">
              <a:lnSpc>
                <a:spcPct val="90000"/>
              </a:lnSpc>
              <a:spcAft>
                <a:spcPts val="600"/>
              </a:spcAft>
              <a:buClr>
                <a:schemeClr val="tx1">
                  <a:lumMod val="85000"/>
                  <a:lumOff val="15000"/>
                </a:schemeClr>
              </a:buClr>
            </a:pPr>
            <a:endParaRPr lang="en-US" sz="1200" dirty="0">
              <a:latin typeface="Aptos" panose="020B0004020202020204" pitchFamily="34" charset="0"/>
            </a:endParaRPr>
          </a:p>
        </p:txBody>
      </p:sp>
    </p:spTree>
    <p:extLst>
      <p:ext uri="{BB962C8B-B14F-4D97-AF65-F5344CB8AC3E}">
        <p14:creationId xmlns:p14="http://schemas.microsoft.com/office/powerpoint/2010/main" val="10543312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1010</TotalTime>
  <Words>5161</Words>
  <Application>Microsoft Office PowerPoint</Application>
  <PresentationFormat>Widescreen</PresentationFormat>
  <Paragraphs>264</Paragraphs>
  <Slides>28</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Aptos</vt:lpstr>
      <vt:lpstr>Arial</vt:lpstr>
      <vt:lpstr>Century Gothic</vt:lpstr>
      <vt:lpstr>Courier New</vt:lpstr>
      <vt:lpstr>Garamond</vt:lpstr>
      <vt:lpstr>Wingdings</vt:lpstr>
      <vt:lpstr>Savon</vt:lpstr>
      <vt:lpstr>MODULE CODE: LCLM 5004 TITLE: Managing Business Information LECTURER: Dr Amitave Banik ASSESSMENT  TITLE:  Modernizing Business Through Information  Systems: A Strategic Analysis for Tesla</vt:lpstr>
      <vt:lpstr>PowerPoint Presentation</vt:lpstr>
      <vt:lpstr>TABLE OF CONTENTS</vt:lpstr>
      <vt:lpstr> Introduction</vt:lpstr>
      <vt:lpstr>Role in Business Operations</vt:lpstr>
      <vt:lpstr>Enterprise Resource Planning Systems</vt:lpstr>
      <vt:lpstr>Referencess</vt:lpstr>
      <vt:lpstr>Customer Relationship Management Systems</vt:lpstr>
      <vt:lpstr>Enterprise Resource Planning Systems for Tesla</vt:lpstr>
      <vt:lpstr>Strategic ERP Implementation for Tesla Operations</vt:lpstr>
      <vt:lpstr>System Limitations and Challenges</vt:lpstr>
      <vt:lpstr>References</vt:lpstr>
      <vt:lpstr>Data Privacy and Security Concerns</vt:lpstr>
      <vt:lpstr>AI Decision Making and Algorithmic Bias</vt:lpstr>
      <vt:lpstr>Mitigating Ethical Risks</vt:lpstr>
      <vt:lpstr>Tesla Manufacturing and Supply Chain Systems</vt:lpstr>
      <vt:lpstr>Tesla Customer Experience and Data Analytics</vt:lpstr>
      <vt:lpstr>References</vt:lpstr>
      <vt:lpstr>Real-world case study</vt:lpstr>
      <vt:lpstr>PowerPoint Presentation</vt:lpstr>
      <vt:lpstr>Challenges and solutions</vt:lpstr>
      <vt:lpstr>PowerPoint Presentation</vt:lpstr>
      <vt:lpstr>Challenges and solutions</vt:lpstr>
      <vt:lpstr>IMPACT OF ERPS, CRM, ON BUSINESS PERFORMANCE</vt:lpstr>
      <vt:lpstr>Key Takeaway.</vt:lpstr>
      <vt:lpstr>Conclusion and Recommendations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student</dc:creator>
  <cp:lastModifiedBy>Kathlyn Kanu</cp:lastModifiedBy>
  <cp:revision>2</cp:revision>
  <dcterms:created xsi:type="dcterms:W3CDTF">2025-10-31T08:22:21Z</dcterms:created>
  <dcterms:modified xsi:type="dcterms:W3CDTF">2025-11-12T10:30:20Z</dcterms:modified>
</cp:coreProperties>
</file>