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6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51" autoAdjust="0"/>
    <p:restoredTop sz="94660"/>
  </p:normalViewPr>
  <p:slideViewPr>
    <p:cSldViewPr snapToGrid="0">
      <p:cViewPr varScale="1">
        <p:scale>
          <a:sx n="51" d="100"/>
          <a:sy n="51" d="100"/>
        </p:scale>
        <p:origin x="114" y="3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77F6A3BA-0C12-4B6E-A49F-764E0A06B82B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51265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6A3BA-0C12-4B6E-A49F-764E0A06B82B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55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6A3BA-0C12-4B6E-A49F-764E0A06B82B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912123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6A3BA-0C12-4B6E-A49F-764E0A06B82B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176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6A3BA-0C12-4B6E-A49F-764E0A06B82B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6859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6A3BA-0C12-4B6E-A49F-764E0A06B82B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7881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6A3BA-0C12-4B6E-A49F-764E0A06B82B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408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6A3BA-0C12-4B6E-A49F-764E0A06B82B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87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6A3BA-0C12-4B6E-A49F-764E0A06B82B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1407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6A3BA-0C12-4B6E-A49F-764E0A06B82B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331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6A3BA-0C12-4B6E-A49F-764E0A06B82B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4917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77F6A3BA-0C12-4B6E-A49F-764E0A06B82B}" type="datetimeFigureOut">
              <a:rPr lang="en-GB" smtClean="0"/>
              <a:t>23/10/2015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18777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Learning in the Middle Ages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26 October 2015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0445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session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009650" y="1924050"/>
            <a:ext cx="615315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 One: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Lecture on the development of learning in the Middle Ages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Schools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Universities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 smtClean="0"/>
              <a:t>Bologna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 smtClean="0"/>
              <a:t>Paris</a:t>
            </a:r>
          </a:p>
          <a:p>
            <a:pPr lvl="2"/>
            <a:endParaRPr lang="en-GB" dirty="0" smtClean="0"/>
          </a:p>
          <a:p>
            <a:pPr lvl="2"/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09650" y="3962400"/>
            <a:ext cx="565785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 Two: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Sources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Peter Abelard and the </a:t>
            </a:r>
            <a:r>
              <a:rPr lang="en-GB" i="1" dirty="0" err="1" smtClean="0"/>
              <a:t>Historia</a:t>
            </a:r>
            <a:r>
              <a:rPr lang="en-GB" i="1" dirty="0" smtClean="0"/>
              <a:t> </a:t>
            </a:r>
            <a:r>
              <a:rPr lang="en-GB" i="1" dirty="0" err="1" smtClean="0"/>
              <a:t>Calamitatum</a:t>
            </a:r>
            <a:endParaRPr lang="en-GB" i="1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John of Salisbury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Statutes of the University of Paris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5684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was educated in the Middle Ages?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2305050" y="1690688"/>
            <a:ext cx="2152650" cy="378565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Churchmen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Monks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Nuns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Aristocrats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 smtClean="0"/>
              <a:t>The poor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662" y="1690688"/>
            <a:ext cx="4867275" cy="4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4469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did people learn?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971550" y="1981200"/>
            <a:ext cx="289560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Monasteries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4400" y="0"/>
            <a:ext cx="4671350" cy="6904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993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37961"/>
            <a:ext cx="10134600" cy="6895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446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181100" y="733424"/>
            <a:ext cx="34099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Trivium:</a:t>
            </a:r>
            <a:br>
              <a:rPr lang="en-GB" sz="3600" dirty="0" smtClean="0"/>
            </a:br>
            <a:r>
              <a:rPr lang="en-GB" sz="3600" dirty="0" smtClean="0"/>
              <a:t>	Grammar</a:t>
            </a:r>
            <a:br>
              <a:rPr lang="en-GB" sz="3600" dirty="0" smtClean="0"/>
            </a:br>
            <a:r>
              <a:rPr lang="en-GB" sz="3600" dirty="0" smtClean="0"/>
              <a:t>	Rhetoric</a:t>
            </a:r>
            <a:br>
              <a:rPr lang="en-GB" sz="3600" dirty="0" smtClean="0"/>
            </a:br>
            <a:r>
              <a:rPr lang="en-GB" sz="3600" dirty="0" smtClean="0"/>
              <a:t>	Dialectic</a:t>
            </a:r>
            <a:endParaRPr lang="en-GB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7369175" y="3352800"/>
            <a:ext cx="468947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Quadrivium</a:t>
            </a:r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	Arithmetic</a:t>
            </a:r>
            <a:br>
              <a:rPr lang="en-GB" sz="3600" dirty="0" smtClean="0"/>
            </a:br>
            <a:r>
              <a:rPr lang="en-GB" sz="3600" dirty="0" smtClean="0"/>
              <a:t>	Geometry</a:t>
            </a:r>
            <a:br>
              <a:rPr lang="en-GB" sz="3600" dirty="0" smtClean="0"/>
            </a:br>
            <a:r>
              <a:rPr lang="en-GB" sz="3600" dirty="0" smtClean="0"/>
              <a:t>	Astronomy</a:t>
            </a:r>
            <a:br>
              <a:rPr lang="en-GB" sz="3600" dirty="0" smtClean="0"/>
            </a:br>
            <a:r>
              <a:rPr lang="en-GB" sz="3600" dirty="0" smtClean="0"/>
              <a:t>	Musical Theory</a:t>
            </a:r>
            <a:endParaRPr lang="en-GB" sz="3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7676" y="11162"/>
            <a:ext cx="2624299" cy="6683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121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did people learn?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838200" y="1981200"/>
            <a:ext cx="325755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200" dirty="0" smtClean="0"/>
              <a:t>Monasteries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200" dirty="0" smtClean="0"/>
              <a:t>Cathedrals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200" dirty="0" smtClean="0"/>
              <a:t>Universities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4002" t="54266" r="-1709" b="13867"/>
          <a:stretch/>
        </p:blipFill>
        <p:spPr>
          <a:xfrm>
            <a:off x="7149000" y="305628"/>
            <a:ext cx="4759726" cy="278047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1950" y="2660273"/>
            <a:ext cx="4762500" cy="335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381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Bologna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315075" y="1027906"/>
            <a:ext cx="5038725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dirty="0" smtClean="0"/>
              <a:t>Roman Law</a:t>
            </a:r>
          </a:p>
          <a:p>
            <a:pPr marL="742950" lvl="1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dirty="0" err="1" smtClean="0"/>
              <a:t>Inerius</a:t>
            </a:r>
            <a:endParaRPr lang="en-GB" sz="2800" dirty="0" smtClean="0"/>
          </a:p>
          <a:p>
            <a:pPr marL="742950" lvl="1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dirty="0" smtClean="0"/>
              <a:t>Gratian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dirty="0" smtClean="0"/>
              <a:t>Emperor Barbarossa’s support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dirty="0" smtClean="0"/>
              <a:t>Local Support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dirty="0" smtClean="0"/>
              <a:t>University Statutes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028" y="1917957"/>
            <a:ext cx="5706822" cy="4607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4714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Paris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085850" y="2095500"/>
            <a:ext cx="371475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Who’s in charge?</a:t>
            </a:r>
          </a:p>
          <a:p>
            <a:endParaRPr lang="en-GB" sz="2800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Chancellor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Provost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Archbishop</a:t>
            </a:r>
          </a:p>
          <a:p>
            <a:pPr lvl="1"/>
            <a:endParaRPr lang="en-GB" sz="28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Left Bank Location</a:t>
            </a:r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9982" y="3167298"/>
            <a:ext cx="5982973" cy="3202885"/>
          </a:xfrm>
          <a:prstGeom prst="rect">
            <a:avLst/>
          </a:prstGeom>
        </p:spPr>
      </p:pic>
      <p:pic>
        <p:nvPicPr>
          <p:cNvPr id="4098" name="Picture 2" descr="http://cache4.asset-cache.net/xt/142456001.jpg?v=1&amp;g=fs1%7C0%7CDEA%7C56%7C001&amp;s=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9982" y="407387"/>
            <a:ext cx="3527703" cy="2759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11251" y="407387"/>
            <a:ext cx="2591704" cy="3479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981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794766"/>
            <a:ext cx="4481322" cy="1499616"/>
          </a:xfrm>
        </p:spPr>
        <p:txBody>
          <a:bodyPr/>
          <a:lstStyle/>
          <a:p>
            <a:r>
              <a:rPr lang="en-GB" dirty="0" smtClean="0"/>
              <a:t>Left Bank Location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1026" name="Picture 2" descr="https://upload.wikimedia.org/wikipedia/commons/thumb/2/26/Plan_restitu%C3%A9_de_Paris_en_1380_-_ALPAGE.svg/957px-Plan_restitu%C3%A9_de_Paris_en_1380_-_ALPAGE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89917"/>
            <a:ext cx="5994400" cy="6414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57200" y="2514600"/>
            <a:ext cx="4267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Key:</a:t>
            </a:r>
          </a:p>
          <a:p>
            <a:r>
              <a:rPr lang="en-GB" sz="3200" dirty="0" smtClean="0"/>
              <a:t>Red = Religious Buildings</a:t>
            </a:r>
          </a:p>
          <a:p>
            <a:r>
              <a:rPr lang="en-GB" sz="3200" dirty="0" smtClean="0"/>
              <a:t>Green = Colleges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51463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Birth of the ‘</a:t>
            </a:r>
            <a:r>
              <a:rPr lang="en-GB" dirty="0" err="1" smtClean="0"/>
              <a:t>Universitas</a:t>
            </a:r>
            <a:r>
              <a:rPr lang="en-GB" dirty="0" smtClean="0"/>
              <a:t>’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838200" y="1690688"/>
            <a:ext cx="7353300" cy="43131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Growth was organic</a:t>
            </a:r>
          </a:p>
          <a:p>
            <a:pPr marL="742950" lvl="1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Began with interest groups</a:t>
            </a:r>
          </a:p>
          <a:p>
            <a:pPr marL="742950" lvl="1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Responded to developing needs in society</a:t>
            </a:r>
          </a:p>
          <a:p>
            <a:pPr marL="1200150" lvl="2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Heresy</a:t>
            </a:r>
          </a:p>
          <a:p>
            <a:pPr marL="1200150" lvl="2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Law and Government</a:t>
            </a:r>
          </a:p>
          <a:p>
            <a:pPr marL="1200150" lvl="2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Increasing population – especially in urban areas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Reflection of wider changes in society – more questioning</a:t>
            </a: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1554" y="1732722"/>
            <a:ext cx="4619595" cy="42711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38" t="27679" r="54714" b="35235"/>
          <a:stretch/>
        </p:blipFill>
        <p:spPr>
          <a:xfrm>
            <a:off x="8021305" y="2431097"/>
            <a:ext cx="1378275" cy="1518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298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68</TotalTime>
  <Words>154</Words>
  <Application>Microsoft Office PowerPoint</Application>
  <PresentationFormat>Widescreen</PresentationFormat>
  <Paragraphs>57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Tw Cen MT</vt:lpstr>
      <vt:lpstr>Tw Cen MT Condensed</vt:lpstr>
      <vt:lpstr>Wingdings 3</vt:lpstr>
      <vt:lpstr>Integral</vt:lpstr>
      <vt:lpstr>Learning in the Middle Ages</vt:lpstr>
      <vt:lpstr>Today’s session</vt:lpstr>
      <vt:lpstr>Who was educated in the Middle Ages?</vt:lpstr>
      <vt:lpstr>Where did people learn?</vt:lpstr>
      <vt:lpstr>PowerPoint Presentation</vt:lpstr>
      <vt:lpstr>PowerPoint Presentation</vt:lpstr>
      <vt:lpstr>Where did people learn?</vt:lpstr>
      <vt:lpstr>Bologna</vt:lpstr>
      <vt:lpstr>Paris</vt:lpstr>
      <vt:lpstr>Left Bank Location </vt:lpstr>
      <vt:lpstr>The Birth of the ‘Universitas’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Middle Ages</dc:title>
  <dc:creator>Harriet Webster</dc:creator>
  <cp:lastModifiedBy>Harriet Webster</cp:lastModifiedBy>
  <cp:revision>10</cp:revision>
  <dcterms:created xsi:type="dcterms:W3CDTF">2015-10-23T12:06:26Z</dcterms:created>
  <dcterms:modified xsi:type="dcterms:W3CDTF">2015-10-23T13:15:07Z</dcterms:modified>
</cp:coreProperties>
</file>