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58" r:id="rId4"/>
    <p:sldId id="263" r:id="rId5"/>
    <p:sldId id="264" r:id="rId6"/>
    <p:sldId id="265" r:id="rId7"/>
    <p:sldId id="266" r:id="rId8"/>
    <p:sldId id="259" r:id="rId9"/>
    <p:sldId id="260"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D3478-D6A6-403E-B00C-B85B662A93BF}" v="1" dt="2023-11-12T10:42:46.7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71A6E-8C12-400D-A10C-4D1E8A04A37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4EA3D62-697C-42B2-A533-EDBB1A532538}">
      <dgm:prSet/>
      <dgm:spPr/>
      <dgm:t>
        <a:bodyPr/>
        <a:lstStyle/>
        <a:p>
          <a:pPr rtl="0"/>
          <a:r>
            <a:rPr lang="en-GB" b="1" dirty="0">
              <a:solidFill>
                <a:schemeClr val="bg1"/>
              </a:solidFill>
              <a:latin typeface="Arial"/>
              <a:cs typeface="Arial"/>
            </a:rPr>
            <a:t>Key Safety Procedures:</a:t>
          </a:r>
          <a:r>
            <a:rPr lang="en-GB" dirty="0">
              <a:solidFill>
                <a:schemeClr val="bg1"/>
              </a:solidFill>
              <a:latin typeface="Arial"/>
              <a:cs typeface="Arial"/>
            </a:rPr>
            <a:t> Housekeeping employees must follow several safety procedures. These include adequate cleaning chemical handling and storage, suitable lifting procedures, safe cleaning equipment use, and following fire safety standards and emergency evacuation plans (Martín, </a:t>
          </a:r>
          <a:r>
            <a:rPr lang="en-GB" dirty="0" err="1">
              <a:solidFill>
                <a:schemeClr val="bg1"/>
              </a:solidFill>
              <a:latin typeface="Arial"/>
              <a:cs typeface="Arial"/>
            </a:rPr>
            <a:t>Rudchenko</a:t>
          </a:r>
          <a:r>
            <a:rPr lang="en-GB" dirty="0">
              <a:solidFill>
                <a:schemeClr val="bg1"/>
              </a:solidFill>
              <a:latin typeface="Arial"/>
              <a:cs typeface="Arial"/>
            </a:rPr>
            <a:t>, and Sánchez-</a:t>
          </a:r>
          <a:r>
            <a:rPr lang="en-GB" dirty="0" err="1">
              <a:solidFill>
                <a:schemeClr val="bg1"/>
              </a:solidFill>
              <a:latin typeface="Arial"/>
              <a:cs typeface="Arial"/>
            </a:rPr>
            <a:t>Rebull</a:t>
          </a:r>
          <a:r>
            <a:rPr lang="en-GB" dirty="0">
              <a:solidFill>
                <a:schemeClr val="bg1"/>
              </a:solidFill>
              <a:latin typeface="Arial"/>
              <a:cs typeface="Arial"/>
            </a:rPr>
            <a:t>, 2020).</a:t>
          </a:r>
          <a:endParaRPr lang="en-US" dirty="0">
            <a:solidFill>
              <a:schemeClr val="bg1"/>
            </a:solidFill>
            <a:latin typeface="Arial"/>
            <a:cs typeface="Arial"/>
          </a:endParaRPr>
        </a:p>
      </dgm:t>
    </dgm:pt>
    <dgm:pt modelId="{FAC943BF-E2B9-4497-AEB7-C99341D12235}" type="parTrans" cxnId="{9C51AFCF-9DD3-471F-AFA3-7F22EFD75A89}">
      <dgm:prSet/>
      <dgm:spPr/>
      <dgm:t>
        <a:bodyPr/>
        <a:lstStyle/>
        <a:p>
          <a:endParaRPr lang="en-US"/>
        </a:p>
      </dgm:t>
    </dgm:pt>
    <dgm:pt modelId="{BD9DEFCA-8BA3-4FF8-B8EB-D62C3FFB34F4}" type="sibTrans" cxnId="{9C51AFCF-9DD3-471F-AFA3-7F22EFD75A89}">
      <dgm:prSet/>
      <dgm:spPr/>
      <dgm:t>
        <a:bodyPr/>
        <a:lstStyle/>
        <a:p>
          <a:endParaRPr lang="en-US"/>
        </a:p>
      </dgm:t>
    </dgm:pt>
    <dgm:pt modelId="{CB897264-4A43-49B8-A4C2-CBFA9974DF18}">
      <dgm:prSet phldr="0"/>
      <dgm:spPr/>
      <dgm:t>
        <a:bodyPr/>
        <a:lstStyle/>
        <a:p>
          <a:pPr rtl="0"/>
          <a:r>
            <a:rPr lang="en-GB" b="1" dirty="0">
              <a:solidFill>
                <a:schemeClr val="bg1"/>
              </a:solidFill>
              <a:latin typeface="Arial"/>
              <a:cs typeface="Arial"/>
            </a:rPr>
            <a:t>Importance of Health and Safety:</a:t>
          </a:r>
          <a:r>
            <a:rPr lang="en-GB" dirty="0">
              <a:solidFill>
                <a:schemeClr val="bg1"/>
              </a:solidFill>
              <a:latin typeface="Arial"/>
              <a:cs typeface="Arial"/>
            </a:rPr>
            <a:t> The cleaning section prioritises health and safety. Providing a safe working environment is a legal necessity and essential for the health and safety of visitors and staff. It lowers the likelihood of accidents and illnesses while improving overall operational efficiency (Etcuban, 2019).</a:t>
          </a:r>
          <a:endParaRPr lang="en-US" dirty="0">
            <a:solidFill>
              <a:schemeClr val="bg1"/>
            </a:solidFill>
            <a:latin typeface="Arial"/>
            <a:cs typeface="Arial"/>
          </a:endParaRPr>
        </a:p>
      </dgm:t>
    </dgm:pt>
    <dgm:pt modelId="{77DC31D5-7372-4872-AA73-E1F002592994}" type="parTrans" cxnId="{5CA9EB07-75E6-4F11-81D6-810173256891}">
      <dgm:prSet/>
      <dgm:spPr/>
    </dgm:pt>
    <dgm:pt modelId="{40F996AE-D173-48FC-BEC2-93E774332BDD}" type="sibTrans" cxnId="{5CA9EB07-75E6-4F11-81D6-810173256891}">
      <dgm:prSet/>
      <dgm:spPr/>
    </dgm:pt>
    <dgm:pt modelId="{3C856720-56F5-49B3-9C8D-2FF373849E45}">
      <dgm:prSet phldr="0"/>
      <dgm:spPr/>
      <dgm:t>
        <a:bodyPr/>
        <a:lstStyle/>
        <a:p>
          <a:pPr rtl="0"/>
          <a:r>
            <a:rPr lang="en-GB" b="1" dirty="0">
              <a:solidFill>
                <a:schemeClr val="bg1"/>
              </a:solidFill>
              <a:latin typeface="Arial"/>
              <a:cs typeface="Arial"/>
            </a:rPr>
            <a:t>Role in Providing Safety:</a:t>
          </a:r>
          <a:r>
            <a:rPr lang="en-GB" dirty="0">
              <a:solidFill>
                <a:schemeClr val="bg1"/>
              </a:solidFill>
              <a:latin typeface="Arial"/>
              <a:cs typeface="Arial"/>
            </a:rPr>
            <a:t> The cleaning staff is essential to ensuring a secure atmosphere. Clean and well-organised rooms enhance slip and trip avoidance, while frequent maintenance checks on equipment, such as irons and hairdryers, reduce possible risks. Furthermore, housekeeping is important in keeping fire exits and passageways free and ensuring that fire extinguishers and smoke detectors are operational (</a:t>
          </a:r>
          <a:r>
            <a:rPr lang="en-GB" dirty="0" err="1">
              <a:solidFill>
                <a:schemeClr val="bg1"/>
              </a:solidFill>
              <a:latin typeface="Arial"/>
              <a:cs typeface="Arial"/>
            </a:rPr>
            <a:t>Spoerr</a:t>
          </a:r>
          <a:r>
            <a:rPr lang="en-GB" dirty="0">
              <a:solidFill>
                <a:schemeClr val="bg1"/>
              </a:solidFill>
              <a:latin typeface="Arial"/>
              <a:cs typeface="Arial"/>
            </a:rPr>
            <a:t>, 2021).</a:t>
          </a:r>
          <a:endParaRPr lang="en-US" dirty="0">
            <a:solidFill>
              <a:schemeClr val="bg1"/>
            </a:solidFill>
            <a:latin typeface="Arial"/>
            <a:cs typeface="Arial"/>
          </a:endParaRPr>
        </a:p>
      </dgm:t>
    </dgm:pt>
    <dgm:pt modelId="{48BFA078-38D1-4B20-AD30-A879D891F6BC}" type="parTrans" cxnId="{295595CF-28FF-4ADB-B318-68BC971857B4}">
      <dgm:prSet/>
      <dgm:spPr/>
    </dgm:pt>
    <dgm:pt modelId="{4F8F87A7-4C6C-46E9-8F29-F8583AF7AFB0}" type="sibTrans" cxnId="{295595CF-28FF-4ADB-B318-68BC971857B4}">
      <dgm:prSet/>
      <dgm:spPr/>
    </dgm:pt>
    <dgm:pt modelId="{BFBF7C23-EE2C-47C3-AA8A-A4BED60F4A4C}" type="pres">
      <dgm:prSet presAssocID="{2F771A6E-8C12-400D-A10C-4D1E8A04A374}" presName="linear" presStyleCnt="0">
        <dgm:presLayoutVars>
          <dgm:animLvl val="lvl"/>
          <dgm:resizeHandles val="exact"/>
        </dgm:presLayoutVars>
      </dgm:prSet>
      <dgm:spPr/>
    </dgm:pt>
    <dgm:pt modelId="{36805408-2717-41C0-A218-39DC163E5C4B}" type="pres">
      <dgm:prSet presAssocID="{CB897264-4A43-49B8-A4C2-CBFA9974DF18}" presName="parentText" presStyleLbl="node1" presStyleIdx="0" presStyleCnt="3">
        <dgm:presLayoutVars>
          <dgm:chMax val="0"/>
          <dgm:bulletEnabled val="1"/>
        </dgm:presLayoutVars>
      </dgm:prSet>
      <dgm:spPr/>
    </dgm:pt>
    <dgm:pt modelId="{E5BEC495-5BD1-40F7-AB16-27606B4A5596}" type="pres">
      <dgm:prSet presAssocID="{40F996AE-D173-48FC-BEC2-93E774332BDD}" presName="spacer" presStyleCnt="0"/>
      <dgm:spPr/>
    </dgm:pt>
    <dgm:pt modelId="{B722AF45-D55D-418B-B42C-0F9D48313184}" type="pres">
      <dgm:prSet presAssocID="{A4EA3D62-697C-42B2-A533-EDBB1A532538}" presName="parentText" presStyleLbl="node1" presStyleIdx="1" presStyleCnt="3">
        <dgm:presLayoutVars>
          <dgm:chMax val="0"/>
          <dgm:bulletEnabled val="1"/>
        </dgm:presLayoutVars>
      </dgm:prSet>
      <dgm:spPr/>
    </dgm:pt>
    <dgm:pt modelId="{1621BB0C-3E3D-4E84-89EA-9A21A65989C6}" type="pres">
      <dgm:prSet presAssocID="{BD9DEFCA-8BA3-4FF8-B8EB-D62C3FFB34F4}" presName="spacer" presStyleCnt="0"/>
      <dgm:spPr/>
    </dgm:pt>
    <dgm:pt modelId="{F1176192-ACC6-4406-A8E5-A2DA6FF5A262}" type="pres">
      <dgm:prSet presAssocID="{3C856720-56F5-49B3-9C8D-2FF373849E45}" presName="parentText" presStyleLbl="node1" presStyleIdx="2" presStyleCnt="3">
        <dgm:presLayoutVars>
          <dgm:chMax val="0"/>
          <dgm:bulletEnabled val="1"/>
        </dgm:presLayoutVars>
      </dgm:prSet>
      <dgm:spPr/>
    </dgm:pt>
  </dgm:ptLst>
  <dgm:cxnLst>
    <dgm:cxn modelId="{5CA9EB07-75E6-4F11-81D6-810173256891}" srcId="{2F771A6E-8C12-400D-A10C-4D1E8A04A374}" destId="{CB897264-4A43-49B8-A4C2-CBFA9974DF18}" srcOrd="0" destOrd="0" parTransId="{77DC31D5-7372-4872-AA73-E1F002592994}" sibTransId="{40F996AE-D173-48FC-BEC2-93E774332BDD}"/>
    <dgm:cxn modelId="{E63FD31A-4C78-4E34-A833-7F2DE51DFC10}" type="presOf" srcId="{A4EA3D62-697C-42B2-A533-EDBB1A532538}" destId="{B722AF45-D55D-418B-B42C-0F9D48313184}" srcOrd="0" destOrd="0" presId="urn:microsoft.com/office/officeart/2005/8/layout/vList2"/>
    <dgm:cxn modelId="{EE5C6E4B-3022-4BF3-87BB-00F0BE56BCB7}" type="presOf" srcId="{CB897264-4A43-49B8-A4C2-CBFA9974DF18}" destId="{36805408-2717-41C0-A218-39DC163E5C4B}" srcOrd="0" destOrd="0" presId="urn:microsoft.com/office/officeart/2005/8/layout/vList2"/>
    <dgm:cxn modelId="{FF166373-F315-43DA-8D61-7E2DDCB1E61D}" type="presOf" srcId="{2F771A6E-8C12-400D-A10C-4D1E8A04A374}" destId="{BFBF7C23-EE2C-47C3-AA8A-A4BED60F4A4C}" srcOrd="0" destOrd="0" presId="urn:microsoft.com/office/officeart/2005/8/layout/vList2"/>
    <dgm:cxn modelId="{295595CF-28FF-4ADB-B318-68BC971857B4}" srcId="{2F771A6E-8C12-400D-A10C-4D1E8A04A374}" destId="{3C856720-56F5-49B3-9C8D-2FF373849E45}" srcOrd="2" destOrd="0" parTransId="{48BFA078-38D1-4B20-AD30-A879D891F6BC}" sibTransId="{4F8F87A7-4C6C-46E9-8F29-F8583AF7AFB0}"/>
    <dgm:cxn modelId="{9C51AFCF-9DD3-471F-AFA3-7F22EFD75A89}" srcId="{2F771A6E-8C12-400D-A10C-4D1E8A04A374}" destId="{A4EA3D62-697C-42B2-A533-EDBB1A532538}" srcOrd="1" destOrd="0" parTransId="{FAC943BF-E2B9-4497-AEB7-C99341D12235}" sibTransId="{BD9DEFCA-8BA3-4FF8-B8EB-D62C3FFB34F4}"/>
    <dgm:cxn modelId="{BC3BB7F1-7AD6-49A9-98DA-3091499EC584}" type="presOf" srcId="{3C856720-56F5-49B3-9C8D-2FF373849E45}" destId="{F1176192-ACC6-4406-A8E5-A2DA6FF5A262}" srcOrd="0" destOrd="0" presId="urn:microsoft.com/office/officeart/2005/8/layout/vList2"/>
    <dgm:cxn modelId="{C6B4699A-4041-4EE4-A77D-ED3FF5569AFE}" type="presParOf" srcId="{BFBF7C23-EE2C-47C3-AA8A-A4BED60F4A4C}" destId="{36805408-2717-41C0-A218-39DC163E5C4B}" srcOrd="0" destOrd="0" presId="urn:microsoft.com/office/officeart/2005/8/layout/vList2"/>
    <dgm:cxn modelId="{4B4B0174-86D2-4E05-BD7C-8E5F697D1D6D}" type="presParOf" srcId="{BFBF7C23-EE2C-47C3-AA8A-A4BED60F4A4C}" destId="{E5BEC495-5BD1-40F7-AB16-27606B4A5596}" srcOrd="1" destOrd="0" presId="urn:microsoft.com/office/officeart/2005/8/layout/vList2"/>
    <dgm:cxn modelId="{57B3A6A4-6BBA-4410-B21F-7809E52F4301}" type="presParOf" srcId="{BFBF7C23-EE2C-47C3-AA8A-A4BED60F4A4C}" destId="{B722AF45-D55D-418B-B42C-0F9D48313184}" srcOrd="2" destOrd="0" presId="urn:microsoft.com/office/officeart/2005/8/layout/vList2"/>
    <dgm:cxn modelId="{7F955B71-D97C-43D9-8ED2-B0843F1898AE}" type="presParOf" srcId="{BFBF7C23-EE2C-47C3-AA8A-A4BED60F4A4C}" destId="{1621BB0C-3E3D-4E84-89EA-9A21A65989C6}" srcOrd="3" destOrd="0" presId="urn:microsoft.com/office/officeart/2005/8/layout/vList2"/>
    <dgm:cxn modelId="{4F736038-5CFD-4A3A-9A81-3C72F561183C}" type="presParOf" srcId="{BFBF7C23-EE2C-47C3-AA8A-A4BED60F4A4C}" destId="{F1176192-ACC6-4406-A8E5-A2DA6FF5A2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05408-2717-41C0-A218-39DC163E5C4B}">
      <dsp:nvSpPr>
        <dsp:cNvPr id="0" name=""/>
        <dsp:cNvSpPr/>
      </dsp:nvSpPr>
      <dsp:spPr>
        <a:xfrm>
          <a:off x="0" y="52698"/>
          <a:ext cx="10143668" cy="10793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solidFill>
                <a:schemeClr val="bg1"/>
              </a:solidFill>
              <a:latin typeface="Arial"/>
              <a:cs typeface="Arial"/>
            </a:rPr>
            <a:t>Importance of Health and Safety:</a:t>
          </a:r>
          <a:r>
            <a:rPr lang="en-GB" sz="1600" kern="1200" dirty="0">
              <a:solidFill>
                <a:schemeClr val="bg1"/>
              </a:solidFill>
              <a:latin typeface="Arial"/>
              <a:cs typeface="Arial"/>
            </a:rPr>
            <a:t> The cleaning section prioritises health and safety. Providing a safe working environment is a legal necessity and essential for the health and safety of visitors and staff. It lowers the likelihood of accidents and illnesses while improving overall operational efficiency (Etcuban, 2019).</a:t>
          </a:r>
          <a:endParaRPr lang="en-US" sz="1600" kern="1200" dirty="0">
            <a:solidFill>
              <a:schemeClr val="bg1"/>
            </a:solidFill>
            <a:latin typeface="Arial"/>
            <a:cs typeface="Arial"/>
          </a:endParaRPr>
        </a:p>
      </dsp:txBody>
      <dsp:txXfrm>
        <a:off x="52688" y="105386"/>
        <a:ext cx="10038292" cy="973949"/>
      </dsp:txXfrm>
    </dsp:sp>
    <dsp:sp modelId="{B722AF45-D55D-418B-B42C-0F9D48313184}">
      <dsp:nvSpPr>
        <dsp:cNvPr id="0" name=""/>
        <dsp:cNvSpPr/>
      </dsp:nvSpPr>
      <dsp:spPr>
        <a:xfrm>
          <a:off x="0" y="1178102"/>
          <a:ext cx="10143668" cy="10793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solidFill>
                <a:schemeClr val="bg1"/>
              </a:solidFill>
              <a:latin typeface="Arial"/>
              <a:cs typeface="Arial"/>
            </a:rPr>
            <a:t>Key Safety Procedures:</a:t>
          </a:r>
          <a:r>
            <a:rPr lang="en-GB" sz="1600" kern="1200" dirty="0">
              <a:solidFill>
                <a:schemeClr val="bg1"/>
              </a:solidFill>
              <a:latin typeface="Arial"/>
              <a:cs typeface="Arial"/>
            </a:rPr>
            <a:t> Housekeeping employees must follow several safety procedures. These include adequate cleaning chemical handling and storage, suitable lifting procedures, safe cleaning equipment use, and following fire safety standards and emergency evacuation plans (Martín, </a:t>
          </a:r>
          <a:r>
            <a:rPr lang="en-GB" sz="1600" kern="1200" dirty="0" err="1">
              <a:solidFill>
                <a:schemeClr val="bg1"/>
              </a:solidFill>
              <a:latin typeface="Arial"/>
              <a:cs typeface="Arial"/>
            </a:rPr>
            <a:t>Rudchenko</a:t>
          </a:r>
          <a:r>
            <a:rPr lang="en-GB" sz="1600" kern="1200" dirty="0">
              <a:solidFill>
                <a:schemeClr val="bg1"/>
              </a:solidFill>
              <a:latin typeface="Arial"/>
              <a:cs typeface="Arial"/>
            </a:rPr>
            <a:t>, and Sánchez-</a:t>
          </a:r>
          <a:r>
            <a:rPr lang="en-GB" sz="1600" kern="1200" dirty="0" err="1">
              <a:solidFill>
                <a:schemeClr val="bg1"/>
              </a:solidFill>
              <a:latin typeface="Arial"/>
              <a:cs typeface="Arial"/>
            </a:rPr>
            <a:t>Rebull</a:t>
          </a:r>
          <a:r>
            <a:rPr lang="en-GB" sz="1600" kern="1200" dirty="0">
              <a:solidFill>
                <a:schemeClr val="bg1"/>
              </a:solidFill>
              <a:latin typeface="Arial"/>
              <a:cs typeface="Arial"/>
            </a:rPr>
            <a:t>, 2020).</a:t>
          </a:r>
          <a:endParaRPr lang="en-US" sz="1600" kern="1200" dirty="0">
            <a:solidFill>
              <a:schemeClr val="bg1"/>
            </a:solidFill>
            <a:latin typeface="Arial"/>
            <a:cs typeface="Arial"/>
          </a:endParaRPr>
        </a:p>
      </dsp:txBody>
      <dsp:txXfrm>
        <a:off x="52688" y="1230790"/>
        <a:ext cx="10038292" cy="973949"/>
      </dsp:txXfrm>
    </dsp:sp>
    <dsp:sp modelId="{F1176192-ACC6-4406-A8E5-A2DA6FF5A262}">
      <dsp:nvSpPr>
        <dsp:cNvPr id="0" name=""/>
        <dsp:cNvSpPr/>
      </dsp:nvSpPr>
      <dsp:spPr>
        <a:xfrm>
          <a:off x="0" y="2303508"/>
          <a:ext cx="10143668" cy="10793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solidFill>
                <a:schemeClr val="bg1"/>
              </a:solidFill>
              <a:latin typeface="Arial"/>
              <a:cs typeface="Arial"/>
            </a:rPr>
            <a:t>Role in Providing Safety:</a:t>
          </a:r>
          <a:r>
            <a:rPr lang="en-GB" sz="1600" kern="1200" dirty="0">
              <a:solidFill>
                <a:schemeClr val="bg1"/>
              </a:solidFill>
              <a:latin typeface="Arial"/>
              <a:cs typeface="Arial"/>
            </a:rPr>
            <a:t> The cleaning staff is essential to ensuring a secure atmosphere. Clean and well-organised rooms enhance slip and trip avoidance, while frequent maintenance checks on equipment, such as irons and hairdryers, reduce possible risks. Furthermore, housekeeping is important in keeping fire exits and passageways free and ensuring that fire extinguishers and smoke detectors are operational (</a:t>
          </a:r>
          <a:r>
            <a:rPr lang="en-GB" sz="1600" kern="1200" dirty="0" err="1">
              <a:solidFill>
                <a:schemeClr val="bg1"/>
              </a:solidFill>
              <a:latin typeface="Arial"/>
              <a:cs typeface="Arial"/>
            </a:rPr>
            <a:t>Spoerr</a:t>
          </a:r>
          <a:r>
            <a:rPr lang="en-GB" sz="1600" kern="1200" dirty="0">
              <a:solidFill>
                <a:schemeClr val="bg1"/>
              </a:solidFill>
              <a:latin typeface="Arial"/>
              <a:cs typeface="Arial"/>
            </a:rPr>
            <a:t>, 2021).</a:t>
          </a:r>
          <a:endParaRPr lang="en-US" sz="1600" kern="1200" dirty="0">
            <a:solidFill>
              <a:schemeClr val="bg1"/>
            </a:solidFill>
            <a:latin typeface="Arial"/>
            <a:cs typeface="Arial"/>
          </a:endParaRPr>
        </a:p>
      </dsp:txBody>
      <dsp:txXfrm>
        <a:off x="52688" y="2356196"/>
        <a:ext cx="10038292" cy="9739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6F2289-30A8-493E-B03A-800C39AF74AA}" type="datetimeFigureOut">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92B34-F49A-40C6-8182-4AD57261F82B}" type="slidenum">
              <a:t>‹#›</a:t>
            </a:fld>
            <a:endParaRPr lang="en-US"/>
          </a:p>
        </p:txBody>
      </p:sp>
    </p:spTree>
    <p:extLst>
      <p:ext uri="{BB962C8B-B14F-4D97-AF65-F5344CB8AC3E}">
        <p14:creationId xmlns:p14="http://schemas.microsoft.com/office/powerpoint/2010/main" val="3437771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3</a:t>
            </a:fld>
            <a:endParaRPr lang="en-US"/>
          </a:p>
        </p:txBody>
      </p:sp>
    </p:spTree>
    <p:extLst>
      <p:ext uri="{BB962C8B-B14F-4D97-AF65-F5344CB8AC3E}">
        <p14:creationId xmlns:p14="http://schemas.microsoft.com/office/powerpoint/2010/main" val="478639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4</a:t>
            </a:fld>
            <a:endParaRPr lang="en-US"/>
          </a:p>
        </p:txBody>
      </p:sp>
    </p:spTree>
    <p:extLst>
      <p:ext uri="{BB962C8B-B14F-4D97-AF65-F5344CB8AC3E}">
        <p14:creationId xmlns:p14="http://schemas.microsoft.com/office/powerpoint/2010/main" val="4063594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5</a:t>
            </a:fld>
            <a:endParaRPr lang="en-US"/>
          </a:p>
        </p:txBody>
      </p:sp>
    </p:spTree>
    <p:extLst>
      <p:ext uri="{BB962C8B-B14F-4D97-AF65-F5344CB8AC3E}">
        <p14:creationId xmlns:p14="http://schemas.microsoft.com/office/powerpoint/2010/main" val="3194979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6</a:t>
            </a:fld>
            <a:endParaRPr lang="en-US"/>
          </a:p>
        </p:txBody>
      </p:sp>
    </p:spTree>
    <p:extLst>
      <p:ext uri="{BB962C8B-B14F-4D97-AF65-F5344CB8AC3E}">
        <p14:creationId xmlns:p14="http://schemas.microsoft.com/office/powerpoint/2010/main" val="2112937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7</a:t>
            </a:fld>
            <a:endParaRPr lang="en-US"/>
          </a:p>
        </p:txBody>
      </p:sp>
    </p:spTree>
    <p:extLst>
      <p:ext uri="{BB962C8B-B14F-4D97-AF65-F5344CB8AC3E}">
        <p14:creationId xmlns:p14="http://schemas.microsoft.com/office/powerpoint/2010/main" val="68257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0992B34-F49A-40C6-8182-4AD57261F82B}" type="slidenum">
              <a:t>8</a:t>
            </a:fld>
            <a:endParaRPr lang="en-US"/>
          </a:p>
        </p:txBody>
      </p:sp>
    </p:spTree>
    <p:extLst>
      <p:ext uri="{BB962C8B-B14F-4D97-AF65-F5344CB8AC3E}">
        <p14:creationId xmlns:p14="http://schemas.microsoft.com/office/powerpoint/2010/main" val="908054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31384" y="679730"/>
            <a:ext cx="4171994" cy="3932729"/>
          </a:xfrm>
        </p:spPr>
        <p:txBody>
          <a:bodyPr>
            <a:normAutofit/>
          </a:bodyPr>
          <a:lstStyle/>
          <a:p>
            <a:pPr algn="l"/>
            <a:br>
              <a:rPr lang="en-US" sz="3800" b="1">
                <a:latin typeface="Arial"/>
                <a:ea typeface="+mj-lt"/>
                <a:cs typeface="Arial"/>
              </a:rPr>
            </a:br>
            <a:r>
              <a:rPr lang="en-US" sz="3800" b="1">
                <a:latin typeface="Arial"/>
                <a:ea typeface="+mj-lt"/>
                <a:cs typeface="Arial"/>
              </a:rPr>
              <a:t>(BMIH4006)</a:t>
            </a:r>
            <a:br>
              <a:rPr lang="en-US" sz="3800" b="1">
                <a:latin typeface="Arial"/>
                <a:ea typeface="+mj-lt"/>
                <a:cs typeface="Arial"/>
              </a:rPr>
            </a:br>
            <a:r>
              <a:rPr lang="en-US" sz="3800" b="1">
                <a:latin typeface="Arial"/>
                <a:ea typeface="+mj-lt"/>
                <a:cs typeface="Arial"/>
              </a:rPr>
              <a:t>BA International Hotel Management</a:t>
            </a:r>
            <a:br>
              <a:rPr lang="en-US" sz="3800" b="1">
                <a:latin typeface="Arial"/>
                <a:ea typeface="+mj-lt"/>
                <a:cs typeface="Arial"/>
              </a:rPr>
            </a:br>
            <a:r>
              <a:rPr lang="en-US" sz="3800" b="1">
                <a:latin typeface="Arial"/>
                <a:ea typeface="+mj-lt"/>
                <a:cs typeface="Arial"/>
              </a:rPr>
              <a:t>Operating Hotel Facilities</a:t>
            </a:r>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a:cs typeface="Arial"/>
              </a:endParaRPr>
            </a:p>
          </p:txBody>
        </p:sp>
      </p:grpSp>
      <p:sp>
        <p:nvSpPr>
          <p:cNvPr id="3" name="Subtitle 2"/>
          <p:cNvSpPr>
            <a:spLocks noGrp="1"/>
          </p:cNvSpPr>
          <p:nvPr>
            <p:ph type="subTitle" idx="1"/>
          </p:nvPr>
        </p:nvSpPr>
        <p:spPr>
          <a:xfrm>
            <a:off x="7331383" y="5227455"/>
            <a:ext cx="3876085" cy="857461"/>
          </a:xfrm>
        </p:spPr>
        <p:txBody>
          <a:bodyPr vert="horz" lIns="91440" tIns="45720" rIns="91440" bIns="45720" rtlCol="0">
            <a:normAutofit fontScale="92500"/>
          </a:bodyPr>
          <a:lstStyle/>
          <a:p>
            <a:pPr algn="l"/>
            <a:r>
              <a:rPr lang="en-US" sz="2200" b="1" dirty="0">
                <a:latin typeface="Arial"/>
                <a:ea typeface="Calibri"/>
                <a:cs typeface="Arial"/>
              </a:rPr>
              <a:t>Student ID:</a:t>
            </a:r>
            <a:r>
              <a:rPr lang="en-US" sz="2200" dirty="0">
                <a:latin typeface="Arial"/>
                <a:ea typeface="Calibri"/>
                <a:cs typeface="Arial"/>
              </a:rPr>
              <a:t> </a:t>
            </a:r>
            <a:r>
              <a:rPr lang="en-US" sz="2200" b="1" i="1" dirty="0">
                <a:latin typeface="Arial"/>
                <a:ea typeface="Calibri"/>
                <a:cs typeface="Arial"/>
              </a:rPr>
              <a:t>2231041</a:t>
            </a:r>
          </a:p>
          <a:p>
            <a:pPr algn="l"/>
            <a:r>
              <a:rPr lang="en-US" sz="2200" b="1" dirty="0">
                <a:latin typeface="Arial"/>
                <a:ea typeface="Calibri"/>
                <a:cs typeface="Arial"/>
              </a:rPr>
              <a:t>Student Name:</a:t>
            </a:r>
            <a:r>
              <a:rPr lang="en-US" sz="2200" dirty="0">
                <a:latin typeface="Arial"/>
                <a:ea typeface="Calibri"/>
                <a:cs typeface="Arial"/>
              </a:rPr>
              <a:t> </a:t>
            </a:r>
            <a:r>
              <a:rPr lang="en-US" sz="2200" b="1" i="1" dirty="0">
                <a:latin typeface="Arial"/>
                <a:ea typeface="Calibri"/>
                <a:cs typeface="Arial"/>
              </a:rPr>
              <a:t>Oleg Goncear</a:t>
            </a:r>
          </a:p>
        </p:txBody>
      </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versity of the week - University of Wales Trinity Saint David">
            <a:extLst>
              <a:ext uri="{FF2B5EF4-FFF2-40B4-BE49-F238E27FC236}">
                <a16:creationId xmlns:a16="http://schemas.microsoft.com/office/drawing/2014/main" id="{D94ADF5C-00E8-D157-AF08-4246278D0C3E}"/>
              </a:ext>
            </a:extLst>
          </p:cNvPr>
          <p:cNvPicPr>
            <a:picLocks noChangeAspect="1"/>
          </p:cNvPicPr>
          <p:nvPr/>
        </p:nvPicPr>
        <p:blipFill>
          <a:blip r:embed="rId2"/>
          <a:stretch>
            <a:fillRect/>
          </a:stretch>
        </p:blipFill>
        <p:spPr>
          <a:xfrm>
            <a:off x="942597" y="1872550"/>
            <a:ext cx="5608830" cy="31129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8723C-EF7C-8B25-C30A-16D5D0F721D1}"/>
              </a:ext>
            </a:extLst>
          </p:cNvPr>
          <p:cNvSpPr>
            <a:spLocks noGrp="1"/>
          </p:cNvSpPr>
          <p:nvPr>
            <p:ph type="title"/>
          </p:nvPr>
        </p:nvSpPr>
        <p:spPr>
          <a:xfrm>
            <a:off x="1043631" y="809898"/>
            <a:ext cx="10173010" cy="1554480"/>
          </a:xfrm>
        </p:spPr>
        <p:txBody>
          <a:bodyPr anchor="ctr">
            <a:normAutofit/>
          </a:bodyPr>
          <a:lstStyle/>
          <a:p>
            <a:r>
              <a:rPr lang="en-US" sz="4800" b="1">
                <a:latin typeface="Arial"/>
                <a:ea typeface="Calibri Light"/>
                <a:cs typeface="Arial"/>
              </a:rPr>
              <a:t>Table of Contents</a:t>
            </a:r>
            <a:endParaRPr lang="en-US" sz="4800" b="1">
              <a:latin typeface="Arial"/>
              <a:cs typeface="Arial"/>
            </a:endParaRP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69108677-2201-BCCD-F4E6-C59D97C73DFA}"/>
              </a:ext>
            </a:extLst>
          </p:cNvPr>
          <p:cNvGraphicFramePr>
            <a:graphicFrameLocks noGrp="1"/>
          </p:cNvGraphicFramePr>
          <p:nvPr>
            <p:ph idx="1"/>
            <p:extLst>
              <p:ext uri="{D42A27DB-BD31-4B8C-83A1-F6EECF244321}">
                <p14:modId xmlns:p14="http://schemas.microsoft.com/office/powerpoint/2010/main" val="2728000371"/>
              </p:ext>
            </p:extLst>
          </p:nvPr>
        </p:nvGraphicFramePr>
        <p:xfrm>
          <a:off x="904602" y="2963707"/>
          <a:ext cx="10378442" cy="3193290"/>
        </p:xfrm>
        <a:graphic>
          <a:graphicData uri="http://schemas.openxmlformats.org/drawingml/2006/table">
            <a:tbl>
              <a:tblPr firstRow="1" bandRow="1">
                <a:noFill/>
                <a:tableStyleId>{5C22544A-7EE6-4342-B048-85BDC9FD1C3A}</a:tableStyleId>
              </a:tblPr>
              <a:tblGrid>
                <a:gridCol w="1315757">
                  <a:extLst>
                    <a:ext uri="{9D8B030D-6E8A-4147-A177-3AD203B41FA5}">
                      <a16:colId xmlns:a16="http://schemas.microsoft.com/office/drawing/2014/main" val="3154928461"/>
                    </a:ext>
                  </a:extLst>
                </a:gridCol>
                <a:gridCol w="7724816">
                  <a:extLst>
                    <a:ext uri="{9D8B030D-6E8A-4147-A177-3AD203B41FA5}">
                      <a16:colId xmlns:a16="http://schemas.microsoft.com/office/drawing/2014/main" val="2551680397"/>
                    </a:ext>
                  </a:extLst>
                </a:gridCol>
                <a:gridCol w="1337869">
                  <a:extLst>
                    <a:ext uri="{9D8B030D-6E8A-4147-A177-3AD203B41FA5}">
                      <a16:colId xmlns:a16="http://schemas.microsoft.com/office/drawing/2014/main" val="2597565414"/>
                    </a:ext>
                  </a:extLst>
                </a:gridCol>
              </a:tblGrid>
              <a:tr h="413744">
                <a:tc>
                  <a:txBody>
                    <a:bodyPr/>
                    <a:lstStyle/>
                    <a:p>
                      <a:r>
                        <a:rPr lang="en-US" sz="1600" b="1" dirty="0">
                          <a:solidFill>
                            <a:schemeClr val="tx1">
                              <a:lumMod val="75000"/>
                              <a:lumOff val="25000"/>
                            </a:schemeClr>
                          </a:solidFill>
                          <a:latin typeface="Arial"/>
                        </a:rPr>
                        <a:t>S.No.</a:t>
                      </a:r>
                    </a:p>
                  </a:txBody>
                  <a:tcPr marL="153238" marR="114929" marT="76619" marB="7661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Topics</a:t>
                      </a:r>
                    </a:p>
                  </a:txBody>
                  <a:tcPr marL="153238" marR="114929" marT="76619" marB="7661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Slide No.</a:t>
                      </a:r>
                    </a:p>
                  </a:txBody>
                  <a:tcPr marL="153238" marR="114929" marT="76619" marB="7661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4128209672"/>
                  </a:ext>
                </a:extLst>
              </a:tr>
              <a:tr h="349894">
                <a:tc>
                  <a:txBody>
                    <a:bodyPr/>
                    <a:lstStyle/>
                    <a:p>
                      <a:r>
                        <a:rPr lang="en-US" sz="1600" b="1" dirty="0">
                          <a:solidFill>
                            <a:schemeClr val="tx1">
                              <a:lumMod val="75000"/>
                              <a:lumOff val="25000"/>
                            </a:schemeClr>
                          </a:solidFill>
                          <a:latin typeface="Arial"/>
                        </a:rPr>
                        <a:t>1</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Introduction</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lvl="0">
                        <a:buNone/>
                      </a:pPr>
                      <a:r>
                        <a:rPr lang="en-US" sz="1600" b="1" dirty="0">
                          <a:solidFill>
                            <a:schemeClr val="tx1">
                              <a:lumMod val="75000"/>
                              <a:lumOff val="25000"/>
                            </a:schemeClr>
                          </a:solidFill>
                          <a:latin typeface="Arial"/>
                        </a:rPr>
                        <a:t>3</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567623839"/>
                  </a:ext>
                </a:extLst>
              </a:tr>
              <a:tr h="349894">
                <a:tc>
                  <a:txBody>
                    <a:bodyPr/>
                    <a:lstStyle/>
                    <a:p>
                      <a:r>
                        <a:rPr lang="en-US" sz="1600" b="1" dirty="0">
                          <a:solidFill>
                            <a:schemeClr val="tx1">
                              <a:lumMod val="75000"/>
                              <a:lumOff val="25000"/>
                            </a:schemeClr>
                          </a:solidFill>
                          <a:latin typeface="Arial"/>
                        </a:rPr>
                        <a:t>2</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lvl="0">
                        <a:buNone/>
                      </a:pPr>
                      <a:r>
                        <a:rPr lang="en-GB" sz="1600" b="1" i="0" u="none" strike="noStrike" noProof="0" dirty="0">
                          <a:solidFill>
                            <a:schemeClr val="tx1">
                              <a:lumMod val="75000"/>
                              <a:lumOff val="25000"/>
                            </a:schemeClr>
                          </a:solidFill>
                          <a:latin typeface="Arial"/>
                        </a:rPr>
                        <a:t>The Importance of Cleanliness and Brand Standards</a:t>
                      </a:r>
                      <a:endParaRPr lang="en-US" sz="1600" b="1" dirty="0">
                        <a:solidFill>
                          <a:schemeClr val="tx1">
                            <a:lumMod val="75000"/>
                            <a:lumOff val="25000"/>
                          </a:schemeClr>
                        </a:solidFill>
                        <a:latin typeface="Arial"/>
                      </a:endParaRP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4</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660210035"/>
                  </a:ext>
                </a:extLst>
              </a:tr>
              <a:tr h="349894">
                <a:tc>
                  <a:txBody>
                    <a:bodyPr/>
                    <a:lstStyle/>
                    <a:p>
                      <a:r>
                        <a:rPr lang="en-US" sz="1600" b="1" dirty="0">
                          <a:solidFill>
                            <a:schemeClr val="tx1">
                              <a:lumMod val="75000"/>
                              <a:lumOff val="25000"/>
                            </a:schemeClr>
                          </a:solidFill>
                          <a:latin typeface="Arial"/>
                        </a:rPr>
                        <a:t>3</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lvl="0">
                        <a:buNone/>
                      </a:pPr>
                      <a:r>
                        <a:rPr lang="en-GB" sz="1600" b="1" i="0" u="none" strike="noStrike" noProof="0" dirty="0">
                          <a:solidFill>
                            <a:schemeClr val="tx1">
                              <a:lumMod val="75000"/>
                              <a:lumOff val="25000"/>
                            </a:schemeClr>
                          </a:solidFill>
                          <a:latin typeface="Arial"/>
                        </a:rPr>
                        <a:t>Employee Engagement Model </a:t>
                      </a:r>
                      <a:endParaRPr lang="en-US" sz="1600" b="1" dirty="0">
                        <a:solidFill>
                          <a:schemeClr val="tx1">
                            <a:lumMod val="75000"/>
                            <a:lumOff val="25000"/>
                          </a:schemeClr>
                        </a:solidFill>
                        <a:latin typeface="Arial"/>
                      </a:endParaRP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5</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112763103"/>
                  </a:ext>
                </a:extLst>
              </a:tr>
              <a:tr h="349894">
                <a:tc>
                  <a:txBody>
                    <a:bodyPr/>
                    <a:lstStyle/>
                    <a:p>
                      <a:r>
                        <a:rPr lang="en-US" sz="1600" b="1" dirty="0">
                          <a:solidFill>
                            <a:schemeClr val="tx1">
                              <a:lumMod val="75000"/>
                              <a:lumOff val="25000"/>
                            </a:schemeClr>
                          </a:solidFill>
                          <a:latin typeface="Arial"/>
                        </a:rPr>
                        <a:t>4</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lvl="0" algn="l">
                        <a:lnSpc>
                          <a:spcPct val="100000"/>
                        </a:lnSpc>
                        <a:spcBef>
                          <a:spcPts val="0"/>
                        </a:spcBef>
                        <a:spcAft>
                          <a:spcPts val="0"/>
                        </a:spcAft>
                        <a:buNone/>
                      </a:pPr>
                      <a:r>
                        <a:rPr lang="en-US" sz="1600" b="1" dirty="0">
                          <a:solidFill>
                            <a:schemeClr val="tx1">
                              <a:lumMod val="75000"/>
                              <a:lumOff val="25000"/>
                            </a:schemeClr>
                          </a:solidFill>
                          <a:latin typeface="Arial"/>
                        </a:rPr>
                        <a:t>Applying the Room Cleaning Checklist</a:t>
                      </a:r>
                      <a:r>
                        <a:rPr lang="en-GB" sz="1600" b="1" dirty="0">
                          <a:solidFill>
                            <a:schemeClr val="tx1">
                              <a:lumMod val="75000"/>
                              <a:lumOff val="25000"/>
                            </a:schemeClr>
                          </a:solidFill>
                          <a:latin typeface="Arial"/>
                        </a:rPr>
                        <a:t> </a:t>
                      </a:r>
                      <a:endParaRPr lang="en-US" sz="1600" b="1" dirty="0">
                        <a:solidFill>
                          <a:schemeClr val="tx1">
                            <a:lumMod val="75000"/>
                            <a:lumOff val="25000"/>
                          </a:schemeClr>
                        </a:solidFill>
                        <a:latin typeface="Arial"/>
                      </a:endParaRP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6</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690277091"/>
                  </a:ext>
                </a:extLst>
              </a:tr>
              <a:tr h="349894">
                <a:tc>
                  <a:txBody>
                    <a:bodyPr/>
                    <a:lstStyle/>
                    <a:p>
                      <a:r>
                        <a:rPr lang="en-US" sz="1600" b="1" dirty="0">
                          <a:solidFill>
                            <a:schemeClr val="tx1">
                              <a:lumMod val="75000"/>
                              <a:lumOff val="25000"/>
                            </a:schemeClr>
                          </a:solidFill>
                          <a:latin typeface="Arial"/>
                        </a:rPr>
                        <a:t>5</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lvl="0" algn="l">
                        <a:lnSpc>
                          <a:spcPct val="100000"/>
                        </a:lnSpc>
                        <a:spcBef>
                          <a:spcPts val="0"/>
                        </a:spcBef>
                        <a:spcAft>
                          <a:spcPts val="0"/>
                        </a:spcAft>
                        <a:buNone/>
                      </a:pPr>
                      <a:r>
                        <a:rPr lang="en-US" sz="1600" b="1" i="0" u="none" strike="noStrike" noProof="0" dirty="0">
                          <a:solidFill>
                            <a:schemeClr val="tx1">
                              <a:lumMod val="75000"/>
                              <a:lumOff val="25000"/>
                            </a:schemeClr>
                          </a:solidFill>
                          <a:latin typeface="Arial"/>
                        </a:rPr>
                        <a:t>Health and Safety Procedures</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7</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585378661"/>
                  </a:ext>
                </a:extLst>
              </a:tr>
              <a:tr h="349894">
                <a:tc>
                  <a:txBody>
                    <a:bodyPr/>
                    <a:lstStyle/>
                    <a:p>
                      <a:r>
                        <a:rPr lang="en-US" sz="1600" b="1" dirty="0">
                          <a:solidFill>
                            <a:schemeClr val="tx1">
                              <a:lumMod val="75000"/>
                              <a:lumOff val="25000"/>
                            </a:schemeClr>
                          </a:solidFill>
                          <a:latin typeface="Arial"/>
                        </a:rPr>
                        <a:t>6</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Conclusion</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1600" b="1" dirty="0">
                          <a:solidFill>
                            <a:schemeClr val="tx1">
                              <a:lumMod val="75000"/>
                              <a:lumOff val="25000"/>
                            </a:schemeClr>
                          </a:solidFill>
                          <a:latin typeface="Arial"/>
                        </a:rPr>
                        <a:t>8</a:t>
                      </a:r>
                    </a:p>
                  </a:txBody>
                  <a:tcPr marL="153238" marR="114929" marT="76619" marB="7661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53807444"/>
                  </a:ext>
                </a:extLst>
              </a:tr>
              <a:tr h="349894">
                <a:tc>
                  <a:txBody>
                    <a:bodyPr/>
                    <a:lstStyle/>
                    <a:p>
                      <a:pPr lvl="0">
                        <a:buNone/>
                      </a:pPr>
                      <a:r>
                        <a:rPr lang="en-US" sz="1600" b="1" dirty="0">
                          <a:solidFill>
                            <a:schemeClr val="tx1">
                              <a:lumMod val="75000"/>
                              <a:lumOff val="25000"/>
                            </a:schemeClr>
                          </a:solidFill>
                          <a:latin typeface="Arial"/>
                        </a:rPr>
                        <a:t>7</a:t>
                      </a:r>
                    </a:p>
                  </a:txBody>
                  <a:tcPr marL="153238" marR="114929" marT="76619" marB="76619">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lvl="0">
                        <a:buNone/>
                      </a:pPr>
                      <a:r>
                        <a:rPr lang="en-US" sz="1600" b="1" dirty="0">
                          <a:solidFill>
                            <a:schemeClr val="tx1">
                              <a:lumMod val="75000"/>
                              <a:lumOff val="25000"/>
                            </a:schemeClr>
                          </a:solidFill>
                          <a:latin typeface="Arial"/>
                        </a:rPr>
                        <a:t>References</a:t>
                      </a:r>
                    </a:p>
                  </a:txBody>
                  <a:tcPr marL="153238" marR="114929" marT="76619" marB="76619">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lvl="0">
                        <a:buNone/>
                      </a:pPr>
                      <a:r>
                        <a:rPr lang="en-US" sz="1600" b="1" dirty="0">
                          <a:solidFill>
                            <a:schemeClr val="tx1">
                              <a:lumMod val="75000"/>
                              <a:lumOff val="25000"/>
                            </a:schemeClr>
                          </a:solidFill>
                          <a:latin typeface="Arial"/>
                        </a:rPr>
                        <a:t>9</a:t>
                      </a:r>
                    </a:p>
                  </a:txBody>
                  <a:tcPr marL="153238" marR="114929" marT="76619" marB="76619">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2987198390"/>
                  </a:ext>
                </a:extLst>
              </a:tr>
            </a:tbl>
          </a:graphicData>
        </a:graphic>
      </p:graphicFrame>
    </p:spTree>
    <p:extLst>
      <p:ext uri="{BB962C8B-B14F-4D97-AF65-F5344CB8AC3E}">
        <p14:creationId xmlns:p14="http://schemas.microsoft.com/office/powerpoint/2010/main" val="748204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DD9EF-A71B-251A-A771-A3245ED60A03}"/>
              </a:ext>
            </a:extLst>
          </p:cNvPr>
          <p:cNvSpPr>
            <a:spLocks noGrp="1"/>
          </p:cNvSpPr>
          <p:nvPr>
            <p:ph type="title"/>
          </p:nvPr>
        </p:nvSpPr>
        <p:spPr>
          <a:xfrm>
            <a:off x="589560" y="856180"/>
            <a:ext cx="4560584" cy="1128068"/>
          </a:xfrm>
        </p:spPr>
        <p:txBody>
          <a:bodyPr anchor="ctr">
            <a:normAutofit/>
          </a:bodyPr>
          <a:lstStyle/>
          <a:p>
            <a:r>
              <a:rPr lang="en-US" sz="4000" b="1" dirty="0">
                <a:latin typeface="Arial"/>
                <a:ea typeface="Calibri Light"/>
                <a:cs typeface="Arial"/>
              </a:rPr>
              <a:t>Introduction</a:t>
            </a:r>
            <a:endParaRPr lang="en-US" sz="4000" b="1">
              <a:latin typeface="Arial"/>
              <a:cs typeface="Arial"/>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31658C-FD0E-97EA-D954-5880EC5C105B}"/>
              </a:ext>
            </a:extLst>
          </p:cNvPr>
          <p:cNvSpPr>
            <a:spLocks noGrp="1"/>
          </p:cNvSpPr>
          <p:nvPr>
            <p:ph idx="1"/>
          </p:nvPr>
        </p:nvSpPr>
        <p:spPr>
          <a:xfrm>
            <a:off x="590719" y="2330505"/>
            <a:ext cx="4559425" cy="3979585"/>
          </a:xfrm>
        </p:spPr>
        <p:txBody>
          <a:bodyPr vert="horz" lIns="91440" tIns="45720" rIns="91440" bIns="45720" rtlCol="0" anchor="ctr">
            <a:noAutofit/>
          </a:bodyPr>
          <a:lstStyle/>
          <a:p>
            <a:r>
              <a:rPr lang="en-GB" sz="1800" b="1" dirty="0">
                <a:latin typeface="Arial"/>
                <a:ea typeface="+mn-lt"/>
                <a:cs typeface="Arial"/>
              </a:rPr>
              <a:t>Presentation Purpose:</a:t>
            </a:r>
            <a:r>
              <a:rPr lang="en-GB" sz="1800" dirty="0">
                <a:latin typeface="Arial"/>
                <a:ea typeface="+mn-lt"/>
                <a:cs typeface="Arial"/>
              </a:rPr>
              <a:t> This presentation addresses the importance of housekeeping and employee involvement in sustaining brand standards and visitor happiness.</a:t>
            </a:r>
            <a:endParaRPr lang="en-US" sz="1800">
              <a:latin typeface="Arial"/>
              <a:ea typeface="+mn-lt"/>
              <a:cs typeface="Arial"/>
            </a:endParaRPr>
          </a:p>
          <a:p>
            <a:r>
              <a:rPr lang="en-GB" sz="1800" b="1" dirty="0">
                <a:latin typeface="Arial"/>
                <a:ea typeface="+mn-lt"/>
                <a:cs typeface="Arial"/>
              </a:rPr>
              <a:t>Housekeeping Importance: </a:t>
            </a:r>
            <a:r>
              <a:rPr lang="en-GB" sz="1800" dirty="0">
                <a:latin typeface="Arial"/>
                <a:ea typeface="+mn-lt"/>
                <a:cs typeface="Arial"/>
              </a:rPr>
              <a:t>Highlights the importance of housekeeping in providing visitor comfort, safety, and pleasure.</a:t>
            </a:r>
            <a:endParaRPr lang="en-US" sz="1800">
              <a:latin typeface="Arial"/>
              <a:ea typeface="+mn-lt"/>
              <a:cs typeface="Arial"/>
            </a:endParaRPr>
          </a:p>
          <a:p>
            <a:r>
              <a:rPr lang="en-GB" sz="1800" b="1" dirty="0">
                <a:latin typeface="Arial"/>
                <a:ea typeface="+mn-lt"/>
                <a:cs typeface="Arial"/>
              </a:rPr>
              <a:t>Learning Outcomes:</a:t>
            </a:r>
            <a:r>
              <a:rPr lang="en-GB" sz="1800" dirty="0">
                <a:latin typeface="Arial"/>
                <a:ea typeface="+mn-lt"/>
                <a:cs typeface="Arial"/>
              </a:rPr>
              <a:t> Mentions the presentation's emphasis on the targeted learning goals.</a:t>
            </a:r>
            <a:endParaRPr lang="en-US" sz="1800">
              <a:latin typeface="Arial"/>
              <a:ea typeface="+mn-lt"/>
              <a:cs typeface="Arial"/>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ffice Housekeeping Service, in Pan India">
            <a:extLst>
              <a:ext uri="{FF2B5EF4-FFF2-40B4-BE49-F238E27FC236}">
                <a16:creationId xmlns:a16="http://schemas.microsoft.com/office/drawing/2014/main" id="{1F8CD159-210A-BE0C-5F32-430E718C08E2}"/>
              </a:ext>
            </a:extLst>
          </p:cNvPr>
          <p:cNvPicPr>
            <a:picLocks noChangeAspect="1"/>
          </p:cNvPicPr>
          <p:nvPr/>
        </p:nvPicPr>
        <p:blipFill rotWithShape="1">
          <a:blip r:embed="rId3"/>
          <a:srcRect t="3062" r="4" b="4"/>
          <a:stretch/>
        </p:blipFill>
        <p:spPr>
          <a:xfrm>
            <a:off x="5977788" y="799352"/>
            <a:ext cx="5425410" cy="5259296"/>
          </a:xfrm>
          <a:prstGeom prst="rect">
            <a:avLst/>
          </a:prstGeom>
        </p:spPr>
      </p:pic>
    </p:spTree>
    <p:extLst>
      <p:ext uri="{BB962C8B-B14F-4D97-AF65-F5344CB8AC3E}">
        <p14:creationId xmlns:p14="http://schemas.microsoft.com/office/powerpoint/2010/main" val="7525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848EF-C6AF-0A30-B2BE-892DADBA2231}"/>
              </a:ext>
            </a:extLst>
          </p:cNvPr>
          <p:cNvSpPr>
            <a:spLocks noGrp="1"/>
          </p:cNvSpPr>
          <p:nvPr>
            <p:ph type="title"/>
          </p:nvPr>
        </p:nvSpPr>
        <p:spPr>
          <a:xfrm>
            <a:off x="589560" y="856180"/>
            <a:ext cx="4560584" cy="1128068"/>
          </a:xfrm>
        </p:spPr>
        <p:txBody>
          <a:bodyPr anchor="ctr">
            <a:normAutofit/>
          </a:bodyPr>
          <a:lstStyle/>
          <a:p>
            <a:r>
              <a:rPr lang="en-US" sz="2500" b="1">
                <a:latin typeface="Arial"/>
                <a:ea typeface="+mj-lt"/>
                <a:cs typeface="Arial"/>
              </a:rPr>
              <a:t>The Importance of Cleanliness and Brand Standards</a:t>
            </a:r>
            <a:endParaRPr lang="en-US" sz="2500">
              <a:latin typeface="Arial"/>
              <a:ea typeface="+mj-lt"/>
              <a:cs typeface="Arial"/>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96C505-ACC4-6578-40B9-95B841E18EAF}"/>
              </a:ext>
            </a:extLst>
          </p:cNvPr>
          <p:cNvSpPr>
            <a:spLocks noGrp="1"/>
          </p:cNvSpPr>
          <p:nvPr>
            <p:ph idx="1"/>
          </p:nvPr>
        </p:nvSpPr>
        <p:spPr>
          <a:xfrm>
            <a:off x="590719" y="2330505"/>
            <a:ext cx="4866898" cy="4006321"/>
          </a:xfrm>
        </p:spPr>
        <p:txBody>
          <a:bodyPr vert="horz" lIns="91440" tIns="45720" rIns="91440" bIns="45720" rtlCol="0" anchor="ctr">
            <a:noAutofit/>
          </a:bodyPr>
          <a:lstStyle/>
          <a:p>
            <a:r>
              <a:rPr lang="en-GB" sz="1600" dirty="0">
                <a:latin typeface="Arial"/>
                <a:ea typeface="+mn-lt"/>
                <a:cs typeface="Arial"/>
              </a:rPr>
              <a:t>A hotel's cleanliness is the foundation of the visitor experience, delivering a sanitary, comfortable, and secure environment (Nimri et al., 2020). </a:t>
            </a:r>
            <a:endParaRPr lang="en-US" sz="1600">
              <a:latin typeface="Arial"/>
              <a:ea typeface="+mn-lt"/>
              <a:cs typeface="Arial"/>
            </a:endParaRPr>
          </a:p>
          <a:p>
            <a:r>
              <a:rPr lang="en-GB" sz="1600" dirty="0">
                <a:latin typeface="Arial"/>
                <a:ea typeface="+mn-lt"/>
                <a:cs typeface="Arial"/>
              </a:rPr>
              <a:t>As visitors equate cleanliness with quality and professionalism, cleanliness significantly influences brand reputation. A clean space makes an excellent first impression. </a:t>
            </a:r>
            <a:endParaRPr lang="en-US" sz="1600">
              <a:latin typeface="Arial"/>
              <a:ea typeface="+mn-lt"/>
              <a:cs typeface="Arial"/>
            </a:endParaRPr>
          </a:p>
          <a:p>
            <a:r>
              <a:rPr lang="en-GB" sz="1600" dirty="0">
                <a:latin typeface="Arial"/>
                <a:ea typeface="+mn-lt"/>
                <a:cs typeface="Arial"/>
              </a:rPr>
              <a:t>Cleanliness is inextricably linked to guest happiness; a clean room inspires relaxation and contentment (</a:t>
            </a:r>
            <a:r>
              <a:rPr lang="en-GB" sz="1600" dirty="0">
                <a:latin typeface="Arial"/>
                <a:ea typeface="+mn-lt"/>
                <a:cs typeface="Calibri"/>
              </a:rPr>
              <a:t>Acharya, Mahapatra, and RDM, 2022</a:t>
            </a:r>
            <a:r>
              <a:rPr lang="en-GB" sz="1600" dirty="0">
                <a:latin typeface="Arial"/>
                <a:ea typeface="+mn-lt"/>
                <a:cs typeface="Arial"/>
              </a:rPr>
              <a:t>). </a:t>
            </a:r>
            <a:endParaRPr lang="en-US" sz="1600">
              <a:latin typeface="Arial"/>
              <a:ea typeface="+mn-lt"/>
              <a:cs typeface="Arial"/>
            </a:endParaRPr>
          </a:p>
          <a:p>
            <a:r>
              <a:rPr lang="en-GB" sz="1600" dirty="0">
                <a:latin typeface="Arial"/>
                <a:ea typeface="+mn-lt"/>
                <a:cs typeface="Arial"/>
              </a:rPr>
              <a:t>Cleanliness, a key component of brand standards, ensures consistency and builds confidence. Clean linens, sterilised surfaces, and attention to detail are all standards (</a:t>
            </a:r>
            <a:r>
              <a:rPr lang="en-GB" sz="1600" err="1">
                <a:latin typeface="Arial"/>
                <a:ea typeface="+mn-lt"/>
                <a:cs typeface="Arial"/>
              </a:rPr>
              <a:t>Oloso</a:t>
            </a:r>
            <a:r>
              <a:rPr lang="en-GB" sz="1600" dirty="0">
                <a:latin typeface="Arial"/>
                <a:ea typeface="+mn-lt"/>
                <a:cs typeface="Arial"/>
              </a:rPr>
              <a:t>, 2021).</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o Much Cleanliness – Good or Bad – Narayana Health">
            <a:extLst>
              <a:ext uri="{FF2B5EF4-FFF2-40B4-BE49-F238E27FC236}">
                <a16:creationId xmlns:a16="http://schemas.microsoft.com/office/drawing/2014/main" id="{5A1E38FF-BDCE-C474-2B4A-28FC41B82FB0}"/>
              </a:ext>
            </a:extLst>
          </p:cNvPr>
          <p:cNvPicPr>
            <a:picLocks noChangeAspect="1"/>
          </p:cNvPicPr>
          <p:nvPr/>
        </p:nvPicPr>
        <p:blipFill rotWithShape="1">
          <a:blip r:embed="rId3"/>
          <a:srcRect l="24321" r="2952"/>
          <a:stretch/>
        </p:blipFill>
        <p:spPr>
          <a:xfrm>
            <a:off x="5977788" y="799352"/>
            <a:ext cx="5425410" cy="5259296"/>
          </a:xfrm>
          <a:prstGeom prst="rect">
            <a:avLst/>
          </a:prstGeom>
        </p:spPr>
      </p:pic>
    </p:spTree>
    <p:extLst>
      <p:ext uri="{BB962C8B-B14F-4D97-AF65-F5344CB8AC3E}">
        <p14:creationId xmlns:p14="http://schemas.microsoft.com/office/powerpoint/2010/main" val="392930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FA2F8-2978-16A1-7BB7-47D925830EC7}"/>
              </a:ext>
            </a:extLst>
          </p:cNvPr>
          <p:cNvSpPr>
            <a:spLocks noGrp="1"/>
          </p:cNvSpPr>
          <p:nvPr>
            <p:ph type="title"/>
          </p:nvPr>
        </p:nvSpPr>
        <p:spPr>
          <a:xfrm>
            <a:off x="589560" y="856180"/>
            <a:ext cx="4560584" cy="1128068"/>
          </a:xfrm>
        </p:spPr>
        <p:txBody>
          <a:bodyPr anchor="ctr">
            <a:normAutofit/>
          </a:bodyPr>
          <a:lstStyle/>
          <a:p>
            <a:r>
              <a:rPr lang="en-US" sz="3700" b="1">
                <a:latin typeface="Arial"/>
                <a:ea typeface="+mj-lt"/>
                <a:cs typeface="Arial"/>
              </a:rPr>
              <a:t>Employee Engagement Model</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2767B7-F47C-1991-5B70-F3AD50F97186}"/>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GB" sz="1200" b="1" dirty="0">
                <a:latin typeface="Arial"/>
                <a:ea typeface="+mn-lt"/>
                <a:cs typeface="Arial"/>
              </a:rPr>
              <a:t>Introduction to the Employee Engagement Model: </a:t>
            </a:r>
            <a:r>
              <a:rPr lang="en-GB" sz="1200" dirty="0">
                <a:latin typeface="Arial"/>
                <a:ea typeface="+mn-lt"/>
                <a:cs typeface="Arial"/>
              </a:rPr>
              <a:t>Employee involvement is an essential factor in attaining great cleanliness and client happiness. This presentation will examine how Maslow's Hierarchy of Needs may help us properly engage our cleaning personnel (Bhatnagar and Nim, 2019).</a:t>
            </a:r>
            <a:endParaRPr lang="en-US" sz="1200">
              <a:latin typeface="Arial"/>
              <a:ea typeface="+mn-lt"/>
              <a:cs typeface="Arial"/>
            </a:endParaRPr>
          </a:p>
          <a:p>
            <a:r>
              <a:rPr lang="en-GB" sz="1200" b="1" dirty="0">
                <a:latin typeface="Arial"/>
                <a:ea typeface="+mn-lt"/>
                <a:cs typeface="Arial"/>
              </a:rPr>
              <a:t>Applying Maslow's Hierarchy of Needs:</a:t>
            </a:r>
            <a:r>
              <a:rPr lang="en-GB" sz="1200" dirty="0">
                <a:latin typeface="Arial"/>
                <a:ea typeface="+mn-lt"/>
                <a:cs typeface="Arial"/>
              </a:rPr>
              <a:t> Maslow's hierarchy of requirements, which has five stages ranging from physiological necessities to self-actualisation, can assist us in comprehending employee motivation. The presentation may improve team performance by addressing each level, from providing fair remuneration (physiological) to recognising and appreciating employees' efforts (esteem and self-fulfilment).</a:t>
            </a:r>
            <a:endParaRPr lang="en-US" sz="1200">
              <a:latin typeface="Arial"/>
              <a:ea typeface="+mn-lt"/>
              <a:cs typeface="Arial"/>
            </a:endParaRPr>
          </a:p>
          <a:p>
            <a:r>
              <a:rPr lang="en-GB" sz="1200" b="1" dirty="0">
                <a:latin typeface="Arial"/>
                <a:ea typeface="+mn-lt"/>
                <a:cs typeface="Arial"/>
              </a:rPr>
              <a:t>Impact on Guest Experiences: </a:t>
            </a:r>
            <a:r>
              <a:rPr lang="en-GB" sz="1200" dirty="0">
                <a:latin typeface="Arial"/>
                <a:ea typeface="+mn-lt"/>
                <a:cs typeface="Arial"/>
              </a:rPr>
              <a:t>Employee engagement improves the client experience. They go above and above the call of duty, proactively finding and resolving problems. Staff who are engaged may deliver individualised service and meaningful encounters with guests. These efforts boost overall visitor satisfaction and help to keep brand standards high (Choy, Cheng, and Yu, 2021).</a:t>
            </a:r>
            <a:endParaRPr lang="en-US" sz="1200" dirty="0">
              <a:latin typeface="Arial"/>
              <a:ea typeface="+mn-lt"/>
              <a:cs typeface="Arial"/>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slow's Hierarchy of Needs">
            <a:extLst>
              <a:ext uri="{FF2B5EF4-FFF2-40B4-BE49-F238E27FC236}">
                <a16:creationId xmlns:a16="http://schemas.microsoft.com/office/drawing/2014/main" id="{7A520129-8C17-CFAF-C13E-0B52B4AE7487}"/>
              </a:ext>
            </a:extLst>
          </p:cNvPr>
          <p:cNvPicPr>
            <a:picLocks noChangeAspect="1"/>
          </p:cNvPicPr>
          <p:nvPr/>
        </p:nvPicPr>
        <p:blipFill rotWithShape="1">
          <a:blip r:embed="rId3"/>
          <a:srcRect l="493" r="30731" b="-6"/>
          <a:stretch/>
        </p:blipFill>
        <p:spPr>
          <a:xfrm>
            <a:off x="5977788" y="799352"/>
            <a:ext cx="5425410" cy="5259296"/>
          </a:xfrm>
          <a:prstGeom prst="rect">
            <a:avLst/>
          </a:prstGeom>
        </p:spPr>
      </p:pic>
    </p:spTree>
    <p:extLst>
      <p:ext uri="{BB962C8B-B14F-4D97-AF65-F5344CB8AC3E}">
        <p14:creationId xmlns:p14="http://schemas.microsoft.com/office/powerpoint/2010/main" val="3255153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A3201-67CD-5C79-3D48-AF6BAB955208}"/>
              </a:ext>
            </a:extLst>
          </p:cNvPr>
          <p:cNvSpPr>
            <a:spLocks noGrp="1"/>
          </p:cNvSpPr>
          <p:nvPr>
            <p:ph type="title"/>
          </p:nvPr>
        </p:nvSpPr>
        <p:spPr>
          <a:xfrm>
            <a:off x="1043631" y="809898"/>
            <a:ext cx="9942716" cy="1554480"/>
          </a:xfrm>
        </p:spPr>
        <p:txBody>
          <a:bodyPr anchor="ctr">
            <a:normAutofit/>
          </a:bodyPr>
          <a:lstStyle/>
          <a:p>
            <a:r>
              <a:rPr lang="en-US" sz="4800" b="1">
                <a:latin typeface="Arial"/>
                <a:ea typeface="+mj-lt"/>
                <a:cs typeface="Arial"/>
              </a:rPr>
              <a:t>Applying the Room Cleaning Checklist</a:t>
            </a:r>
          </a:p>
        </p:txBody>
      </p:sp>
      <p:sp>
        <p:nvSpPr>
          <p:cNvPr id="3" name="Content Placeholder 2">
            <a:extLst>
              <a:ext uri="{FF2B5EF4-FFF2-40B4-BE49-F238E27FC236}">
                <a16:creationId xmlns:a16="http://schemas.microsoft.com/office/drawing/2014/main" id="{DA92FB72-5D9F-CC22-91CF-3934B2B1153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1500" b="1" dirty="0">
                <a:latin typeface="Arial"/>
                <a:ea typeface="+mn-lt"/>
                <a:cs typeface="Arial"/>
              </a:rPr>
              <a:t>Overview of the Room Cleaning Checklist:</a:t>
            </a:r>
            <a:r>
              <a:rPr lang="en-GB" sz="1500" dirty="0">
                <a:latin typeface="Arial"/>
                <a:ea typeface="+mn-lt"/>
                <a:cs typeface="Arial"/>
              </a:rPr>
              <a:t> The component two-room cleaning checklist is a thorough tool for assuring cleanliness and adherence to brand requirements in hotel rooms (</a:t>
            </a:r>
            <a:r>
              <a:rPr lang="en-GB" sz="1500" dirty="0">
                <a:latin typeface="Arial"/>
                <a:ea typeface="+mn-lt"/>
                <a:cs typeface="+mn-lt"/>
              </a:rPr>
              <a:t>Cunha and Oliveira, 2021</a:t>
            </a:r>
            <a:r>
              <a:rPr lang="en-GB" sz="1500" dirty="0">
                <a:latin typeface="Arial"/>
                <a:ea typeface="+mn-lt"/>
                <a:cs typeface="Arial"/>
              </a:rPr>
              <a:t>). This checklist is a systematic guide for housekeeping personnel to follow throughout their cleaning procedures.</a:t>
            </a:r>
            <a:endParaRPr lang="en-US" sz="1500">
              <a:latin typeface="Arial"/>
              <a:ea typeface="+mn-lt"/>
              <a:cs typeface="Arial"/>
            </a:endParaRPr>
          </a:p>
          <a:p>
            <a:r>
              <a:rPr lang="en-GB" sz="1500" b="1" dirty="0">
                <a:latin typeface="Arial"/>
                <a:ea typeface="+mn-lt"/>
                <a:cs typeface="Arial"/>
              </a:rPr>
              <a:t>Key Elements and Their Significance:</a:t>
            </a:r>
            <a:r>
              <a:rPr lang="en-GB" sz="1500" dirty="0">
                <a:latin typeface="Arial"/>
                <a:ea typeface="+mn-lt"/>
                <a:cs typeface="Arial"/>
              </a:rPr>
              <a:t> Pre-cleaning preparations, surface cleaning, linens and bedding care, bathroom cleaning, floor maintenance, final inspections, room maintenance, supply restocking, and overall presentation are all included in the checklist (</a:t>
            </a:r>
            <a:r>
              <a:rPr lang="en-GB" sz="1500" dirty="0">
                <a:latin typeface="Arial"/>
                <a:ea typeface="+mn-lt"/>
                <a:cs typeface="+mn-lt"/>
              </a:rPr>
              <a:t>Sann and Lai, 2020</a:t>
            </a:r>
            <a:r>
              <a:rPr lang="en-GB" sz="1500" dirty="0">
                <a:latin typeface="Arial"/>
                <a:ea typeface="+mn-lt"/>
                <a:cs typeface="Arial"/>
              </a:rPr>
              <a:t>). Each factor is essential in ensuring that guestrooms are spotless, well-maintained, and up to the brand's high standards.</a:t>
            </a:r>
            <a:endParaRPr lang="en-US" sz="1500">
              <a:latin typeface="Arial"/>
              <a:ea typeface="+mn-lt"/>
              <a:cs typeface="Arial"/>
            </a:endParaRPr>
          </a:p>
          <a:p>
            <a:r>
              <a:rPr lang="en-GB" sz="1500" b="1" dirty="0">
                <a:latin typeface="Arial"/>
                <a:ea typeface="+mn-lt"/>
                <a:cs typeface="Arial"/>
              </a:rPr>
              <a:t>Practical Application and Ensuring Brand Standards:</a:t>
            </a:r>
            <a:r>
              <a:rPr lang="en-GB" sz="1500" dirty="0">
                <a:latin typeface="Arial"/>
                <a:ea typeface="+mn-lt"/>
                <a:cs typeface="Arial"/>
              </a:rPr>
              <a:t> Housekeeping personnel consistently clean and present by meticulously following each item on the checklist. This consistency is required to match or surpass the brand's expectations, which is crucial for visitor happiness and reputation management.</a:t>
            </a:r>
            <a:endParaRPr lang="en-US" sz="1500">
              <a:latin typeface="Arial"/>
              <a:ea typeface="+mn-lt"/>
              <a:cs typeface="Arial"/>
            </a:endParaRPr>
          </a:p>
        </p:txBody>
      </p:sp>
      <p:cxnSp>
        <p:nvCxnSpPr>
          <p:cNvPr id="24" name="Straight Connector 2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127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42879-E964-F3E2-FCB1-2D325783336E}"/>
              </a:ext>
            </a:extLst>
          </p:cNvPr>
          <p:cNvSpPr>
            <a:spLocks noGrp="1"/>
          </p:cNvSpPr>
          <p:nvPr>
            <p:ph type="title"/>
          </p:nvPr>
        </p:nvSpPr>
        <p:spPr>
          <a:xfrm>
            <a:off x="808638" y="386930"/>
            <a:ext cx="9236700" cy="1188950"/>
          </a:xfrm>
        </p:spPr>
        <p:txBody>
          <a:bodyPr anchor="b">
            <a:normAutofit/>
          </a:bodyPr>
          <a:lstStyle/>
          <a:p>
            <a:r>
              <a:rPr lang="en-US" sz="5000" b="1">
                <a:latin typeface="Arial"/>
                <a:ea typeface="+mj-lt"/>
                <a:cs typeface="Arial"/>
              </a:rPr>
              <a:t>Health and Safety Procedures</a:t>
            </a:r>
            <a:endParaRPr lang="en-US" sz="5000">
              <a:latin typeface="Arial"/>
              <a:ea typeface="+mj-lt"/>
              <a:cs typeface="Arial"/>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3DC57F01-73E4-4C25-17A0-B0550F1B72F1}"/>
              </a:ext>
            </a:extLst>
          </p:cNvPr>
          <p:cNvGraphicFramePr>
            <a:graphicFrameLocks noGrp="1"/>
          </p:cNvGraphicFramePr>
          <p:nvPr>
            <p:ph idx="1"/>
          </p:nvPr>
        </p:nvGraphicFramePr>
        <p:xfrm>
          <a:off x="793660" y="2599509"/>
          <a:ext cx="10143668" cy="34355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087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86F43-65C8-5128-82A3-2E2D22CF079B}"/>
              </a:ext>
            </a:extLst>
          </p:cNvPr>
          <p:cNvSpPr>
            <a:spLocks noGrp="1"/>
          </p:cNvSpPr>
          <p:nvPr>
            <p:ph type="title"/>
          </p:nvPr>
        </p:nvSpPr>
        <p:spPr>
          <a:xfrm>
            <a:off x="808638" y="386930"/>
            <a:ext cx="9236700" cy="1188950"/>
          </a:xfrm>
        </p:spPr>
        <p:txBody>
          <a:bodyPr anchor="b">
            <a:normAutofit/>
          </a:bodyPr>
          <a:lstStyle/>
          <a:p>
            <a:r>
              <a:rPr lang="en-US" sz="5400" b="1">
                <a:latin typeface="Arial"/>
                <a:ea typeface="Calibri Light"/>
                <a:cs typeface="Arial"/>
              </a:rPr>
              <a:t>Conclusion</a:t>
            </a:r>
            <a:endParaRPr lang="en-US" sz="5400" b="1">
              <a:latin typeface="Arial"/>
              <a:cs typeface="Arial"/>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275D6A-923A-5A3E-908D-DC2824CE3B19}"/>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a:latin typeface="Arial"/>
                <a:ea typeface="+mn-lt"/>
                <a:cs typeface="Arial"/>
              </a:rPr>
              <a:t>Main Points:</a:t>
            </a:r>
            <a:r>
              <a:rPr lang="en-GB" sz="2400">
                <a:latin typeface="Arial"/>
                <a:ea typeface="+mn-lt"/>
                <a:cs typeface="Arial"/>
              </a:rPr>
              <a:t> Summarise the relevance of cleanliness, the staff engagement model, the usage of checklists, and health and safety in housekeeping.</a:t>
            </a:r>
            <a:endParaRPr lang="en-US" sz="2400">
              <a:latin typeface="Arial"/>
              <a:ea typeface="+mn-lt"/>
              <a:cs typeface="Arial"/>
            </a:endParaRPr>
          </a:p>
          <a:p>
            <a:r>
              <a:rPr lang="en-GB" sz="2400" b="1">
                <a:latin typeface="Arial"/>
                <a:ea typeface="+mn-lt"/>
                <a:cs typeface="Arial"/>
              </a:rPr>
              <a:t>Brand Standards: </a:t>
            </a:r>
            <a:r>
              <a:rPr lang="en-GB" sz="2400">
                <a:latin typeface="Arial"/>
                <a:ea typeface="+mn-lt"/>
                <a:cs typeface="Arial"/>
              </a:rPr>
              <a:t>Cleanliness and safety are essential in preserving brand standards and improving visitor experiences.</a:t>
            </a:r>
            <a:endParaRPr lang="en-US" sz="2400">
              <a:latin typeface="Arial"/>
              <a:ea typeface="+mn-lt"/>
              <a:cs typeface="Arial"/>
            </a:endParaRPr>
          </a:p>
          <a:p>
            <a:r>
              <a:rPr lang="en-GB" sz="2400" b="1">
                <a:latin typeface="Arial"/>
                <a:ea typeface="+mn-lt"/>
                <a:cs typeface="Arial"/>
              </a:rPr>
              <a:t>Interactive Discussion:</a:t>
            </a:r>
            <a:r>
              <a:rPr lang="en-GB" sz="2400">
                <a:latin typeface="Arial"/>
                <a:ea typeface="+mn-lt"/>
                <a:cs typeface="Arial"/>
              </a:rPr>
              <a:t> Encourages participants to ask questions and participate in conversation through interactive discussion.</a:t>
            </a:r>
            <a:endParaRPr lang="en-US" sz="2400">
              <a:latin typeface="Arial"/>
              <a:ea typeface="+mn-lt"/>
              <a:cs typeface="Arial"/>
            </a:endParaRPr>
          </a:p>
        </p:txBody>
      </p:sp>
    </p:spTree>
    <p:extLst>
      <p:ext uri="{BB962C8B-B14F-4D97-AF65-F5344CB8AC3E}">
        <p14:creationId xmlns:p14="http://schemas.microsoft.com/office/powerpoint/2010/main" val="1619763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6D405-9FCD-1920-A3D5-3D07C91C3ADC}"/>
              </a:ext>
            </a:extLst>
          </p:cNvPr>
          <p:cNvSpPr>
            <a:spLocks noGrp="1"/>
          </p:cNvSpPr>
          <p:nvPr>
            <p:ph type="title"/>
          </p:nvPr>
        </p:nvSpPr>
        <p:spPr>
          <a:xfrm>
            <a:off x="808638" y="386930"/>
            <a:ext cx="9236700" cy="1188950"/>
          </a:xfrm>
        </p:spPr>
        <p:txBody>
          <a:bodyPr anchor="b">
            <a:normAutofit/>
          </a:bodyPr>
          <a:lstStyle/>
          <a:p>
            <a:r>
              <a:rPr lang="en-US" sz="5400" b="1">
                <a:latin typeface="Arial"/>
                <a:ea typeface="Calibri Light"/>
                <a:cs typeface="Arial"/>
              </a:rPr>
              <a:t>References</a:t>
            </a:r>
            <a:endParaRPr lang="en-US" sz="5400" b="1">
              <a:latin typeface="Arial"/>
              <a:cs typeface="Arial"/>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C7B046-EC8E-B1B5-8CC9-9ECE1C8AE47F}"/>
              </a:ext>
            </a:extLst>
          </p:cNvPr>
          <p:cNvSpPr>
            <a:spLocks noGrp="1"/>
          </p:cNvSpPr>
          <p:nvPr>
            <p:ph idx="1"/>
          </p:nvPr>
        </p:nvSpPr>
        <p:spPr>
          <a:xfrm>
            <a:off x="793660" y="2360645"/>
            <a:ext cx="10143668" cy="3674395"/>
          </a:xfrm>
        </p:spPr>
        <p:txBody>
          <a:bodyPr vert="horz" lIns="91440" tIns="45720" rIns="91440" bIns="45720" rtlCol="0" anchor="ctr">
            <a:normAutofit/>
          </a:bodyPr>
          <a:lstStyle/>
          <a:p>
            <a:pPr>
              <a:buAutoNum type="arabicPeriod"/>
            </a:pPr>
            <a:r>
              <a:rPr lang="en-GB" sz="1000" dirty="0">
                <a:ea typeface="+mn-lt"/>
                <a:cs typeface="+mn-lt"/>
              </a:rPr>
              <a:t>Acharya, M. P., Mahapatra, S. S., and RDM, H. (2022). EXAMINING CLEANING STANDARDS OF HOTELS'GUESTROOMS DURING COVID-19 PANDEMIC. </a:t>
            </a:r>
            <a:r>
              <a:rPr lang="en-GB" sz="1000" i="1" dirty="0">
                <a:ea typeface="+mn-lt"/>
                <a:cs typeface="+mn-lt"/>
              </a:rPr>
              <a:t>Ann. For. Res</a:t>
            </a:r>
            <a:r>
              <a:rPr lang="en-GB" sz="1000" dirty="0">
                <a:ea typeface="+mn-lt"/>
                <a:cs typeface="+mn-lt"/>
              </a:rPr>
              <a:t>, </a:t>
            </a:r>
            <a:r>
              <a:rPr lang="en-GB" sz="1000" i="1" dirty="0">
                <a:ea typeface="+mn-lt"/>
                <a:cs typeface="+mn-lt"/>
              </a:rPr>
              <a:t>65</a:t>
            </a:r>
            <a:r>
              <a:rPr lang="en-GB" sz="1000" dirty="0">
                <a:ea typeface="+mn-lt"/>
                <a:cs typeface="+mn-lt"/>
              </a:rPr>
              <a:t>(1), 1724-1734.</a:t>
            </a:r>
            <a:endParaRPr lang="en-US" sz="1000" dirty="0">
              <a:latin typeface="Arial"/>
              <a:cs typeface="Arial"/>
            </a:endParaRPr>
          </a:p>
          <a:p>
            <a:pPr>
              <a:buAutoNum type="arabicPeriod"/>
            </a:pPr>
            <a:r>
              <a:rPr lang="en-GB" sz="1000" dirty="0">
                <a:ea typeface="+mn-lt"/>
                <a:cs typeface="+mn-lt"/>
              </a:rPr>
              <a:t>Bhatnagar, E., and Nim, D. (2019). Impact of housekeeping services and practices on customer satisfaction and repeat business. </a:t>
            </a:r>
            <a:r>
              <a:rPr lang="en-GB" sz="1000" i="1" dirty="0" err="1">
                <a:ea typeface="+mn-lt"/>
                <a:cs typeface="+mn-lt"/>
              </a:rPr>
              <a:t>Prabandhan</a:t>
            </a:r>
            <a:r>
              <a:rPr lang="en-GB" sz="1000" i="1" dirty="0">
                <a:ea typeface="+mn-lt"/>
                <a:cs typeface="+mn-lt"/>
              </a:rPr>
              <a:t>: Indian Journal of Management</a:t>
            </a:r>
            <a:r>
              <a:rPr lang="en-GB" sz="1000" dirty="0">
                <a:ea typeface="+mn-lt"/>
                <a:cs typeface="+mn-lt"/>
              </a:rPr>
              <a:t>, </a:t>
            </a:r>
            <a:r>
              <a:rPr lang="en-GB" sz="1000" i="1" dirty="0">
                <a:ea typeface="+mn-lt"/>
                <a:cs typeface="+mn-lt"/>
              </a:rPr>
              <a:t>12</a:t>
            </a:r>
            <a:r>
              <a:rPr lang="en-GB" sz="1000" dirty="0">
                <a:ea typeface="+mn-lt"/>
                <a:cs typeface="+mn-lt"/>
              </a:rPr>
              <a:t>(8), 46-57.</a:t>
            </a:r>
            <a:endParaRPr lang="en-US" sz="1000" dirty="0">
              <a:ea typeface="Calibri" panose="020F0502020204030204"/>
              <a:cs typeface="Calibri" panose="020F0502020204030204"/>
            </a:endParaRPr>
          </a:p>
          <a:p>
            <a:pPr>
              <a:buAutoNum type="arabicPeriod"/>
            </a:pPr>
            <a:r>
              <a:rPr lang="en-GB" sz="1000" dirty="0">
                <a:ea typeface="+mn-lt"/>
                <a:cs typeface="+mn-lt"/>
              </a:rPr>
              <a:t>Choy, M., Cheng, J., and Yu, K. (2021). Evaluating the environmental sustainability strategies of the housekeeping department: the case of an international hotel chain in Hong Kong, China. </a:t>
            </a:r>
            <a:r>
              <a:rPr lang="en-GB" sz="1000" i="1" dirty="0">
                <a:ea typeface="+mn-lt"/>
                <a:cs typeface="+mn-lt"/>
              </a:rPr>
              <a:t>Tourism Critiques: Practice and Theory</a:t>
            </a:r>
            <a:r>
              <a:rPr lang="en-GB" sz="1000" dirty="0">
                <a:ea typeface="+mn-lt"/>
                <a:cs typeface="+mn-lt"/>
              </a:rPr>
              <a:t>, </a:t>
            </a:r>
            <a:r>
              <a:rPr lang="en-GB" sz="1000" i="1" dirty="0">
                <a:ea typeface="+mn-lt"/>
                <a:cs typeface="+mn-lt"/>
              </a:rPr>
              <a:t>2</a:t>
            </a:r>
            <a:r>
              <a:rPr lang="en-GB" sz="1000" dirty="0">
                <a:ea typeface="+mn-lt"/>
                <a:cs typeface="+mn-lt"/>
              </a:rPr>
              <a:t>(1), 115-132.</a:t>
            </a:r>
            <a:endParaRPr lang="en-US" sz="1000" dirty="0">
              <a:ea typeface="Calibri" panose="020F0502020204030204"/>
              <a:cs typeface="Calibri" panose="020F0502020204030204"/>
            </a:endParaRPr>
          </a:p>
          <a:p>
            <a:pPr>
              <a:buAutoNum type="arabicPeriod"/>
            </a:pPr>
            <a:r>
              <a:rPr lang="en-GB" sz="1000" dirty="0">
                <a:ea typeface="+mn-lt"/>
                <a:cs typeface="+mn-lt"/>
              </a:rPr>
              <a:t>Cunha, A., and Oliveira, M. (2021, May). Human Resources in the Housekeeping Department: A Case Study. In </a:t>
            </a:r>
            <a:r>
              <a:rPr lang="en-GB" sz="1000" i="1" dirty="0">
                <a:ea typeface="+mn-lt"/>
                <a:cs typeface="+mn-lt"/>
              </a:rPr>
              <a:t>ICTR 2021 4th International Conference on Tourism Research</a:t>
            </a:r>
            <a:r>
              <a:rPr lang="en-GB" sz="1000" dirty="0">
                <a:ea typeface="+mn-lt"/>
                <a:cs typeface="+mn-lt"/>
              </a:rPr>
              <a:t> (Vol. 158). Academic Conferences International.</a:t>
            </a:r>
            <a:endParaRPr lang="en-US" sz="1000" dirty="0">
              <a:ea typeface="Calibri" panose="020F0502020204030204"/>
              <a:cs typeface="Calibri" panose="020F0502020204030204"/>
            </a:endParaRPr>
          </a:p>
          <a:p>
            <a:pPr>
              <a:buAutoNum type="arabicPeriod"/>
            </a:pPr>
            <a:r>
              <a:rPr lang="en-GB" sz="1000" dirty="0" err="1">
                <a:ea typeface="+mn-lt"/>
                <a:cs typeface="+mn-lt"/>
              </a:rPr>
              <a:t>Etcuban</a:t>
            </a:r>
            <a:r>
              <a:rPr lang="en-GB" sz="1000" dirty="0">
                <a:ea typeface="+mn-lt"/>
                <a:cs typeface="+mn-lt"/>
              </a:rPr>
              <a:t>, J. O. (2019). Housekeeping Standard Practices of Resorts in Bohol, Philippines. </a:t>
            </a:r>
            <a:r>
              <a:rPr lang="en-GB" sz="1000" i="1" dirty="0">
                <a:ea typeface="+mn-lt"/>
                <a:cs typeface="+mn-lt"/>
              </a:rPr>
              <a:t>International Journal of Business and Social Science</a:t>
            </a:r>
            <a:r>
              <a:rPr lang="en-GB" sz="1000" dirty="0">
                <a:ea typeface="+mn-lt"/>
                <a:cs typeface="+mn-lt"/>
              </a:rPr>
              <a:t>, </a:t>
            </a:r>
            <a:r>
              <a:rPr lang="en-GB" sz="1000" i="1" dirty="0">
                <a:ea typeface="+mn-lt"/>
                <a:cs typeface="+mn-lt"/>
              </a:rPr>
              <a:t>10</a:t>
            </a:r>
            <a:r>
              <a:rPr lang="en-GB" sz="1000" dirty="0">
                <a:ea typeface="+mn-lt"/>
                <a:cs typeface="+mn-lt"/>
              </a:rPr>
              <a:t>(4).</a:t>
            </a:r>
            <a:endParaRPr lang="en-US" sz="1000" dirty="0">
              <a:ea typeface="Calibri" panose="020F0502020204030204"/>
              <a:cs typeface="Calibri" panose="020F0502020204030204"/>
            </a:endParaRPr>
          </a:p>
          <a:p>
            <a:pPr>
              <a:buAutoNum type="arabicPeriod"/>
            </a:pPr>
            <a:r>
              <a:rPr lang="en-GB" sz="1000" dirty="0">
                <a:ea typeface="+mn-lt"/>
                <a:cs typeface="+mn-lt"/>
              </a:rPr>
              <a:t>Martín, J. C., </a:t>
            </a:r>
            <a:r>
              <a:rPr lang="en-GB" sz="1000" dirty="0" err="1">
                <a:ea typeface="+mn-lt"/>
                <a:cs typeface="+mn-lt"/>
              </a:rPr>
              <a:t>Rudchenko</a:t>
            </a:r>
            <a:r>
              <a:rPr lang="en-GB" sz="1000" dirty="0">
                <a:ea typeface="+mn-lt"/>
                <a:cs typeface="+mn-lt"/>
              </a:rPr>
              <a:t>, V., and Sánchez-</a:t>
            </a:r>
            <a:r>
              <a:rPr lang="en-GB" sz="1000" dirty="0" err="1">
                <a:ea typeface="+mn-lt"/>
                <a:cs typeface="+mn-lt"/>
              </a:rPr>
              <a:t>Rebull</a:t>
            </a:r>
            <a:r>
              <a:rPr lang="en-GB" sz="1000" dirty="0">
                <a:ea typeface="+mn-lt"/>
                <a:cs typeface="+mn-lt"/>
              </a:rPr>
              <a:t>, M. V. (2020). The role of nationality and hotel class on guests’ satisfaction. A fuzzy-</a:t>
            </a:r>
            <a:r>
              <a:rPr lang="en-GB" sz="1000" dirty="0" err="1">
                <a:ea typeface="+mn-lt"/>
                <a:cs typeface="+mn-lt"/>
              </a:rPr>
              <a:t>topsis</a:t>
            </a:r>
            <a:r>
              <a:rPr lang="en-GB" sz="1000" dirty="0">
                <a:ea typeface="+mn-lt"/>
                <a:cs typeface="+mn-lt"/>
              </a:rPr>
              <a:t> approach applied in saint </a:t>
            </a:r>
            <a:r>
              <a:rPr lang="en-GB" sz="1000" dirty="0" err="1">
                <a:ea typeface="+mn-lt"/>
                <a:cs typeface="+mn-lt"/>
              </a:rPr>
              <a:t>petersburg</a:t>
            </a:r>
            <a:r>
              <a:rPr lang="en-GB" sz="1000" dirty="0">
                <a:ea typeface="+mn-lt"/>
                <a:cs typeface="+mn-lt"/>
              </a:rPr>
              <a:t>. </a:t>
            </a:r>
            <a:r>
              <a:rPr lang="en-GB" sz="1000" i="1" dirty="0">
                <a:ea typeface="+mn-lt"/>
                <a:cs typeface="+mn-lt"/>
              </a:rPr>
              <a:t>Administrative Sciences</a:t>
            </a:r>
            <a:r>
              <a:rPr lang="en-GB" sz="1000" dirty="0">
                <a:ea typeface="+mn-lt"/>
                <a:cs typeface="+mn-lt"/>
              </a:rPr>
              <a:t>, </a:t>
            </a:r>
            <a:r>
              <a:rPr lang="en-GB" sz="1000" i="1" dirty="0">
                <a:ea typeface="+mn-lt"/>
                <a:cs typeface="+mn-lt"/>
              </a:rPr>
              <a:t>10</a:t>
            </a:r>
            <a:r>
              <a:rPr lang="en-GB" sz="1000" dirty="0">
                <a:ea typeface="+mn-lt"/>
                <a:cs typeface="+mn-lt"/>
              </a:rPr>
              <a:t>(3), 68.</a:t>
            </a:r>
            <a:endParaRPr lang="en-US" sz="1000" dirty="0">
              <a:ea typeface="Calibri" panose="020F0502020204030204"/>
              <a:cs typeface="Calibri" panose="020F0502020204030204"/>
            </a:endParaRPr>
          </a:p>
          <a:p>
            <a:pPr>
              <a:buAutoNum type="arabicPeriod"/>
            </a:pPr>
            <a:r>
              <a:rPr lang="en-GB" sz="1000" dirty="0">
                <a:ea typeface="+mn-lt"/>
                <a:cs typeface="+mn-lt"/>
              </a:rPr>
              <a:t>Nimri, R., </a:t>
            </a:r>
            <a:r>
              <a:rPr lang="en-GB" sz="1000" dirty="0" err="1">
                <a:ea typeface="+mn-lt"/>
                <a:cs typeface="+mn-lt"/>
              </a:rPr>
              <a:t>Kensbock</a:t>
            </a:r>
            <a:r>
              <a:rPr lang="en-GB" sz="1000" dirty="0">
                <a:ea typeface="+mn-lt"/>
                <a:cs typeface="+mn-lt"/>
              </a:rPr>
              <a:t>, S., Bailey, J., Jennings, G., and </a:t>
            </a:r>
            <a:r>
              <a:rPr lang="en-GB" sz="1000" dirty="0" err="1">
                <a:ea typeface="+mn-lt"/>
                <a:cs typeface="+mn-lt"/>
              </a:rPr>
              <a:t>Patiar</a:t>
            </a:r>
            <a:r>
              <a:rPr lang="en-GB" sz="1000" dirty="0">
                <a:ea typeface="+mn-lt"/>
                <a:cs typeface="+mn-lt"/>
              </a:rPr>
              <a:t>, A. (2020). Realizing dignity in housekeeping work: Evidence of five star hotels. </a:t>
            </a:r>
            <a:r>
              <a:rPr lang="en-GB" sz="1000" i="1" dirty="0">
                <a:ea typeface="+mn-lt"/>
                <a:cs typeface="+mn-lt"/>
              </a:rPr>
              <a:t>Journal of Human Resources in Hospitality and Tourism</a:t>
            </a:r>
            <a:r>
              <a:rPr lang="en-GB" sz="1000" dirty="0">
                <a:ea typeface="+mn-lt"/>
                <a:cs typeface="+mn-lt"/>
              </a:rPr>
              <a:t>, </a:t>
            </a:r>
            <a:r>
              <a:rPr lang="en-GB" sz="1000" i="1" dirty="0">
                <a:ea typeface="+mn-lt"/>
                <a:cs typeface="+mn-lt"/>
              </a:rPr>
              <a:t>19</a:t>
            </a:r>
            <a:r>
              <a:rPr lang="en-GB" sz="1000" dirty="0">
                <a:ea typeface="+mn-lt"/>
                <a:cs typeface="+mn-lt"/>
              </a:rPr>
              <a:t>(3), 368-387.</a:t>
            </a:r>
            <a:endParaRPr lang="en-US" sz="1000" dirty="0">
              <a:ea typeface="Calibri" panose="020F0502020204030204"/>
              <a:cs typeface="Calibri" panose="020F0502020204030204"/>
            </a:endParaRPr>
          </a:p>
          <a:p>
            <a:pPr>
              <a:buAutoNum type="arabicPeriod"/>
            </a:pPr>
            <a:r>
              <a:rPr lang="en-GB" sz="1000" dirty="0" err="1">
                <a:ea typeface="+mn-lt"/>
                <a:cs typeface="+mn-lt"/>
              </a:rPr>
              <a:t>Oloso</a:t>
            </a:r>
            <a:r>
              <a:rPr lang="en-GB" sz="1000" dirty="0">
                <a:ea typeface="+mn-lt"/>
                <a:cs typeface="+mn-lt"/>
              </a:rPr>
              <a:t>, S. E. Home Economics. </a:t>
            </a:r>
            <a:r>
              <a:rPr lang="en-GB" sz="1000" i="1" dirty="0">
                <a:ea typeface="+mn-lt"/>
                <a:cs typeface="+mn-lt"/>
              </a:rPr>
              <a:t>Issue 2021, Volume 4, 2022 Production</a:t>
            </a:r>
            <a:r>
              <a:rPr lang="en-GB" sz="1000" dirty="0">
                <a:ea typeface="+mn-lt"/>
                <a:cs typeface="+mn-lt"/>
              </a:rPr>
              <a:t>, 428.</a:t>
            </a:r>
            <a:endParaRPr lang="en-US" sz="1000" dirty="0">
              <a:ea typeface="Calibri" panose="020F0502020204030204"/>
              <a:cs typeface="Calibri" panose="020F0502020204030204"/>
            </a:endParaRPr>
          </a:p>
          <a:p>
            <a:pPr>
              <a:buAutoNum type="arabicPeriod"/>
            </a:pPr>
            <a:r>
              <a:rPr lang="en-GB" sz="1000" dirty="0">
                <a:ea typeface="+mn-lt"/>
                <a:cs typeface="+mn-lt"/>
              </a:rPr>
              <a:t>Sann, R., and Lai, P. C. (2020). Understanding homophily of service failure within the hotel guest cycle: Applying NLP-aspect-based sentiment analysis to the hospitality industry. </a:t>
            </a:r>
            <a:r>
              <a:rPr lang="en-GB" sz="1000" i="1" dirty="0">
                <a:ea typeface="+mn-lt"/>
                <a:cs typeface="+mn-lt"/>
              </a:rPr>
              <a:t>International Journal of Hospitality Management</a:t>
            </a:r>
            <a:r>
              <a:rPr lang="en-GB" sz="1000" dirty="0">
                <a:ea typeface="+mn-lt"/>
                <a:cs typeface="+mn-lt"/>
              </a:rPr>
              <a:t>, </a:t>
            </a:r>
            <a:r>
              <a:rPr lang="en-GB" sz="1000" i="1" dirty="0">
                <a:ea typeface="+mn-lt"/>
                <a:cs typeface="+mn-lt"/>
              </a:rPr>
              <a:t>91</a:t>
            </a:r>
            <a:r>
              <a:rPr lang="en-GB" sz="1000" dirty="0">
                <a:ea typeface="+mn-lt"/>
                <a:cs typeface="+mn-lt"/>
              </a:rPr>
              <a:t>, 102678.</a:t>
            </a:r>
            <a:endParaRPr lang="en-US" sz="1000" dirty="0">
              <a:ea typeface="Calibri" panose="020F0502020204030204"/>
              <a:cs typeface="Calibri" panose="020F0502020204030204"/>
            </a:endParaRPr>
          </a:p>
          <a:p>
            <a:pPr>
              <a:buAutoNum type="arabicPeriod"/>
            </a:pPr>
            <a:r>
              <a:rPr lang="en-GB" sz="1000" dirty="0" err="1">
                <a:ea typeface="+mn-lt"/>
                <a:cs typeface="+mn-lt"/>
              </a:rPr>
              <a:t>Spoerr</a:t>
            </a:r>
            <a:r>
              <a:rPr lang="en-GB" sz="1000" dirty="0">
                <a:ea typeface="+mn-lt"/>
                <a:cs typeface="+mn-lt"/>
              </a:rPr>
              <a:t>, D. (2021). Factor analysis of hotel selection attributes and their significance for different groups of German leisure </a:t>
            </a:r>
            <a:r>
              <a:rPr lang="en-GB" sz="1000" dirty="0" err="1">
                <a:ea typeface="+mn-lt"/>
                <a:cs typeface="+mn-lt"/>
              </a:rPr>
              <a:t>travelers</a:t>
            </a:r>
            <a:r>
              <a:rPr lang="en-GB" sz="1000" dirty="0">
                <a:ea typeface="+mn-lt"/>
                <a:cs typeface="+mn-lt"/>
              </a:rPr>
              <a:t>. </a:t>
            </a:r>
            <a:r>
              <a:rPr lang="en-GB" sz="1000" i="1" dirty="0">
                <a:ea typeface="+mn-lt"/>
                <a:cs typeface="+mn-lt"/>
              </a:rPr>
              <a:t>Journal of Quality Assurance in Hospitality and Tourism</a:t>
            </a:r>
            <a:r>
              <a:rPr lang="en-GB" sz="1000" dirty="0">
                <a:ea typeface="+mn-lt"/>
                <a:cs typeface="+mn-lt"/>
              </a:rPr>
              <a:t>, </a:t>
            </a:r>
            <a:r>
              <a:rPr lang="en-GB" sz="1000" i="1" dirty="0">
                <a:ea typeface="+mn-lt"/>
                <a:cs typeface="+mn-lt"/>
              </a:rPr>
              <a:t>22</a:t>
            </a:r>
            <a:r>
              <a:rPr lang="en-GB" sz="1000" dirty="0">
                <a:ea typeface="+mn-lt"/>
                <a:cs typeface="+mn-lt"/>
              </a:rPr>
              <a:t>(3), 312-335.</a:t>
            </a:r>
            <a:endParaRPr lang="en-US" sz="1000" dirty="0">
              <a:ea typeface="Calibri" panose="020F0502020204030204"/>
              <a:cs typeface="Calibri" panose="020F0502020204030204"/>
            </a:endParaRPr>
          </a:p>
          <a:p>
            <a:pPr>
              <a:buAutoNum type="arabicPeriod"/>
            </a:pPr>
            <a:endParaRPr lang="en-US" sz="1000" dirty="0">
              <a:latin typeface="Arial"/>
              <a:cs typeface="Arial"/>
            </a:endParaRPr>
          </a:p>
        </p:txBody>
      </p:sp>
    </p:spTree>
    <p:extLst>
      <p:ext uri="{BB962C8B-B14F-4D97-AF65-F5344CB8AC3E}">
        <p14:creationId xmlns:p14="http://schemas.microsoft.com/office/powerpoint/2010/main" val="3712427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A6870-B33B-30E1-96A0-7570CDF209FE}"/>
              </a:ext>
            </a:extLst>
          </p:cNvPr>
          <p:cNvSpPr>
            <a:spLocks noGrp="1"/>
          </p:cNvSpPr>
          <p:nvPr>
            <p:ph type="title"/>
          </p:nvPr>
        </p:nvSpPr>
        <p:spPr>
          <a:xfrm>
            <a:off x="879620" y="1471351"/>
            <a:ext cx="7108911" cy="4016621"/>
          </a:xfrm>
        </p:spPr>
        <p:txBody>
          <a:bodyPr vert="horz" lIns="91440" tIns="45720" rIns="91440" bIns="45720" rtlCol="0" anchor="ctr">
            <a:normAutofit/>
          </a:bodyPr>
          <a:lstStyle/>
          <a:p>
            <a:r>
              <a:rPr lang="en-US" sz="6600" b="1" kern="1200" dirty="0">
                <a:solidFill>
                  <a:schemeClr val="tx1"/>
                </a:solidFill>
                <a:latin typeface="Arial"/>
                <a:cs typeface="Arial"/>
              </a:rPr>
              <a:t>Thankyou</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66781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1217</Words>
  <Application>Microsoft Office PowerPoint</Application>
  <PresentationFormat>Widescreen</PresentationFormat>
  <Paragraphs>71</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(BMIH4006) BA International Hotel Management Operating Hotel Facilities</vt:lpstr>
      <vt:lpstr>Table of Contents</vt:lpstr>
      <vt:lpstr>Introduction</vt:lpstr>
      <vt:lpstr>The Importance of Cleanliness and Brand Standards</vt:lpstr>
      <vt:lpstr>Employee Engagement Model</vt:lpstr>
      <vt:lpstr>Applying the Room Cleaning Checklist</vt:lpstr>
      <vt:lpstr>Health and Safety Procedures</vt:lpstr>
      <vt:lpstr>Conclusion</vt:lpstr>
      <vt:lpstr>References</vt:lpstr>
      <vt:lpstr>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2023-10-16T13:03:32Z</dcterms:created>
  <dcterms:modified xsi:type="dcterms:W3CDTF">2023-11-12T14:41:36Z</dcterms:modified>
</cp:coreProperties>
</file>