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FA0E8C-8A68-8D96-3371-5A588A87E6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D9AF45-7B53-8C5E-02B4-7D18E028E6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F0D7E1-F6B5-E79C-83A2-7BF0C84B70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F7252-96A4-4D82-95DB-38FD32653206}" type="datetimeFigureOut">
              <a:rPr lang="en-GB" smtClean="0"/>
              <a:t>08/03/2025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0CAD60-2B17-1988-FB7D-B29FC05DDB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DC3D28-B642-75C9-7D13-4AA1DB7DB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67D54-96B4-457B-B8CC-DDBADB70F7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7533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F33143-1BFE-6A4E-9678-7AF8747365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D2A92-3E85-C847-DCDC-F755F5A73B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B4BD71-50CB-D09B-15F6-FAE638529A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F7252-96A4-4D82-95DB-38FD32653206}" type="datetimeFigureOut">
              <a:rPr lang="en-GB" smtClean="0"/>
              <a:t>08/03/2025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0A1D22-E1D0-CE67-A764-450992BE47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392BCB-B485-E7E1-EF5D-EFCB87A696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67D54-96B4-457B-B8CC-DDBADB70F7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8877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AB3D0-1602-2D7D-5F2F-C482491E12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DCDCD8-9AAF-8094-E763-5295641EEF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1C2663-ECA9-9B0A-D56F-10459621C7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F7252-96A4-4D82-95DB-38FD32653206}" type="datetimeFigureOut">
              <a:rPr lang="en-GB" smtClean="0"/>
              <a:t>08/03/2025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9C1D19-EBF2-DBF0-5C93-52647F05AB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17F41C-36EC-097B-E9A0-E4BFB7A8DC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67D54-96B4-457B-B8CC-DDBADB70F7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95866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3DD678-6C58-E69C-E8D0-246ACE6619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93CB87-601A-4940-A432-A6BFA30299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63AF78-ED8A-C6DF-E044-8909C00E2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B669A5-7E7B-87AB-2097-9A4AD32648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F7252-96A4-4D82-95DB-38FD32653206}" type="datetimeFigureOut">
              <a:rPr lang="en-GB" smtClean="0"/>
              <a:t>08/03/2025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F13F7F-3D8F-67A3-8C11-0EE089D014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28D964-727A-C5BA-34D3-B0019BC210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67D54-96B4-457B-B8CC-DDBADB70F7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81546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E0E32-8E21-5543-9F36-C6FB445B95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503F54-0E5C-DE46-DB92-F9E35627C8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82DAD6-164A-FCCC-A260-2F47078A35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4BB904F-387F-F55D-72CC-B0C633BF068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8FC58D1-037B-BBC8-8B5D-1267564D21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AC05F37-3355-A15E-6511-1DB17C03A7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F7252-96A4-4D82-95DB-38FD32653206}" type="datetimeFigureOut">
              <a:rPr lang="en-GB" smtClean="0"/>
              <a:t>08/03/2025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1FABAE8-0C7B-7312-6EBB-2DCCFA87A3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C8326B1-5586-915D-955F-1B49C2E62A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67D54-96B4-457B-B8CC-DDBADB70F7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21662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680376-7FDD-3017-49C8-6652911EF0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CFCC4DE-B446-035C-E88F-B09916540B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F7252-96A4-4D82-95DB-38FD32653206}" type="datetimeFigureOut">
              <a:rPr lang="en-GB" smtClean="0"/>
              <a:t>08/03/2025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672FD4-4E0A-2587-74B5-D38DF02F67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637F26-44E2-966D-DCFC-A106901E97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67D54-96B4-457B-B8CC-DDBADB70F7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46551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7749D7C-B2A3-2D41-1A40-312717CD93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F7252-96A4-4D82-95DB-38FD32653206}" type="datetimeFigureOut">
              <a:rPr lang="en-GB" smtClean="0"/>
              <a:t>08/03/2025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0B1E704-7C0F-1773-B406-30706C85B2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25E4C3-4760-A849-05D4-0D479A0932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67D54-96B4-457B-B8CC-DDBADB70F7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4000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E5E77-394C-25EC-FC75-80B4527D52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E0268B-8887-5572-7BAC-D1CE794D59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554DA0-88E1-7D8D-CC7B-63E50EE580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BB2CF6-B7C3-D1D1-F1F8-9804B9F955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F7252-96A4-4D82-95DB-38FD32653206}" type="datetimeFigureOut">
              <a:rPr lang="en-GB" smtClean="0"/>
              <a:t>08/03/2025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A7D4FE-FF18-3E49-751C-269A7E95DB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2007F9-E608-3FE3-8CC5-2AC17A8E18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67D54-96B4-457B-B8CC-DDBADB70F7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7335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9EA964-6A51-BFDE-FA9E-16F744B4A7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7E1100B-48B1-6B98-0411-C1E465BE813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0FB9A8-F708-1204-5ACC-FC3DDD3CE23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EA14C9-F450-9912-89EC-DF8F058330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F7252-96A4-4D82-95DB-38FD32653206}" type="datetimeFigureOut">
              <a:rPr lang="en-GB" smtClean="0"/>
              <a:t>08/03/2025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7CB01C-85D5-FA74-8C2C-39A5B1B6F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4AC31F-CBAA-D24C-1690-037D6E1D81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67D54-96B4-457B-B8CC-DDBADB70F7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92910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ED9FF3-5505-069B-60C5-D50EC67789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DAA608-E923-7B8B-AF21-10193B3F35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7AAA91-F895-2E93-D88A-70DBEEC216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F7252-96A4-4D82-95DB-38FD32653206}" type="datetimeFigureOut">
              <a:rPr lang="en-GB" smtClean="0"/>
              <a:t>08/03/2025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BE3E85-A644-F9FD-32D9-0D840D5AD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084A63-0506-326E-D9B8-07E19125FA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67D54-96B4-457B-B8CC-DDBADB70F7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2143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720931-E494-87B3-691C-9D8648047E1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AE69008-228F-E05A-1366-D87ACF93E8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F47DE8-71CB-037F-646F-61C997BE0F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F7252-96A4-4D82-95DB-38FD32653206}" type="datetimeFigureOut">
              <a:rPr lang="en-GB" smtClean="0"/>
              <a:t>08/03/2025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783714-E809-39C7-5C30-D4E6A4AF08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5AA3EB-1ADD-92AA-AC7F-548790779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67D54-96B4-457B-B8CC-DDBADB70F7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5827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0759602-D8CE-9B8E-D842-3D34D0647A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AF7F1B-9320-D761-3390-174015B185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332502-0D26-AB92-A3FB-BA4091C6020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3FF7252-96A4-4D82-95DB-38FD32653206}" type="datetimeFigureOut">
              <a:rPr lang="en-GB" smtClean="0"/>
              <a:t>08/03/2025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6D31F9-6253-AB6C-FFD6-13AFC7E260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9EF38F-23B6-2DE9-7AD5-569B23776A5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1867D54-96B4-457B-B8CC-DDBADB70F7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56222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ebioasis.com/business-regeneration-retreat?utm_medium=cpc&amp;utm_source=search&amp;gad_source=1&amp;gclid=Cj0KCQiAz6q-BhCfARIsAOezPxkvLNuFiutVtU3JxAITLrrGNDpdNZztG777u0i0SbCdqO2lGXRX9kEaAtvLEALw_wcB" TargetMode="External"/><Relationship Id="rId3" Type="http://schemas.openxmlformats.org/officeDocument/2006/relationships/hyperlink" Target="http://digitalmarketingmagazine.co.uk/digital-marketing-news/gen-y-me-why-it-pays-to-personalise-for-millennials/3671" TargetMode="External"/><Relationship Id="rId7" Type="http://schemas.openxmlformats.org/officeDocument/2006/relationships/hyperlink" Target="https://www.gov.uk/government/publications/the-ten-point-plan-for-a-green-industrial-revolution" TargetMode="External"/><Relationship Id="rId2" Type="http://schemas.openxmlformats.org/officeDocument/2006/relationships/hyperlink" Target="https://www2.deloitte.com/global/en/pages/energy-and-resources/articles/green-technology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tatista.com/topics/3034/smart-thermostats/" TargetMode="External"/><Relationship Id="rId5" Type="http://schemas.openxmlformats.org/officeDocument/2006/relationships/hyperlink" Target="https://www.marketsandmarkets.com/Market-Reports/smart-thermostat-market-263666930.html" TargetMode="External"/><Relationship Id="rId4" Type="http://schemas.openxmlformats.org/officeDocument/2006/relationships/hyperlink" Target="https://www.iea.org/reports/energy-efficiency-202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848F64AA-5BE2-4280-BEFA-DC288118FC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1C63149-5A7C-3B09-EC4E-02ED8037492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862" r="1" b="7425"/>
          <a:stretch/>
        </p:blipFill>
        <p:spPr>
          <a:xfrm>
            <a:off x="20" y="2"/>
            <a:ext cx="7534620" cy="4197368"/>
          </a:xfrm>
          <a:custGeom>
            <a:avLst/>
            <a:gdLst/>
            <a:ahLst/>
            <a:cxnLst/>
            <a:rect l="l" t="t" r="r" b="b"/>
            <a:pathLst>
              <a:path w="7534640" h="4197368">
                <a:moveTo>
                  <a:pt x="0" y="0"/>
                </a:moveTo>
                <a:lnTo>
                  <a:pt x="7534640" y="0"/>
                </a:lnTo>
                <a:lnTo>
                  <a:pt x="7534640" y="3832811"/>
                </a:lnTo>
                <a:lnTo>
                  <a:pt x="7344853" y="3826712"/>
                </a:lnTo>
                <a:cubicBezTo>
                  <a:pt x="7344853" y="3826712"/>
                  <a:pt x="7341511" y="3826712"/>
                  <a:pt x="7341511" y="3826712"/>
                </a:cubicBezTo>
                <a:cubicBezTo>
                  <a:pt x="7274667" y="3823370"/>
                  <a:pt x="7211169" y="3823370"/>
                  <a:pt x="7144324" y="3820027"/>
                </a:cubicBezTo>
                <a:cubicBezTo>
                  <a:pt x="6913719" y="3820027"/>
                  <a:pt x="6683113" y="3820027"/>
                  <a:pt x="6455848" y="3820027"/>
                </a:cubicBezTo>
                <a:cubicBezTo>
                  <a:pt x="6231926" y="3910265"/>
                  <a:pt x="5987951" y="3833396"/>
                  <a:pt x="5767372" y="3903581"/>
                </a:cubicBezTo>
                <a:cubicBezTo>
                  <a:pt x="5533423" y="3900239"/>
                  <a:pt x="5312845" y="3970423"/>
                  <a:pt x="5082238" y="4000503"/>
                </a:cubicBezTo>
                <a:cubicBezTo>
                  <a:pt x="4908446" y="4013871"/>
                  <a:pt x="4731314" y="3997160"/>
                  <a:pt x="4570892" y="4067345"/>
                </a:cubicBezTo>
                <a:cubicBezTo>
                  <a:pt x="4509063" y="4095753"/>
                  <a:pt x="4453918" y="4128339"/>
                  <a:pt x="4430941" y="4172622"/>
                </a:cubicBezTo>
                <a:lnTo>
                  <a:pt x="4423415" y="4197368"/>
                </a:lnTo>
                <a:lnTo>
                  <a:pt x="0" y="4197368"/>
                </a:ln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03D8445-66CB-FFB3-7E6E-CC36271A10E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125" r="21325" b="1"/>
          <a:stretch/>
        </p:blipFill>
        <p:spPr>
          <a:xfrm>
            <a:off x="7653536" y="1"/>
            <a:ext cx="4538463" cy="3877247"/>
          </a:xfrm>
          <a:custGeom>
            <a:avLst/>
            <a:gdLst/>
            <a:ahLst/>
            <a:cxnLst/>
            <a:rect l="l" t="t" r="r" b="b"/>
            <a:pathLst>
              <a:path w="4538463" h="3877247">
                <a:moveTo>
                  <a:pt x="0" y="0"/>
                </a:moveTo>
                <a:lnTo>
                  <a:pt x="4538463" y="0"/>
                </a:lnTo>
                <a:lnTo>
                  <a:pt x="4538463" y="3437173"/>
                </a:lnTo>
                <a:lnTo>
                  <a:pt x="4530710" y="3429000"/>
                </a:lnTo>
                <a:cubicBezTo>
                  <a:pt x="4370289" y="3495842"/>
                  <a:pt x="4239946" y="3686344"/>
                  <a:pt x="4056129" y="3636211"/>
                </a:cubicBezTo>
                <a:cubicBezTo>
                  <a:pt x="3872313" y="3589422"/>
                  <a:pt x="3788760" y="3830055"/>
                  <a:pt x="3618310" y="3756528"/>
                </a:cubicBezTo>
                <a:cubicBezTo>
                  <a:pt x="3394389" y="3823371"/>
                  <a:pt x="3163783" y="3823371"/>
                  <a:pt x="2933176" y="3810002"/>
                </a:cubicBezTo>
                <a:cubicBezTo>
                  <a:pt x="2702570" y="3840081"/>
                  <a:pt x="2471962" y="3873503"/>
                  <a:pt x="2238015" y="3850107"/>
                </a:cubicBezTo>
                <a:cubicBezTo>
                  <a:pt x="2007408" y="3870161"/>
                  <a:pt x="1783486" y="3883529"/>
                  <a:pt x="1552880" y="3863476"/>
                </a:cubicBezTo>
                <a:cubicBezTo>
                  <a:pt x="1322274" y="3886870"/>
                  <a:pt x="1091667" y="3876844"/>
                  <a:pt x="864402" y="3860134"/>
                </a:cubicBezTo>
                <a:cubicBezTo>
                  <a:pt x="757455" y="3860134"/>
                  <a:pt x="653849" y="3856792"/>
                  <a:pt x="546902" y="3856792"/>
                </a:cubicBezTo>
                <a:cubicBezTo>
                  <a:pt x="404861" y="3850108"/>
                  <a:pt x="262821" y="3845095"/>
                  <a:pt x="120363" y="3840499"/>
                </a:cubicBezTo>
                <a:lnTo>
                  <a:pt x="0" y="3836632"/>
                </a:ln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0953305-3734-7BF3-844F-B0267A9423B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41334" b="21489"/>
          <a:stretch/>
        </p:blipFill>
        <p:spPr>
          <a:xfrm>
            <a:off x="1" y="4316255"/>
            <a:ext cx="6836850" cy="2541737"/>
          </a:xfrm>
          <a:custGeom>
            <a:avLst/>
            <a:gdLst/>
            <a:ahLst/>
            <a:cxnLst/>
            <a:rect l="l" t="t" r="r" b="b"/>
            <a:pathLst>
              <a:path w="6836850" h="2541737">
                <a:moveTo>
                  <a:pt x="0" y="0"/>
                </a:moveTo>
                <a:lnTo>
                  <a:pt x="4460098" y="0"/>
                </a:lnTo>
                <a:lnTo>
                  <a:pt x="4483996" y="31836"/>
                </a:lnTo>
                <a:cubicBezTo>
                  <a:pt x="4644419" y="28495"/>
                  <a:pt x="4627708" y="282495"/>
                  <a:pt x="4788129" y="245732"/>
                </a:cubicBezTo>
                <a:cubicBezTo>
                  <a:pt x="4754709" y="362707"/>
                  <a:pt x="4641076" y="302548"/>
                  <a:pt x="4600971" y="389443"/>
                </a:cubicBezTo>
                <a:cubicBezTo>
                  <a:pt x="4684524" y="462970"/>
                  <a:pt x="4844945" y="409497"/>
                  <a:pt x="4871683" y="563233"/>
                </a:cubicBezTo>
                <a:cubicBezTo>
                  <a:pt x="4838262" y="723655"/>
                  <a:pt x="4945210" y="703602"/>
                  <a:pt x="5032105" y="713629"/>
                </a:cubicBezTo>
                <a:cubicBezTo>
                  <a:pt x="5239317" y="733683"/>
                  <a:pt x="5439843" y="747050"/>
                  <a:pt x="5643713" y="780472"/>
                </a:cubicBezTo>
                <a:cubicBezTo>
                  <a:pt x="5693844" y="790498"/>
                  <a:pt x="5810819" y="767103"/>
                  <a:pt x="5800794" y="870709"/>
                </a:cubicBezTo>
                <a:cubicBezTo>
                  <a:pt x="5790767" y="954261"/>
                  <a:pt x="5700529" y="924184"/>
                  <a:pt x="5643713" y="927525"/>
                </a:cubicBezTo>
                <a:cubicBezTo>
                  <a:pt x="5329553" y="967632"/>
                  <a:pt x="5012052" y="904131"/>
                  <a:pt x="4701235" y="907472"/>
                </a:cubicBezTo>
                <a:cubicBezTo>
                  <a:pt x="4664472" y="907472"/>
                  <a:pt x="4657787" y="1017762"/>
                  <a:pt x="4577576" y="980999"/>
                </a:cubicBezTo>
                <a:cubicBezTo>
                  <a:pt x="4788129" y="1081263"/>
                  <a:pt x="5767372" y="1108001"/>
                  <a:pt x="6094900" y="1161474"/>
                </a:cubicBezTo>
                <a:cubicBezTo>
                  <a:pt x="5754004" y="1542477"/>
                  <a:pt x="5429817" y="1311870"/>
                  <a:pt x="5159105" y="1525765"/>
                </a:cubicBezTo>
                <a:cubicBezTo>
                  <a:pt x="5159105" y="1525765"/>
                  <a:pt x="5212580" y="1525765"/>
                  <a:pt x="5443187" y="1595950"/>
                </a:cubicBezTo>
                <a:cubicBezTo>
                  <a:pt x="5627002" y="1652765"/>
                  <a:pt x="5536765" y="1732976"/>
                  <a:pt x="6001321" y="1886715"/>
                </a:cubicBezTo>
                <a:cubicBezTo>
                  <a:pt x="5824188" y="1936846"/>
                  <a:pt x="5593581" y="1839925"/>
                  <a:pt x="5506685" y="2100610"/>
                </a:cubicBezTo>
                <a:cubicBezTo>
                  <a:pt x="5643713" y="2147401"/>
                  <a:pt x="5807477" y="2103953"/>
                  <a:pt x="5904398" y="2227611"/>
                </a:cubicBezTo>
                <a:cubicBezTo>
                  <a:pt x="5934478" y="2264375"/>
                  <a:pt x="5964557" y="2287770"/>
                  <a:pt x="6001321" y="2307821"/>
                </a:cubicBezTo>
                <a:cubicBezTo>
                  <a:pt x="5984612" y="2314507"/>
                  <a:pt x="5964557" y="2321190"/>
                  <a:pt x="5951188" y="2327874"/>
                </a:cubicBezTo>
                <a:cubicBezTo>
                  <a:pt x="5977925" y="2351271"/>
                  <a:pt x="6663060" y="2478270"/>
                  <a:pt x="6836850" y="2481613"/>
                </a:cubicBezTo>
                <a:cubicBezTo>
                  <a:pt x="6761652" y="2506679"/>
                  <a:pt x="6636845" y="2527828"/>
                  <a:pt x="6553814" y="2540165"/>
                </a:cubicBezTo>
                <a:lnTo>
                  <a:pt x="6542822" y="2541737"/>
                </a:lnTo>
                <a:lnTo>
                  <a:pt x="0" y="254173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12A2FB0-5244-FA6A-2E34-E356BB45A9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3650" y="3996130"/>
            <a:ext cx="5505814" cy="1576910"/>
          </a:xfrm>
        </p:spPr>
        <p:txBody>
          <a:bodyPr anchor="b">
            <a:normAutofit/>
          </a:bodyPr>
          <a:lstStyle/>
          <a:p>
            <a:pPr algn="l"/>
            <a:r>
              <a:rPr lang="en-GB" sz="5400" dirty="0">
                <a:solidFill>
                  <a:srgbClr val="FF0000"/>
                </a:solidFill>
                <a:latin typeface="Arial Black" panose="020B0A04020102020204" pitchFamily="34" charset="0"/>
              </a:rPr>
              <a:t>EcoSmart Solutions Ltd.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3D1915-621E-1398-3EBE-F022F0568C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3650" y="5638800"/>
            <a:ext cx="5505814" cy="646785"/>
          </a:xfrm>
        </p:spPr>
        <p:txBody>
          <a:bodyPr>
            <a:normAutofit/>
          </a:bodyPr>
          <a:lstStyle/>
          <a:p>
            <a:pPr algn="l"/>
            <a:r>
              <a:rPr lang="en-US" dirty="0">
                <a:latin typeface="Arial Black" panose="020B0A04020102020204" pitchFamily="34" charset="0"/>
              </a:rPr>
              <a:t>New Start up Presentation </a:t>
            </a:r>
            <a:endParaRPr lang="en-GB" dirty="0"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84842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9C509D2-0C1A-47B8-89C1-D3AB17D452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6A7CEF-5D05-D22D-A5BD-5E008981D5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264" y="556994"/>
            <a:ext cx="4753535" cy="1672499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FF0000"/>
                </a:solidFill>
                <a:latin typeface="Arial Black" panose="020B0A04020102020204" pitchFamily="34" charset="0"/>
              </a:rPr>
              <a:t>EcoSmart Solutions Ltd - Overview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03020BC-561F-08EF-2ECD-D5E2263950E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630" r="11470" b="-2"/>
          <a:stretch/>
        </p:blipFill>
        <p:spPr>
          <a:xfrm>
            <a:off x="-4642" y="10"/>
            <a:ext cx="3006061" cy="333963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F277A97-7774-ED3F-797C-F6021B610E0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8995" r="27201" b="2"/>
          <a:stretch/>
        </p:blipFill>
        <p:spPr>
          <a:xfrm>
            <a:off x="3198068" y="10"/>
            <a:ext cx="2991088" cy="333963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2FCFA1E-2124-B1EE-D881-74C1EFFD710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6731" r="9348" b="1"/>
          <a:stretch/>
        </p:blipFill>
        <p:spPr>
          <a:xfrm>
            <a:off x="-2" y="3518351"/>
            <a:ext cx="6189158" cy="333964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15D0ED-B769-BA58-25B4-B8A69D64A3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00265" y="2413645"/>
            <a:ext cx="4753534" cy="3694734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UK-based green tech start-up focused on smart energy management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Flagship product: IoT-enabled smart thermostat with AI (Davies, 2016).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Reduces energy waste and lowers carbon emissions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Mission: Empower sustainable living &amp; lower energy bills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Backed by government incentives and growing clean-tech investments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03527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1F6FCE1-8678-40F4-9644-79CD53330D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7DE2FE-4353-286E-EAF9-3A3A28839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2230" y="507283"/>
            <a:ext cx="5503439" cy="1544062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FF0000"/>
                </a:solidFill>
                <a:latin typeface="Arial Black" panose="020B0A04020102020204" pitchFamily="34" charset="0"/>
              </a:rPr>
              <a:t>Sustainable Approach &amp; Business Model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092143F-1D0B-6271-2634-7D47B7865C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369" y="176189"/>
            <a:ext cx="2609757" cy="260975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92C8EE3-F9BE-8955-EA47-685DC2E561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4494" y="695447"/>
            <a:ext cx="2805787" cy="157124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0E506B8-EA56-C306-8689-9CC45937428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3468" y="2963362"/>
            <a:ext cx="5653089" cy="316573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8EEE29-9F66-4C56-5506-59A4F6A633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52230" y="2230733"/>
            <a:ext cx="5001569" cy="3946229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Triple bottom line: environmental, social, and economic sustainability (Savitz, 2006).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Smart thermostat reduces heating by 10-12% and cooling by 15%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Eco-friendly production, renewable energy credits, and recycling programs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Community engagement through affordable housing and education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Strong ROI through energy savings and reinvestment in innovation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62477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9C509D2-0C1A-47B8-89C1-D3AB17D452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D48821-A37D-88B5-5479-08B1458415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264" y="556994"/>
            <a:ext cx="4753535" cy="1672499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FF0000"/>
                </a:solidFill>
                <a:latin typeface="Arial Black" panose="020B0A04020102020204" pitchFamily="34" charset="0"/>
              </a:rPr>
              <a:t>Resources &amp; Market Strategy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3613D24-59BC-6E6B-9E68-75AF33B0A89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260" r="13743" b="-1"/>
          <a:stretch/>
        </p:blipFill>
        <p:spPr>
          <a:xfrm>
            <a:off x="-4642" y="10"/>
            <a:ext cx="3006061" cy="333963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CBAD50C-2585-EFD4-AD5F-F5C42869E5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953" r="34892" b="1"/>
          <a:stretch/>
        </p:blipFill>
        <p:spPr>
          <a:xfrm>
            <a:off x="3198068" y="10"/>
            <a:ext cx="2991088" cy="333963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B4B0DC9-0F68-7DFC-98F8-0204AE72231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3643" r="2" b="2"/>
          <a:stretch/>
        </p:blipFill>
        <p:spPr>
          <a:xfrm>
            <a:off x="-2" y="3518351"/>
            <a:ext cx="6189158" cy="333964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1C7805-2125-C9F0-DFCE-05ACB84129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00265" y="2413645"/>
            <a:ext cx="4753534" cy="3694734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Lean team (10–15 employees) with plans to scale as demand grows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R&amp;D facility, contract manufacturing, and sustainable supply chain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Multi-channel marketing: digital platforms, partnerships, and PR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Target segments: eco-conscious consumers and SMEs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Leveraging government incentives and strong clean-tech trends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32241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9C509D2-0C1A-47B8-89C1-D3AB17D452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F47222-83CB-C46A-6514-3F8E48D82F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264" y="556994"/>
            <a:ext cx="5261711" cy="1672499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FF0000"/>
                </a:solidFill>
                <a:latin typeface="Arial Black" panose="020B0A04020102020204" pitchFamily="34" charset="0"/>
              </a:rPr>
              <a:t>Financial Projections &amp; Success Drivers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14F3715-6B09-9450-8B46-3BC6C6A724E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239" r="23355" b="1"/>
          <a:stretch/>
        </p:blipFill>
        <p:spPr>
          <a:xfrm>
            <a:off x="-4642" y="10"/>
            <a:ext cx="3006061" cy="333963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C999890-FE0B-20FB-AEE6-802D2EB9539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2" r="4443"/>
          <a:stretch/>
        </p:blipFill>
        <p:spPr>
          <a:xfrm>
            <a:off x="3198068" y="10"/>
            <a:ext cx="2991088" cy="333963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35DF483-4F08-62AA-2AAE-D845F2D4276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3643" r="2" b="2"/>
          <a:stretch/>
        </p:blipFill>
        <p:spPr>
          <a:xfrm>
            <a:off x="-2" y="3518351"/>
            <a:ext cx="6189158" cy="333964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A04D58-59DF-AFC6-26C7-FC608D83BC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00265" y="2413645"/>
            <a:ext cx="4753534" cy="3694734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Break-even projected by Year 3 with profitability soon after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Revenue growth: £100K in Year 1 to -£2M in Year 3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Economies of scale drive reduced costs and enhanced margins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Value proposition centered on energy savings and environmental impact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Continuous R&amp;D ensures innovation and competitive advantage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69627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9C509D2-0C1A-47B8-89C1-D3AB17D452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ADFA21-F103-B0C0-A0A2-9539FDCC3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264" y="556994"/>
            <a:ext cx="4753535" cy="1672499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FF0000"/>
                </a:solidFill>
                <a:latin typeface="Arial Black" panose="020B0A04020102020204" pitchFamily="34" charset="0"/>
              </a:rPr>
              <a:t>Why EcoSmart Will Succeed?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55AEE76-8996-4823-8DA4-704303AECC9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667" r="21433" b="-2"/>
          <a:stretch/>
        </p:blipFill>
        <p:spPr>
          <a:xfrm>
            <a:off x="-4642" y="10"/>
            <a:ext cx="3006061" cy="333963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E806D00-AA32-0435-E45C-D727C260953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915" r="18000" b="2"/>
          <a:stretch/>
        </p:blipFill>
        <p:spPr>
          <a:xfrm>
            <a:off x="3198068" y="10"/>
            <a:ext cx="2991088" cy="333963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D86852F-591A-C225-80DF-A1B82B307FE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6018" r="-1" b="10044"/>
          <a:stretch/>
        </p:blipFill>
        <p:spPr>
          <a:xfrm>
            <a:off x="-2" y="3518351"/>
            <a:ext cx="6189158" cy="333964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9B93BE-35E8-927B-579B-089F3AC1DA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00265" y="2413645"/>
            <a:ext cx="4753534" cy="3694734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Growing demand for sustainable energy solutions in the UK and beyond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Robust business model aligning profit with purpose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Favorable government policies and investment climate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Differentiation via local focus, sustainable practices, and customer support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Proactive risk management and a scalable growth strategy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641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20D48F-D414-66D7-61C7-F8E9A2F99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9655" y="172891"/>
            <a:ext cx="5282328" cy="397291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rgbClr val="FF0000"/>
                </a:solidFill>
                <a:latin typeface="Arial Black" panose="020B0A04020102020204" pitchFamily="34" charset="0"/>
              </a:rPr>
              <a:t>References </a:t>
            </a:r>
            <a:endParaRPr lang="en-GB" sz="32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979627-6B84-AB55-1DF6-78AB6B5ECC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1150" y="1352391"/>
            <a:ext cx="11287845" cy="5332718"/>
          </a:xfrm>
        </p:spPr>
        <p:txBody>
          <a:bodyPr anchor="ctr">
            <a:normAutofit fontScale="92500" lnSpcReduction="10000"/>
          </a:bodyPr>
          <a:lstStyle/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Cohen, B., &amp; Winn, M. I. (2007). Market imperfections, opportunity and sustainable entrepreneurship.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Business Venturing, 22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(1), 29–49.</a:t>
            </a:r>
          </a:p>
          <a:p>
            <a:r>
              <a:rPr lang="en-US" sz="1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Cosh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A., Cumming, D., &amp; Hughes, A. (2009). Outside Entrepreneurial Capital.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Economic Journal, 119(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540), 1494–1533.</a:t>
            </a:r>
          </a:p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Cooper, T. (2010).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significance of product longevity. 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T. Cooper (Ed.), Longer lasting products. Farnham, UK: Gower.</a:t>
            </a:r>
          </a:p>
          <a:p>
            <a:r>
              <a:rPr lang="en-US" sz="1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Davidsson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P. (1989). Entrepreneurship and after? A study of growth willingness in small firms.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Business Venturing, 4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(3), 211–226.</a:t>
            </a:r>
          </a:p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Deloitte. (2022).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Global green technology trends: Sustainability and innovation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https://www2.deloitte.com/global/en/pages/energy-and-resources/articles/green-technology.html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Davies, Jonathan (2016)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 Y Me: Why it Pays to </a:t>
            </a:r>
            <a:r>
              <a:rPr lang="en-US" sz="1200" i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Personalise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for Millennials’, Digital Marketing Magazine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6th October. Available at: 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http://digitalmarketingmagazine.co.uk/digital-marketing-news/gen-y-me-why-it-pays-to-personalise-for-millennials/3671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Fahy, J., &amp; Jobber, D. (2012).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Foundations of Marketing 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(4th ed.). Maidenhead, UK: McGraw-Hill.</a:t>
            </a:r>
          </a:p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Fill, C. (2002).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Communications: Contexts, Strategies and Applications 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(3rd ed.). Harlow, UK: Financial Times Prentice Hall.</a:t>
            </a:r>
          </a:p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Gensler, S., </a:t>
            </a:r>
            <a:r>
              <a:rPr lang="en-US" sz="1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Völckner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F., Liu-Thompkins, Y., &amp; </a:t>
            </a:r>
            <a:r>
              <a:rPr lang="en-US" sz="1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Wiertz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C. (2013). Managing brands in the social media environment.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Interactive Marketing, 27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(4), 242–256.</a:t>
            </a:r>
          </a:p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Holbrook, M., &amp; Hirschman, E. (1982). The experiential aspects of consumption: Consumer fantasies, feelings, and fun.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Consumer Research, 9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(2), 132–140.</a:t>
            </a:r>
          </a:p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Energy Agency. (2021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 Energy efficiency 2021. 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Retrieved from 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https://www.iea.org/reports/energy-efficiency-2021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Kotler, P., Armstrong, G., Harris, L., &amp; Piercy, N. (2013).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Principles of Marketing 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(6th ed.). Harlow, UK: Prentice Education.</a:t>
            </a:r>
          </a:p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Markets and Markets. (2022).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Smart thermostat market by type, technology, and region - Global forecast to 2027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https://www.marketsandmarkets.com/Market-Reports/smart-thermostat-market-263666930.html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Statista. (2023).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Smart thermostat-Statistics &amp; facts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https://www.statista.com/topics/3034/smart-thermostats/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Savitz, A. W., &amp; Weber, K. (2006).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triple bottom line: How today’s best-run companies are achieving economic, social and environmental success—and how you can too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Jossey-Bass.</a:t>
            </a:r>
          </a:p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UK Government. (2021).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ten point plan for a green industrial revolution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https://www.gov.uk/government/publications/the-ten-point-plan-for-a-green-industrial-revolution</a:t>
            </a:r>
            <a:endParaRPr lang="en-US" sz="12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https://www.thebioasis.com/business-regeneration-retreat?utm_medium=cpc&amp;utm_source=search&amp;gad_source=1&amp;gclid=Cj0KCQiAz6q-BhCfARIsAOezPxkvLNuFiutVtU3JxAITLrrGNDpdNZztG777u0i0SbCdqO2lGXRX9kEaAtvLEALw_wcB</a:t>
            </a:r>
            <a:endParaRPr lang="en-US" sz="12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5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65706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822</Words>
  <Application>Microsoft Office PowerPoint</Application>
  <PresentationFormat>Widescreen</PresentationFormat>
  <Paragraphs>51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Aptos</vt:lpstr>
      <vt:lpstr>Aptos Display</vt:lpstr>
      <vt:lpstr>Arial</vt:lpstr>
      <vt:lpstr>Arial Black</vt:lpstr>
      <vt:lpstr>Office Theme</vt:lpstr>
      <vt:lpstr>EcoSmart Solutions Ltd.</vt:lpstr>
      <vt:lpstr>EcoSmart Solutions Ltd - Overview</vt:lpstr>
      <vt:lpstr>Sustainable Approach &amp; Business Model</vt:lpstr>
      <vt:lpstr>Resources &amp; Market Strategy</vt:lpstr>
      <vt:lpstr>Financial Projections &amp; Success Drivers</vt:lpstr>
      <vt:lpstr>Why EcoSmart Will Succeed?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1</cp:revision>
  <dcterms:created xsi:type="dcterms:W3CDTF">2025-03-08T20:53:40Z</dcterms:created>
  <dcterms:modified xsi:type="dcterms:W3CDTF">2025-03-08T21:22:45Z</dcterms:modified>
</cp:coreProperties>
</file>