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</p:sldIdLst>
  <p:sldSz cx="12801600" cy="9601200" type="A3"/>
  <p:notesSz cx="10234613" cy="1466215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8096" autoAdjust="0"/>
    <p:restoredTop sz="94660"/>
  </p:normalViewPr>
  <p:slideViewPr>
    <p:cSldViewPr snapToGrid="0">
      <p:cViewPr>
        <p:scale>
          <a:sx n="125" d="100"/>
          <a:sy n="125" d="100"/>
        </p:scale>
        <p:origin x="534" y="-28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23440-35A9-4B4E-8A09-393204F296D3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2B51B-A57B-4F09-AD0C-BB0BE4814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518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23440-35A9-4B4E-8A09-393204F296D3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2B51B-A57B-4F09-AD0C-BB0BE4814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841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23440-35A9-4B4E-8A09-393204F296D3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2B51B-A57B-4F09-AD0C-BB0BE4814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632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23440-35A9-4B4E-8A09-393204F296D3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2B51B-A57B-4F09-AD0C-BB0BE4814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500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23440-35A9-4B4E-8A09-393204F296D3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2B51B-A57B-4F09-AD0C-BB0BE4814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359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23440-35A9-4B4E-8A09-393204F296D3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2B51B-A57B-4F09-AD0C-BB0BE4814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824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23440-35A9-4B4E-8A09-393204F296D3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2B51B-A57B-4F09-AD0C-BB0BE4814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775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23440-35A9-4B4E-8A09-393204F296D3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2B51B-A57B-4F09-AD0C-BB0BE4814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1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23440-35A9-4B4E-8A09-393204F296D3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2B51B-A57B-4F09-AD0C-BB0BE4814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728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23440-35A9-4B4E-8A09-393204F296D3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2B51B-A57B-4F09-AD0C-BB0BE4814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910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23440-35A9-4B4E-8A09-393204F296D3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2B51B-A57B-4F09-AD0C-BB0BE4814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307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D23440-35A9-4B4E-8A09-393204F296D3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2B51B-A57B-4F09-AD0C-BB0BE4814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937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7CC04E05-83D7-45D8-B373-3EA54BBE9E05}"/>
              </a:ext>
            </a:extLst>
          </p:cNvPr>
          <p:cNvGrpSpPr/>
          <p:nvPr/>
        </p:nvGrpSpPr>
        <p:grpSpPr>
          <a:xfrm>
            <a:off x="390249" y="0"/>
            <a:ext cx="12021095" cy="1673141"/>
            <a:chOff x="390252" y="-46814"/>
            <a:chExt cx="12021095" cy="1673141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42F87A8C-DA11-4AC1-AEA7-CF4CF793CA75}"/>
                </a:ext>
              </a:extLst>
            </p:cNvPr>
            <p:cNvSpPr/>
            <p:nvPr/>
          </p:nvSpPr>
          <p:spPr>
            <a:xfrm>
              <a:off x="390252" y="34747"/>
              <a:ext cx="12021095" cy="1591580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223"/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19BC503-ED53-483D-B299-A54933A1E0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77009" y="168124"/>
              <a:ext cx="1777596" cy="621632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2A6D3130-B3D3-49CC-BAA6-154881E8DC1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77009" y="871317"/>
              <a:ext cx="2304586" cy="621632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151A424-F2D8-4EA7-9905-36140A6A7073}"/>
                </a:ext>
              </a:extLst>
            </p:cNvPr>
            <p:cNvSpPr txBox="1"/>
            <p:nvPr/>
          </p:nvSpPr>
          <p:spPr>
            <a:xfrm>
              <a:off x="3041506" y="-46814"/>
              <a:ext cx="6718585" cy="1673141"/>
            </a:xfrm>
            <a:prstGeom prst="rect">
              <a:avLst/>
            </a:prstGeom>
            <a:noFill/>
          </p:spPr>
          <p:txBody>
            <a:bodyPr wrap="square" tIns="36000" bIns="36000" rtlCol="0">
              <a:spAutoFit/>
            </a:bodyPr>
            <a:lstStyle/>
            <a:p>
              <a:pPr algn="ctr"/>
              <a:r>
                <a:rPr lang="en-US" sz="3600" dirty="0"/>
                <a:t>Infrastructure as a Service (IaaS) </a:t>
              </a:r>
            </a:p>
            <a:p>
              <a:pPr algn="ctr"/>
              <a:r>
                <a:rPr lang="en-US" sz="3200" dirty="0"/>
                <a:t>vs.</a:t>
              </a:r>
            </a:p>
            <a:p>
              <a:pPr algn="ctr"/>
              <a:r>
                <a:rPr lang="en-US" sz="3600" dirty="0"/>
                <a:t>Function as a Service (FaaS)</a:t>
              </a:r>
              <a:endParaRPr lang="en-GB" sz="3600" dirty="0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40DA1E9-D2A3-4025-9BC2-E9175A065E0F}"/>
                </a:ext>
              </a:extLst>
            </p:cNvPr>
            <p:cNvSpPr txBox="1"/>
            <p:nvPr/>
          </p:nvSpPr>
          <p:spPr>
            <a:xfrm>
              <a:off x="9460521" y="420424"/>
              <a:ext cx="2950824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dirty="0"/>
                <a:t>Kevin Moses (P144089) </a:t>
              </a:r>
            </a:p>
            <a:p>
              <a:pPr algn="ctr"/>
              <a:r>
                <a:rPr lang="en-US" sz="1400" dirty="0"/>
                <a:t>BSc Applied Computing </a:t>
              </a:r>
            </a:p>
            <a:p>
              <a:pPr algn="ctr"/>
              <a:r>
                <a:rPr lang="en-US" sz="1400" dirty="0"/>
                <a:t>kmoses.144089@student.uwtsd.ac.uk</a:t>
              </a:r>
              <a:endParaRPr lang="en-GB" sz="1400" dirty="0"/>
            </a:p>
          </p:txBody>
        </p:sp>
      </p:grp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31D0312-F88F-4790-8E6A-1EE76A1C30DC}"/>
              </a:ext>
            </a:extLst>
          </p:cNvPr>
          <p:cNvSpPr/>
          <p:nvPr/>
        </p:nvSpPr>
        <p:spPr>
          <a:xfrm>
            <a:off x="4424551" y="1817501"/>
            <a:ext cx="3952493" cy="7631722"/>
          </a:xfrm>
          <a:prstGeom prst="roundRect">
            <a:avLst>
              <a:gd name="adj" fmla="val 450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FFA1CE2-1DC6-40AD-91EF-4DA759C90BE5}"/>
              </a:ext>
            </a:extLst>
          </p:cNvPr>
          <p:cNvSpPr/>
          <p:nvPr/>
        </p:nvSpPr>
        <p:spPr>
          <a:xfrm>
            <a:off x="8570752" y="1817501"/>
            <a:ext cx="3952493" cy="7631722"/>
          </a:xfrm>
          <a:prstGeom prst="roundRect">
            <a:avLst>
              <a:gd name="adj" fmla="val 450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4F67F45-C987-45C6-BCA2-34A5707FD986}"/>
              </a:ext>
            </a:extLst>
          </p:cNvPr>
          <p:cNvSpPr/>
          <p:nvPr/>
        </p:nvSpPr>
        <p:spPr>
          <a:xfrm>
            <a:off x="278355" y="1817501"/>
            <a:ext cx="3952493" cy="7631722"/>
          </a:xfrm>
          <a:prstGeom prst="roundRect">
            <a:avLst>
              <a:gd name="adj" fmla="val 450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1E48C25-4FDD-496C-AB3E-72BE6DB0B911}"/>
              </a:ext>
            </a:extLst>
          </p:cNvPr>
          <p:cNvSpPr txBox="1"/>
          <p:nvPr/>
        </p:nvSpPr>
        <p:spPr>
          <a:xfrm>
            <a:off x="278355" y="1817501"/>
            <a:ext cx="3952488" cy="7386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Abstract</a:t>
            </a:r>
          </a:p>
          <a:p>
            <a:r>
              <a:rPr lang="en-US" sz="1400" dirty="0"/>
              <a:t>This project compares infrastructure as a Service (IaaS) and Function as a Service (FaaS) platforms through a series of experiments using a REST based application adapted to both platforms and provide insight of in what circumstances one platform may be preferable over the other.</a:t>
            </a:r>
          </a:p>
          <a:p>
            <a:endParaRPr lang="en-US" sz="1400" dirty="0"/>
          </a:p>
          <a:p>
            <a:r>
              <a:rPr lang="en-GB" sz="1400" dirty="0"/>
              <a:t>The different tested covered different usage rates, different capacity sizes, highly available versus non-highly available IaaS implementations and different types of API Gateway in FaaS implementations.</a:t>
            </a:r>
          </a:p>
          <a:p>
            <a:endParaRPr lang="en-US" sz="1400" dirty="0"/>
          </a:p>
          <a:p>
            <a:r>
              <a:rPr lang="en-US" b="1" dirty="0"/>
              <a:t>Aims </a:t>
            </a:r>
          </a:p>
          <a:p>
            <a:r>
              <a:rPr lang="en-GB" sz="1400" dirty="0"/>
              <a:t>The aim of this project is to compare cost and performance of a REST based application adapted for both an IaaS platform deployment and a FaaS platform deployment in different scenarios.</a:t>
            </a:r>
          </a:p>
          <a:p>
            <a:endParaRPr lang="en-GB" sz="1400" b="1" dirty="0"/>
          </a:p>
          <a:p>
            <a:r>
              <a:rPr lang="en-US" b="1" dirty="0"/>
              <a:t>Objectives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Research what quantifiable metrics can be obtained from applications on both IaaS and FaaS platforms that are applicable to both platforms and how they can be obtained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Design and build a REST application that can be deployed on both FaaS &amp; IaaS platforms with minimal change or adaption.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Run load tests against an application on both FaaS &amp; IaaS platforms then collate and analyse the results to identify any trends patterns or differences.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22CC13E-8FC0-496C-A3FC-0C2DFB41DB2A}"/>
              </a:ext>
            </a:extLst>
          </p:cNvPr>
          <p:cNvSpPr txBox="1"/>
          <p:nvPr/>
        </p:nvSpPr>
        <p:spPr>
          <a:xfrm>
            <a:off x="4424556" y="1817501"/>
            <a:ext cx="3952488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Implementation &amp; Testing</a:t>
            </a:r>
          </a:p>
          <a:p>
            <a:r>
              <a:rPr lang="en-US" sz="1400" dirty="0"/>
              <a:t>An application that decrypted a paragraph of encrypted text was built using Node.JS.</a:t>
            </a:r>
          </a:p>
          <a:p>
            <a:endParaRPr lang="en-US" sz="1400" dirty="0"/>
          </a:p>
          <a:p>
            <a:r>
              <a:rPr lang="en-US" sz="1400" dirty="0"/>
              <a:t>For the FaaS deployment the Node.JS application was adapted to be deployed on AWS Lambda behind an API Gateway to enable the service to be called.</a:t>
            </a:r>
          </a:p>
          <a:p>
            <a:endParaRPr lang="en-US" sz="1400" dirty="0"/>
          </a:p>
          <a:p>
            <a:r>
              <a:rPr lang="en-US" sz="1400" dirty="0"/>
              <a:t>For the IaaS deployment, the Node.JS application was adapted to use the Express Framework to serve REST requests and deployed onto AWS EC2 instances.</a:t>
            </a:r>
          </a:p>
          <a:p>
            <a:endParaRPr lang="en-US" sz="1400" dirty="0"/>
          </a:p>
          <a:p>
            <a:r>
              <a:rPr lang="en-US" sz="1400" dirty="0"/>
              <a:t>A testing server was also deployed on EC2 which used the load testing tool Artillery.</a:t>
            </a:r>
          </a:p>
          <a:p>
            <a:endParaRPr lang="en-US" sz="1400" dirty="0"/>
          </a:p>
          <a:p>
            <a:r>
              <a:rPr lang="en-GB" sz="1200" b="1" u="sng" dirty="0"/>
              <a:t>High Availability Deployment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Later tests included an IaaS high availability deployment which deployed single EC2 servers in different availability zones behind a load balancer which mirrored the default FaaS availability.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90C2909-5E92-4CFA-B8AC-327C06E500C7}"/>
              </a:ext>
            </a:extLst>
          </p:cNvPr>
          <p:cNvSpPr txBox="1"/>
          <p:nvPr/>
        </p:nvSpPr>
        <p:spPr>
          <a:xfrm>
            <a:off x="8570757" y="1817501"/>
            <a:ext cx="3952488" cy="8710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Result Analysis</a:t>
            </a:r>
          </a:p>
          <a:p>
            <a:r>
              <a:rPr lang="en-GB" sz="1400" dirty="0"/>
              <a:t>Using a relatively light REST based application showed that there were no great improvements in performance when increasing compute capacity on both the IaaS and FaaS platforms with a difference of a few milliseconds.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IaaS cost models are based on the time a service is available, while FaaS cost model </a:t>
            </a:r>
            <a:r>
              <a:rPr lang="en-GB" sz="1400" dirty="0"/>
              <a:t>only charges for the time an application is used, and or the number of times it is used. Therefore, unless the usage rate is at a high constant rate, the </a:t>
            </a:r>
            <a:r>
              <a:rPr lang="en-US" sz="1400" dirty="0"/>
              <a:t>FaaS deployment becomes cheaper option.</a:t>
            </a:r>
          </a:p>
          <a:p>
            <a:endParaRPr lang="en-US" sz="1400" b="1" dirty="0"/>
          </a:p>
          <a:p>
            <a:endParaRPr lang="en-US" sz="1400" b="1" dirty="0"/>
          </a:p>
          <a:p>
            <a:endParaRPr lang="en-US" sz="1400" b="1" dirty="0"/>
          </a:p>
          <a:p>
            <a:endParaRPr lang="en-US" sz="1400" b="1" dirty="0"/>
          </a:p>
          <a:p>
            <a:endParaRPr lang="en-US" sz="1400" b="1" dirty="0"/>
          </a:p>
          <a:p>
            <a:endParaRPr lang="en-US" sz="1600" b="1" dirty="0"/>
          </a:p>
          <a:p>
            <a:endParaRPr lang="en-US" sz="800" b="1" dirty="0"/>
          </a:p>
          <a:p>
            <a:r>
              <a:rPr lang="en-US" b="1" dirty="0"/>
              <a:t>Conclusion</a:t>
            </a:r>
          </a:p>
          <a:p>
            <a:r>
              <a:rPr lang="en-GB" sz="1400" dirty="0"/>
              <a:t>In all cases, IaaS implementations had faster response times than FaaS implementations.</a:t>
            </a:r>
          </a:p>
          <a:p>
            <a:endParaRPr lang="en-GB" sz="1400" dirty="0"/>
          </a:p>
          <a:p>
            <a:r>
              <a:rPr lang="en-GB" sz="1400" dirty="0"/>
              <a:t>In terms of cost, FaaS implementations of the REST application become more favourable the lower the overall usage is, although the IaaS implementation is cheaper when there is a high, constant and uniform demand.</a:t>
            </a:r>
          </a:p>
          <a:p>
            <a:endParaRPr lang="en-US" b="1" dirty="0"/>
          </a:p>
          <a:p>
            <a:endParaRPr lang="en-GB" b="1" dirty="0"/>
          </a:p>
          <a:p>
            <a:endParaRPr lang="en-GB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3E8F557-328F-4892-9094-10935F7EF8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4342" y="5859494"/>
            <a:ext cx="3892905" cy="2023053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5ECEAEF2-BE1A-4A0F-B776-A0A9F39198D5}"/>
              </a:ext>
            </a:extLst>
          </p:cNvPr>
          <p:cNvGrpSpPr/>
          <p:nvPr/>
        </p:nvGrpSpPr>
        <p:grpSpPr>
          <a:xfrm>
            <a:off x="8686800" y="3362325"/>
            <a:ext cx="3734067" cy="1256754"/>
            <a:chOff x="8627821" y="3190875"/>
            <a:chExt cx="3783521" cy="1256754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8E29077B-5F8A-4798-BCD7-23930BD0150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683267" y="3387724"/>
              <a:ext cx="1752920" cy="1059905"/>
            </a:xfrm>
            <a:prstGeom prst="rect">
              <a:avLst/>
            </a:prstGeom>
            <a:ln>
              <a:noFill/>
            </a:ln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A9C7F1EE-A61F-475F-AF80-E98A4663AE1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658422" y="3391800"/>
              <a:ext cx="1752920" cy="1051752"/>
            </a:xfrm>
            <a:prstGeom prst="rect">
              <a:avLst/>
            </a:prstGeom>
            <a:ln>
              <a:noFill/>
            </a:ln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A89E0022-191C-4969-848E-3B2A01B63EB7}"/>
                </a:ext>
              </a:extLst>
            </p:cNvPr>
            <p:cNvSpPr txBox="1"/>
            <p:nvPr/>
          </p:nvSpPr>
          <p:spPr>
            <a:xfrm>
              <a:off x="8627821" y="3190875"/>
              <a:ext cx="1171575" cy="21544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800" u="sng" dirty="0"/>
                <a:t>IaaS HA Deployment</a:t>
              </a:r>
              <a:endParaRPr lang="en-GB" sz="800" u="sng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F6016558-653B-4A50-A595-5B12656373D3}"/>
                </a:ext>
              </a:extLst>
            </p:cNvPr>
            <p:cNvSpPr txBox="1"/>
            <p:nvPr/>
          </p:nvSpPr>
          <p:spPr>
            <a:xfrm>
              <a:off x="10546519" y="3190875"/>
              <a:ext cx="1752920" cy="21544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800" u="sng" dirty="0"/>
                <a:t>FaaS HTTP API Gateway Deployment</a:t>
              </a:r>
              <a:endParaRPr lang="en-GB" sz="800" u="sng" dirty="0"/>
            </a:p>
          </p:txBody>
        </p:sp>
      </p:grpSp>
      <p:pic>
        <p:nvPicPr>
          <p:cNvPr id="30" name="Picture 29">
            <a:extLst>
              <a:ext uri="{FF2B5EF4-FFF2-40B4-BE49-F238E27FC236}">
                <a16:creationId xmlns:a16="http://schemas.microsoft.com/office/drawing/2014/main" id="{01B2479A-DD62-4B97-BFA1-CFA4AC3AEA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30587" y="6023432"/>
            <a:ext cx="2320544" cy="1440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8364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239</TotalTime>
  <Words>501</Words>
  <Application>Microsoft Office PowerPoint</Application>
  <PresentationFormat>A3 Paper (297x420 mm)</PresentationFormat>
  <Paragraphs>66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Kevin Moses</dc:creator>
  <cp:lastModifiedBy>Kevin Moses</cp:lastModifiedBy>
  <cp:revision>20</cp:revision>
  <dcterms:created xsi:type="dcterms:W3CDTF">2020-05-07T08:44:35Z</dcterms:created>
  <dcterms:modified xsi:type="dcterms:W3CDTF">2020-05-07T12:43:38Z</dcterms:modified>
</cp:coreProperties>
</file>