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61" r:id="rId6"/>
    <p:sldId id="362" r:id="rId7"/>
    <p:sldId id="363" r:id="rId8"/>
    <p:sldId id="364" r:id="rId9"/>
    <p:sldId id="365" r:id="rId10"/>
    <p:sldId id="267" r:id="rId11"/>
    <p:sldId id="366" r:id="rId12"/>
    <p:sldId id="269" r:id="rId13"/>
    <p:sldId id="270" r:id="rId14"/>
    <p:sldId id="271" r:id="rId15"/>
    <p:sldId id="272" r:id="rId16"/>
    <p:sldId id="369" r:id="rId17"/>
    <p:sldId id="268" r:id="rId18"/>
    <p:sldId id="367" r:id="rId19"/>
    <p:sldId id="372" r:id="rId20"/>
    <p:sldId id="373" r:id="rId21"/>
    <p:sldId id="375" r:id="rId22"/>
    <p:sldId id="376" r:id="rId23"/>
    <p:sldId id="282" r:id="rId24"/>
    <p:sldId id="377" r:id="rId25"/>
    <p:sldId id="378" r:id="rId26"/>
    <p:sldId id="2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BDE971-7ACF-CBE6-B574-3A89EA1E5859}" v="256" dt="2024-10-22T12:54:17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8d4a7181-3256-43e8-8ee5-d375b2b24af7" providerId="ADAL" clId="{07E2E789-B5DF-44A8-A32E-ABA5E7188EA8}"/>
    <pc:docChg chg="modSld">
      <pc:chgData name="Richard Thomas (IMH)" userId="8d4a7181-3256-43e8-8ee5-d375b2b24af7" providerId="ADAL" clId="{07E2E789-B5DF-44A8-A32E-ABA5E7188EA8}" dt="2024-10-22T12:40:29.736" v="81" actId="20577"/>
      <pc:docMkLst>
        <pc:docMk/>
      </pc:docMkLst>
      <pc:sldChg chg="modSp mod">
        <pc:chgData name="Richard Thomas (IMH)" userId="8d4a7181-3256-43e8-8ee5-d375b2b24af7" providerId="ADAL" clId="{07E2E789-B5DF-44A8-A32E-ABA5E7188EA8}" dt="2024-10-22T12:40:29.736" v="81" actId="20577"/>
        <pc:sldMkLst>
          <pc:docMk/>
          <pc:sldMk cId="953954989" sldId="267"/>
        </pc:sldMkLst>
        <pc:spChg chg="mod">
          <ac:chgData name="Richard Thomas (IMH)" userId="8d4a7181-3256-43e8-8ee5-d375b2b24af7" providerId="ADAL" clId="{07E2E789-B5DF-44A8-A32E-ABA5E7188EA8}" dt="2024-10-22T12:40:29.736" v="81" actId="20577"/>
          <ac:spMkLst>
            <pc:docMk/>
            <pc:sldMk cId="953954989" sldId="267"/>
            <ac:spMk id="6" creationId="{00000000-0000-0000-0000-000000000000}"/>
          </ac:spMkLst>
        </pc:spChg>
      </pc:sldChg>
    </pc:docChg>
  </pc:docChgLst>
  <pc:docChgLst>
    <pc:chgData name="Richard Thomas (IMH)" userId="S::r.m.thomas@uwtsd.ac.uk::8d4a7181-3256-43e8-8ee5-d375b2b24af7" providerId="AD" clId="Web-{A0BDE971-7ACF-CBE6-B574-3A89EA1E5859}"/>
    <pc:docChg chg="delSld modSld sldOrd">
      <pc:chgData name="Richard Thomas (IMH)" userId="S::r.m.thomas@uwtsd.ac.uk::8d4a7181-3256-43e8-8ee5-d375b2b24af7" providerId="AD" clId="Web-{A0BDE971-7ACF-CBE6-B574-3A89EA1E5859}" dt="2024-10-22T12:54:17.204" v="132"/>
      <pc:docMkLst>
        <pc:docMk/>
      </pc:docMkLst>
      <pc:sldChg chg="modSp">
        <pc:chgData name="Richard Thomas (IMH)" userId="S::r.m.thomas@uwtsd.ac.uk::8d4a7181-3256-43e8-8ee5-d375b2b24af7" providerId="AD" clId="Web-{A0BDE971-7ACF-CBE6-B574-3A89EA1E5859}" dt="2024-10-22T12:52:13.840" v="109" actId="20577"/>
        <pc:sldMkLst>
          <pc:docMk/>
          <pc:sldMk cId="363598826" sldId="269"/>
        </pc:sldMkLst>
        <pc:spChg chg="mod">
          <ac:chgData name="Richard Thomas (IMH)" userId="S::r.m.thomas@uwtsd.ac.uk::8d4a7181-3256-43e8-8ee5-d375b2b24af7" providerId="AD" clId="Web-{A0BDE971-7ACF-CBE6-B574-3A89EA1E5859}" dt="2024-10-22T12:52:13.840" v="109" actId="20577"/>
          <ac:spMkLst>
            <pc:docMk/>
            <pc:sldMk cId="363598826" sldId="269"/>
            <ac:spMk id="6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A0BDE971-7ACF-CBE6-B574-3A89EA1E5859}" dt="2024-10-22T12:49:55.460" v="29" actId="20577"/>
        <pc:sldMkLst>
          <pc:docMk/>
          <pc:sldMk cId="1970835375" sldId="271"/>
        </pc:sldMkLst>
        <pc:spChg chg="mod">
          <ac:chgData name="Richard Thomas (IMH)" userId="S::r.m.thomas@uwtsd.ac.uk::8d4a7181-3256-43e8-8ee5-d375b2b24af7" providerId="AD" clId="Web-{A0BDE971-7ACF-CBE6-B574-3A89EA1E5859}" dt="2024-10-22T12:49:55.460" v="29" actId="20577"/>
          <ac:spMkLst>
            <pc:docMk/>
            <pc:sldMk cId="1970835375" sldId="271"/>
            <ac:spMk id="12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A0BDE971-7ACF-CBE6-B574-3A89EA1E5859}" dt="2024-10-22T12:53:07.201" v="128" actId="20577"/>
        <pc:sldMkLst>
          <pc:docMk/>
          <pc:sldMk cId="941164222" sldId="272"/>
        </pc:sldMkLst>
        <pc:spChg chg="mod">
          <ac:chgData name="Richard Thomas (IMH)" userId="S::r.m.thomas@uwtsd.ac.uk::8d4a7181-3256-43e8-8ee5-d375b2b24af7" providerId="AD" clId="Web-{A0BDE971-7ACF-CBE6-B574-3A89EA1E5859}" dt="2024-10-22T12:53:07.201" v="128" actId="20577"/>
          <ac:spMkLst>
            <pc:docMk/>
            <pc:sldMk cId="941164222" sldId="272"/>
            <ac:spMk id="6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A0BDE971-7ACF-CBE6-B574-3A89EA1E5859}" dt="2024-10-22T12:49:06.051" v="23" actId="20577"/>
        <pc:sldMkLst>
          <pc:docMk/>
          <pc:sldMk cId="678427223" sldId="366"/>
        </pc:sldMkLst>
        <pc:spChg chg="mod">
          <ac:chgData name="Richard Thomas (IMH)" userId="S::r.m.thomas@uwtsd.ac.uk::8d4a7181-3256-43e8-8ee5-d375b2b24af7" providerId="AD" clId="Web-{A0BDE971-7ACF-CBE6-B574-3A89EA1E5859}" dt="2024-10-22T12:49:06.051" v="23" actId="20577"/>
          <ac:spMkLst>
            <pc:docMk/>
            <pc:sldMk cId="678427223" sldId="366"/>
            <ac:spMk id="6" creationId="{00000000-0000-0000-0000-000000000000}"/>
          </ac:spMkLst>
        </pc:spChg>
      </pc:sldChg>
      <pc:sldChg chg="ord">
        <pc:chgData name="Richard Thomas (IMH)" userId="S::r.m.thomas@uwtsd.ac.uk::8d4a7181-3256-43e8-8ee5-d375b2b24af7" providerId="AD" clId="Web-{A0BDE971-7ACF-CBE6-B574-3A89EA1E5859}" dt="2024-10-22T12:53:36.171" v="130"/>
        <pc:sldMkLst>
          <pc:docMk/>
          <pc:sldMk cId="697012048" sldId="369"/>
        </pc:sldMkLst>
      </pc:sldChg>
      <pc:sldChg chg="del">
        <pc:chgData name="Richard Thomas (IMH)" userId="S::r.m.thomas@uwtsd.ac.uk::8d4a7181-3256-43e8-8ee5-d375b2b24af7" providerId="AD" clId="Web-{A0BDE971-7ACF-CBE6-B574-3A89EA1E5859}" dt="2024-10-22T12:54:02.579" v="131"/>
        <pc:sldMkLst>
          <pc:docMk/>
          <pc:sldMk cId="1478638099" sldId="370"/>
        </pc:sldMkLst>
      </pc:sldChg>
      <pc:sldChg chg="del">
        <pc:chgData name="Richard Thomas (IMH)" userId="S::r.m.thomas@uwtsd.ac.uk::8d4a7181-3256-43e8-8ee5-d375b2b24af7" providerId="AD" clId="Web-{A0BDE971-7ACF-CBE6-B574-3A89EA1E5859}" dt="2024-10-22T12:54:17.204" v="132"/>
        <pc:sldMkLst>
          <pc:docMk/>
          <pc:sldMk cId="895359584" sldId="37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20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73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42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974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1861445160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892969" y="2268141"/>
            <a:ext cx="7358063" cy="2321719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</p:spTree>
    <p:extLst>
      <p:ext uri="{BB962C8B-B14F-4D97-AF65-F5344CB8AC3E}">
        <p14:creationId xmlns:p14="http://schemas.microsoft.com/office/powerpoint/2010/main" val="4065604403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6.jpeg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6" Type="http://schemas.openxmlformats.org/officeDocument/2006/relationships/image" Target="../media/image9.png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>
                <a:solidFill>
                  <a:schemeClr val="bg1"/>
                </a:solidFill>
              </a:rPr>
              <a:t>BMST4004</a:t>
            </a:r>
            <a:br>
              <a:rPr lang="en-GB" i="1">
                <a:solidFill>
                  <a:schemeClr val="bg1"/>
                </a:solidFill>
              </a:rPr>
            </a:br>
            <a:br>
              <a:rPr lang="en-GB" i="1">
                <a:solidFill>
                  <a:schemeClr val="bg1"/>
                </a:solidFill>
              </a:rPr>
            </a:br>
            <a:r>
              <a:rPr lang="en-US"/>
              <a:t> </a:t>
            </a:r>
            <a:r>
              <a:rPr lang="en-GB">
                <a:solidFill>
                  <a:schemeClr val="bg1"/>
                </a:solidFill>
              </a:rPr>
              <a:t>Bone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8394" y="989283"/>
            <a:ext cx="7727211" cy="21237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Describe types of bony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Discuss bone healing including timescales and timeframes that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facilitate appropriate bone healing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>
                <a:solidFill>
                  <a:srgbClr val="000000"/>
                </a:solidFill>
              </a:rPr>
              <a:t>Discuss bones tolerance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669213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Bony Anatomy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20973" y="1661396"/>
            <a:ext cx="8609202" cy="30369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Constituents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Organic (20-25%), Inorganic (65-70%), Water (10%)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90% of the matrix is made of Type 1 collagen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8% is composed of proteoglycans and non collagenous proteins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2% is bone cells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algn="l" rtl="0" latinLnBrk="1" hangingPunct="0"/>
            <a:r>
              <a:rPr lang="en-US">
                <a:solidFill>
                  <a:srgbClr val="000000"/>
                </a:solidFill>
              </a:rPr>
              <a:t>Inorganic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Made of platelet-like crystals of hydroxyapatite (</a:t>
            </a:r>
            <a:r>
              <a:rPr lang="en-US" err="1">
                <a:solidFill>
                  <a:srgbClr val="000000"/>
                </a:solidFill>
              </a:rPr>
              <a:t>Ca,P</a:t>
            </a:r>
            <a:r>
              <a:rPr lang="en-US">
                <a:solidFill>
                  <a:srgbClr val="000000"/>
                </a:solidFill>
              </a:rPr>
              <a:t>)  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3213" y="1357278"/>
            <a:ext cx="2752576" cy="17341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Types of Bones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Long Bones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Irregular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Short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Flat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75" y="1019687"/>
            <a:ext cx="4734715" cy="251221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03213" y="4065737"/>
            <a:ext cx="2752576" cy="118013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Skeleton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Appendicular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US">
                <a:solidFill>
                  <a:srgbClr val="000000"/>
                </a:solidFill>
              </a:rPr>
              <a:t>Axial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0929" y="3427739"/>
            <a:ext cx="4100605" cy="2176707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8049842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3" name="Picture 2" descr="A close-up of a bone">
            <a:extLst>
              <a:ext uri="{FF2B5EF4-FFF2-40B4-BE49-F238E27FC236}">
                <a16:creationId xmlns:a16="http://schemas.microsoft.com/office/drawing/2014/main" id="{CEF6BE66-D586-10D6-B581-5A3CF0079F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13228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909596" y="174965"/>
            <a:ext cx="3324821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75471" y="1739205"/>
            <a:ext cx="4346561" cy="31191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Structure of Long Bones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Types of tissue/ Terminology: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Woven – Immature form of    bone, birth, growth, # healing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Lamellar – replaces woven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Cortical – hard (calcium 80-  90%), structure/ protection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Trabecular – spongy, allows blood, tissues and bone    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marrow through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502" y="1216773"/>
            <a:ext cx="3261604" cy="426047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54288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020621" y="260255"/>
            <a:ext cx="3102758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136268"/>
            <a:ext cx="2853035" cy="22881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Potential Forces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Tensile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Compression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Transverse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Torsion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Bone itself is Anisotropic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5685" y="1075673"/>
            <a:ext cx="4009430" cy="3637695"/>
          </a:xfrm>
          <a:prstGeom prst="rect">
            <a:avLst/>
          </a:prstGeom>
        </p:spPr>
      </p:pic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539549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188903" y="267314"/>
            <a:ext cx="276620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Clinical 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651516"/>
            <a:ext cx="7795616" cy="256512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Osteoporosis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Condition </a:t>
            </a:r>
            <a:r>
              <a:rPr lang="en-US" err="1">
                <a:solidFill>
                  <a:srgbClr val="000000"/>
                </a:solidFill>
              </a:rPr>
              <a:t>characterised</a:t>
            </a:r>
            <a:r>
              <a:rPr lang="en-US">
                <a:solidFill>
                  <a:srgbClr val="000000"/>
                </a:solidFill>
              </a:rPr>
              <a:t> by low bone mass and microarchitectural deterioration leading to skeletal fragility and increased risk of fractures.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RISK FACTORS</a:t>
            </a:r>
          </a:p>
          <a:p>
            <a:pPr marL="401320" indent="-401320" defTabSz="410751" latinLnBrk="1" hangingPunct="0">
              <a:buFontTx/>
              <a:buChar char="-"/>
            </a:pPr>
            <a:r>
              <a:rPr lang="en-US">
                <a:solidFill>
                  <a:srgbClr val="000000"/>
                </a:solidFill>
              </a:rPr>
              <a:t>Family Hx, Postmenopausal, Late onset menstrual  periods, sedentary life, inadequate Ca/ Vit D, smoking, alcohol, </a:t>
            </a:r>
            <a:r>
              <a:rPr lang="en-US" err="1">
                <a:solidFill>
                  <a:srgbClr val="000000"/>
                </a:solidFill>
              </a:rPr>
              <a:t>caffefine</a:t>
            </a:r>
            <a:r>
              <a:rPr lang="en-US">
                <a:solidFill>
                  <a:srgbClr val="000000"/>
                </a:solidFill>
              </a:rPr>
              <a:t>, somatotype,</a:t>
            </a:r>
          </a:p>
          <a:p>
            <a:pPr marL="401320" indent="-401320" defTabSz="410751" latinLnBrk="1" hangingPunct="0">
              <a:buFontTx/>
              <a:buChar char="-"/>
            </a:pPr>
            <a:r>
              <a:rPr lang="en-US">
                <a:solidFill>
                  <a:srgbClr val="000000"/>
                </a:solidFill>
              </a:rPr>
              <a:t>Genetic factors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678427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" y="0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934" y="1154715"/>
            <a:ext cx="4986937" cy="422711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Types of Bony Fracture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Simple/Open/Closed</a:t>
            </a:r>
          </a:p>
          <a:p>
            <a:pPr defTabSz="410751" latinLnBrk="1" hangingPunct="0"/>
            <a:r>
              <a:rPr lang="en-US" err="1">
                <a:solidFill>
                  <a:srgbClr val="000000"/>
                </a:solidFill>
              </a:rPr>
              <a:t>Communited</a:t>
            </a:r>
            <a:r>
              <a:rPr lang="en-US">
                <a:solidFill>
                  <a:srgbClr val="000000"/>
                </a:solidFill>
              </a:rPr>
              <a:t>/Greenstick/Avulsion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Transverse/Spiral/Oblique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Things to consider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Alignment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Bones affected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Cartilage</a:t>
            </a:r>
          </a:p>
          <a:p>
            <a:pPr defTabSz="410751"/>
            <a:r>
              <a:rPr lang="en-US">
                <a:solidFill>
                  <a:srgbClr val="000000"/>
                </a:solidFill>
              </a:rPr>
              <a:t>Broken skin/visible bone protrusion</a:t>
            </a:r>
          </a:p>
          <a:p>
            <a:pPr defTabSz="410751"/>
            <a:endParaRPr lang="en-US">
              <a:solidFill>
                <a:srgbClr val="000000"/>
              </a:solidFill>
            </a:endParaRPr>
          </a:p>
          <a:p>
            <a:pPr defTabSz="410751"/>
            <a:r>
              <a:rPr lang="en-US" b="1">
                <a:solidFill>
                  <a:srgbClr val="000000"/>
                </a:solidFill>
              </a:rPr>
              <a:t>All affected by direction and type of Force/Mechanism</a:t>
            </a:r>
            <a:endParaRPr lang="en-US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0700" y="1089792"/>
            <a:ext cx="3019475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267331"/>
            <a:ext cx="2245951" cy="28325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267331"/>
            <a:ext cx="2254918" cy="283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134" y="3260818"/>
            <a:ext cx="2254918" cy="225028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305" y="3260818"/>
            <a:ext cx="2245951" cy="225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66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4192" y="1041888"/>
            <a:ext cx="7795616" cy="275992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Common Fractures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Where are the most common fractures in general population?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Bennetts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Scaphoid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Weber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750" y="3836544"/>
            <a:ext cx="2501259" cy="197956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151" y="3591844"/>
            <a:ext cx="2868296" cy="202034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447" y="2156075"/>
            <a:ext cx="3032272" cy="1826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3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513017"/>
            <a:ext cx="7795616" cy="28421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Other Bony Injuries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Contusions (Acute)</a:t>
            </a:r>
            <a:r>
              <a:rPr lang="en-US">
                <a:solidFill>
                  <a:srgbClr val="000000"/>
                </a:solidFill>
              </a:rPr>
              <a:t>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Sub-periosteal – blood under periosteum, high force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Inter-osseous – high compressive force, b/v affected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Subchondral – cartilage and bone disrupted, bleed.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Stress Fractures (Chronic)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Accumulation of microdamage that is not adequately repaired by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remodeling process</a:t>
            </a:r>
            <a:r>
              <a:rPr lang="en-US" sz="1266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41164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5492" y="2326037"/>
            <a:ext cx="2055156" cy="220592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Bony Stress </a:t>
            </a:r>
          </a:p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Reaction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Symptoms often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occur before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radiological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change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2026" y="1089792"/>
            <a:ext cx="6198149" cy="4582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1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9592" y="552392"/>
            <a:ext cx="7795616" cy="336496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 b="1">
                <a:solidFill>
                  <a:srgbClr val="000000"/>
                </a:solidFill>
              </a:rPr>
              <a:t>Bony Loading</a:t>
            </a: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Strain magnitude proportional with bone formation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Strain rate proportional to adaptive response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Irregular strain distribution leads to increased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osteogenesis, whereas repetitive strains leads to reduced osteogenesis.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Strain cycles – a minimum number required to elicit a positive bone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response</a:t>
            </a:r>
            <a:r>
              <a:rPr lang="en-US" sz="1266">
                <a:solidFill>
                  <a:srgbClr val="000000"/>
                </a:solidFill>
              </a:rPr>
              <a:t>.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 sz="1600" b="1">
                <a:solidFill>
                  <a:srgbClr val="000000"/>
                </a:solidFill>
              </a:rPr>
              <a:t>I.E. Bones respond positively to appropriate type, volume of loading and </a:t>
            </a:r>
          </a:p>
          <a:p>
            <a:pPr defTabSz="410751" latinLnBrk="1" hangingPunct="0"/>
            <a:r>
              <a:rPr lang="en-US" sz="1600" b="1">
                <a:solidFill>
                  <a:srgbClr val="000000"/>
                </a:solidFill>
              </a:rPr>
              <a:t>Negatively to excessive loading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439035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118"/>
            <a:ext cx="9144000" cy="6872118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3764" y="1692618"/>
            <a:ext cx="7795616" cy="2482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Wolff’s Law – </a:t>
            </a:r>
            <a:r>
              <a:rPr lang="en-US" err="1">
                <a:solidFill>
                  <a:srgbClr val="000000"/>
                </a:solidFill>
              </a:rPr>
              <a:t>Remodelling</a:t>
            </a:r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endParaRPr lang="en-US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Balance between osteoblasts and osteoclasts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- Osteoporosis occurs when osteoclast activity         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Predominates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- Piezoelectric effect – generation of electrical charge through mechanical stimulus (squeeze).  </a:t>
            </a:r>
          </a:p>
          <a:p>
            <a:pPr defTabSz="410751" latinLnBrk="1" hangingPunct="0"/>
            <a:r>
              <a:rPr lang="en-US">
                <a:solidFill>
                  <a:srgbClr val="000000"/>
                </a:solidFill>
              </a:rPr>
              <a:t>- Potential to be altered by electrotherapy?</a:t>
            </a: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75" y="2934080"/>
            <a:ext cx="577014" cy="38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084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  <a:latin typeface="arial" charset="0"/>
              </a:rPr>
              <a:t>Fracture Healing – Management Principles</a:t>
            </a:r>
          </a:p>
          <a:p>
            <a:pPr algn="l"/>
            <a:endParaRPr lang="en-US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- Ensure correct bone alignment</a:t>
            </a:r>
          </a:p>
          <a:p>
            <a:pPr algn="l"/>
            <a:r>
              <a:rPr lang="en-US" err="1">
                <a:solidFill>
                  <a:srgbClr val="222222"/>
                </a:solidFill>
                <a:latin typeface="arial" charset="0"/>
              </a:rPr>
              <a:t>Immoblisation</a:t>
            </a:r>
            <a:endParaRPr lang="en-US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- Maintain the alignment until sufficient healing has </a:t>
            </a:r>
            <a:r>
              <a:rPr lang="en-US" err="1">
                <a:solidFill>
                  <a:srgbClr val="222222"/>
                </a:solidFill>
                <a:latin typeface="arial" charset="0"/>
              </a:rPr>
              <a:t>occured</a:t>
            </a:r>
            <a:endParaRPr lang="en-US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- Return to full function</a:t>
            </a:r>
          </a:p>
        </p:txBody>
      </p:sp>
    </p:spTree>
    <p:extLst>
      <p:ext uri="{BB962C8B-B14F-4D97-AF65-F5344CB8AC3E}">
        <p14:creationId xmlns:p14="http://schemas.microsoft.com/office/powerpoint/2010/main" val="13324806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3243" y="1089792"/>
            <a:ext cx="7695158" cy="7589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  <a:latin typeface="arial" charset="0"/>
              </a:rPr>
              <a:t>Fracture Healing</a:t>
            </a:r>
          </a:p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43" y="1898136"/>
            <a:ext cx="7683571" cy="344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67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13164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10" y="1527235"/>
            <a:ext cx="8348979" cy="39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405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10" y="1527235"/>
            <a:ext cx="360731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Internal fixation</a:t>
            </a:r>
          </a:p>
          <a:p>
            <a:pPr algn="l"/>
            <a:endParaRPr lang="en-US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Pins/Plates/Wires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Prevent </a:t>
            </a:r>
            <a:r>
              <a:rPr lang="en-US" err="1">
                <a:solidFill>
                  <a:srgbClr val="222222"/>
                </a:solidFill>
                <a:latin typeface="arial" charset="0"/>
              </a:rPr>
              <a:t>mvt</a:t>
            </a:r>
            <a:r>
              <a:rPr lang="en-US">
                <a:solidFill>
                  <a:srgbClr val="222222"/>
                </a:solidFill>
                <a:latin typeface="arial" charset="0"/>
              </a:rPr>
              <a:t> #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↓ piezoelectric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↓ </a:t>
            </a:r>
            <a:r>
              <a:rPr lang="en-US" err="1">
                <a:solidFill>
                  <a:srgbClr val="222222"/>
                </a:solidFill>
                <a:latin typeface="arial" charset="0"/>
              </a:rPr>
              <a:t>mechanotherapy</a:t>
            </a:r>
            <a:endParaRPr lang="en-US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Longer Healing Time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&lt; 1yr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Risk ↓ / ↑ of further #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Removal of ORIF?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222860" y="1544243"/>
            <a:ext cx="36073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Callus</a:t>
            </a:r>
          </a:p>
          <a:p>
            <a:pPr algn="l"/>
            <a:endParaRPr lang="en-US">
              <a:solidFill>
                <a:srgbClr val="222222"/>
              </a:solidFill>
              <a:latin typeface="arial" charset="0"/>
            </a:endParaRP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Less stability in # site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Compressive Load needed (P &amp; FWB)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No increased risk ↓ / ↑ #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No hardware issues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No surgery required</a:t>
            </a:r>
          </a:p>
          <a:p>
            <a:pPr marL="401822" indent="-401822">
              <a:buFontTx/>
              <a:buChar char="-"/>
            </a:pPr>
            <a:r>
              <a:rPr lang="en-US" err="1">
                <a:solidFill>
                  <a:srgbClr val="222222"/>
                </a:solidFill>
                <a:latin typeface="arial" charset="0"/>
              </a:rPr>
              <a:t>Hypomobility</a:t>
            </a:r>
            <a:r>
              <a:rPr lang="en-US">
                <a:solidFill>
                  <a:srgbClr val="222222"/>
                </a:solidFill>
                <a:latin typeface="arial" charset="0"/>
              </a:rPr>
              <a:t> of other joints?</a:t>
            </a:r>
          </a:p>
        </p:txBody>
      </p:sp>
    </p:spTree>
    <p:extLst>
      <p:ext uri="{BB962C8B-B14F-4D97-AF65-F5344CB8AC3E}">
        <p14:creationId xmlns:p14="http://schemas.microsoft.com/office/powerpoint/2010/main" val="1789546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356" y="0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>
              <a:buFont typeface="Arial" charset="0"/>
              <a:buChar char="•"/>
            </a:pPr>
            <a:r>
              <a:rPr lang="en-US"/>
              <a:t>Union – callus formation, but # line still visible on X-Ray : PWB </a:t>
            </a:r>
          </a:p>
          <a:p>
            <a:pPr marL="401822" indent="-401822">
              <a:buFont typeface="Arial" charset="0"/>
              <a:buChar char="•"/>
            </a:pPr>
            <a:r>
              <a:rPr lang="en-US"/>
              <a:t>Consolidation – bone fully repaired, no movement at # site. Trabeculae bone crosses # site. FWB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783" y="3150275"/>
            <a:ext cx="6650347" cy="252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82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3342277" y="267314"/>
            <a:ext cx="2459456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310" y="1284525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005" y="138537"/>
            <a:ext cx="9186356" cy="68580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20973" y="791335"/>
            <a:ext cx="76951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250309" y="1527235"/>
            <a:ext cx="766582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01822" indent="-401822" defTabSz="642915">
              <a:defRPr/>
            </a:pPr>
            <a:r>
              <a:rPr lang="en-US"/>
              <a:t>Application</a:t>
            </a:r>
          </a:p>
          <a:p>
            <a:pPr marL="401822" indent="-401822" defTabSz="642915">
              <a:defRPr/>
            </a:pPr>
            <a:endParaRPr lang="en-US"/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Bone responds better to compression forces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Awareness of Tensile/Shear/Torsion/Bending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endParaRPr lang="en-US"/>
          </a:p>
          <a:p>
            <a:pPr defTabSz="642915">
              <a:defRPr/>
            </a:pPr>
            <a:r>
              <a:rPr lang="en-US"/>
              <a:t>Factors affecting healing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Age 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Pathology (Diabetes/ PVD/ Hypothyroidism)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Drugs (Steroids/NSAIDs/Alcohol/Antibiotics)</a:t>
            </a:r>
          </a:p>
          <a:p>
            <a:pPr marL="401822" indent="-401822" defTabSz="642915">
              <a:buFont typeface="Arial" charset="0"/>
              <a:buChar char="•"/>
              <a:defRPr/>
            </a:pPr>
            <a:r>
              <a:rPr lang="en-US"/>
              <a:t>Lifestyle (Smoking/Diet – </a:t>
            </a:r>
            <a:r>
              <a:rPr lang="en-US" err="1"/>
              <a:t>vit</a:t>
            </a:r>
            <a:r>
              <a:rPr lang="en-US"/>
              <a:t> B6/C/D Protein ca</a:t>
            </a:r>
            <a:r>
              <a:rPr lang="en-US" baseline="30000"/>
              <a:t>2+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8984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674324" y="267314"/>
            <a:ext cx="1795363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Example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17025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A 19 year old female Rugby player has just fractured her right tibia with a Weber B fracture</a:t>
            </a: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What factors are going to affect her recovery? </a:t>
            </a:r>
          </a:p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sz="1266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38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79" y="13970"/>
            <a:ext cx="9186356" cy="68580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3410630" y="267314"/>
            <a:ext cx="2322752" cy="54104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3516" b="1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620" y="1343436"/>
            <a:ext cx="8643380" cy="46172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1266" b="1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220973" y="791335"/>
            <a:ext cx="76951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Contusions/ Stress reaction/ Fracture</a:t>
            </a:r>
          </a:p>
          <a:p>
            <a:pPr algn="l"/>
            <a:endParaRPr lang="en-US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Healing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401822" indent="-401822">
              <a:buFontTx/>
              <a:buChar char="-"/>
            </a:pPr>
            <a:r>
              <a:rPr lang="en-US" err="1">
                <a:solidFill>
                  <a:srgbClr val="222222"/>
                </a:solidFill>
                <a:latin typeface="arial" charset="0"/>
              </a:rPr>
              <a:t>Immobilisation</a:t>
            </a:r>
            <a:r>
              <a:rPr lang="en-US">
                <a:solidFill>
                  <a:srgbClr val="222222"/>
                </a:solidFill>
                <a:latin typeface="arial" charset="0"/>
              </a:rPr>
              <a:t> (important decision)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endParaRPr lang="en-US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>
                <a:solidFill>
                  <a:srgbClr val="222222"/>
                </a:solidFill>
                <a:latin typeface="arial" charset="0"/>
              </a:rPr>
              <a:t>Factors affecting and promoting healing</a:t>
            </a:r>
          </a:p>
          <a:p>
            <a:pPr marL="401822" indent="-401822">
              <a:buFontTx/>
              <a:buChar char="-"/>
            </a:pPr>
            <a:r>
              <a:rPr lang="en-US">
                <a:solidFill>
                  <a:srgbClr val="222222"/>
                </a:solidFill>
                <a:latin typeface="arial" charset="0"/>
              </a:rPr>
              <a:t>Oxygen? Mechanical Load, Piezoelectric stimulus, Age, Diet, Drugs, </a:t>
            </a:r>
            <a:r>
              <a:rPr lang="en-US" err="1">
                <a:solidFill>
                  <a:srgbClr val="222222"/>
                </a:solidFill>
                <a:latin typeface="arial" charset="0"/>
              </a:rPr>
              <a:t>Lifetsyle</a:t>
            </a:r>
            <a:r>
              <a:rPr lang="en-US" sz="1266">
                <a:solidFill>
                  <a:srgbClr val="222222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35155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303dbf9b-b85b-46a0-94f1-894078c07ecd"/>
    <ds:schemaRef ds:uri="7534e9c7-d8a7-4ffa-a350-0e66096719e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7534e9c7-d8a7-4ffa-a350-0e66096719e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Application>Microsoft Office PowerPoint</Application>
  <PresentationFormat>On-screen Show (4:3)</PresentationFormat>
  <Slides>23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20140311PresentationUWTSDTemplate</vt:lpstr>
      <vt:lpstr>BMST4004   Bone Healing</vt:lpstr>
      <vt:lpstr>Learning Outcomes </vt:lpstr>
      <vt:lpstr>Bony Anatomy</vt:lpstr>
      <vt:lpstr>Bony Anatomy</vt:lpstr>
      <vt:lpstr>Bony Anatomy</vt:lpstr>
      <vt:lpstr>Bony Anatomy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1</cp:revision>
  <dcterms:created xsi:type="dcterms:W3CDTF">2015-04-14T15:21:28Z</dcterms:created>
  <dcterms:modified xsi:type="dcterms:W3CDTF">2024-10-22T12:54:26Z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