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95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576" autoAdjust="0"/>
  </p:normalViewPr>
  <p:slideViewPr>
    <p:cSldViewPr>
      <p:cViewPr varScale="1">
        <p:scale>
          <a:sx n="86" d="100"/>
          <a:sy n="86" d="100"/>
        </p:scale>
        <p:origin x="1334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CF1CFC5-9F47-417B-8074-5E76788433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35279DA-7391-4594-9A27-D6F49CB793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6AA51DA-C9A4-4D75-B32B-D8FBE53A024F}" type="slidenum">
              <a:rPr lang="en-US" altLang="en-US" smtClean="0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EAF6719-9CE5-45B1-BE28-B3D516F63AEA}" type="slidenum">
              <a:rPr lang="en-US" altLang="en-US" smtClean="0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B02933-01B3-4DF7-806A-0D64EC9A8225}" type="slidenum">
              <a:rPr lang="en-US" altLang="en-US" smtClean="0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30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B02933-01B3-4DF7-806A-0D64EC9A8225}" type="slidenum">
              <a:rPr lang="en-US" altLang="en-US" smtClean="0">
                <a:latin typeface="Verdana" panose="020B0604030504040204" pitchFamily="34" charset="0"/>
              </a:rPr>
              <a:pPr/>
              <a:t>6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E4A68E-0EC9-4910-8520-99885D1813CA}" type="slidenum">
              <a:rPr lang="en-US" altLang="en-US" smtClean="0">
                <a:latin typeface="Verdana" panose="020B0604030504040204" pitchFamily="34" charset="0"/>
              </a:rPr>
              <a:pPr/>
              <a:t>7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B9505-64BA-4CC7-A273-2AA180581A23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28ACD-4CF8-40A4-9B8E-5EE4939F25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241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755C-679D-4DDE-886C-100FADD109C1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49374-A4E6-40BF-BA47-8C73D6A2BE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263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05526-8B03-40BF-9519-26FBEEF7A9F2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401B4-5826-41B1-80A6-31E58F07E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2374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76F8C-E999-416B-A20C-3EC41543A563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91CE7-D0DB-41EF-8BF3-F4163A7384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790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4F504-9D71-449C-A37C-5D6987735494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C9E32-AB4D-4A1E-804B-71363AC906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74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62CB4-85FF-43A3-A419-9CBE4CCC5174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A19DD-2605-44AB-ADF4-66B128EF18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BE8C5-450B-48FB-8164-3796DE2DCD4F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B5E7-E97A-45B4-BC90-E6CCFCA701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353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44604-6692-4EB0-AF2B-F83505995E40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48723-CD16-49E8-AD3D-B4FBF0147C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5261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94F14-8F87-4005-9785-B023A92BF275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B4A2-0805-4A46-A9F0-A7CE0AAA18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390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989C8-7120-4A7C-8609-096B450BED80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D5BA-6E53-433A-A63F-D1A0752C08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3932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F4258-81C8-4CF1-8C9D-2EB9A2291074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B9AB8-E2C8-4CA9-818B-AAC98D3BED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6586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7AA668-A6D9-4442-B1F7-297B3AB1337F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08A77417-8AAA-49B9-9E7A-94A6D4254F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2010-to-2015-government-policy-health-and-safety-reform/2010-to-2015-government-policy-health-and-safety-refor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advice-and-guidance" TargetMode="External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knowledge/fundamentals/emp-law/tribunals/questions/" TargetMode="External"/><Relationship Id="rId2" Type="http://schemas.openxmlformats.org/officeDocument/2006/relationships/hyperlink" Target="http://www.acas.org.uk/index.aspx?articleid=217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18/contents" TargetMode="External"/><Relationship Id="rId2" Type="http://schemas.openxmlformats.org/officeDocument/2006/relationships/hyperlink" Target="http://www.cipd.co.uk/knowledge/fundamentals/emp-law/dismissal/wrongful-dismissal-questio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xperthr.co.uk/faq/what-is-the-difference-between-wrongful-dismissal-and-unfair-dismissal/58377/" TargetMode="External"/><Relationship Id="rId4" Type="http://schemas.openxmlformats.org/officeDocument/2006/relationships/hyperlink" Target="http://www.cipd.co.uk/knowledge/fundamentals/emp-law/dismissal/cases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c/common-law.asp" TargetMode="External"/><Relationship Id="rId2" Type="http://schemas.openxmlformats.org/officeDocument/2006/relationships/hyperlink" Target="https://www.cipd.co.uk/knowledge/fundamentals/emp-l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</p:txBody>
      </p:sp>
      <p:sp>
        <p:nvSpPr>
          <p:cNvPr id="15362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731000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6</a:t>
            </a:r>
          </a:p>
          <a:p>
            <a:pPr eaLnBrk="1" hangingPunct="1"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Employment Legislation 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7897DA4-50ED-49B1-A304-75EC7D9C8D4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altLang="en-US" sz="3200" b="1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dirty="0"/>
              <a:t>By the end of the session, you should be able to: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Understand the purpose of employment regulation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Explain the way it is enforced in practice.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/>
              <a:t>What is ‘Employment Law’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Employment law regulates the relationship between employers and employees.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It governs what employers can expect from employees, what employers can ask employees to do, and employees’ rights at work.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sz="2000" i="1"/>
              <a:t>CIPD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9388" y="1557338"/>
            <a:ext cx="2160587" cy="12954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common law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3888" y="3365500"/>
            <a:ext cx="2159000" cy="12954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primary legislation: Acts of Parliament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04025" y="1557338"/>
            <a:ext cx="2160588" cy="1295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Convention on Human Rights 1950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38850" y="3373438"/>
            <a:ext cx="2160588" cy="1296987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law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0575" y="4021138"/>
            <a:ext cx="2160588" cy="129698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secondary legislation: regulations</a:t>
            </a:r>
          </a:p>
        </p:txBody>
      </p:sp>
      <p:sp>
        <p:nvSpPr>
          <p:cNvPr id="10" name="Bent Arrow 9"/>
          <p:cNvSpPr/>
          <p:nvPr/>
        </p:nvSpPr>
        <p:spPr>
          <a:xfrm rot="10800000">
            <a:off x="2516188" y="1506538"/>
            <a:ext cx="708025" cy="792162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350" y="1506538"/>
            <a:ext cx="715963" cy="792162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88" y="2000250"/>
            <a:ext cx="360362" cy="1439863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863" y="2205038"/>
            <a:ext cx="358775" cy="1439862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88" y="1928813"/>
            <a:ext cx="360362" cy="1439862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361634" y="1166842"/>
            <a:ext cx="83439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Common law </a:t>
            </a:r>
            <a:r>
              <a:rPr lang="en-GB" altLang="en-US" sz="2400" dirty="0"/>
              <a:t>- which is also known as case law or precedent is law that has been developed by judges, courts and similar tribunals.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Another definition: </a:t>
            </a:r>
          </a:p>
          <a:p>
            <a:pPr algn="just"/>
            <a:r>
              <a:rPr lang="en-US" altLang="en-US" sz="2400" i="1" dirty="0"/>
              <a:t>A</a:t>
            </a:r>
            <a:r>
              <a:rPr lang="en-US" sz="2400" i="1" dirty="0"/>
              <a:t> body of unwritten laws based on legal precedents established by the courts. Common law influences the decision-making process in unusual cases where the outcome cannot be determined based on existing statutes or written rules of law.</a:t>
            </a:r>
          </a:p>
          <a:p>
            <a:pPr algn="just"/>
            <a:r>
              <a:rPr lang="en-US" altLang="en-US" sz="2400" i="1" dirty="0"/>
              <a:t>                                                                          (Investopedia)</a:t>
            </a:r>
            <a:endParaRPr lang="en-GB" altLang="en-US" sz="2400" i="1" dirty="0"/>
          </a:p>
          <a:p>
            <a:pPr algn="just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01691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250825" y="908050"/>
            <a:ext cx="83439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Primary legislation (statute law) </a:t>
            </a:r>
            <a:r>
              <a:rPr lang="en-GB" altLang="en-US" sz="2400" dirty="0"/>
              <a:t>– Acts of Parliament.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may set new legal requirements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can also overturn case-law decisions of the judges; and repeal or amend existing legislation.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the most common way through which new general rights and duties are established.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Secondary legislation</a:t>
            </a:r>
            <a:r>
              <a:rPr lang="en-GB" altLang="en-US" sz="2400" dirty="0"/>
              <a:t> (subordinate legislation)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made by way of statutory instruments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is often referred to as ‘regulations’.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laid before Parliament for approval in a simpler process than passing an Act.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344488" y="1052736"/>
            <a:ext cx="8342312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European Union law 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In employment regulation, there are three principal and relevant aspects of European law: 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treaties of the European Union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directives; 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and rulings of the European Court of Justice.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b="1" dirty="0"/>
              <a:t>European Convention on Human Rights 1950 </a:t>
            </a:r>
          </a:p>
          <a:p>
            <a:pPr algn="just"/>
            <a:r>
              <a:rPr lang="en-GB" altLang="en-US" sz="2400" dirty="0"/>
              <a:t>From 2 October 2000, this Convention was incorporated into law in the United Kingdom through the Human Rights Act 1998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b="1" dirty="0"/>
              <a:t>Where does employment law come into play?</a:t>
            </a:r>
          </a:p>
        </p:txBody>
      </p:sp>
      <p:sp>
        <p:nvSpPr>
          <p:cNvPr id="4" name="Freeform 3"/>
          <p:cNvSpPr/>
          <p:nvPr/>
        </p:nvSpPr>
        <p:spPr>
          <a:xfrm>
            <a:off x="1516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Recruitment</a:t>
            </a:r>
          </a:p>
        </p:txBody>
      </p:sp>
      <p:sp>
        <p:nvSpPr>
          <p:cNvPr id="6" name="Freeform 5"/>
          <p:cNvSpPr/>
          <p:nvPr/>
        </p:nvSpPr>
        <p:spPr>
          <a:xfrm>
            <a:off x="36115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10"/>
              <a:lumOff val="-343"/>
              <a:alphaOff val="0"/>
            </a:schemeClr>
          </a:fillRef>
          <a:effectRef idx="0">
            <a:schemeClr val="accent3">
              <a:hueOff val="1406283"/>
              <a:satOff val="-2110"/>
              <a:lumOff val="-34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Employment contract</a:t>
            </a:r>
          </a:p>
        </p:txBody>
      </p:sp>
      <p:sp>
        <p:nvSpPr>
          <p:cNvPr id="7" name="Freeform 6"/>
          <p:cNvSpPr/>
          <p:nvPr/>
        </p:nvSpPr>
        <p:spPr>
          <a:xfrm>
            <a:off x="5707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20"/>
              <a:lumOff val="-686"/>
              <a:alphaOff val="0"/>
            </a:schemeClr>
          </a:fillRef>
          <a:effectRef idx="0">
            <a:schemeClr val="accent3">
              <a:hueOff val="2812566"/>
              <a:satOff val="-4220"/>
              <a:lumOff val="-68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Data protection</a:t>
            </a:r>
          </a:p>
        </p:txBody>
      </p:sp>
      <p:sp>
        <p:nvSpPr>
          <p:cNvPr id="8" name="Freeform 7"/>
          <p:cNvSpPr/>
          <p:nvPr/>
        </p:nvSpPr>
        <p:spPr>
          <a:xfrm>
            <a:off x="15160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30"/>
              <a:lumOff val="-1029"/>
              <a:alphaOff val="0"/>
            </a:schemeClr>
          </a:fillRef>
          <a:effectRef idx="0">
            <a:schemeClr val="accent3">
              <a:hueOff val="4218849"/>
              <a:satOff val="-6330"/>
              <a:lumOff val="-102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Pay and Holiday entitlement</a:t>
            </a:r>
          </a:p>
        </p:txBody>
      </p:sp>
      <p:sp>
        <p:nvSpPr>
          <p:cNvPr id="9" name="Freeform 8"/>
          <p:cNvSpPr/>
          <p:nvPr/>
        </p:nvSpPr>
        <p:spPr>
          <a:xfrm>
            <a:off x="36115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40"/>
              <a:lumOff val="-1373"/>
              <a:alphaOff val="0"/>
            </a:schemeClr>
          </a:fillRef>
          <a:effectRef idx="0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Working time</a:t>
            </a:r>
          </a:p>
        </p:txBody>
      </p:sp>
      <p:sp>
        <p:nvSpPr>
          <p:cNvPr id="10" name="Freeform 9"/>
          <p:cNvSpPr/>
          <p:nvPr/>
        </p:nvSpPr>
        <p:spPr>
          <a:xfrm>
            <a:off x="5715000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50"/>
              <a:lumOff val="-1716"/>
              <a:alphaOff val="0"/>
            </a:schemeClr>
          </a:fillRef>
          <a:effectRef idx="0">
            <a:schemeClr val="accent3">
              <a:hueOff val="7031415"/>
              <a:satOff val="-10550"/>
              <a:lumOff val="-171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Health and safety at work</a:t>
            </a:r>
          </a:p>
        </p:txBody>
      </p:sp>
      <p:sp>
        <p:nvSpPr>
          <p:cNvPr id="11" name="Freeform 10"/>
          <p:cNvSpPr/>
          <p:nvPr/>
        </p:nvSpPr>
        <p:spPr>
          <a:xfrm>
            <a:off x="1524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60"/>
              <a:lumOff val="-2059"/>
              <a:alphaOff val="0"/>
            </a:schemeClr>
          </a:fillRef>
          <a:effectRef idx="0">
            <a:schemeClr val="accent3">
              <a:hueOff val="8437698"/>
              <a:satOff val="-12660"/>
              <a:lumOff val="-205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 err="1"/>
              <a:t>Discrimina-tion</a:t>
            </a:r>
            <a:endParaRPr lang="en-US" sz="2200" dirty="0"/>
          </a:p>
        </p:txBody>
      </p:sp>
      <p:sp>
        <p:nvSpPr>
          <p:cNvPr id="12" name="Freeform 11"/>
          <p:cNvSpPr/>
          <p:nvPr/>
        </p:nvSpPr>
        <p:spPr>
          <a:xfrm>
            <a:off x="36195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70"/>
              <a:lumOff val="-2402"/>
              <a:alphaOff val="0"/>
            </a:schemeClr>
          </a:fillRef>
          <a:effectRef idx="0">
            <a:schemeClr val="accent3">
              <a:hueOff val="9843981"/>
              <a:satOff val="-14770"/>
              <a:lumOff val="-2402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Discipline and grievance</a:t>
            </a:r>
          </a:p>
        </p:txBody>
      </p:sp>
      <p:sp>
        <p:nvSpPr>
          <p:cNvPr id="13" name="Freeform 12"/>
          <p:cNvSpPr/>
          <p:nvPr/>
        </p:nvSpPr>
        <p:spPr>
          <a:xfrm>
            <a:off x="5715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Dismissals and redundancies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3"/>
          <p:cNvGrpSpPr>
            <a:grpSpLocks/>
          </p:cNvGrpSpPr>
          <p:nvPr/>
        </p:nvGrpSpPr>
        <p:grpSpPr bwMode="auto">
          <a:xfrm>
            <a:off x="107950" y="2306638"/>
            <a:ext cx="1905000" cy="1143000"/>
            <a:chOff x="0" y="126999"/>
            <a:chExt cx="1904999" cy="1143000"/>
          </a:xfrm>
        </p:grpSpPr>
        <p:sp>
          <p:nvSpPr>
            <p:cNvPr id="5" name="Rectangle 4"/>
            <p:cNvSpPr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/>
            <p:cNvSpPr txBox="1"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Recruitment</a:t>
              </a:r>
            </a:p>
          </p:txBody>
        </p:sp>
      </p:grp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411413" y="201613"/>
            <a:ext cx="644525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no single act governing recruitment and selection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instead, many acts dealing with the employment relationship that have an impact on pre-employment issues as well.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the most significant example is the </a:t>
            </a:r>
            <a:r>
              <a:rPr lang="en-GB" altLang="en-US" b="1" dirty="0"/>
              <a:t>Equality Act 2010</a:t>
            </a:r>
            <a:r>
              <a:rPr lang="en-GB" altLang="en-US" dirty="0"/>
              <a:t>.</a:t>
            </a:r>
          </a:p>
          <a:p>
            <a:endParaRPr lang="en-GB" altLang="en-US" dirty="0"/>
          </a:p>
          <a:p>
            <a:r>
              <a:rPr lang="en-GB" altLang="en-US" dirty="0"/>
              <a:t>The Equality Act 2010 makes it unlawful for employers to discriminate against job applicants (and existing workers) because of a ‘protected characteristic,’ namely: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disability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gender reassignment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race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religion or belief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sex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sexual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marriage and civil partnership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pregnancy and maternity.</a:t>
            </a:r>
          </a:p>
          <a:p>
            <a:endParaRPr lang="en-GB" altLang="en-US" dirty="0">
              <a:solidFill>
                <a:srgbClr val="FF0000"/>
              </a:solidFill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6"/>
          <p:cNvGrpSpPr>
            <a:grpSpLocks/>
          </p:cNvGrpSpPr>
          <p:nvPr/>
        </p:nvGrpSpPr>
        <p:grpSpPr bwMode="auto">
          <a:xfrm>
            <a:off x="179388" y="2276475"/>
            <a:ext cx="1905000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10"/>
                <a:lumOff val="-343"/>
                <a:alphaOff val="0"/>
              </a:schemeClr>
            </a:fillRef>
            <a:effectRef idx="0">
              <a:schemeClr val="accent3">
                <a:hueOff val="1406283"/>
                <a:satOff val="-2110"/>
                <a:lumOff val="-34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Employment contract</a:t>
              </a:r>
            </a:p>
          </p:txBody>
        </p:sp>
      </p:grp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79388" y="404813"/>
            <a:ext cx="8785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The terms and conditions of employment are the elements of a contract defining the employment relationship between employer and employee.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2408238" y="1268413"/>
            <a:ext cx="631977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Legislation has an important impact on terms and conditions of employment; this is because legislation implies certain minimum requirements into the employment relationship in addition to what is agreed between the parties themselves.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2395628" y="2771795"/>
            <a:ext cx="65532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The main piece of legislation which governs many terms and conditions of employment is the </a:t>
            </a:r>
            <a:r>
              <a:rPr lang="en-GB" altLang="en-US" b="1" dirty="0"/>
              <a:t>Employment Rights Act 1996.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12921" y="3867864"/>
            <a:ext cx="8548496" cy="2585323"/>
          </a:xfrm>
          <a:prstGeom prst="rect">
            <a:avLst/>
          </a:prstGeom>
        </p:spPr>
        <p:txBody>
          <a:bodyPr numCol="2">
            <a:spAutoFit/>
          </a:bodyPr>
          <a:lstStyle/>
          <a:p>
            <a:pPr>
              <a:defRPr/>
            </a:pPr>
            <a:r>
              <a:rPr lang="en-GB" b="1" dirty="0"/>
              <a:t>Important rights given to employees or strengthened by the ERA include: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The right to be given employment particulars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Disclosures and detriment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Sundays, time off and suspension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Dismissal: notice and reason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Unfair dismissal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Redundancy payments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4191000" y="126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2812566"/>
                <a:satOff val="-4220"/>
                <a:lumOff val="-686"/>
                <a:alphaOff val="0"/>
              </a:schemeClr>
            </a:fillRef>
            <a:effectRef idx="0">
              <a:schemeClr val="accent3">
                <a:hueOff val="2812566"/>
                <a:satOff val="-4220"/>
                <a:lumOff val="-68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Data protection</a:t>
              </a:r>
            </a:p>
          </p:txBody>
        </p:sp>
      </p:grp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67744" y="476672"/>
            <a:ext cx="6678612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dirty="0"/>
              <a:t>In the UK, the Data Protection Act 2018 implements the </a:t>
            </a:r>
            <a:r>
              <a:rPr lang="en-GB" altLang="en-US" sz="2000" b="1" dirty="0"/>
              <a:t>General Data Protection Regulation (GDPR) </a:t>
            </a:r>
            <a:r>
              <a:rPr lang="en-GB" altLang="en-US" sz="2000" dirty="0"/>
              <a:t>which came into force in May 2018. It replaces the previous Data Protection Act 1998.</a:t>
            </a:r>
          </a:p>
          <a:p>
            <a:endParaRPr lang="en-GB" altLang="en-US" sz="2000" dirty="0"/>
          </a:p>
          <a:p>
            <a:endParaRPr lang="en-GB" altLang="en-US" sz="2000" dirty="0"/>
          </a:p>
          <a:p>
            <a:r>
              <a:rPr lang="en-GB" altLang="en-US" sz="2000" dirty="0"/>
              <a:t>Data protection is about safeguarding important information and making sure it is used properly and legally. </a:t>
            </a:r>
          </a:p>
          <a:p>
            <a:endParaRPr lang="en-GB" altLang="en-US" sz="2000" dirty="0"/>
          </a:p>
          <a:p>
            <a:r>
              <a:rPr lang="en-GB" altLang="en-US" sz="2000" dirty="0"/>
              <a:t>All employers need to be aware of their duties under the law as the penalties for breaching the rules can be severe.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30"/>
                <a:lumOff val="-1029"/>
                <a:alphaOff val="0"/>
              </a:schemeClr>
            </a:fillRef>
            <a:effectRef idx="0">
              <a:schemeClr val="accent3">
                <a:hueOff val="4218849"/>
                <a:satOff val="-6330"/>
                <a:lumOff val="-102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Pay and Holiday entitlement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67744" y="620688"/>
            <a:ext cx="6696075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/>
              <a:t>The minimum amount of annual leave which an employer must provide to a full-time worker is currently </a:t>
            </a:r>
            <a:r>
              <a:rPr lang="en-GB" sz="2000" b="1" dirty="0"/>
              <a:t>28 days a year</a:t>
            </a:r>
            <a:r>
              <a:rPr lang="en-GB" sz="2000" dirty="0"/>
              <a:t> (or 5.6 weeks).</a:t>
            </a:r>
          </a:p>
          <a:p>
            <a:pPr>
              <a:defRPr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Bank holidays can still be counted towards the entitlement.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rules extend to employees and all workers covered by the Working Time Regulations 1998, including agency workers.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rules cover England, Wales and Scotland, and similar provisions apply in Northern Ireland.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There is a limited ability to carry leave over the four-week ‘European minimum’ from one holiday year to the next, subject to agreement between employer and worker.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40"/>
                <a:lumOff val="-1373"/>
                <a:alphaOff val="0"/>
              </a:schemeClr>
            </a:fillRef>
            <a:effectRef idx="0">
              <a:schemeClr val="accent3">
                <a:hueOff val="5625132"/>
                <a:satOff val="-8440"/>
                <a:lumOff val="-137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Working time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411760" y="1340768"/>
            <a:ext cx="640873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dirty="0"/>
              <a:t>Working hours in the UK are governed by the Working Time Regulations 1998. </a:t>
            </a:r>
          </a:p>
          <a:p>
            <a:endParaRPr lang="en-GB" altLang="en-US" sz="2000" dirty="0"/>
          </a:p>
          <a:p>
            <a:r>
              <a:rPr lang="en-GB" altLang="en-US" sz="2000" dirty="0"/>
              <a:t>These limit the working week to an average of 48 hours (although there is an opt-out), and the working day to an average of 8 hours. </a:t>
            </a:r>
          </a:p>
          <a:p>
            <a:endParaRPr lang="en-GB" altLang="en-US" sz="2000" dirty="0"/>
          </a:p>
          <a:p>
            <a:r>
              <a:rPr lang="en-GB" altLang="en-US" sz="2000" dirty="0"/>
              <a:t>They also give workers and employees the right to paid leave and specified rest breaks.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50"/>
                <a:lumOff val="-1716"/>
                <a:alphaOff val="0"/>
              </a:schemeClr>
            </a:fillRef>
            <a:effectRef idx="0">
              <a:schemeClr val="accent3">
                <a:hueOff val="7031415"/>
                <a:satOff val="-10550"/>
                <a:lumOff val="-171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Health and safety at work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50318" y="260648"/>
            <a:ext cx="633571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dirty="0"/>
              <a:t>The purpose of health and safety law is to ensure a safe working environment for employees. In the UK, this requires employers to meet health and safety obligations, predominantly covered by the </a:t>
            </a:r>
            <a:r>
              <a:rPr lang="en-GB" altLang="en-US" sz="2000" b="1" dirty="0"/>
              <a:t>Health and Safety at Work Act 1974 (HSWA).</a:t>
            </a:r>
          </a:p>
        </p:txBody>
      </p:sp>
      <p:sp>
        <p:nvSpPr>
          <p:cNvPr id="6" name="Rectangle 5"/>
          <p:cNvSpPr/>
          <p:nvPr/>
        </p:nvSpPr>
        <p:spPr>
          <a:xfrm>
            <a:off x="2541438" y="1891864"/>
            <a:ext cx="619125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/>
              <a:t>According to HSWA employers’ health and safety obligations include: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carrying out risk assessments,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publishing a health and safety policy,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appointing health and safety representatives,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and providing safety information and training. 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Update to the Act - </a:t>
            </a:r>
            <a:r>
              <a:rPr lang="en-US" sz="2000" dirty="0"/>
              <a:t>2010 to 2015 government policy: health and safety reform:</a:t>
            </a:r>
          </a:p>
          <a:p>
            <a:pPr>
              <a:defRPr/>
            </a:pPr>
            <a:r>
              <a:rPr lang="en-GB" sz="1600" dirty="0">
                <a:hlinkClick r:id="rId2"/>
              </a:rPr>
              <a:t>https://www.gov.uk/government/publications/2010-to-2015-government-policy-health-and-safety-reform/2010-to-2015-government-policy-health-and-safety-reform</a:t>
            </a:r>
            <a:r>
              <a:rPr lang="en-GB" sz="1600" dirty="0"/>
              <a:t> </a:t>
            </a:r>
          </a:p>
          <a:p>
            <a:pPr>
              <a:defRPr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1"/>
          <p:cNvGrpSpPr>
            <a:grpSpLocks/>
          </p:cNvGrpSpPr>
          <p:nvPr/>
        </p:nvGrpSpPr>
        <p:grpSpPr bwMode="auto">
          <a:xfrm>
            <a:off x="107950" y="2205038"/>
            <a:ext cx="1905000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60"/>
                <a:lumOff val="-2059"/>
                <a:alphaOff val="0"/>
              </a:schemeClr>
            </a:fillRef>
            <a:effectRef idx="0">
              <a:schemeClr val="accent3">
                <a:hueOff val="8437698"/>
                <a:satOff val="-12660"/>
                <a:lumOff val="-20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000" dirty="0"/>
                <a:t>Discrimination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1484313"/>
            <a:ext cx="6769100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dirty="0"/>
              <a:t>The main piece of legislation governing discrimination in the UK is the </a:t>
            </a:r>
            <a:r>
              <a:rPr lang="en-GB" altLang="en-US" sz="2000" b="1" dirty="0">
                <a:hlinkClick r:id="rId2" tooltip="Equality Act 2010 guidance from GOV.U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Act 2010</a:t>
            </a:r>
            <a:r>
              <a:rPr lang="en-GB" altLang="en-US" sz="2000" dirty="0"/>
              <a:t>. </a:t>
            </a:r>
            <a:br>
              <a:rPr lang="en-GB" altLang="en-US" sz="2000" dirty="0"/>
            </a:br>
            <a:endParaRPr lang="en-GB" altLang="en-US" sz="2000" dirty="0"/>
          </a:p>
          <a:p>
            <a:r>
              <a:rPr lang="en-GB" altLang="en-US" sz="2000" dirty="0"/>
              <a:t>UK courts and tribunals must interpret the Equality Act 2010 and other legislation in a way that is consistent with European Union (EU) legislation.</a:t>
            </a:r>
          </a:p>
          <a:p>
            <a:endParaRPr lang="en-GB" altLang="en-US" sz="2000" dirty="0"/>
          </a:p>
          <a:p>
            <a:r>
              <a:rPr lang="en-GB" altLang="en-US" sz="2000" dirty="0"/>
              <a:t>There is also a helpful and detailed </a:t>
            </a:r>
            <a:r>
              <a:rPr lang="en-GB" altLang="en-US" sz="2000" b="1" dirty="0">
                <a:hlinkClick r:id="rId3" tooltip="Advice and guidan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Code of practice on employment and other non-statutory guidance</a:t>
            </a:r>
            <a:r>
              <a:rPr lang="en-GB" altLang="en-US" sz="2000" b="1" dirty="0"/>
              <a:t> </a:t>
            </a:r>
            <a:r>
              <a:rPr lang="en-GB" altLang="en-US" sz="2000" dirty="0"/>
              <a:t>available from the Equality and Human Rights Commission.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70"/>
                <a:lumOff val="-2402"/>
                <a:alphaOff val="0"/>
              </a:schemeClr>
            </a:fillRef>
            <a:effectRef idx="0">
              <a:schemeClr val="accent3">
                <a:hueOff val="9843981"/>
                <a:satOff val="-14770"/>
                <a:lumOff val="-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Discipline and grievance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86000" y="260350"/>
            <a:ext cx="6678613" cy="618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Employers require </a:t>
            </a:r>
            <a:r>
              <a:rPr lang="en-GB" altLang="en-US" i="1" dirty="0"/>
              <a:t>effective</a:t>
            </a:r>
            <a:r>
              <a:rPr lang="en-GB" altLang="en-US" dirty="0"/>
              <a:t> and </a:t>
            </a:r>
            <a:r>
              <a:rPr lang="en-GB" altLang="en-US" i="1" dirty="0"/>
              <a:t>transparent</a:t>
            </a:r>
            <a:r>
              <a:rPr lang="en-GB" altLang="en-US" dirty="0"/>
              <a:t> policies and procedures to manage difficulties in the workplace and employment relationship.</a:t>
            </a:r>
          </a:p>
          <a:p>
            <a:endParaRPr lang="en-GB" altLang="en-US" dirty="0"/>
          </a:p>
          <a:p>
            <a:r>
              <a:rPr lang="en-GB" altLang="en-US" dirty="0"/>
              <a:t>The most important provisions governing discipline and grievances at work are found in the </a:t>
            </a:r>
            <a:r>
              <a:rPr lang="en-GB" altLang="en-US" b="1" dirty="0"/>
              <a:t>Employment Act 2008 and Employment Tribunals </a:t>
            </a:r>
            <a:r>
              <a:rPr lang="en-GB" altLang="en-US" dirty="0"/>
              <a:t>(Constitution and Rules of Procedure) (Amendment) </a:t>
            </a:r>
            <a:r>
              <a:rPr lang="en-GB" altLang="en-US" b="1" dirty="0"/>
              <a:t>Regulations 2008</a:t>
            </a:r>
            <a:r>
              <a:rPr lang="en-GB" altLang="en-US" dirty="0"/>
              <a:t>.</a:t>
            </a:r>
          </a:p>
          <a:p>
            <a:endParaRPr lang="en-GB" altLang="en-US" dirty="0"/>
          </a:p>
          <a:p>
            <a:r>
              <a:rPr lang="en-GB" altLang="en-US" u="sng" dirty="0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</a:t>
            </a:r>
            <a:r>
              <a:rPr lang="en-GB" altLang="en-US" u="sng" dirty="0" err="1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Acas</a:t>
            </a:r>
            <a:r>
              <a:rPr lang="en-GB" altLang="en-US" u="sng" dirty="0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Code of practice on disciplinary and grievance procedures</a:t>
            </a:r>
            <a:r>
              <a:rPr lang="en-GB" altLang="en-US" dirty="0"/>
              <a:t> is also of significant importance.</a:t>
            </a:r>
          </a:p>
          <a:p>
            <a:endParaRPr lang="en-GB" alt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Employers and employees should do all they can to resolve disciplinary and grievance issues themselves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If necessary, a third party should be used (for example, a mediator or an arbitrator) to help resolve the problem.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There is a requirement for </a:t>
            </a:r>
            <a:r>
              <a:rPr lang="en-GB" altLang="en-US" dirty="0" err="1"/>
              <a:t>Acas</a:t>
            </a:r>
            <a:r>
              <a:rPr lang="en-GB" altLang="en-US" dirty="0"/>
              <a:t> early conciliation in most cases – the </a:t>
            </a:r>
            <a:r>
              <a:rPr lang="en-GB" altLang="en-US" u="sng" dirty="0">
                <a:hlinkClick r:id="rId3" tooltip="Tribunal claims, settlement and compromise Q&amp;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employment tribunal</a:t>
            </a:r>
            <a:r>
              <a:rPr lang="en-GB" altLang="en-US" dirty="0"/>
              <a:t> ought to be a last resort.</a:t>
            </a:r>
          </a:p>
          <a:p>
            <a:endParaRPr lang="en-GB" altLang="en-US" dirty="0"/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80"/>
                <a:lumOff val="-2745"/>
                <a:alphaOff val="0"/>
              </a:schemeClr>
            </a:fillRef>
            <a:effectRef idx="0">
              <a:schemeClr val="accent3">
                <a:hueOff val="11250264"/>
                <a:satOff val="-16880"/>
                <a:lumOff val="-274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Dismissals and redundancies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260350"/>
            <a:ext cx="6840538" cy="6463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/>
              <a:t>Dismissal </a:t>
            </a:r>
            <a:r>
              <a:rPr lang="en-GB" altLang="en-US" dirty="0"/>
              <a:t>occurs when a contract is terminated with or without notice, a fixed-term contract ends and is not renewed, or an employee leaves, with or without notice, when they are entitled to do so due to the employer’s conduct.</a:t>
            </a:r>
          </a:p>
          <a:p>
            <a:endParaRPr lang="en-GB" altLang="en-US" dirty="0"/>
          </a:p>
          <a:p>
            <a:r>
              <a:rPr lang="en-GB" altLang="en-US" b="1" dirty="0"/>
              <a:t>Unfair dismissal </a:t>
            </a:r>
            <a:r>
              <a:rPr lang="en-GB" altLang="en-US" dirty="0"/>
              <a:t>(entirely different from </a:t>
            </a:r>
            <a:r>
              <a:rPr lang="en-GB" altLang="en-US" u="sng" dirty="0">
                <a:hlinkClick r:id="rId2" tooltip="Wrongful dismissal Q&amp;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wrongful dismissal</a:t>
            </a:r>
            <a:r>
              <a:rPr lang="en-GB" altLang="en-US" dirty="0"/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Most of the provisions governing unfair dismissal found in the </a:t>
            </a:r>
            <a:r>
              <a:rPr lang="en-GB" altLang="en-US" u="sng" dirty="0">
                <a:hlinkClick r:id="rId3" tooltip="Employment Rights Act 19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Employment Rights Act 1996</a:t>
            </a:r>
            <a:r>
              <a:rPr lang="en-GB" altLang="en-US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Numerous other pieces of legislation cross-refer to unfair dismissal issues.</a:t>
            </a:r>
          </a:p>
          <a:p>
            <a:endParaRPr lang="en-GB" altLang="en-US" dirty="0"/>
          </a:p>
          <a:p>
            <a:r>
              <a:rPr lang="en-GB" altLang="en-US" dirty="0"/>
              <a:t>No specific legislation is devoted to </a:t>
            </a:r>
            <a:r>
              <a:rPr lang="en-GB" altLang="en-US" b="1" dirty="0"/>
              <a:t>wrongful dismissal</a:t>
            </a:r>
            <a:r>
              <a:rPr lang="en-GB" altLang="en-US" dirty="0"/>
              <a:t>. It is a branch of the law of contract derived from what is known as the ‘common law.’ Guidance on wrongful dismissal is based on contractual concepts, and generally speaking changes stem from </a:t>
            </a:r>
            <a:r>
              <a:rPr lang="en-GB" altLang="en-US" u="sng" dirty="0">
                <a:hlinkClick r:id="rId4" tooltip="Dismissal case law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case law</a:t>
            </a:r>
            <a:r>
              <a:rPr lang="en-GB" altLang="en-US" dirty="0"/>
              <a:t>. To understand the difference better: </a:t>
            </a:r>
            <a:r>
              <a:rPr lang="en-GB" altLang="en-US" dirty="0">
                <a:hlinkClick r:id="rId5"/>
              </a:rPr>
              <a:t>https://www.xperthr.co.uk/faq/what-is-the-difference-between-wrongful-dismissal-and-unfair-dismissal/58377/</a:t>
            </a:r>
            <a:endParaRPr lang="en-GB" altLang="en-US" dirty="0"/>
          </a:p>
          <a:p>
            <a:endParaRPr lang="en-GB" altLang="en-US" dirty="0"/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r>
              <a:rPr lang="en-GB" altLang="en-US" sz="3200" b="1" dirty="0"/>
              <a:t>Summary</a:t>
            </a:r>
          </a:p>
        </p:txBody>
      </p:sp>
      <p:pic>
        <p:nvPicPr>
          <p:cNvPr id="26627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989013"/>
            <a:ext cx="5791200" cy="422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1CDB8-6391-48BF-AF5D-A61EE1B56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9997"/>
            <a:ext cx="8229600" cy="1143000"/>
          </a:xfrm>
        </p:spPr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258D7-D569-41EA-8AAE-2D543B231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4205"/>
            <a:ext cx="8229600" cy="3917032"/>
          </a:xfrm>
        </p:spPr>
        <p:txBody>
          <a:bodyPr/>
          <a:lstStyle/>
          <a:p>
            <a:r>
              <a:rPr lang="en-GB" sz="2400" dirty="0"/>
              <a:t>CIPD (2020) ‘Employment law’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https://www.cipd.co.uk/knowledge/fundamentals/emp-law</a:t>
            </a:r>
            <a:r>
              <a:rPr lang="en-GB" sz="2400" dirty="0"/>
              <a:t> </a:t>
            </a:r>
          </a:p>
          <a:p>
            <a:r>
              <a:rPr lang="en-GB" sz="2400" dirty="0"/>
              <a:t>Investopedia (2020) ‘Common Law’  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https://www.investopedia.com/terms/c/common-law.asp</a:t>
            </a:r>
            <a:r>
              <a:rPr lang="en-GB" sz="2400" dirty="0"/>
              <a:t> (accessed 10.11.2020)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F4C27-3343-46A3-9B2F-89C310AA4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8E755C-679D-4DDE-886C-100FADD109C1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43F728-C2D7-44B2-BE92-2BE57783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049374-A4E6-40BF-BA47-8C73D6A2BE4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69427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666</TotalTime>
  <Words>1350</Words>
  <Application>Microsoft Office PowerPoint</Application>
  <PresentationFormat>On-screen Show (4:3)</PresentationFormat>
  <Paragraphs>165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Myriad Pro</vt:lpstr>
      <vt:lpstr>Open Sans</vt:lpstr>
      <vt:lpstr>Verdana</vt:lpstr>
      <vt:lpstr>20140311PresentationUWTSDTemplate</vt:lpstr>
      <vt:lpstr>BMSW4005</vt:lpstr>
      <vt:lpstr>In this session….</vt:lpstr>
      <vt:lpstr>What is ‘Employment Law’</vt:lpstr>
      <vt:lpstr>How are legal standards set?</vt:lpstr>
      <vt:lpstr>How are legal standards set?</vt:lpstr>
      <vt:lpstr>How are legal standards set?</vt:lpstr>
      <vt:lpstr>How are legal standards set?</vt:lpstr>
      <vt:lpstr>Where does employment law come into play?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60</cp:revision>
  <cp:lastPrinted>2019-11-11T16:32:52Z</cp:lastPrinted>
  <dcterms:created xsi:type="dcterms:W3CDTF">2002-10-07T19:43:58Z</dcterms:created>
  <dcterms:modified xsi:type="dcterms:W3CDTF">2020-11-11T12:31:48Z</dcterms:modified>
</cp:coreProperties>
</file>