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44" r:id="rId4"/>
  </p:sldMasterIdLst>
  <p:notesMasterIdLst>
    <p:notesMasterId r:id="rId22"/>
  </p:notesMasterIdLst>
  <p:handoutMasterIdLst>
    <p:handoutMasterId r:id="rId23"/>
  </p:handoutMasterIdLst>
  <p:sldIdLst>
    <p:sldId id="256" r:id="rId5"/>
    <p:sldId id="275" r:id="rId6"/>
    <p:sldId id="260" r:id="rId7"/>
    <p:sldId id="258" r:id="rId8"/>
    <p:sldId id="280" r:id="rId9"/>
    <p:sldId id="276" r:id="rId10"/>
    <p:sldId id="281" r:id="rId11"/>
    <p:sldId id="278" r:id="rId12"/>
    <p:sldId id="279" r:id="rId13"/>
    <p:sldId id="274" r:id="rId14"/>
    <p:sldId id="282" r:id="rId15"/>
    <p:sldId id="283" r:id="rId16"/>
    <p:sldId id="284" r:id="rId17"/>
    <p:sldId id="285" r:id="rId18"/>
    <p:sldId id="286" r:id="rId19"/>
    <p:sldId id="287" r:id="rId20"/>
    <p:sldId id="288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32" autoAdjust="0"/>
    <p:restoredTop sz="95033" autoAdjust="0"/>
  </p:normalViewPr>
  <p:slideViewPr>
    <p:cSldViewPr snapToGrid="0" snapToObjects="1">
      <p:cViewPr varScale="1">
        <p:scale>
          <a:sx n="114" d="100"/>
          <a:sy n="114" d="100"/>
        </p:scale>
        <p:origin x="354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C9DA01-B34E-4BC8-B462-B51C8E8EE4A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63A5C18-66AE-42CD-BDDB-01D7E51E79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Impact on privacy and data (</a:t>
          </a:r>
          <a:r>
            <a:rPr lang="en-GB" dirty="0" err="1"/>
            <a:t>Floridi</a:t>
          </a:r>
          <a:r>
            <a:rPr lang="en-GB" dirty="0"/>
            <a:t> and Cowls, 2019).</a:t>
          </a:r>
          <a:endParaRPr lang="en-US" dirty="0"/>
        </a:p>
      </dgm:t>
    </dgm:pt>
    <dgm:pt modelId="{75D25AAE-2EA8-4E26-8FD8-9DFCBDCA0CCF}" type="parTrans" cxnId="{E28C54CD-B03E-4E12-AEC2-41263F52DAB7}">
      <dgm:prSet/>
      <dgm:spPr/>
      <dgm:t>
        <a:bodyPr/>
        <a:lstStyle/>
        <a:p>
          <a:endParaRPr lang="en-US"/>
        </a:p>
      </dgm:t>
    </dgm:pt>
    <dgm:pt modelId="{5C688067-A251-4FC1-9589-85C3A3A1AD9C}" type="sibTrans" cxnId="{E28C54CD-B03E-4E12-AEC2-41263F52DAB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E9CECDA-A8EC-4FB8-BEB6-81FE46BDAF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AI contributes to widening existing biases and discrimination (</a:t>
          </a:r>
          <a:r>
            <a:rPr lang="en-GB" dirty="0" err="1"/>
            <a:t>Mittelstadt</a:t>
          </a:r>
          <a:r>
            <a:rPr lang="en-GB" dirty="0"/>
            <a:t> </a:t>
          </a:r>
          <a:r>
            <a:rPr lang="en-GB" i="1" dirty="0"/>
            <a:t>et al</a:t>
          </a:r>
          <a:r>
            <a:rPr lang="en-GB" dirty="0"/>
            <a:t>., 2016).</a:t>
          </a:r>
          <a:endParaRPr lang="en-US" dirty="0"/>
        </a:p>
      </dgm:t>
    </dgm:pt>
    <dgm:pt modelId="{D43B59D9-7073-4115-B4B1-FCF2BF3F6E91}" type="parTrans" cxnId="{EBB7A006-C664-45FE-A654-D019105D73D3}">
      <dgm:prSet/>
      <dgm:spPr/>
      <dgm:t>
        <a:bodyPr/>
        <a:lstStyle/>
        <a:p>
          <a:endParaRPr lang="en-US"/>
        </a:p>
      </dgm:t>
    </dgm:pt>
    <dgm:pt modelId="{59FC084F-9FC3-46A2-94B4-0CD9343CB6F0}" type="sibTrans" cxnId="{EBB7A006-C664-45FE-A654-D019105D73D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6D63E27-5670-4515-A5C7-CEF9FCB0B89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Job displacement due to automation (Brynjolfsson and Mitchell, 2017). </a:t>
          </a:r>
          <a:endParaRPr lang="en-US" dirty="0"/>
        </a:p>
      </dgm:t>
    </dgm:pt>
    <dgm:pt modelId="{CC17A1C2-F5EE-4B8C-BD18-F126204F5695}" type="parTrans" cxnId="{C933925D-9B44-4F0D-90EC-FDE6DD1CBB47}">
      <dgm:prSet/>
      <dgm:spPr/>
      <dgm:t>
        <a:bodyPr/>
        <a:lstStyle/>
        <a:p>
          <a:endParaRPr lang="en-US"/>
        </a:p>
      </dgm:t>
    </dgm:pt>
    <dgm:pt modelId="{B2BA0CBB-6AF2-4669-AFE9-E0C773562769}" type="sibTrans" cxnId="{C933925D-9B44-4F0D-90EC-FDE6DD1CBB4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829FEBA-E33D-4623-9443-F7C3E91011F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Challenge around public policy on AI for sustainable development (UNESCO, 2019).</a:t>
          </a:r>
          <a:endParaRPr lang="en-US" dirty="0"/>
        </a:p>
      </dgm:t>
    </dgm:pt>
    <dgm:pt modelId="{BDBD90EC-5AF8-4973-862D-387783AC2AA2}" type="parTrans" cxnId="{B186BCF3-F27F-46E8-BC50-D885450FF05E}">
      <dgm:prSet/>
      <dgm:spPr/>
      <dgm:t>
        <a:bodyPr/>
        <a:lstStyle/>
        <a:p>
          <a:endParaRPr lang="en-US"/>
        </a:p>
      </dgm:t>
    </dgm:pt>
    <dgm:pt modelId="{354FD71A-9A7A-4242-ADDF-1E61E5CC1B51}" type="sibTrans" cxnId="{B186BCF3-F27F-46E8-BC50-D885450FF05E}">
      <dgm:prSet/>
      <dgm:spPr/>
      <dgm:t>
        <a:bodyPr/>
        <a:lstStyle/>
        <a:p>
          <a:endParaRPr lang="en-US"/>
        </a:p>
      </dgm:t>
    </dgm:pt>
    <dgm:pt modelId="{5EF5E32E-1E1C-4EE9-9EFF-BCF9ACA9F2BA}" type="pres">
      <dgm:prSet presAssocID="{82C9DA01-B34E-4BC8-B462-B51C8E8EE4A1}" presName="root" presStyleCnt="0">
        <dgm:presLayoutVars>
          <dgm:dir/>
          <dgm:resizeHandles val="exact"/>
        </dgm:presLayoutVars>
      </dgm:prSet>
      <dgm:spPr/>
    </dgm:pt>
    <dgm:pt modelId="{B64B97D3-53F8-4DFE-8DAB-9DC3FBC2233C}" type="pres">
      <dgm:prSet presAssocID="{82C9DA01-B34E-4BC8-B462-B51C8E8EE4A1}" presName="container" presStyleCnt="0">
        <dgm:presLayoutVars>
          <dgm:dir/>
          <dgm:resizeHandles val="exact"/>
        </dgm:presLayoutVars>
      </dgm:prSet>
      <dgm:spPr/>
    </dgm:pt>
    <dgm:pt modelId="{B3B4119E-F428-4C5B-B654-0A38F9C15736}" type="pres">
      <dgm:prSet presAssocID="{A63A5C18-66AE-42CD-BDDB-01D7E51E79D5}" presName="compNode" presStyleCnt="0"/>
      <dgm:spPr/>
    </dgm:pt>
    <dgm:pt modelId="{4010CB35-5DBD-463F-B6D8-99CC761A2A47}" type="pres">
      <dgm:prSet presAssocID="{A63A5C18-66AE-42CD-BDDB-01D7E51E79D5}" presName="iconBgRect" presStyleLbl="bgShp" presStyleIdx="0" presStyleCnt="4"/>
      <dgm:spPr/>
    </dgm:pt>
    <dgm:pt modelId="{FA1FE4A3-83FF-43C9-ABAD-6A7BAE210630}" type="pres">
      <dgm:prSet presAssocID="{A63A5C18-66AE-42CD-BDDB-01D7E51E79D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 Sign"/>
        </a:ext>
      </dgm:extLst>
    </dgm:pt>
    <dgm:pt modelId="{846CACD3-969D-40DC-ACD6-9FD737971C19}" type="pres">
      <dgm:prSet presAssocID="{A63A5C18-66AE-42CD-BDDB-01D7E51E79D5}" presName="spaceRect" presStyleCnt="0"/>
      <dgm:spPr/>
    </dgm:pt>
    <dgm:pt modelId="{515DFFA5-D3B7-4F28-8DAC-8E67B59C1220}" type="pres">
      <dgm:prSet presAssocID="{A63A5C18-66AE-42CD-BDDB-01D7E51E79D5}" presName="textRect" presStyleLbl="revTx" presStyleIdx="0" presStyleCnt="4">
        <dgm:presLayoutVars>
          <dgm:chMax val="1"/>
          <dgm:chPref val="1"/>
        </dgm:presLayoutVars>
      </dgm:prSet>
      <dgm:spPr/>
    </dgm:pt>
    <dgm:pt modelId="{AFB29D5F-B5B9-49A2-858E-29D07EB6E3C6}" type="pres">
      <dgm:prSet presAssocID="{5C688067-A251-4FC1-9589-85C3A3A1AD9C}" presName="sibTrans" presStyleLbl="sibTrans2D1" presStyleIdx="0" presStyleCnt="0"/>
      <dgm:spPr/>
    </dgm:pt>
    <dgm:pt modelId="{8CFDE251-0FF3-4146-877E-933B41CC87A0}" type="pres">
      <dgm:prSet presAssocID="{DE9CECDA-A8EC-4FB8-BEB6-81FE46BDAFB2}" presName="compNode" presStyleCnt="0"/>
      <dgm:spPr/>
    </dgm:pt>
    <dgm:pt modelId="{9E45A4AB-66C7-4D5E-ABB1-BB2838A7F411}" type="pres">
      <dgm:prSet presAssocID="{DE9CECDA-A8EC-4FB8-BEB6-81FE46BDAFB2}" presName="iconBgRect" presStyleLbl="bgShp" presStyleIdx="1" presStyleCnt="4"/>
      <dgm:spPr/>
    </dgm:pt>
    <dgm:pt modelId="{2604F8B4-08C0-4B7D-92F5-C14AB1F7358E}" type="pres">
      <dgm:prSet presAssocID="{DE9CECDA-A8EC-4FB8-BEB6-81FE46BDAFB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292EB6AA-901B-4B1B-B02F-E588B14DBB23}" type="pres">
      <dgm:prSet presAssocID="{DE9CECDA-A8EC-4FB8-BEB6-81FE46BDAFB2}" presName="spaceRect" presStyleCnt="0"/>
      <dgm:spPr/>
    </dgm:pt>
    <dgm:pt modelId="{77EF7279-9BD3-446F-BAE6-AAE3BACFDA41}" type="pres">
      <dgm:prSet presAssocID="{DE9CECDA-A8EC-4FB8-BEB6-81FE46BDAFB2}" presName="textRect" presStyleLbl="revTx" presStyleIdx="1" presStyleCnt="4">
        <dgm:presLayoutVars>
          <dgm:chMax val="1"/>
          <dgm:chPref val="1"/>
        </dgm:presLayoutVars>
      </dgm:prSet>
      <dgm:spPr/>
    </dgm:pt>
    <dgm:pt modelId="{029F72D5-54EF-4CF0-8050-6BF0F0DCE209}" type="pres">
      <dgm:prSet presAssocID="{59FC084F-9FC3-46A2-94B4-0CD9343CB6F0}" presName="sibTrans" presStyleLbl="sibTrans2D1" presStyleIdx="0" presStyleCnt="0"/>
      <dgm:spPr/>
    </dgm:pt>
    <dgm:pt modelId="{72F63289-1D8A-4F13-83DE-A87EC31E44AD}" type="pres">
      <dgm:prSet presAssocID="{C6D63E27-5670-4515-A5C7-CEF9FCB0B891}" presName="compNode" presStyleCnt="0"/>
      <dgm:spPr/>
    </dgm:pt>
    <dgm:pt modelId="{503D7979-727B-4430-A7E1-E1086753DFD1}" type="pres">
      <dgm:prSet presAssocID="{C6D63E27-5670-4515-A5C7-CEF9FCB0B891}" presName="iconBgRect" presStyleLbl="bgShp" presStyleIdx="2" presStyleCnt="4"/>
      <dgm:spPr/>
    </dgm:pt>
    <dgm:pt modelId="{B9A56EFB-525A-4520-B135-80C0B13C59BC}" type="pres">
      <dgm:prSet presAssocID="{C6D63E27-5670-4515-A5C7-CEF9FCB0B89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DB94E817-0315-4360-9E7C-8B7DC59A6374}" type="pres">
      <dgm:prSet presAssocID="{C6D63E27-5670-4515-A5C7-CEF9FCB0B891}" presName="spaceRect" presStyleCnt="0"/>
      <dgm:spPr/>
    </dgm:pt>
    <dgm:pt modelId="{5972C683-7F27-4CA3-996A-99732AF61E87}" type="pres">
      <dgm:prSet presAssocID="{C6D63E27-5670-4515-A5C7-CEF9FCB0B891}" presName="textRect" presStyleLbl="revTx" presStyleIdx="2" presStyleCnt="4">
        <dgm:presLayoutVars>
          <dgm:chMax val="1"/>
          <dgm:chPref val="1"/>
        </dgm:presLayoutVars>
      </dgm:prSet>
      <dgm:spPr/>
    </dgm:pt>
    <dgm:pt modelId="{CD46FED4-AF79-4404-802E-F863B129DAA9}" type="pres">
      <dgm:prSet presAssocID="{B2BA0CBB-6AF2-4669-AFE9-E0C773562769}" presName="sibTrans" presStyleLbl="sibTrans2D1" presStyleIdx="0" presStyleCnt="0"/>
      <dgm:spPr/>
    </dgm:pt>
    <dgm:pt modelId="{029E861A-DEA0-410B-BDCF-847895E4402D}" type="pres">
      <dgm:prSet presAssocID="{0829FEBA-E33D-4623-9443-F7C3E91011FC}" presName="compNode" presStyleCnt="0"/>
      <dgm:spPr/>
    </dgm:pt>
    <dgm:pt modelId="{9348E922-9729-4C88-808F-747D3354ADA4}" type="pres">
      <dgm:prSet presAssocID="{0829FEBA-E33D-4623-9443-F7C3E91011FC}" presName="iconBgRect" presStyleLbl="bgShp" presStyleIdx="3" presStyleCnt="4"/>
      <dgm:spPr/>
    </dgm:pt>
    <dgm:pt modelId="{02B5D54A-40AA-428C-82F8-01D83DBA71FC}" type="pres">
      <dgm:prSet presAssocID="{0829FEBA-E33D-4623-9443-F7C3E91011F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3FC7E226-F951-4D3D-BDFA-F568AFDCA168}" type="pres">
      <dgm:prSet presAssocID="{0829FEBA-E33D-4623-9443-F7C3E91011FC}" presName="spaceRect" presStyleCnt="0"/>
      <dgm:spPr/>
    </dgm:pt>
    <dgm:pt modelId="{2D3C0DA6-0CA2-42B4-B27E-CFC664444E2B}" type="pres">
      <dgm:prSet presAssocID="{0829FEBA-E33D-4623-9443-F7C3E91011F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BB7A006-C664-45FE-A654-D019105D73D3}" srcId="{82C9DA01-B34E-4BC8-B462-B51C8E8EE4A1}" destId="{DE9CECDA-A8EC-4FB8-BEB6-81FE46BDAFB2}" srcOrd="1" destOrd="0" parTransId="{D43B59D9-7073-4115-B4B1-FCF2BF3F6E91}" sibTransId="{59FC084F-9FC3-46A2-94B4-0CD9343CB6F0}"/>
    <dgm:cxn modelId="{C933925D-9B44-4F0D-90EC-FDE6DD1CBB47}" srcId="{82C9DA01-B34E-4BC8-B462-B51C8E8EE4A1}" destId="{C6D63E27-5670-4515-A5C7-CEF9FCB0B891}" srcOrd="2" destOrd="0" parTransId="{CC17A1C2-F5EE-4B8C-BD18-F126204F5695}" sibTransId="{B2BA0CBB-6AF2-4669-AFE9-E0C773562769}"/>
    <dgm:cxn modelId="{C36E2F5A-D3B7-4F44-95DE-83BDC59034C2}" type="presOf" srcId="{82C9DA01-B34E-4BC8-B462-B51C8E8EE4A1}" destId="{5EF5E32E-1E1C-4EE9-9EFF-BCF9ACA9F2BA}" srcOrd="0" destOrd="0" presId="urn:microsoft.com/office/officeart/2018/2/layout/IconCircleList"/>
    <dgm:cxn modelId="{821D8387-8AE5-416E-9E0E-9501B29971FE}" type="presOf" srcId="{DE9CECDA-A8EC-4FB8-BEB6-81FE46BDAFB2}" destId="{77EF7279-9BD3-446F-BAE6-AAE3BACFDA41}" srcOrd="0" destOrd="0" presId="urn:microsoft.com/office/officeart/2018/2/layout/IconCircleList"/>
    <dgm:cxn modelId="{8B642B9A-505D-4934-B376-93A3E0090D03}" type="presOf" srcId="{A63A5C18-66AE-42CD-BDDB-01D7E51E79D5}" destId="{515DFFA5-D3B7-4F28-8DAC-8E67B59C1220}" srcOrd="0" destOrd="0" presId="urn:microsoft.com/office/officeart/2018/2/layout/IconCircleList"/>
    <dgm:cxn modelId="{0AF2A2B3-AC1F-4CEB-9F4D-287EFA71A7AB}" type="presOf" srcId="{B2BA0CBB-6AF2-4669-AFE9-E0C773562769}" destId="{CD46FED4-AF79-4404-802E-F863B129DAA9}" srcOrd="0" destOrd="0" presId="urn:microsoft.com/office/officeart/2018/2/layout/IconCircleList"/>
    <dgm:cxn modelId="{704025C8-52C0-4AC1-8A4F-A207D02EC33E}" type="presOf" srcId="{C6D63E27-5670-4515-A5C7-CEF9FCB0B891}" destId="{5972C683-7F27-4CA3-996A-99732AF61E87}" srcOrd="0" destOrd="0" presId="urn:microsoft.com/office/officeart/2018/2/layout/IconCircleList"/>
    <dgm:cxn modelId="{E28C54CD-B03E-4E12-AEC2-41263F52DAB7}" srcId="{82C9DA01-B34E-4BC8-B462-B51C8E8EE4A1}" destId="{A63A5C18-66AE-42CD-BDDB-01D7E51E79D5}" srcOrd="0" destOrd="0" parTransId="{75D25AAE-2EA8-4E26-8FD8-9DFCBDCA0CCF}" sibTransId="{5C688067-A251-4FC1-9589-85C3A3A1AD9C}"/>
    <dgm:cxn modelId="{1A450FD9-181A-4CA8-8962-29DF4E9054D2}" type="presOf" srcId="{5C688067-A251-4FC1-9589-85C3A3A1AD9C}" destId="{AFB29D5F-B5B9-49A2-858E-29D07EB6E3C6}" srcOrd="0" destOrd="0" presId="urn:microsoft.com/office/officeart/2018/2/layout/IconCircleList"/>
    <dgm:cxn modelId="{B186BCF3-F27F-46E8-BC50-D885450FF05E}" srcId="{82C9DA01-B34E-4BC8-B462-B51C8E8EE4A1}" destId="{0829FEBA-E33D-4623-9443-F7C3E91011FC}" srcOrd="3" destOrd="0" parTransId="{BDBD90EC-5AF8-4973-862D-387783AC2AA2}" sibTransId="{354FD71A-9A7A-4242-ADDF-1E61E5CC1B51}"/>
    <dgm:cxn modelId="{66C6B0F5-2C08-4842-82CE-7A6DAFACDAB6}" type="presOf" srcId="{59FC084F-9FC3-46A2-94B4-0CD9343CB6F0}" destId="{029F72D5-54EF-4CF0-8050-6BF0F0DCE209}" srcOrd="0" destOrd="0" presId="urn:microsoft.com/office/officeart/2018/2/layout/IconCircleList"/>
    <dgm:cxn modelId="{91C223FC-9FA3-47F6-B276-010DBA1678B7}" type="presOf" srcId="{0829FEBA-E33D-4623-9443-F7C3E91011FC}" destId="{2D3C0DA6-0CA2-42B4-B27E-CFC664444E2B}" srcOrd="0" destOrd="0" presId="urn:microsoft.com/office/officeart/2018/2/layout/IconCircleList"/>
    <dgm:cxn modelId="{D9F9D049-8B00-41EC-82A2-81EC0189776B}" type="presParOf" srcId="{5EF5E32E-1E1C-4EE9-9EFF-BCF9ACA9F2BA}" destId="{B64B97D3-53F8-4DFE-8DAB-9DC3FBC2233C}" srcOrd="0" destOrd="0" presId="urn:microsoft.com/office/officeart/2018/2/layout/IconCircleList"/>
    <dgm:cxn modelId="{21616EB9-795B-45DF-8352-47E5036BBF41}" type="presParOf" srcId="{B64B97D3-53F8-4DFE-8DAB-9DC3FBC2233C}" destId="{B3B4119E-F428-4C5B-B654-0A38F9C15736}" srcOrd="0" destOrd="0" presId="urn:microsoft.com/office/officeart/2018/2/layout/IconCircleList"/>
    <dgm:cxn modelId="{BC7EFD36-3353-463A-87DC-F10E949833CF}" type="presParOf" srcId="{B3B4119E-F428-4C5B-B654-0A38F9C15736}" destId="{4010CB35-5DBD-463F-B6D8-99CC761A2A47}" srcOrd="0" destOrd="0" presId="urn:microsoft.com/office/officeart/2018/2/layout/IconCircleList"/>
    <dgm:cxn modelId="{1CB3B162-BF9F-40C6-8455-B209BC4106CA}" type="presParOf" srcId="{B3B4119E-F428-4C5B-B654-0A38F9C15736}" destId="{FA1FE4A3-83FF-43C9-ABAD-6A7BAE210630}" srcOrd="1" destOrd="0" presId="urn:microsoft.com/office/officeart/2018/2/layout/IconCircleList"/>
    <dgm:cxn modelId="{B50158BD-A5FB-4330-BD4A-481D0AEB605B}" type="presParOf" srcId="{B3B4119E-F428-4C5B-B654-0A38F9C15736}" destId="{846CACD3-969D-40DC-ACD6-9FD737971C19}" srcOrd="2" destOrd="0" presId="urn:microsoft.com/office/officeart/2018/2/layout/IconCircleList"/>
    <dgm:cxn modelId="{8609790B-FAAC-4667-B4C3-1F3403737C18}" type="presParOf" srcId="{B3B4119E-F428-4C5B-B654-0A38F9C15736}" destId="{515DFFA5-D3B7-4F28-8DAC-8E67B59C1220}" srcOrd="3" destOrd="0" presId="urn:microsoft.com/office/officeart/2018/2/layout/IconCircleList"/>
    <dgm:cxn modelId="{A53107DA-C944-4A75-AEF1-BF6D47AB0EAA}" type="presParOf" srcId="{B64B97D3-53F8-4DFE-8DAB-9DC3FBC2233C}" destId="{AFB29D5F-B5B9-49A2-858E-29D07EB6E3C6}" srcOrd="1" destOrd="0" presId="urn:microsoft.com/office/officeart/2018/2/layout/IconCircleList"/>
    <dgm:cxn modelId="{34FB44C7-E442-4B33-9FBB-11B081AECD1C}" type="presParOf" srcId="{B64B97D3-53F8-4DFE-8DAB-9DC3FBC2233C}" destId="{8CFDE251-0FF3-4146-877E-933B41CC87A0}" srcOrd="2" destOrd="0" presId="urn:microsoft.com/office/officeart/2018/2/layout/IconCircleList"/>
    <dgm:cxn modelId="{00053D9B-18EA-4FC0-B1D9-CCFAD1B0F4D1}" type="presParOf" srcId="{8CFDE251-0FF3-4146-877E-933B41CC87A0}" destId="{9E45A4AB-66C7-4D5E-ABB1-BB2838A7F411}" srcOrd="0" destOrd="0" presId="urn:microsoft.com/office/officeart/2018/2/layout/IconCircleList"/>
    <dgm:cxn modelId="{B14AC01A-4117-4E0A-9234-4D5BED8559C1}" type="presParOf" srcId="{8CFDE251-0FF3-4146-877E-933B41CC87A0}" destId="{2604F8B4-08C0-4B7D-92F5-C14AB1F7358E}" srcOrd="1" destOrd="0" presId="urn:microsoft.com/office/officeart/2018/2/layout/IconCircleList"/>
    <dgm:cxn modelId="{20DB2315-81FD-4365-B776-366038C87351}" type="presParOf" srcId="{8CFDE251-0FF3-4146-877E-933B41CC87A0}" destId="{292EB6AA-901B-4B1B-B02F-E588B14DBB23}" srcOrd="2" destOrd="0" presId="urn:microsoft.com/office/officeart/2018/2/layout/IconCircleList"/>
    <dgm:cxn modelId="{8CBEC61E-AF3E-43A3-890B-84A5BD4DDCDB}" type="presParOf" srcId="{8CFDE251-0FF3-4146-877E-933B41CC87A0}" destId="{77EF7279-9BD3-446F-BAE6-AAE3BACFDA41}" srcOrd="3" destOrd="0" presId="urn:microsoft.com/office/officeart/2018/2/layout/IconCircleList"/>
    <dgm:cxn modelId="{C7FA3EFE-CCB7-41EB-B0FE-CFE4AC5EA2D6}" type="presParOf" srcId="{B64B97D3-53F8-4DFE-8DAB-9DC3FBC2233C}" destId="{029F72D5-54EF-4CF0-8050-6BF0F0DCE209}" srcOrd="3" destOrd="0" presId="urn:microsoft.com/office/officeart/2018/2/layout/IconCircleList"/>
    <dgm:cxn modelId="{2909945B-69FE-4581-B6A9-361B7C625364}" type="presParOf" srcId="{B64B97D3-53F8-4DFE-8DAB-9DC3FBC2233C}" destId="{72F63289-1D8A-4F13-83DE-A87EC31E44AD}" srcOrd="4" destOrd="0" presId="urn:microsoft.com/office/officeart/2018/2/layout/IconCircleList"/>
    <dgm:cxn modelId="{0F97C073-9A7C-4860-B202-9436EF80E6F8}" type="presParOf" srcId="{72F63289-1D8A-4F13-83DE-A87EC31E44AD}" destId="{503D7979-727B-4430-A7E1-E1086753DFD1}" srcOrd="0" destOrd="0" presId="urn:microsoft.com/office/officeart/2018/2/layout/IconCircleList"/>
    <dgm:cxn modelId="{E11DE786-D4AD-4E4C-8B71-79CCD92B28D4}" type="presParOf" srcId="{72F63289-1D8A-4F13-83DE-A87EC31E44AD}" destId="{B9A56EFB-525A-4520-B135-80C0B13C59BC}" srcOrd="1" destOrd="0" presId="urn:microsoft.com/office/officeart/2018/2/layout/IconCircleList"/>
    <dgm:cxn modelId="{0EE3836E-3D49-46D9-A04B-AEE48D47AAF4}" type="presParOf" srcId="{72F63289-1D8A-4F13-83DE-A87EC31E44AD}" destId="{DB94E817-0315-4360-9E7C-8B7DC59A6374}" srcOrd="2" destOrd="0" presId="urn:microsoft.com/office/officeart/2018/2/layout/IconCircleList"/>
    <dgm:cxn modelId="{D57F3603-3FD8-4FF9-A382-76B241335894}" type="presParOf" srcId="{72F63289-1D8A-4F13-83DE-A87EC31E44AD}" destId="{5972C683-7F27-4CA3-996A-99732AF61E87}" srcOrd="3" destOrd="0" presId="urn:microsoft.com/office/officeart/2018/2/layout/IconCircleList"/>
    <dgm:cxn modelId="{22EAC005-A69C-4F3C-8D4F-6A94D49A4E59}" type="presParOf" srcId="{B64B97D3-53F8-4DFE-8DAB-9DC3FBC2233C}" destId="{CD46FED4-AF79-4404-802E-F863B129DAA9}" srcOrd="5" destOrd="0" presId="urn:microsoft.com/office/officeart/2018/2/layout/IconCircleList"/>
    <dgm:cxn modelId="{3CD1D94B-481B-489E-AE26-0201877CBC8C}" type="presParOf" srcId="{B64B97D3-53F8-4DFE-8DAB-9DC3FBC2233C}" destId="{029E861A-DEA0-410B-BDCF-847895E4402D}" srcOrd="6" destOrd="0" presId="urn:microsoft.com/office/officeart/2018/2/layout/IconCircleList"/>
    <dgm:cxn modelId="{30E2988B-4563-4A83-B623-91236CE012CB}" type="presParOf" srcId="{029E861A-DEA0-410B-BDCF-847895E4402D}" destId="{9348E922-9729-4C88-808F-747D3354ADA4}" srcOrd="0" destOrd="0" presId="urn:microsoft.com/office/officeart/2018/2/layout/IconCircleList"/>
    <dgm:cxn modelId="{C123C27C-A1B1-4F4F-A892-30247C6B137A}" type="presParOf" srcId="{029E861A-DEA0-410B-BDCF-847895E4402D}" destId="{02B5D54A-40AA-428C-82F8-01D83DBA71FC}" srcOrd="1" destOrd="0" presId="urn:microsoft.com/office/officeart/2018/2/layout/IconCircleList"/>
    <dgm:cxn modelId="{16480D10-211C-4D41-8C0E-D19FB0E49039}" type="presParOf" srcId="{029E861A-DEA0-410B-BDCF-847895E4402D}" destId="{3FC7E226-F951-4D3D-BDFA-F568AFDCA168}" srcOrd="2" destOrd="0" presId="urn:microsoft.com/office/officeart/2018/2/layout/IconCircleList"/>
    <dgm:cxn modelId="{9EFEBA08-95BD-4B1A-8670-6D3C03121891}" type="presParOf" srcId="{029E861A-DEA0-410B-BDCF-847895E4402D}" destId="{2D3C0DA6-0CA2-42B4-B27E-CFC664444E2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9C0214-5185-405A-9094-DDD7972E403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B2E2364-7812-4D4B-A9D4-3B3EAC41BD54}">
      <dgm:prSet/>
      <dgm:spPr/>
      <dgm:t>
        <a:bodyPr/>
        <a:lstStyle/>
        <a:p>
          <a:r>
            <a:rPr lang="en-GB" dirty="0"/>
            <a:t>Established in September 2021 (NAIS, 2021)</a:t>
          </a:r>
          <a:endParaRPr lang="en-US" dirty="0"/>
        </a:p>
      </dgm:t>
    </dgm:pt>
    <dgm:pt modelId="{25500258-17CB-462E-A9B4-772FCE9DBCD9}" type="parTrans" cxnId="{797804A9-FD79-4149-9838-FB3FB1BE45A8}">
      <dgm:prSet/>
      <dgm:spPr/>
      <dgm:t>
        <a:bodyPr/>
        <a:lstStyle/>
        <a:p>
          <a:endParaRPr lang="en-US"/>
        </a:p>
      </dgm:t>
    </dgm:pt>
    <dgm:pt modelId="{92C30BE8-C728-4DE2-BD51-E3BE9C19EF30}" type="sibTrans" cxnId="{797804A9-FD79-4149-9838-FB3FB1BE45A8}">
      <dgm:prSet/>
      <dgm:spPr/>
      <dgm:t>
        <a:bodyPr/>
        <a:lstStyle/>
        <a:p>
          <a:endParaRPr lang="en-US"/>
        </a:p>
      </dgm:t>
    </dgm:pt>
    <dgm:pt modelId="{CC6C5212-5FA6-415C-AB33-5AF5B2397420}">
      <dgm:prSet/>
      <dgm:spPr/>
      <dgm:t>
        <a:bodyPr/>
        <a:lstStyle/>
        <a:p>
          <a:r>
            <a:rPr lang="en-GB" dirty="0"/>
            <a:t>10-year plan (NAIS, 2021). </a:t>
          </a:r>
          <a:endParaRPr lang="en-US" dirty="0"/>
        </a:p>
      </dgm:t>
    </dgm:pt>
    <dgm:pt modelId="{21FBAA3B-8182-4FA6-9DB0-A71CD4A81B69}" type="parTrans" cxnId="{A222EB46-A58B-4E78-AA9F-A8DA0F52ADFC}">
      <dgm:prSet/>
      <dgm:spPr/>
      <dgm:t>
        <a:bodyPr/>
        <a:lstStyle/>
        <a:p>
          <a:endParaRPr lang="en-US"/>
        </a:p>
      </dgm:t>
    </dgm:pt>
    <dgm:pt modelId="{DD7BDA37-467A-4BDF-BD64-CF2730F2C27A}" type="sibTrans" cxnId="{A222EB46-A58B-4E78-AA9F-A8DA0F52ADFC}">
      <dgm:prSet/>
      <dgm:spPr/>
      <dgm:t>
        <a:bodyPr/>
        <a:lstStyle/>
        <a:p>
          <a:endParaRPr lang="en-US"/>
        </a:p>
      </dgm:t>
    </dgm:pt>
    <dgm:pt modelId="{7B1F52C7-9177-4F29-952C-1114951F1B3C}">
      <dgm:prSet/>
      <dgm:spPr/>
      <dgm:t>
        <a:bodyPr/>
        <a:lstStyle/>
        <a:p>
          <a:r>
            <a:rPr lang="en-GB" dirty="0"/>
            <a:t>The strategy has three aims (NAIS, 2021)</a:t>
          </a:r>
          <a:endParaRPr lang="en-US" dirty="0"/>
        </a:p>
      </dgm:t>
    </dgm:pt>
    <dgm:pt modelId="{12E0B4D2-37B0-4281-A316-1E067A118315}" type="parTrans" cxnId="{73B283B6-8112-43DA-B34A-767565F4CF85}">
      <dgm:prSet/>
      <dgm:spPr/>
      <dgm:t>
        <a:bodyPr/>
        <a:lstStyle/>
        <a:p>
          <a:endParaRPr lang="en-US"/>
        </a:p>
      </dgm:t>
    </dgm:pt>
    <dgm:pt modelId="{6584C327-E317-47EB-B940-85855E52D578}" type="sibTrans" cxnId="{73B283B6-8112-43DA-B34A-767565F4CF85}">
      <dgm:prSet/>
      <dgm:spPr/>
      <dgm:t>
        <a:bodyPr/>
        <a:lstStyle/>
        <a:p>
          <a:endParaRPr lang="en-US"/>
        </a:p>
      </dgm:t>
    </dgm:pt>
    <dgm:pt modelId="{008D98E7-1924-4EF9-973D-EF2923906EA4}">
      <dgm:prSet/>
      <dgm:spPr/>
      <dgm:t>
        <a:bodyPr/>
        <a:lstStyle/>
        <a:p>
          <a:r>
            <a:rPr lang="en-GB" dirty="0"/>
            <a:t>Six risks of AI (Department for Science, Innovation &amp; Technology, 2023).</a:t>
          </a:r>
          <a:endParaRPr lang="en-US" dirty="0"/>
        </a:p>
      </dgm:t>
    </dgm:pt>
    <dgm:pt modelId="{8D8C6D3E-131A-4FFB-9A6A-18491A204751}" type="parTrans" cxnId="{5A6AA2B4-FF28-4531-8897-7D61BCAAF6E6}">
      <dgm:prSet/>
      <dgm:spPr/>
      <dgm:t>
        <a:bodyPr/>
        <a:lstStyle/>
        <a:p>
          <a:endParaRPr lang="en-US"/>
        </a:p>
      </dgm:t>
    </dgm:pt>
    <dgm:pt modelId="{FBA467EF-D7A3-45A5-8B14-5FE96237A0FA}" type="sibTrans" cxnId="{5A6AA2B4-FF28-4531-8897-7D61BCAAF6E6}">
      <dgm:prSet/>
      <dgm:spPr/>
      <dgm:t>
        <a:bodyPr/>
        <a:lstStyle/>
        <a:p>
          <a:endParaRPr lang="en-US"/>
        </a:p>
      </dgm:t>
    </dgm:pt>
    <dgm:pt modelId="{BB51C56C-0A93-4CEE-8DB6-87074C9EAAA9}" type="pres">
      <dgm:prSet presAssocID="{0B9C0214-5185-405A-9094-DDD7972E4033}" presName="root" presStyleCnt="0">
        <dgm:presLayoutVars>
          <dgm:dir/>
          <dgm:resizeHandles val="exact"/>
        </dgm:presLayoutVars>
      </dgm:prSet>
      <dgm:spPr/>
    </dgm:pt>
    <dgm:pt modelId="{D1A0FA7C-CB4B-4937-8A32-2D2BACBDFB43}" type="pres">
      <dgm:prSet presAssocID="{0B2E2364-7812-4D4B-A9D4-3B3EAC41BD54}" presName="compNode" presStyleCnt="0"/>
      <dgm:spPr/>
    </dgm:pt>
    <dgm:pt modelId="{B95DAF11-75AF-404D-82A2-077ECBFC9F9E}" type="pres">
      <dgm:prSet presAssocID="{0B2E2364-7812-4D4B-A9D4-3B3EAC41BD54}" presName="bgRect" presStyleLbl="bgShp" presStyleIdx="0" presStyleCnt="4"/>
      <dgm:spPr/>
    </dgm:pt>
    <dgm:pt modelId="{1D86E638-D396-4938-9035-4A6209EA2D9C}" type="pres">
      <dgm:prSet presAssocID="{0B2E2364-7812-4D4B-A9D4-3B3EAC41BD5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C4A80EFB-467F-431D-91D5-EC9F7EAAA7C7}" type="pres">
      <dgm:prSet presAssocID="{0B2E2364-7812-4D4B-A9D4-3B3EAC41BD54}" presName="spaceRect" presStyleCnt="0"/>
      <dgm:spPr/>
    </dgm:pt>
    <dgm:pt modelId="{3C255B90-A4EA-46F3-842F-903F7ADE3A20}" type="pres">
      <dgm:prSet presAssocID="{0B2E2364-7812-4D4B-A9D4-3B3EAC41BD54}" presName="parTx" presStyleLbl="revTx" presStyleIdx="0" presStyleCnt="4">
        <dgm:presLayoutVars>
          <dgm:chMax val="0"/>
          <dgm:chPref val="0"/>
        </dgm:presLayoutVars>
      </dgm:prSet>
      <dgm:spPr/>
    </dgm:pt>
    <dgm:pt modelId="{57D7BAC5-F3D2-4E4D-8A73-710D05BA1893}" type="pres">
      <dgm:prSet presAssocID="{92C30BE8-C728-4DE2-BD51-E3BE9C19EF30}" presName="sibTrans" presStyleCnt="0"/>
      <dgm:spPr/>
    </dgm:pt>
    <dgm:pt modelId="{C5F1C08B-9ECD-4A55-9D43-548756C28F23}" type="pres">
      <dgm:prSet presAssocID="{CC6C5212-5FA6-415C-AB33-5AF5B2397420}" presName="compNode" presStyleCnt="0"/>
      <dgm:spPr/>
    </dgm:pt>
    <dgm:pt modelId="{96AFAE13-372A-4B4D-A6F5-BEF66A88609E}" type="pres">
      <dgm:prSet presAssocID="{CC6C5212-5FA6-415C-AB33-5AF5B2397420}" presName="bgRect" presStyleLbl="bgShp" presStyleIdx="1" presStyleCnt="4"/>
      <dgm:spPr/>
    </dgm:pt>
    <dgm:pt modelId="{32D035BA-B3B5-4D4D-BD76-AD85F811863B}" type="pres">
      <dgm:prSet presAssocID="{CC6C5212-5FA6-415C-AB33-5AF5B239742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09F302B5-E451-482E-9CAC-0F50E051A5A3}" type="pres">
      <dgm:prSet presAssocID="{CC6C5212-5FA6-415C-AB33-5AF5B2397420}" presName="spaceRect" presStyleCnt="0"/>
      <dgm:spPr/>
    </dgm:pt>
    <dgm:pt modelId="{20FCA8C8-3D75-49F6-9C00-23352D3C6CBD}" type="pres">
      <dgm:prSet presAssocID="{CC6C5212-5FA6-415C-AB33-5AF5B2397420}" presName="parTx" presStyleLbl="revTx" presStyleIdx="1" presStyleCnt="4">
        <dgm:presLayoutVars>
          <dgm:chMax val="0"/>
          <dgm:chPref val="0"/>
        </dgm:presLayoutVars>
      </dgm:prSet>
      <dgm:spPr/>
    </dgm:pt>
    <dgm:pt modelId="{F15F210C-1EAC-46E1-A436-17E7115E17EF}" type="pres">
      <dgm:prSet presAssocID="{DD7BDA37-467A-4BDF-BD64-CF2730F2C27A}" presName="sibTrans" presStyleCnt="0"/>
      <dgm:spPr/>
    </dgm:pt>
    <dgm:pt modelId="{07117EB5-3755-4C52-8CE9-CF4CAC1F6195}" type="pres">
      <dgm:prSet presAssocID="{7B1F52C7-9177-4F29-952C-1114951F1B3C}" presName="compNode" presStyleCnt="0"/>
      <dgm:spPr/>
    </dgm:pt>
    <dgm:pt modelId="{38FCE688-33B4-4C1E-9E07-D7742ADF536C}" type="pres">
      <dgm:prSet presAssocID="{7B1F52C7-9177-4F29-952C-1114951F1B3C}" presName="bgRect" presStyleLbl="bgShp" presStyleIdx="2" presStyleCnt="4"/>
      <dgm:spPr/>
    </dgm:pt>
    <dgm:pt modelId="{18F04A67-4C88-45EA-A91E-F998B955E3B7}" type="pres">
      <dgm:prSet presAssocID="{7B1F52C7-9177-4F29-952C-1114951F1B3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6208850-9BAA-4ACB-98E8-5B866F84F273}" type="pres">
      <dgm:prSet presAssocID="{7B1F52C7-9177-4F29-952C-1114951F1B3C}" presName="spaceRect" presStyleCnt="0"/>
      <dgm:spPr/>
    </dgm:pt>
    <dgm:pt modelId="{A2AE939C-7E2C-4792-B5DE-1A45890A4B9F}" type="pres">
      <dgm:prSet presAssocID="{7B1F52C7-9177-4F29-952C-1114951F1B3C}" presName="parTx" presStyleLbl="revTx" presStyleIdx="2" presStyleCnt="4">
        <dgm:presLayoutVars>
          <dgm:chMax val="0"/>
          <dgm:chPref val="0"/>
        </dgm:presLayoutVars>
      </dgm:prSet>
      <dgm:spPr/>
    </dgm:pt>
    <dgm:pt modelId="{91747AE4-FC7E-4C44-BCD6-879F82C08A61}" type="pres">
      <dgm:prSet presAssocID="{6584C327-E317-47EB-B940-85855E52D578}" presName="sibTrans" presStyleCnt="0"/>
      <dgm:spPr/>
    </dgm:pt>
    <dgm:pt modelId="{59A65B6B-C3D2-4DB8-B0C2-76D0C2B8E145}" type="pres">
      <dgm:prSet presAssocID="{008D98E7-1924-4EF9-973D-EF2923906EA4}" presName="compNode" presStyleCnt="0"/>
      <dgm:spPr/>
    </dgm:pt>
    <dgm:pt modelId="{0AB19DA1-124F-4965-84D8-3AEA31D6E1B1}" type="pres">
      <dgm:prSet presAssocID="{008D98E7-1924-4EF9-973D-EF2923906EA4}" presName="bgRect" presStyleLbl="bgShp" presStyleIdx="3" presStyleCnt="4"/>
      <dgm:spPr/>
    </dgm:pt>
    <dgm:pt modelId="{55CCA47A-6803-4222-B95A-0322BF664087}" type="pres">
      <dgm:prSet presAssocID="{008D98E7-1924-4EF9-973D-EF2923906EA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5EA56855-F2B8-49EF-A4F4-EC0A721ECAE0}" type="pres">
      <dgm:prSet presAssocID="{008D98E7-1924-4EF9-973D-EF2923906EA4}" presName="spaceRect" presStyleCnt="0"/>
      <dgm:spPr/>
    </dgm:pt>
    <dgm:pt modelId="{905CA7FC-6BAD-473F-B7EC-BD0977672F46}" type="pres">
      <dgm:prSet presAssocID="{008D98E7-1924-4EF9-973D-EF2923906EA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550E322-31C6-403D-B618-AA21CB0A70D3}" type="presOf" srcId="{0B9C0214-5185-405A-9094-DDD7972E4033}" destId="{BB51C56C-0A93-4CEE-8DB6-87074C9EAAA9}" srcOrd="0" destOrd="0" presId="urn:microsoft.com/office/officeart/2018/2/layout/IconVerticalSolidList"/>
    <dgm:cxn modelId="{1BBF9238-2DAA-4A88-B434-475BAD98E89C}" type="presOf" srcId="{7B1F52C7-9177-4F29-952C-1114951F1B3C}" destId="{A2AE939C-7E2C-4792-B5DE-1A45890A4B9F}" srcOrd="0" destOrd="0" presId="urn:microsoft.com/office/officeart/2018/2/layout/IconVerticalSolidList"/>
    <dgm:cxn modelId="{A222EB46-A58B-4E78-AA9F-A8DA0F52ADFC}" srcId="{0B9C0214-5185-405A-9094-DDD7972E4033}" destId="{CC6C5212-5FA6-415C-AB33-5AF5B2397420}" srcOrd="1" destOrd="0" parTransId="{21FBAA3B-8182-4FA6-9DB0-A71CD4A81B69}" sibTransId="{DD7BDA37-467A-4BDF-BD64-CF2730F2C27A}"/>
    <dgm:cxn modelId="{F5841A7B-F432-4BCD-9570-581B887D4AB7}" type="presOf" srcId="{0B2E2364-7812-4D4B-A9D4-3B3EAC41BD54}" destId="{3C255B90-A4EA-46F3-842F-903F7ADE3A20}" srcOrd="0" destOrd="0" presId="urn:microsoft.com/office/officeart/2018/2/layout/IconVerticalSolidList"/>
    <dgm:cxn modelId="{A4BD158D-589F-4414-9D88-A884A4148C70}" type="presOf" srcId="{008D98E7-1924-4EF9-973D-EF2923906EA4}" destId="{905CA7FC-6BAD-473F-B7EC-BD0977672F46}" srcOrd="0" destOrd="0" presId="urn:microsoft.com/office/officeart/2018/2/layout/IconVerticalSolidList"/>
    <dgm:cxn modelId="{797804A9-FD79-4149-9838-FB3FB1BE45A8}" srcId="{0B9C0214-5185-405A-9094-DDD7972E4033}" destId="{0B2E2364-7812-4D4B-A9D4-3B3EAC41BD54}" srcOrd="0" destOrd="0" parTransId="{25500258-17CB-462E-A9B4-772FCE9DBCD9}" sibTransId="{92C30BE8-C728-4DE2-BD51-E3BE9C19EF30}"/>
    <dgm:cxn modelId="{5A6AA2B4-FF28-4531-8897-7D61BCAAF6E6}" srcId="{0B9C0214-5185-405A-9094-DDD7972E4033}" destId="{008D98E7-1924-4EF9-973D-EF2923906EA4}" srcOrd="3" destOrd="0" parTransId="{8D8C6D3E-131A-4FFB-9A6A-18491A204751}" sibTransId="{FBA467EF-D7A3-45A5-8B14-5FE96237A0FA}"/>
    <dgm:cxn modelId="{73B283B6-8112-43DA-B34A-767565F4CF85}" srcId="{0B9C0214-5185-405A-9094-DDD7972E4033}" destId="{7B1F52C7-9177-4F29-952C-1114951F1B3C}" srcOrd="2" destOrd="0" parTransId="{12E0B4D2-37B0-4281-A316-1E067A118315}" sibTransId="{6584C327-E317-47EB-B940-85855E52D578}"/>
    <dgm:cxn modelId="{39D84FF2-8689-4428-BD5D-94105DC7F970}" type="presOf" srcId="{CC6C5212-5FA6-415C-AB33-5AF5B2397420}" destId="{20FCA8C8-3D75-49F6-9C00-23352D3C6CBD}" srcOrd="0" destOrd="0" presId="urn:microsoft.com/office/officeart/2018/2/layout/IconVerticalSolidList"/>
    <dgm:cxn modelId="{42CFA830-F147-413F-BF2F-1084A416E037}" type="presParOf" srcId="{BB51C56C-0A93-4CEE-8DB6-87074C9EAAA9}" destId="{D1A0FA7C-CB4B-4937-8A32-2D2BACBDFB43}" srcOrd="0" destOrd="0" presId="urn:microsoft.com/office/officeart/2018/2/layout/IconVerticalSolidList"/>
    <dgm:cxn modelId="{AD41BC73-BF9B-473B-AD2E-987ECDBD77BA}" type="presParOf" srcId="{D1A0FA7C-CB4B-4937-8A32-2D2BACBDFB43}" destId="{B95DAF11-75AF-404D-82A2-077ECBFC9F9E}" srcOrd="0" destOrd="0" presId="urn:microsoft.com/office/officeart/2018/2/layout/IconVerticalSolidList"/>
    <dgm:cxn modelId="{9FCF5EB2-17D3-44FB-A962-66D41867DF9C}" type="presParOf" srcId="{D1A0FA7C-CB4B-4937-8A32-2D2BACBDFB43}" destId="{1D86E638-D396-4938-9035-4A6209EA2D9C}" srcOrd="1" destOrd="0" presId="urn:microsoft.com/office/officeart/2018/2/layout/IconVerticalSolidList"/>
    <dgm:cxn modelId="{844CB573-F35B-47FE-9B82-B0E46F1F9173}" type="presParOf" srcId="{D1A0FA7C-CB4B-4937-8A32-2D2BACBDFB43}" destId="{C4A80EFB-467F-431D-91D5-EC9F7EAAA7C7}" srcOrd="2" destOrd="0" presId="urn:microsoft.com/office/officeart/2018/2/layout/IconVerticalSolidList"/>
    <dgm:cxn modelId="{7CDDB145-2EBB-4D34-B95E-1B3B65B43BFE}" type="presParOf" srcId="{D1A0FA7C-CB4B-4937-8A32-2D2BACBDFB43}" destId="{3C255B90-A4EA-46F3-842F-903F7ADE3A20}" srcOrd="3" destOrd="0" presId="urn:microsoft.com/office/officeart/2018/2/layout/IconVerticalSolidList"/>
    <dgm:cxn modelId="{8340E7D5-0189-4655-B690-E96F308B4B38}" type="presParOf" srcId="{BB51C56C-0A93-4CEE-8DB6-87074C9EAAA9}" destId="{57D7BAC5-F3D2-4E4D-8A73-710D05BA1893}" srcOrd="1" destOrd="0" presId="urn:microsoft.com/office/officeart/2018/2/layout/IconVerticalSolidList"/>
    <dgm:cxn modelId="{050B4504-214A-4AA7-BCAD-773F635658BE}" type="presParOf" srcId="{BB51C56C-0A93-4CEE-8DB6-87074C9EAAA9}" destId="{C5F1C08B-9ECD-4A55-9D43-548756C28F23}" srcOrd="2" destOrd="0" presId="urn:microsoft.com/office/officeart/2018/2/layout/IconVerticalSolidList"/>
    <dgm:cxn modelId="{1D3C6B2D-FEAE-42FA-833C-60FD167F44FC}" type="presParOf" srcId="{C5F1C08B-9ECD-4A55-9D43-548756C28F23}" destId="{96AFAE13-372A-4B4D-A6F5-BEF66A88609E}" srcOrd="0" destOrd="0" presId="urn:microsoft.com/office/officeart/2018/2/layout/IconVerticalSolidList"/>
    <dgm:cxn modelId="{93DE1AB9-DF7C-4E5B-97D1-EAAA61B93BD4}" type="presParOf" srcId="{C5F1C08B-9ECD-4A55-9D43-548756C28F23}" destId="{32D035BA-B3B5-4D4D-BD76-AD85F811863B}" srcOrd="1" destOrd="0" presId="urn:microsoft.com/office/officeart/2018/2/layout/IconVerticalSolidList"/>
    <dgm:cxn modelId="{DE352845-6FD3-4E00-8206-D174E3DCF53A}" type="presParOf" srcId="{C5F1C08B-9ECD-4A55-9D43-548756C28F23}" destId="{09F302B5-E451-482E-9CAC-0F50E051A5A3}" srcOrd="2" destOrd="0" presId="urn:microsoft.com/office/officeart/2018/2/layout/IconVerticalSolidList"/>
    <dgm:cxn modelId="{2B48B369-E5E8-41E2-B6DC-D766E4E1D5ED}" type="presParOf" srcId="{C5F1C08B-9ECD-4A55-9D43-548756C28F23}" destId="{20FCA8C8-3D75-49F6-9C00-23352D3C6CBD}" srcOrd="3" destOrd="0" presId="urn:microsoft.com/office/officeart/2018/2/layout/IconVerticalSolidList"/>
    <dgm:cxn modelId="{7902ECB9-A044-4941-9CFB-6C0614FCEB44}" type="presParOf" srcId="{BB51C56C-0A93-4CEE-8DB6-87074C9EAAA9}" destId="{F15F210C-1EAC-46E1-A436-17E7115E17EF}" srcOrd="3" destOrd="0" presId="urn:microsoft.com/office/officeart/2018/2/layout/IconVerticalSolidList"/>
    <dgm:cxn modelId="{BCDCBAFF-A0F7-490A-A677-EF6191C2A618}" type="presParOf" srcId="{BB51C56C-0A93-4CEE-8DB6-87074C9EAAA9}" destId="{07117EB5-3755-4C52-8CE9-CF4CAC1F6195}" srcOrd="4" destOrd="0" presId="urn:microsoft.com/office/officeart/2018/2/layout/IconVerticalSolidList"/>
    <dgm:cxn modelId="{8240A44E-0B69-40F4-816F-91C5C61D6CB4}" type="presParOf" srcId="{07117EB5-3755-4C52-8CE9-CF4CAC1F6195}" destId="{38FCE688-33B4-4C1E-9E07-D7742ADF536C}" srcOrd="0" destOrd="0" presId="urn:microsoft.com/office/officeart/2018/2/layout/IconVerticalSolidList"/>
    <dgm:cxn modelId="{00054125-408D-437B-88F0-1EE1720B0E0E}" type="presParOf" srcId="{07117EB5-3755-4C52-8CE9-CF4CAC1F6195}" destId="{18F04A67-4C88-45EA-A91E-F998B955E3B7}" srcOrd="1" destOrd="0" presId="urn:microsoft.com/office/officeart/2018/2/layout/IconVerticalSolidList"/>
    <dgm:cxn modelId="{18D58747-05F7-4D5A-B624-A1CA2F3AD93B}" type="presParOf" srcId="{07117EB5-3755-4C52-8CE9-CF4CAC1F6195}" destId="{E6208850-9BAA-4ACB-98E8-5B866F84F273}" srcOrd="2" destOrd="0" presId="urn:microsoft.com/office/officeart/2018/2/layout/IconVerticalSolidList"/>
    <dgm:cxn modelId="{CD0D462A-35FB-4575-974F-5852F9B23976}" type="presParOf" srcId="{07117EB5-3755-4C52-8CE9-CF4CAC1F6195}" destId="{A2AE939C-7E2C-4792-B5DE-1A45890A4B9F}" srcOrd="3" destOrd="0" presId="urn:microsoft.com/office/officeart/2018/2/layout/IconVerticalSolidList"/>
    <dgm:cxn modelId="{F1B98B84-ED6E-439F-9265-1C616797A6FB}" type="presParOf" srcId="{BB51C56C-0A93-4CEE-8DB6-87074C9EAAA9}" destId="{91747AE4-FC7E-4C44-BCD6-879F82C08A61}" srcOrd="5" destOrd="0" presId="urn:microsoft.com/office/officeart/2018/2/layout/IconVerticalSolidList"/>
    <dgm:cxn modelId="{62EE315D-B8B3-4B39-93DC-E4A59E14D1CD}" type="presParOf" srcId="{BB51C56C-0A93-4CEE-8DB6-87074C9EAAA9}" destId="{59A65B6B-C3D2-4DB8-B0C2-76D0C2B8E145}" srcOrd="6" destOrd="0" presId="urn:microsoft.com/office/officeart/2018/2/layout/IconVerticalSolidList"/>
    <dgm:cxn modelId="{ED08B337-FF6F-4228-97F3-2E9425451494}" type="presParOf" srcId="{59A65B6B-C3D2-4DB8-B0C2-76D0C2B8E145}" destId="{0AB19DA1-124F-4965-84D8-3AEA31D6E1B1}" srcOrd="0" destOrd="0" presId="urn:microsoft.com/office/officeart/2018/2/layout/IconVerticalSolidList"/>
    <dgm:cxn modelId="{574FE6C8-F515-4DD5-B5F5-F473D185E1D5}" type="presParOf" srcId="{59A65B6B-C3D2-4DB8-B0C2-76D0C2B8E145}" destId="{55CCA47A-6803-4222-B95A-0322BF664087}" srcOrd="1" destOrd="0" presId="urn:microsoft.com/office/officeart/2018/2/layout/IconVerticalSolidList"/>
    <dgm:cxn modelId="{E146C27C-C43E-4E87-B74F-A60D2E11F2C7}" type="presParOf" srcId="{59A65B6B-C3D2-4DB8-B0C2-76D0C2B8E145}" destId="{5EA56855-F2B8-49EF-A4F4-EC0A721ECAE0}" srcOrd="2" destOrd="0" presId="urn:microsoft.com/office/officeart/2018/2/layout/IconVerticalSolidList"/>
    <dgm:cxn modelId="{8DDA4BB8-B14C-4323-AC24-887C16F47E6B}" type="presParOf" srcId="{59A65B6B-C3D2-4DB8-B0C2-76D0C2B8E145}" destId="{905CA7FC-6BAD-473F-B7EC-BD0977672F4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A86A0DD-24BE-4A4C-BAAB-1AE3681FCB9B}" type="doc">
      <dgm:prSet loTypeId="urn:microsoft.com/office/officeart/2005/8/layout/list1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AE96CCA-BA6E-4537-A8C2-DBACC2190FBA}">
      <dgm:prSet custT="1"/>
      <dgm:spPr/>
      <dgm:t>
        <a:bodyPr/>
        <a:lstStyle/>
        <a:p>
          <a:r>
            <a:rPr lang="en-GB" sz="3000" dirty="0"/>
            <a:t>Skills gap</a:t>
          </a:r>
          <a:endParaRPr lang="en-US" sz="3000" dirty="0"/>
        </a:p>
      </dgm:t>
    </dgm:pt>
    <dgm:pt modelId="{AE65206B-B334-4B97-BFAE-7F99F39D70AE}" type="parTrans" cxnId="{77834F2E-8D5E-4716-8C68-EFA8015B21A5}">
      <dgm:prSet/>
      <dgm:spPr/>
      <dgm:t>
        <a:bodyPr/>
        <a:lstStyle/>
        <a:p>
          <a:endParaRPr lang="en-US"/>
        </a:p>
      </dgm:t>
    </dgm:pt>
    <dgm:pt modelId="{3EB616EA-3E13-4C99-9711-4008D3114BFF}" type="sibTrans" cxnId="{77834F2E-8D5E-4716-8C68-EFA8015B21A5}">
      <dgm:prSet/>
      <dgm:spPr/>
      <dgm:t>
        <a:bodyPr/>
        <a:lstStyle/>
        <a:p>
          <a:endParaRPr lang="en-US"/>
        </a:p>
      </dgm:t>
    </dgm:pt>
    <dgm:pt modelId="{E1EE3D5B-2F43-4918-B250-973073C25AFF}">
      <dgm:prSet custT="1"/>
      <dgm:spPr/>
      <dgm:t>
        <a:bodyPr/>
        <a:lstStyle/>
        <a:p>
          <a:r>
            <a:rPr lang="en-GB" sz="30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Ethical concerns</a:t>
          </a:r>
          <a:endParaRPr lang="en-US" sz="3000" kern="120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6BC4942B-4EEC-4A55-917A-561DA6F0BEA0}" type="parTrans" cxnId="{058744F2-66FA-4852-A497-487B59492592}">
      <dgm:prSet/>
      <dgm:spPr/>
      <dgm:t>
        <a:bodyPr/>
        <a:lstStyle/>
        <a:p>
          <a:endParaRPr lang="en-US"/>
        </a:p>
      </dgm:t>
    </dgm:pt>
    <dgm:pt modelId="{748CB20A-B6C4-4695-B0D5-4C45A027406B}" type="sibTrans" cxnId="{058744F2-66FA-4852-A497-487B59492592}">
      <dgm:prSet/>
      <dgm:spPr/>
      <dgm:t>
        <a:bodyPr/>
        <a:lstStyle/>
        <a:p>
          <a:endParaRPr lang="en-US"/>
        </a:p>
      </dgm:t>
    </dgm:pt>
    <dgm:pt modelId="{5B566458-6AE1-462C-B2E8-17C65ABE45BE}">
      <dgm:prSet custT="1"/>
      <dgm:spPr/>
      <dgm:t>
        <a:bodyPr/>
        <a:lstStyle/>
        <a:p>
          <a:r>
            <a:rPr lang="en-GB" sz="30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Funding</a:t>
          </a:r>
          <a:endParaRPr lang="en-US" sz="3000" kern="120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7CE6ACCE-774A-495E-B859-7D22DB0F1AFB}" type="parTrans" cxnId="{99AFE004-3B7F-4A61-8791-F045D3624B76}">
      <dgm:prSet/>
      <dgm:spPr/>
      <dgm:t>
        <a:bodyPr/>
        <a:lstStyle/>
        <a:p>
          <a:endParaRPr lang="en-US"/>
        </a:p>
      </dgm:t>
    </dgm:pt>
    <dgm:pt modelId="{CDC5629A-FE4C-43EF-86C0-E5FBE230A760}" type="sibTrans" cxnId="{99AFE004-3B7F-4A61-8791-F045D3624B76}">
      <dgm:prSet/>
      <dgm:spPr/>
      <dgm:t>
        <a:bodyPr/>
        <a:lstStyle/>
        <a:p>
          <a:endParaRPr lang="en-US"/>
        </a:p>
      </dgm:t>
    </dgm:pt>
    <dgm:pt modelId="{76280295-24A9-4852-B015-5B81B08E1B4F}">
      <dgm:prSet custT="1"/>
      <dgm:spPr/>
      <dgm:t>
        <a:bodyPr/>
        <a:lstStyle/>
        <a:p>
          <a:r>
            <a:rPr lang="en-GB" sz="30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Regulatory challenges </a:t>
          </a:r>
          <a:endParaRPr lang="en-US" sz="3000" kern="120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C1D3011C-8099-4EDF-AF65-D4693F56DBF3}" type="parTrans" cxnId="{DB972720-8095-4318-B6DF-9CDCD62CE45C}">
      <dgm:prSet/>
      <dgm:spPr/>
      <dgm:t>
        <a:bodyPr/>
        <a:lstStyle/>
        <a:p>
          <a:endParaRPr lang="en-US"/>
        </a:p>
      </dgm:t>
    </dgm:pt>
    <dgm:pt modelId="{D072E3FA-6090-45FE-AEDB-C4504B579EAF}" type="sibTrans" cxnId="{DB972720-8095-4318-B6DF-9CDCD62CE45C}">
      <dgm:prSet/>
      <dgm:spPr/>
      <dgm:t>
        <a:bodyPr/>
        <a:lstStyle/>
        <a:p>
          <a:endParaRPr lang="en-US"/>
        </a:p>
      </dgm:t>
    </dgm:pt>
    <dgm:pt modelId="{4712CE16-992B-40F4-B625-4AE727C470A7}">
      <dgm:prSet custT="1"/>
      <dgm:spPr/>
      <dgm:t>
        <a:bodyPr/>
        <a:lstStyle/>
        <a:p>
          <a:r>
            <a:rPr lang="en-GB" sz="30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International Competition </a:t>
          </a:r>
          <a:endParaRPr lang="en-US" sz="3000" kern="120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6F8D054F-A103-49C9-872F-24D9B75DE231}" type="parTrans" cxnId="{ADBE12DC-AAFB-423C-8746-844E8657EE12}">
      <dgm:prSet/>
      <dgm:spPr/>
      <dgm:t>
        <a:bodyPr/>
        <a:lstStyle/>
        <a:p>
          <a:endParaRPr lang="en-US"/>
        </a:p>
      </dgm:t>
    </dgm:pt>
    <dgm:pt modelId="{D38BD023-1770-4085-B7B3-909E28DAD2B7}" type="sibTrans" cxnId="{ADBE12DC-AAFB-423C-8746-844E8657EE12}">
      <dgm:prSet/>
      <dgm:spPr/>
      <dgm:t>
        <a:bodyPr/>
        <a:lstStyle/>
        <a:p>
          <a:endParaRPr lang="en-US"/>
        </a:p>
      </dgm:t>
    </dgm:pt>
    <dgm:pt modelId="{FA3A6527-A504-444F-BC63-6AE4EC0CE6E1}" type="pres">
      <dgm:prSet presAssocID="{6A86A0DD-24BE-4A4C-BAAB-1AE3681FCB9B}" presName="linear" presStyleCnt="0">
        <dgm:presLayoutVars>
          <dgm:dir/>
          <dgm:animLvl val="lvl"/>
          <dgm:resizeHandles val="exact"/>
        </dgm:presLayoutVars>
      </dgm:prSet>
      <dgm:spPr/>
    </dgm:pt>
    <dgm:pt modelId="{D9519F92-93D0-43C1-A0BF-4EE47C7E956D}" type="pres">
      <dgm:prSet presAssocID="{1AE96CCA-BA6E-4537-A8C2-DBACC2190FBA}" presName="parentLin" presStyleCnt="0"/>
      <dgm:spPr/>
    </dgm:pt>
    <dgm:pt modelId="{12FD1289-898C-444D-95C3-49B9D24F2497}" type="pres">
      <dgm:prSet presAssocID="{1AE96CCA-BA6E-4537-A8C2-DBACC2190FBA}" presName="parentLeftMargin" presStyleLbl="node1" presStyleIdx="0" presStyleCnt="5"/>
      <dgm:spPr/>
    </dgm:pt>
    <dgm:pt modelId="{56A80028-A6D4-48A8-9830-B589969FA4FE}" type="pres">
      <dgm:prSet presAssocID="{1AE96CCA-BA6E-4537-A8C2-DBACC2190FB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014C709-B1FD-4A67-8A85-B2A386376417}" type="pres">
      <dgm:prSet presAssocID="{1AE96CCA-BA6E-4537-A8C2-DBACC2190FBA}" presName="negativeSpace" presStyleCnt="0"/>
      <dgm:spPr/>
    </dgm:pt>
    <dgm:pt modelId="{D06FE991-D7E5-4EAA-99D4-E5387893F7B0}" type="pres">
      <dgm:prSet presAssocID="{1AE96CCA-BA6E-4537-A8C2-DBACC2190FBA}" presName="childText" presStyleLbl="conFgAcc1" presStyleIdx="0" presStyleCnt="5">
        <dgm:presLayoutVars>
          <dgm:bulletEnabled val="1"/>
        </dgm:presLayoutVars>
      </dgm:prSet>
      <dgm:spPr/>
    </dgm:pt>
    <dgm:pt modelId="{118263E4-6AF4-4886-B770-67AAE381D57C}" type="pres">
      <dgm:prSet presAssocID="{3EB616EA-3E13-4C99-9711-4008D3114BFF}" presName="spaceBetweenRectangles" presStyleCnt="0"/>
      <dgm:spPr/>
    </dgm:pt>
    <dgm:pt modelId="{C3B24F0E-218E-4733-A374-5AB1ACB3EA19}" type="pres">
      <dgm:prSet presAssocID="{E1EE3D5B-2F43-4918-B250-973073C25AFF}" presName="parentLin" presStyleCnt="0"/>
      <dgm:spPr/>
    </dgm:pt>
    <dgm:pt modelId="{73EDE4E9-6BF9-4B12-A311-22E903188B0B}" type="pres">
      <dgm:prSet presAssocID="{E1EE3D5B-2F43-4918-B250-973073C25AFF}" presName="parentLeftMargin" presStyleLbl="node1" presStyleIdx="0" presStyleCnt="5"/>
      <dgm:spPr/>
    </dgm:pt>
    <dgm:pt modelId="{9E1AFABF-29CB-41FB-BA83-03BFD446071C}" type="pres">
      <dgm:prSet presAssocID="{E1EE3D5B-2F43-4918-B250-973073C25AF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AA5C665-12CB-41E3-81A2-72DE7464559C}" type="pres">
      <dgm:prSet presAssocID="{E1EE3D5B-2F43-4918-B250-973073C25AFF}" presName="negativeSpace" presStyleCnt="0"/>
      <dgm:spPr/>
    </dgm:pt>
    <dgm:pt modelId="{C424E135-A4F2-436D-BFD8-80BEC8F26635}" type="pres">
      <dgm:prSet presAssocID="{E1EE3D5B-2F43-4918-B250-973073C25AFF}" presName="childText" presStyleLbl="conFgAcc1" presStyleIdx="1" presStyleCnt="5">
        <dgm:presLayoutVars>
          <dgm:bulletEnabled val="1"/>
        </dgm:presLayoutVars>
      </dgm:prSet>
      <dgm:spPr/>
    </dgm:pt>
    <dgm:pt modelId="{F826403C-1AA4-4C75-A32F-2FF7CFE5ECF0}" type="pres">
      <dgm:prSet presAssocID="{748CB20A-B6C4-4695-B0D5-4C45A027406B}" presName="spaceBetweenRectangles" presStyleCnt="0"/>
      <dgm:spPr/>
    </dgm:pt>
    <dgm:pt modelId="{EFABADD5-4BA3-45E4-9C58-161B0E8C1D16}" type="pres">
      <dgm:prSet presAssocID="{5B566458-6AE1-462C-B2E8-17C65ABE45BE}" presName="parentLin" presStyleCnt="0"/>
      <dgm:spPr/>
    </dgm:pt>
    <dgm:pt modelId="{0DB6B507-D8B1-4781-AD4E-8A3E23668848}" type="pres">
      <dgm:prSet presAssocID="{5B566458-6AE1-462C-B2E8-17C65ABE45BE}" presName="parentLeftMargin" presStyleLbl="node1" presStyleIdx="1" presStyleCnt="5"/>
      <dgm:spPr/>
    </dgm:pt>
    <dgm:pt modelId="{FB824299-78CB-4356-95DE-C3E0643B3B4D}" type="pres">
      <dgm:prSet presAssocID="{5B566458-6AE1-462C-B2E8-17C65ABE45B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B47FCC1-FF73-4084-8DBF-8C889767D6A6}" type="pres">
      <dgm:prSet presAssocID="{5B566458-6AE1-462C-B2E8-17C65ABE45BE}" presName="negativeSpace" presStyleCnt="0"/>
      <dgm:spPr/>
    </dgm:pt>
    <dgm:pt modelId="{BF332CF9-94E1-44C1-A309-2B4AA93A5A10}" type="pres">
      <dgm:prSet presAssocID="{5B566458-6AE1-462C-B2E8-17C65ABE45BE}" presName="childText" presStyleLbl="conFgAcc1" presStyleIdx="2" presStyleCnt="5">
        <dgm:presLayoutVars>
          <dgm:bulletEnabled val="1"/>
        </dgm:presLayoutVars>
      </dgm:prSet>
      <dgm:spPr/>
    </dgm:pt>
    <dgm:pt modelId="{528730FF-BEFF-4341-A388-904DF60AC214}" type="pres">
      <dgm:prSet presAssocID="{CDC5629A-FE4C-43EF-86C0-E5FBE230A760}" presName="spaceBetweenRectangles" presStyleCnt="0"/>
      <dgm:spPr/>
    </dgm:pt>
    <dgm:pt modelId="{64409D5D-6EE1-4936-B26B-0E43CA24BCFE}" type="pres">
      <dgm:prSet presAssocID="{76280295-24A9-4852-B015-5B81B08E1B4F}" presName="parentLin" presStyleCnt="0"/>
      <dgm:spPr/>
    </dgm:pt>
    <dgm:pt modelId="{844E9E79-FDE9-4451-9248-13152FAB380D}" type="pres">
      <dgm:prSet presAssocID="{76280295-24A9-4852-B015-5B81B08E1B4F}" presName="parentLeftMargin" presStyleLbl="node1" presStyleIdx="2" presStyleCnt="5"/>
      <dgm:spPr/>
    </dgm:pt>
    <dgm:pt modelId="{E9519C25-E1BD-438B-BE2A-A21B4F3CB92E}" type="pres">
      <dgm:prSet presAssocID="{76280295-24A9-4852-B015-5B81B08E1B4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79A4A73-BF3A-484B-9E54-7478B0AEB570}" type="pres">
      <dgm:prSet presAssocID="{76280295-24A9-4852-B015-5B81B08E1B4F}" presName="negativeSpace" presStyleCnt="0"/>
      <dgm:spPr/>
    </dgm:pt>
    <dgm:pt modelId="{37FDE2E5-2B6D-4299-87E6-4698618178FB}" type="pres">
      <dgm:prSet presAssocID="{76280295-24A9-4852-B015-5B81B08E1B4F}" presName="childText" presStyleLbl="conFgAcc1" presStyleIdx="3" presStyleCnt="5">
        <dgm:presLayoutVars>
          <dgm:bulletEnabled val="1"/>
        </dgm:presLayoutVars>
      </dgm:prSet>
      <dgm:spPr/>
    </dgm:pt>
    <dgm:pt modelId="{90F9B864-ECEF-4D81-9D2F-F3DC6DA80142}" type="pres">
      <dgm:prSet presAssocID="{D072E3FA-6090-45FE-AEDB-C4504B579EAF}" presName="spaceBetweenRectangles" presStyleCnt="0"/>
      <dgm:spPr/>
    </dgm:pt>
    <dgm:pt modelId="{F50D141B-72C7-403B-B5AE-1A314A3D8926}" type="pres">
      <dgm:prSet presAssocID="{4712CE16-992B-40F4-B625-4AE727C470A7}" presName="parentLin" presStyleCnt="0"/>
      <dgm:spPr/>
    </dgm:pt>
    <dgm:pt modelId="{4B9E1621-75D4-4192-A6C2-CD42A9C199F6}" type="pres">
      <dgm:prSet presAssocID="{4712CE16-992B-40F4-B625-4AE727C470A7}" presName="parentLeftMargin" presStyleLbl="node1" presStyleIdx="3" presStyleCnt="5"/>
      <dgm:spPr/>
    </dgm:pt>
    <dgm:pt modelId="{0E4B23A1-B7BB-4B53-A032-F4D15FE71B2A}" type="pres">
      <dgm:prSet presAssocID="{4712CE16-992B-40F4-B625-4AE727C470A7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0814E647-3156-4526-8655-A554E226133B}" type="pres">
      <dgm:prSet presAssocID="{4712CE16-992B-40F4-B625-4AE727C470A7}" presName="negativeSpace" presStyleCnt="0"/>
      <dgm:spPr/>
    </dgm:pt>
    <dgm:pt modelId="{439706D2-070F-4551-9478-366C6567177D}" type="pres">
      <dgm:prSet presAssocID="{4712CE16-992B-40F4-B625-4AE727C470A7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271D7D02-B5E8-40AA-A04D-7631823B0BD4}" type="presOf" srcId="{1AE96CCA-BA6E-4537-A8C2-DBACC2190FBA}" destId="{56A80028-A6D4-48A8-9830-B589969FA4FE}" srcOrd="1" destOrd="0" presId="urn:microsoft.com/office/officeart/2005/8/layout/list1"/>
    <dgm:cxn modelId="{ABC0AB02-518F-4989-9E5E-C39E7097CFAC}" type="presOf" srcId="{4712CE16-992B-40F4-B625-4AE727C470A7}" destId="{4B9E1621-75D4-4192-A6C2-CD42A9C199F6}" srcOrd="0" destOrd="0" presId="urn:microsoft.com/office/officeart/2005/8/layout/list1"/>
    <dgm:cxn modelId="{99AFE004-3B7F-4A61-8791-F045D3624B76}" srcId="{6A86A0DD-24BE-4A4C-BAAB-1AE3681FCB9B}" destId="{5B566458-6AE1-462C-B2E8-17C65ABE45BE}" srcOrd="2" destOrd="0" parTransId="{7CE6ACCE-774A-495E-B859-7D22DB0F1AFB}" sibTransId="{CDC5629A-FE4C-43EF-86C0-E5FBE230A760}"/>
    <dgm:cxn modelId="{5202801C-5ECE-4BF7-8498-A0ECFE30F71A}" type="presOf" srcId="{5B566458-6AE1-462C-B2E8-17C65ABE45BE}" destId="{FB824299-78CB-4356-95DE-C3E0643B3B4D}" srcOrd="1" destOrd="0" presId="urn:microsoft.com/office/officeart/2005/8/layout/list1"/>
    <dgm:cxn modelId="{DB972720-8095-4318-B6DF-9CDCD62CE45C}" srcId="{6A86A0DD-24BE-4A4C-BAAB-1AE3681FCB9B}" destId="{76280295-24A9-4852-B015-5B81B08E1B4F}" srcOrd="3" destOrd="0" parTransId="{C1D3011C-8099-4EDF-AF65-D4693F56DBF3}" sibTransId="{D072E3FA-6090-45FE-AEDB-C4504B579EAF}"/>
    <dgm:cxn modelId="{77834F2E-8D5E-4716-8C68-EFA8015B21A5}" srcId="{6A86A0DD-24BE-4A4C-BAAB-1AE3681FCB9B}" destId="{1AE96CCA-BA6E-4537-A8C2-DBACC2190FBA}" srcOrd="0" destOrd="0" parTransId="{AE65206B-B334-4B97-BFAE-7F99F39D70AE}" sibTransId="{3EB616EA-3E13-4C99-9711-4008D3114BFF}"/>
    <dgm:cxn modelId="{4934EE62-697E-4AF4-9275-752597C3750F}" type="presOf" srcId="{5B566458-6AE1-462C-B2E8-17C65ABE45BE}" destId="{0DB6B507-D8B1-4781-AD4E-8A3E23668848}" srcOrd="0" destOrd="0" presId="urn:microsoft.com/office/officeart/2005/8/layout/list1"/>
    <dgm:cxn modelId="{7AF39263-2ACD-4F15-A056-E97F472E8F98}" type="presOf" srcId="{E1EE3D5B-2F43-4918-B250-973073C25AFF}" destId="{9E1AFABF-29CB-41FB-BA83-03BFD446071C}" srcOrd="1" destOrd="0" presId="urn:microsoft.com/office/officeart/2005/8/layout/list1"/>
    <dgm:cxn modelId="{D13DB154-E71D-4AA0-B278-10F37AE85635}" type="presOf" srcId="{E1EE3D5B-2F43-4918-B250-973073C25AFF}" destId="{73EDE4E9-6BF9-4B12-A311-22E903188B0B}" srcOrd="0" destOrd="0" presId="urn:microsoft.com/office/officeart/2005/8/layout/list1"/>
    <dgm:cxn modelId="{B2CD5257-7E36-4DAC-9C2A-065F504CFBB1}" type="presOf" srcId="{76280295-24A9-4852-B015-5B81B08E1B4F}" destId="{E9519C25-E1BD-438B-BE2A-A21B4F3CB92E}" srcOrd="1" destOrd="0" presId="urn:microsoft.com/office/officeart/2005/8/layout/list1"/>
    <dgm:cxn modelId="{A8E5A280-455A-4979-B531-93A718D0E4F7}" type="presOf" srcId="{6A86A0DD-24BE-4A4C-BAAB-1AE3681FCB9B}" destId="{FA3A6527-A504-444F-BC63-6AE4EC0CE6E1}" srcOrd="0" destOrd="0" presId="urn:microsoft.com/office/officeart/2005/8/layout/list1"/>
    <dgm:cxn modelId="{72481483-E794-4068-881C-EF34A94F64A0}" type="presOf" srcId="{1AE96CCA-BA6E-4537-A8C2-DBACC2190FBA}" destId="{12FD1289-898C-444D-95C3-49B9D24F2497}" srcOrd="0" destOrd="0" presId="urn:microsoft.com/office/officeart/2005/8/layout/list1"/>
    <dgm:cxn modelId="{6D983E86-719B-4BDC-A6E4-5A4641678C6A}" type="presOf" srcId="{4712CE16-992B-40F4-B625-4AE727C470A7}" destId="{0E4B23A1-B7BB-4B53-A032-F4D15FE71B2A}" srcOrd="1" destOrd="0" presId="urn:microsoft.com/office/officeart/2005/8/layout/list1"/>
    <dgm:cxn modelId="{ADBE12DC-AAFB-423C-8746-844E8657EE12}" srcId="{6A86A0DD-24BE-4A4C-BAAB-1AE3681FCB9B}" destId="{4712CE16-992B-40F4-B625-4AE727C470A7}" srcOrd="4" destOrd="0" parTransId="{6F8D054F-A103-49C9-872F-24D9B75DE231}" sibTransId="{D38BD023-1770-4085-B7B3-909E28DAD2B7}"/>
    <dgm:cxn modelId="{058744F2-66FA-4852-A497-487B59492592}" srcId="{6A86A0DD-24BE-4A4C-BAAB-1AE3681FCB9B}" destId="{E1EE3D5B-2F43-4918-B250-973073C25AFF}" srcOrd="1" destOrd="0" parTransId="{6BC4942B-4EEC-4A55-917A-561DA6F0BEA0}" sibTransId="{748CB20A-B6C4-4695-B0D5-4C45A027406B}"/>
    <dgm:cxn modelId="{A5C2F0F8-EBA2-4A57-B76D-C8AC483DDB1A}" type="presOf" srcId="{76280295-24A9-4852-B015-5B81B08E1B4F}" destId="{844E9E79-FDE9-4451-9248-13152FAB380D}" srcOrd="0" destOrd="0" presId="urn:microsoft.com/office/officeart/2005/8/layout/list1"/>
    <dgm:cxn modelId="{A9372137-46AB-4DAE-8B63-89BA8AB7B04F}" type="presParOf" srcId="{FA3A6527-A504-444F-BC63-6AE4EC0CE6E1}" destId="{D9519F92-93D0-43C1-A0BF-4EE47C7E956D}" srcOrd="0" destOrd="0" presId="urn:microsoft.com/office/officeart/2005/8/layout/list1"/>
    <dgm:cxn modelId="{F66256F8-046F-4839-A1E7-E33F2E6CF36F}" type="presParOf" srcId="{D9519F92-93D0-43C1-A0BF-4EE47C7E956D}" destId="{12FD1289-898C-444D-95C3-49B9D24F2497}" srcOrd="0" destOrd="0" presId="urn:microsoft.com/office/officeart/2005/8/layout/list1"/>
    <dgm:cxn modelId="{FB38366D-41F8-41B3-B696-A9C0160FF211}" type="presParOf" srcId="{D9519F92-93D0-43C1-A0BF-4EE47C7E956D}" destId="{56A80028-A6D4-48A8-9830-B589969FA4FE}" srcOrd="1" destOrd="0" presId="urn:microsoft.com/office/officeart/2005/8/layout/list1"/>
    <dgm:cxn modelId="{92851A65-F725-4CC0-BC85-73F7EDE06B01}" type="presParOf" srcId="{FA3A6527-A504-444F-BC63-6AE4EC0CE6E1}" destId="{E014C709-B1FD-4A67-8A85-B2A386376417}" srcOrd="1" destOrd="0" presId="urn:microsoft.com/office/officeart/2005/8/layout/list1"/>
    <dgm:cxn modelId="{90F03718-D74F-4B5C-BF2F-0909422095B7}" type="presParOf" srcId="{FA3A6527-A504-444F-BC63-6AE4EC0CE6E1}" destId="{D06FE991-D7E5-4EAA-99D4-E5387893F7B0}" srcOrd="2" destOrd="0" presId="urn:microsoft.com/office/officeart/2005/8/layout/list1"/>
    <dgm:cxn modelId="{25E60490-AB14-4A5B-A46E-D1F7BA2E6F44}" type="presParOf" srcId="{FA3A6527-A504-444F-BC63-6AE4EC0CE6E1}" destId="{118263E4-6AF4-4886-B770-67AAE381D57C}" srcOrd="3" destOrd="0" presId="urn:microsoft.com/office/officeart/2005/8/layout/list1"/>
    <dgm:cxn modelId="{2ECB6FAC-4D55-46BB-BCFC-CD638FE73E27}" type="presParOf" srcId="{FA3A6527-A504-444F-BC63-6AE4EC0CE6E1}" destId="{C3B24F0E-218E-4733-A374-5AB1ACB3EA19}" srcOrd="4" destOrd="0" presId="urn:microsoft.com/office/officeart/2005/8/layout/list1"/>
    <dgm:cxn modelId="{0A1C7E5A-050F-4163-B78D-5787D0CB4155}" type="presParOf" srcId="{C3B24F0E-218E-4733-A374-5AB1ACB3EA19}" destId="{73EDE4E9-6BF9-4B12-A311-22E903188B0B}" srcOrd="0" destOrd="0" presId="urn:microsoft.com/office/officeart/2005/8/layout/list1"/>
    <dgm:cxn modelId="{9DAC842E-54A9-4EA2-BF1B-06B16C2489CC}" type="presParOf" srcId="{C3B24F0E-218E-4733-A374-5AB1ACB3EA19}" destId="{9E1AFABF-29CB-41FB-BA83-03BFD446071C}" srcOrd="1" destOrd="0" presId="urn:microsoft.com/office/officeart/2005/8/layout/list1"/>
    <dgm:cxn modelId="{B1EEAA7D-2733-4473-B34C-D9CF84D29BA2}" type="presParOf" srcId="{FA3A6527-A504-444F-BC63-6AE4EC0CE6E1}" destId="{6AA5C665-12CB-41E3-81A2-72DE7464559C}" srcOrd="5" destOrd="0" presId="urn:microsoft.com/office/officeart/2005/8/layout/list1"/>
    <dgm:cxn modelId="{0B0ECB40-540C-4445-BD0F-31CB6648EA30}" type="presParOf" srcId="{FA3A6527-A504-444F-BC63-6AE4EC0CE6E1}" destId="{C424E135-A4F2-436D-BFD8-80BEC8F26635}" srcOrd="6" destOrd="0" presId="urn:microsoft.com/office/officeart/2005/8/layout/list1"/>
    <dgm:cxn modelId="{FE7BF729-EB8C-4B24-A04B-B02191D82200}" type="presParOf" srcId="{FA3A6527-A504-444F-BC63-6AE4EC0CE6E1}" destId="{F826403C-1AA4-4C75-A32F-2FF7CFE5ECF0}" srcOrd="7" destOrd="0" presId="urn:microsoft.com/office/officeart/2005/8/layout/list1"/>
    <dgm:cxn modelId="{FC021F37-FE14-4C5F-A868-FF68827D7F98}" type="presParOf" srcId="{FA3A6527-A504-444F-BC63-6AE4EC0CE6E1}" destId="{EFABADD5-4BA3-45E4-9C58-161B0E8C1D16}" srcOrd="8" destOrd="0" presId="urn:microsoft.com/office/officeart/2005/8/layout/list1"/>
    <dgm:cxn modelId="{88BC832B-6C9A-4ADA-872A-7B720A4F0029}" type="presParOf" srcId="{EFABADD5-4BA3-45E4-9C58-161B0E8C1D16}" destId="{0DB6B507-D8B1-4781-AD4E-8A3E23668848}" srcOrd="0" destOrd="0" presId="urn:microsoft.com/office/officeart/2005/8/layout/list1"/>
    <dgm:cxn modelId="{0CB056D2-93FD-4AF9-B595-8C412698EE00}" type="presParOf" srcId="{EFABADD5-4BA3-45E4-9C58-161B0E8C1D16}" destId="{FB824299-78CB-4356-95DE-C3E0643B3B4D}" srcOrd="1" destOrd="0" presId="urn:microsoft.com/office/officeart/2005/8/layout/list1"/>
    <dgm:cxn modelId="{51343A5D-DABD-44DE-B7DA-684DB5878963}" type="presParOf" srcId="{FA3A6527-A504-444F-BC63-6AE4EC0CE6E1}" destId="{FB47FCC1-FF73-4084-8DBF-8C889767D6A6}" srcOrd="9" destOrd="0" presId="urn:microsoft.com/office/officeart/2005/8/layout/list1"/>
    <dgm:cxn modelId="{9BFF92F8-FA07-41AB-ADA9-8397EA61D49B}" type="presParOf" srcId="{FA3A6527-A504-444F-BC63-6AE4EC0CE6E1}" destId="{BF332CF9-94E1-44C1-A309-2B4AA93A5A10}" srcOrd="10" destOrd="0" presId="urn:microsoft.com/office/officeart/2005/8/layout/list1"/>
    <dgm:cxn modelId="{62332047-46CD-4ADD-AA4C-4A1B3EABB360}" type="presParOf" srcId="{FA3A6527-A504-444F-BC63-6AE4EC0CE6E1}" destId="{528730FF-BEFF-4341-A388-904DF60AC214}" srcOrd="11" destOrd="0" presId="urn:microsoft.com/office/officeart/2005/8/layout/list1"/>
    <dgm:cxn modelId="{05A6BB83-2935-4559-B57D-AC2358E63193}" type="presParOf" srcId="{FA3A6527-A504-444F-BC63-6AE4EC0CE6E1}" destId="{64409D5D-6EE1-4936-B26B-0E43CA24BCFE}" srcOrd="12" destOrd="0" presId="urn:microsoft.com/office/officeart/2005/8/layout/list1"/>
    <dgm:cxn modelId="{A721803C-E4EC-4308-A33E-2F83E434D6B9}" type="presParOf" srcId="{64409D5D-6EE1-4936-B26B-0E43CA24BCFE}" destId="{844E9E79-FDE9-4451-9248-13152FAB380D}" srcOrd="0" destOrd="0" presId="urn:microsoft.com/office/officeart/2005/8/layout/list1"/>
    <dgm:cxn modelId="{FF7F1EC8-86ED-40FA-8979-F529C93E5028}" type="presParOf" srcId="{64409D5D-6EE1-4936-B26B-0E43CA24BCFE}" destId="{E9519C25-E1BD-438B-BE2A-A21B4F3CB92E}" srcOrd="1" destOrd="0" presId="urn:microsoft.com/office/officeart/2005/8/layout/list1"/>
    <dgm:cxn modelId="{B7F87E17-8693-4397-8282-F20D0342526D}" type="presParOf" srcId="{FA3A6527-A504-444F-BC63-6AE4EC0CE6E1}" destId="{E79A4A73-BF3A-484B-9E54-7478B0AEB570}" srcOrd="13" destOrd="0" presId="urn:microsoft.com/office/officeart/2005/8/layout/list1"/>
    <dgm:cxn modelId="{43ABC8ED-67DC-4BA6-8490-4D1EFD6DA36D}" type="presParOf" srcId="{FA3A6527-A504-444F-BC63-6AE4EC0CE6E1}" destId="{37FDE2E5-2B6D-4299-87E6-4698618178FB}" srcOrd="14" destOrd="0" presId="urn:microsoft.com/office/officeart/2005/8/layout/list1"/>
    <dgm:cxn modelId="{7E5155DD-4F8A-41C1-BBA7-704495FC0FBC}" type="presParOf" srcId="{FA3A6527-A504-444F-BC63-6AE4EC0CE6E1}" destId="{90F9B864-ECEF-4D81-9D2F-F3DC6DA80142}" srcOrd="15" destOrd="0" presId="urn:microsoft.com/office/officeart/2005/8/layout/list1"/>
    <dgm:cxn modelId="{C86125AC-F6AF-446D-B3E8-FAA56F99644A}" type="presParOf" srcId="{FA3A6527-A504-444F-BC63-6AE4EC0CE6E1}" destId="{F50D141B-72C7-403B-B5AE-1A314A3D8926}" srcOrd="16" destOrd="0" presId="urn:microsoft.com/office/officeart/2005/8/layout/list1"/>
    <dgm:cxn modelId="{119A4ECE-1954-476D-81E3-00C9D834D547}" type="presParOf" srcId="{F50D141B-72C7-403B-B5AE-1A314A3D8926}" destId="{4B9E1621-75D4-4192-A6C2-CD42A9C199F6}" srcOrd="0" destOrd="0" presId="urn:microsoft.com/office/officeart/2005/8/layout/list1"/>
    <dgm:cxn modelId="{0955A76E-3504-47D0-A616-E056CE48A29D}" type="presParOf" srcId="{F50D141B-72C7-403B-B5AE-1A314A3D8926}" destId="{0E4B23A1-B7BB-4B53-A032-F4D15FE71B2A}" srcOrd="1" destOrd="0" presId="urn:microsoft.com/office/officeart/2005/8/layout/list1"/>
    <dgm:cxn modelId="{490308DE-8A2C-4A7C-9D19-65EC6820B408}" type="presParOf" srcId="{FA3A6527-A504-444F-BC63-6AE4EC0CE6E1}" destId="{0814E647-3156-4526-8655-A554E226133B}" srcOrd="17" destOrd="0" presId="urn:microsoft.com/office/officeart/2005/8/layout/list1"/>
    <dgm:cxn modelId="{2FBECAA4-3230-458A-B152-4DA645C1F62A}" type="presParOf" srcId="{FA3A6527-A504-444F-BC63-6AE4EC0CE6E1}" destId="{439706D2-070F-4551-9478-366C6567177D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17795A2-3082-4777-9133-5BA77562259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AFC3DBE-66DE-4D63-AD14-5899C1C7F27F}">
      <dgm:prSet custT="1"/>
      <dgm:spPr/>
      <dgm:t>
        <a:bodyPr/>
        <a:lstStyle/>
        <a:p>
          <a:r>
            <a:rPr lang="en-GB" sz="2000" b="1" dirty="0"/>
            <a:t>Humanity first – AI second</a:t>
          </a:r>
          <a:endParaRPr lang="en-US" sz="2000" b="1" dirty="0"/>
        </a:p>
      </dgm:t>
    </dgm:pt>
    <dgm:pt modelId="{22D178F6-9398-4D54-8A10-8EE89ECD3C00}" type="parTrans" cxnId="{0E1033A5-8F6B-4AB1-B717-096B1E95A0AC}">
      <dgm:prSet/>
      <dgm:spPr/>
      <dgm:t>
        <a:bodyPr/>
        <a:lstStyle/>
        <a:p>
          <a:endParaRPr lang="en-US"/>
        </a:p>
      </dgm:t>
    </dgm:pt>
    <dgm:pt modelId="{8F45D109-475F-4066-AA8B-9666D8B1118A}" type="sibTrans" cxnId="{0E1033A5-8F6B-4AB1-B717-096B1E95A0AC}">
      <dgm:prSet/>
      <dgm:spPr/>
      <dgm:t>
        <a:bodyPr/>
        <a:lstStyle/>
        <a:p>
          <a:endParaRPr lang="en-US"/>
        </a:p>
      </dgm:t>
    </dgm:pt>
    <dgm:pt modelId="{42F7507E-3FBD-4AA8-9C7C-3536BC0A00DD}">
      <dgm:prSet/>
      <dgm:spPr/>
      <dgm:t>
        <a:bodyPr/>
        <a:lstStyle/>
        <a:p>
          <a:r>
            <a:rPr lang="en-GB" b="1" dirty="0"/>
            <a:t>Increased awareness through education </a:t>
          </a:r>
          <a:endParaRPr lang="en-US" b="1" dirty="0"/>
        </a:p>
      </dgm:t>
    </dgm:pt>
    <dgm:pt modelId="{D30FCAF6-964A-44A0-9BBA-EF62DC8820F7}" type="parTrans" cxnId="{BAF23802-A2F4-4EB8-9F4B-433BFD9985E4}">
      <dgm:prSet/>
      <dgm:spPr/>
      <dgm:t>
        <a:bodyPr/>
        <a:lstStyle/>
        <a:p>
          <a:endParaRPr lang="en-US"/>
        </a:p>
      </dgm:t>
    </dgm:pt>
    <dgm:pt modelId="{1F39AA84-8CC7-4AB1-AD3B-7276C9CE326B}" type="sibTrans" cxnId="{BAF23802-A2F4-4EB8-9F4B-433BFD9985E4}">
      <dgm:prSet/>
      <dgm:spPr/>
      <dgm:t>
        <a:bodyPr/>
        <a:lstStyle/>
        <a:p>
          <a:endParaRPr lang="en-US"/>
        </a:p>
      </dgm:t>
    </dgm:pt>
    <dgm:pt modelId="{B75D668C-4F1A-4C98-AFE2-3A797BC0A443}">
      <dgm:prSet/>
      <dgm:spPr/>
      <dgm:t>
        <a:bodyPr/>
        <a:lstStyle/>
        <a:p>
          <a:r>
            <a:rPr lang="en-GB" b="1" dirty="0"/>
            <a:t>Equitable learning opportunities </a:t>
          </a:r>
          <a:endParaRPr lang="en-US" b="1" dirty="0"/>
        </a:p>
      </dgm:t>
    </dgm:pt>
    <dgm:pt modelId="{6F0BE669-5858-436B-8D1F-3969CA04428B}" type="parTrans" cxnId="{36D17D0D-F9B4-4373-8398-5F0BBEFF480B}">
      <dgm:prSet/>
      <dgm:spPr/>
      <dgm:t>
        <a:bodyPr/>
        <a:lstStyle/>
        <a:p>
          <a:endParaRPr lang="en-US"/>
        </a:p>
      </dgm:t>
    </dgm:pt>
    <dgm:pt modelId="{65283EB2-4FAC-44D3-83AB-8BD12F2E88EB}" type="sibTrans" cxnId="{36D17D0D-F9B4-4373-8398-5F0BBEFF480B}">
      <dgm:prSet/>
      <dgm:spPr/>
      <dgm:t>
        <a:bodyPr/>
        <a:lstStyle/>
        <a:p>
          <a:endParaRPr lang="en-US"/>
        </a:p>
      </dgm:t>
    </dgm:pt>
    <dgm:pt modelId="{B91F5A63-F7DF-4CFF-A510-B515E190D5F5}">
      <dgm:prSet/>
      <dgm:spPr/>
      <dgm:t>
        <a:bodyPr/>
        <a:lstStyle/>
        <a:p>
          <a:r>
            <a:rPr lang="en-GB" b="1" dirty="0"/>
            <a:t>Further research required</a:t>
          </a:r>
          <a:endParaRPr lang="en-US" b="1" dirty="0"/>
        </a:p>
      </dgm:t>
    </dgm:pt>
    <dgm:pt modelId="{8B5CFB91-7622-4D7B-A9A0-F0BB36902BFD}" type="parTrans" cxnId="{43C19065-E0D5-486C-8F8A-09D403138E8B}">
      <dgm:prSet/>
      <dgm:spPr/>
      <dgm:t>
        <a:bodyPr/>
        <a:lstStyle/>
        <a:p>
          <a:endParaRPr lang="en-US"/>
        </a:p>
      </dgm:t>
    </dgm:pt>
    <dgm:pt modelId="{F0D2C66A-CE6D-4EDF-8DEE-D0CE4323EEA8}" type="sibTrans" cxnId="{43C19065-E0D5-486C-8F8A-09D403138E8B}">
      <dgm:prSet/>
      <dgm:spPr/>
      <dgm:t>
        <a:bodyPr/>
        <a:lstStyle/>
        <a:p>
          <a:endParaRPr lang="en-US"/>
        </a:p>
      </dgm:t>
    </dgm:pt>
    <dgm:pt modelId="{7D22FC76-5F71-4BB5-9982-9A3A44D295F2}" type="pres">
      <dgm:prSet presAssocID="{117795A2-3082-4777-9133-5BA775622594}" presName="root" presStyleCnt="0">
        <dgm:presLayoutVars>
          <dgm:dir/>
          <dgm:resizeHandles val="exact"/>
        </dgm:presLayoutVars>
      </dgm:prSet>
      <dgm:spPr/>
    </dgm:pt>
    <dgm:pt modelId="{5953F675-CED5-4A0F-A725-C1F545811FDE}" type="pres">
      <dgm:prSet presAssocID="{4AFC3DBE-66DE-4D63-AD14-5899C1C7F27F}" presName="compNode" presStyleCnt="0"/>
      <dgm:spPr/>
    </dgm:pt>
    <dgm:pt modelId="{28C04E32-310D-4A87-8AA2-F0029B855E64}" type="pres">
      <dgm:prSet presAssocID="{4AFC3DBE-66DE-4D63-AD14-5899C1C7F27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3E26D08B-CE42-4339-9193-63EA00A83843}" type="pres">
      <dgm:prSet presAssocID="{4AFC3DBE-66DE-4D63-AD14-5899C1C7F27F}" presName="spaceRect" presStyleCnt="0"/>
      <dgm:spPr/>
    </dgm:pt>
    <dgm:pt modelId="{19ACFA2B-73DC-49D6-8316-73D4AA711530}" type="pres">
      <dgm:prSet presAssocID="{4AFC3DBE-66DE-4D63-AD14-5899C1C7F27F}" presName="textRect" presStyleLbl="revTx" presStyleIdx="0" presStyleCnt="4" custScaleX="102991">
        <dgm:presLayoutVars>
          <dgm:chMax val="1"/>
          <dgm:chPref val="1"/>
        </dgm:presLayoutVars>
      </dgm:prSet>
      <dgm:spPr/>
    </dgm:pt>
    <dgm:pt modelId="{7CEB8778-F33E-42FF-906E-82DEB77E9E4F}" type="pres">
      <dgm:prSet presAssocID="{8F45D109-475F-4066-AA8B-9666D8B1118A}" presName="sibTrans" presStyleCnt="0"/>
      <dgm:spPr/>
    </dgm:pt>
    <dgm:pt modelId="{A5332F40-3CD7-46D2-BEA5-A89342DA011C}" type="pres">
      <dgm:prSet presAssocID="{42F7507E-3FBD-4AA8-9C7C-3536BC0A00DD}" presName="compNode" presStyleCnt="0"/>
      <dgm:spPr/>
    </dgm:pt>
    <dgm:pt modelId="{2903DEFF-65E0-48FC-BDCB-9CCF5CDAC4E5}" type="pres">
      <dgm:prSet presAssocID="{42F7507E-3FBD-4AA8-9C7C-3536BC0A00D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794DEB3-B082-445B-B68D-1704FB7B5CD0}" type="pres">
      <dgm:prSet presAssocID="{42F7507E-3FBD-4AA8-9C7C-3536BC0A00DD}" presName="spaceRect" presStyleCnt="0"/>
      <dgm:spPr/>
    </dgm:pt>
    <dgm:pt modelId="{12AA5270-4BBB-4A8C-A46E-1E8CAD942447}" type="pres">
      <dgm:prSet presAssocID="{42F7507E-3FBD-4AA8-9C7C-3536BC0A00DD}" presName="textRect" presStyleLbl="revTx" presStyleIdx="1" presStyleCnt="4">
        <dgm:presLayoutVars>
          <dgm:chMax val="1"/>
          <dgm:chPref val="1"/>
        </dgm:presLayoutVars>
      </dgm:prSet>
      <dgm:spPr/>
    </dgm:pt>
    <dgm:pt modelId="{B4584AE8-850A-4FAE-B7A5-DF82341C9AA0}" type="pres">
      <dgm:prSet presAssocID="{1F39AA84-8CC7-4AB1-AD3B-7276C9CE326B}" presName="sibTrans" presStyleCnt="0"/>
      <dgm:spPr/>
    </dgm:pt>
    <dgm:pt modelId="{B5992A47-E4C2-46B1-9A28-082F379A2527}" type="pres">
      <dgm:prSet presAssocID="{B75D668C-4F1A-4C98-AFE2-3A797BC0A443}" presName="compNode" presStyleCnt="0"/>
      <dgm:spPr/>
    </dgm:pt>
    <dgm:pt modelId="{A88C7496-1B4F-4864-94F6-AD3BF69BEC37}" type="pres">
      <dgm:prSet presAssocID="{B75D668C-4F1A-4C98-AFE2-3A797BC0A44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D03AC78-B5CC-4808-935C-B0B587AAAD24}" type="pres">
      <dgm:prSet presAssocID="{B75D668C-4F1A-4C98-AFE2-3A797BC0A443}" presName="spaceRect" presStyleCnt="0"/>
      <dgm:spPr/>
    </dgm:pt>
    <dgm:pt modelId="{BE6A04F5-A83C-43EE-95BD-602F4F2F9DBA}" type="pres">
      <dgm:prSet presAssocID="{B75D668C-4F1A-4C98-AFE2-3A797BC0A443}" presName="textRect" presStyleLbl="revTx" presStyleIdx="2" presStyleCnt="4">
        <dgm:presLayoutVars>
          <dgm:chMax val="1"/>
          <dgm:chPref val="1"/>
        </dgm:presLayoutVars>
      </dgm:prSet>
      <dgm:spPr/>
    </dgm:pt>
    <dgm:pt modelId="{C6CC62C1-CBE5-4DD6-94C5-AF62C627CF2F}" type="pres">
      <dgm:prSet presAssocID="{65283EB2-4FAC-44D3-83AB-8BD12F2E88EB}" presName="sibTrans" presStyleCnt="0"/>
      <dgm:spPr/>
    </dgm:pt>
    <dgm:pt modelId="{9DE1DDF4-3ABC-46B4-A103-4D2B9D25CB0E}" type="pres">
      <dgm:prSet presAssocID="{B91F5A63-F7DF-4CFF-A510-B515E190D5F5}" presName="compNode" presStyleCnt="0"/>
      <dgm:spPr/>
    </dgm:pt>
    <dgm:pt modelId="{C035178E-98AD-4C35-8D56-FC6AC38F3F67}" type="pres">
      <dgm:prSet presAssocID="{B91F5A63-F7DF-4CFF-A510-B515E190D5F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FB8934D-4FB3-468A-A19E-BC6B138202AF}" type="pres">
      <dgm:prSet presAssocID="{B91F5A63-F7DF-4CFF-A510-B515E190D5F5}" presName="spaceRect" presStyleCnt="0"/>
      <dgm:spPr/>
    </dgm:pt>
    <dgm:pt modelId="{9B4CCF42-E4CC-4C25-B338-E23CF5F1EC3B}" type="pres">
      <dgm:prSet presAssocID="{B91F5A63-F7DF-4CFF-A510-B515E190D5F5}" presName="textRect" presStyleLbl="revTx" presStyleIdx="3" presStyleCnt="4" custScaleX="100757">
        <dgm:presLayoutVars>
          <dgm:chMax val="1"/>
          <dgm:chPref val="1"/>
        </dgm:presLayoutVars>
      </dgm:prSet>
      <dgm:spPr/>
    </dgm:pt>
  </dgm:ptLst>
  <dgm:cxnLst>
    <dgm:cxn modelId="{BAF23802-A2F4-4EB8-9F4B-433BFD9985E4}" srcId="{117795A2-3082-4777-9133-5BA775622594}" destId="{42F7507E-3FBD-4AA8-9C7C-3536BC0A00DD}" srcOrd="1" destOrd="0" parTransId="{D30FCAF6-964A-44A0-9BBA-EF62DC8820F7}" sibTransId="{1F39AA84-8CC7-4AB1-AD3B-7276C9CE326B}"/>
    <dgm:cxn modelId="{36D17D0D-F9B4-4373-8398-5F0BBEFF480B}" srcId="{117795A2-3082-4777-9133-5BA775622594}" destId="{B75D668C-4F1A-4C98-AFE2-3A797BC0A443}" srcOrd="2" destOrd="0" parTransId="{6F0BE669-5858-436B-8D1F-3969CA04428B}" sibTransId="{65283EB2-4FAC-44D3-83AB-8BD12F2E88EB}"/>
    <dgm:cxn modelId="{08BF212E-8C59-46C2-A00A-022AA7E19E69}" type="presOf" srcId="{117795A2-3082-4777-9133-5BA775622594}" destId="{7D22FC76-5F71-4BB5-9982-9A3A44D295F2}" srcOrd="0" destOrd="0" presId="urn:microsoft.com/office/officeart/2018/2/layout/IconLabelList"/>
    <dgm:cxn modelId="{43C19065-E0D5-486C-8F8A-09D403138E8B}" srcId="{117795A2-3082-4777-9133-5BA775622594}" destId="{B91F5A63-F7DF-4CFF-A510-B515E190D5F5}" srcOrd="3" destOrd="0" parTransId="{8B5CFB91-7622-4D7B-A9A0-F0BB36902BFD}" sibTransId="{F0D2C66A-CE6D-4EDF-8DEE-D0CE4323EEA8}"/>
    <dgm:cxn modelId="{AD7E4855-A8BB-47E5-B6C4-BC0C198B1FB0}" type="presOf" srcId="{42F7507E-3FBD-4AA8-9C7C-3536BC0A00DD}" destId="{12AA5270-4BBB-4A8C-A46E-1E8CAD942447}" srcOrd="0" destOrd="0" presId="urn:microsoft.com/office/officeart/2018/2/layout/IconLabelList"/>
    <dgm:cxn modelId="{B573B77B-0900-49C8-874C-0D7941AEE3F2}" type="presOf" srcId="{B91F5A63-F7DF-4CFF-A510-B515E190D5F5}" destId="{9B4CCF42-E4CC-4C25-B338-E23CF5F1EC3B}" srcOrd="0" destOrd="0" presId="urn:microsoft.com/office/officeart/2018/2/layout/IconLabelList"/>
    <dgm:cxn modelId="{0E1033A5-8F6B-4AB1-B717-096B1E95A0AC}" srcId="{117795A2-3082-4777-9133-5BA775622594}" destId="{4AFC3DBE-66DE-4D63-AD14-5899C1C7F27F}" srcOrd="0" destOrd="0" parTransId="{22D178F6-9398-4D54-8A10-8EE89ECD3C00}" sibTransId="{8F45D109-475F-4066-AA8B-9666D8B1118A}"/>
    <dgm:cxn modelId="{5F4E85B4-C30E-4C4E-AA53-57BE1895DF5F}" type="presOf" srcId="{B75D668C-4F1A-4C98-AFE2-3A797BC0A443}" destId="{BE6A04F5-A83C-43EE-95BD-602F4F2F9DBA}" srcOrd="0" destOrd="0" presId="urn:microsoft.com/office/officeart/2018/2/layout/IconLabelList"/>
    <dgm:cxn modelId="{377825EB-2CAC-4C62-AD98-378198248C9C}" type="presOf" srcId="{4AFC3DBE-66DE-4D63-AD14-5899C1C7F27F}" destId="{19ACFA2B-73DC-49D6-8316-73D4AA711530}" srcOrd="0" destOrd="0" presId="urn:microsoft.com/office/officeart/2018/2/layout/IconLabelList"/>
    <dgm:cxn modelId="{607CF3DE-C1FE-43DC-9D21-2A39B270F911}" type="presParOf" srcId="{7D22FC76-5F71-4BB5-9982-9A3A44D295F2}" destId="{5953F675-CED5-4A0F-A725-C1F545811FDE}" srcOrd="0" destOrd="0" presId="urn:microsoft.com/office/officeart/2018/2/layout/IconLabelList"/>
    <dgm:cxn modelId="{208846EA-41FD-4E7E-94E7-0C630E412EDD}" type="presParOf" srcId="{5953F675-CED5-4A0F-A725-C1F545811FDE}" destId="{28C04E32-310D-4A87-8AA2-F0029B855E64}" srcOrd="0" destOrd="0" presId="urn:microsoft.com/office/officeart/2018/2/layout/IconLabelList"/>
    <dgm:cxn modelId="{BC989834-BB3B-4001-B106-4179C432A86D}" type="presParOf" srcId="{5953F675-CED5-4A0F-A725-C1F545811FDE}" destId="{3E26D08B-CE42-4339-9193-63EA00A83843}" srcOrd="1" destOrd="0" presId="urn:microsoft.com/office/officeart/2018/2/layout/IconLabelList"/>
    <dgm:cxn modelId="{F04E1CF9-9BC3-4395-B522-127B8D01B252}" type="presParOf" srcId="{5953F675-CED5-4A0F-A725-C1F545811FDE}" destId="{19ACFA2B-73DC-49D6-8316-73D4AA711530}" srcOrd="2" destOrd="0" presId="urn:microsoft.com/office/officeart/2018/2/layout/IconLabelList"/>
    <dgm:cxn modelId="{64A5DA6C-B0F9-41EE-9421-7FF7E551CC3B}" type="presParOf" srcId="{7D22FC76-5F71-4BB5-9982-9A3A44D295F2}" destId="{7CEB8778-F33E-42FF-906E-82DEB77E9E4F}" srcOrd="1" destOrd="0" presId="urn:microsoft.com/office/officeart/2018/2/layout/IconLabelList"/>
    <dgm:cxn modelId="{49AAA301-7EA5-4AE3-8475-8E6B14624AE7}" type="presParOf" srcId="{7D22FC76-5F71-4BB5-9982-9A3A44D295F2}" destId="{A5332F40-3CD7-46D2-BEA5-A89342DA011C}" srcOrd="2" destOrd="0" presId="urn:microsoft.com/office/officeart/2018/2/layout/IconLabelList"/>
    <dgm:cxn modelId="{6CFB77E4-17BE-4060-B9A4-2E1B098DAC06}" type="presParOf" srcId="{A5332F40-3CD7-46D2-BEA5-A89342DA011C}" destId="{2903DEFF-65E0-48FC-BDCB-9CCF5CDAC4E5}" srcOrd="0" destOrd="0" presId="urn:microsoft.com/office/officeart/2018/2/layout/IconLabelList"/>
    <dgm:cxn modelId="{48304F42-1C02-4DF7-A6FB-E8AEC77E1D5B}" type="presParOf" srcId="{A5332F40-3CD7-46D2-BEA5-A89342DA011C}" destId="{1794DEB3-B082-445B-B68D-1704FB7B5CD0}" srcOrd="1" destOrd="0" presId="urn:microsoft.com/office/officeart/2018/2/layout/IconLabelList"/>
    <dgm:cxn modelId="{52705289-914D-46EF-94AF-F3DC1DD1F38C}" type="presParOf" srcId="{A5332F40-3CD7-46D2-BEA5-A89342DA011C}" destId="{12AA5270-4BBB-4A8C-A46E-1E8CAD942447}" srcOrd="2" destOrd="0" presId="urn:microsoft.com/office/officeart/2018/2/layout/IconLabelList"/>
    <dgm:cxn modelId="{F20EFB68-ECF5-4BC0-9DB2-498307A3FF14}" type="presParOf" srcId="{7D22FC76-5F71-4BB5-9982-9A3A44D295F2}" destId="{B4584AE8-850A-4FAE-B7A5-DF82341C9AA0}" srcOrd="3" destOrd="0" presId="urn:microsoft.com/office/officeart/2018/2/layout/IconLabelList"/>
    <dgm:cxn modelId="{D06684B6-A5DA-43FA-A0F4-15FB5D432976}" type="presParOf" srcId="{7D22FC76-5F71-4BB5-9982-9A3A44D295F2}" destId="{B5992A47-E4C2-46B1-9A28-082F379A2527}" srcOrd="4" destOrd="0" presId="urn:microsoft.com/office/officeart/2018/2/layout/IconLabelList"/>
    <dgm:cxn modelId="{048F36FC-21EB-48D0-9616-FFC54EB9D6C8}" type="presParOf" srcId="{B5992A47-E4C2-46B1-9A28-082F379A2527}" destId="{A88C7496-1B4F-4864-94F6-AD3BF69BEC37}" srcOrd="0" destOrd="0" presId="urn:microsoft.com/office/officeart/2018/2/layout/IconLabelList"/>
    <dgm:cxn modelId="{5F795B53-F507-46F5-8658-E364FDD98BA5}" type="presParOf" srcId="{B5992A47-E4C2-46B1-9A28-082F379A2527}" destId="{6D03AC78-B5CC-4808-935C-B0B587AAAD24}" srcOrd="1" destOrd="0" presId="urn:microsoft.com/office/officeart/2018/2/layout/IconLabelList"/>
    <dgm:cxn modelId="{A748B912-4DDD-4307-A026-5F5CFF2E2499}" type="presParOf" srcId="{B5992A47-E4C2-46B1-9A28-082F379A2527}" destId="{BE6A04F5-A83C-43EE-95BD-602F4F2F9DBA}" srcOrd="2" destOrd="0" presId="urn:microsoft.com/office/officeart/2018/2/layout/IconLabelList"/>
    <dgm:cxn modelId="{FAB323B6-90B7-4EE0-AEAE-EFB18FAFB7CA}" type="presParOf" srcId="{7D22FC76-5F71-4BB5-9982-9A3A44D295F2}" destId="{C6CC62C1-CBE5-4DD6-94C5-AF62C627CF2F}" srcOrd="5" destOrd="0" presId="urn:microsoft.com/office/officeart/2018/2/layout/IconLabelList"/>
    <dgm:cxn modelId="{1DFE7CC9-7374-4060-86A1-768FE9E112D9}" type="presParOf" srcId="{7D22FC76-5F71-4BB5-9982-9A3A44D295F2}" destId="{9DE1DDF4-3ABC-46B4-A103-4D2B9D25CB0E}" srcOrd="6" destOrd="0" presId="urn:microsoft.com/office/officeart/2018/2/layout/IconLabelList"/>
    <dgm:cxn modelId="{98220068-83E8-4C3A-91E8-BE8446D3C319}" type="presParOf" srcId="{9DE1DDF4-3ABC-46B4-A103-4D2B9D25CB0E}" destId="{C035178E-98AD-4C35-8D56-FC6AC38F3F67}" srcOrd="0" destOrd="0" presId="urn:microsoft.com/office/officeart/2018/2/layout/IconLabelList"/>
    <dgm:cxn modelId="{1903F1E2-2A79-4397-974F-88998CC913A1}" type="presParOf" srcId="{9DE1DDF4-3ABC-46B4-A103-4D2B9D25CB0E}" destId="{4FB8934D-4FB3-468A-A19E-BC6B138202AF}" srcOrd="1" destOrd="0" presId="urn:microsoft.com/office/officeart/2018/2/layout/IconLabelList"/>
    <dgm:cxn modelId="{EF55C382-09B5-4AE3-B025-516E990B1D3B}" type="presParOf" srcId="{9DE1DDF4-3ABC-46B4-A103-4D2B9D25CB0E}" destId="{9B4CCF42-E4CC-4C25-B338-E23CF5F1EC3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10CB35-5DBD-463F-B6D8-99CC761A2A47}">
      <dsp:nvSpPr>
        <dsp:cNvPr id="0" name=""/>
        <dsp:cNvSpPr/>
      </dsp:nvSpPr>
      <dsp:spPr>
        <a:xfrm>
          <a:off x="410636" y="32370"/>
          <a:ext cx="1232549" cy="123254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1FE4A3-83FF-43C9-ABAD-6A7BAE210630}">
      <dsp:nvSpPr>
        <dsp:cNvPr id="0" name=""/>
        <dsp:cNvSpPr/>
      </dsp:nvSpPr>
      <dsp:spPr>
        <a:xfrm>
          <a:off x="669471" y="291205"/>
          <a:ext cx="714878" cy="7148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5DFFA5-D3B7-4F28-8DAC-8E67B59C1220}">
      <dsp:nvSpPr>
        <dsp:cNvPr id="0" name=""/>
        <dsp:cNvSpPr/>
      </dsp:nvSpPr>
      <dsp:spPr>
        <a:xfrm>
          <a:off x="1907303" y="32370"/>
          <a:ext cx="2905295" cy="1232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Impact on privacy and data (</a:t>
          </a:r>
          <a:r>
            <a:rPr lang="en-GB" sz="1900" kern="1200" dirty="0" err="1"/>
            <a:t>Floridi</a:t>
          </a:r>
          <a:r>
            <a:rPr lang="en-GB" sz="1900" kern="1200" dirty="0"/>
            <a:t> and Cowls, 2019).</a:t>
          </a:r>
          <a:endParaRPr lang="en-US" sz="1900" kern="1200" dirty="0"/>
        </a:p>
      </dsp:txBody>
      <dsp:txXfrm>
        <a:off x="1907303" y="32370"/>
        <a:ext cx="2905295" cy="1232549"/>
      </dsp:txXfrm>
    </dsp:sp>
    <dsp:sp modelId="{9E45A4AB-66C7-4D5E-ABB1-BB2838A7F411}">
      <dsp:nvSpPr>
        <dsp:cNvPr id="0" name=""/>
        <dsp:cNvSpPr/>
      </dsp:nvSpPr>
      <dsp:spPr>
        <a:xfrm>
          <a:off x="5318825" y="32370"/>
          <a:ext cx="1232549" cy="123254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04F8B4-08C0-4B7D-92F5-C14AB1F7358E}">
      <dsp:nvSpPr>
        <dsp:cNvPr id="0" name=""/>
        <dsp:cNvSpPr/>
      </dsp:nvSpPr>
      <dsp:spPr>
        <a:xfrm>
          <a:off x="5577660" y="291205"/>
          <a:ext cx="714878" cy="7148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EF7279-9BD3-446F-BAE6-AAE3BACFDA41}">
      <dsp:nvSpPr>
        <dsp:cNvPr id="0" name=""/>
        <dsp:cNvSpPr/>
      </dsp:nvSpPr>
      <dsp:spPr>
        <a:xfrm>
          <a:off x="6815492" y="32370"/>
          <a:ext cx="2905295" cy="1232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AI contributes to widening existing biases and discrimination (</a:t>
          </a:r>
          <a:r>
            <a:rPr lang="en-GB" sz="1900" kern="1200" dirty="0" err="1"/>
            <a:t>Mittelstadt</a:t>
          </a:r>
          <a:r>
            <a:rPr lang="en-GB" sz="1900" kern="1200" dirty="0"/>
            <a:t> </a:t>
          </a:r>
          <a:r>
            <a:rPr lang="en-GB" sz="1900" i="1" kern="1200" dirty="0"/>
            <a:t>et al</a:t>
          </a:r>
          <a:r>
            <a:rPr lang="en-GB" sz="1900" kern="1200" dirty="0"/>
            <a:t>., 2016).</a:t>
          </a:r>
          <a:endParaRPr lang="en-US" sz="1900" kern="1200" dirty="0"/>
        </a:p>
      </dsp:txBody>
      <dsp:txXfrm>
        <a:off x="6815492" y="32370"/>
        <a:ext cx="2905295" cy="1232549"/>
      </dsp:txXfrm>
    </dsp:sp>
    <dsp:sp modelId="{503D7979-727B-4430-A7E1-E1086753DFD1}">
      <dsp:nvSpPr>
        <dsp:cNvPr id="0" name=""/>
        <dsp:cNvSpPr/>
      </dsp:nvSpPr>
      <dsp:spPr>
        <a:xfrm>
          <a:off x="410636" y="1783080"/>
          <a:ext cx="1232549" cy="123254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A56EFB-525A-4520-B135-80C0B13C59BC}">
      <dsp:nvSpPr>
        <dsp:cNvPr id="0" name=""/>
        <dsp:cNvSpPr/>
      </dsp:nvSpPr>
      <dsp:spPr>
        <a:xfrm>
          <a:off x="669471" y="2041915"/>
          <a:ext cx="714878" cy="7148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72C683-7F27-4CA3-996A-99732AF61E87}">
      <dsp:nvSpPr>
        <dsp:cNvPr id="0" name=""/>
        <dsp:cNvSpPr/>
      </dsp:nvSpPr>
      <dsp:spPr>
        <a:xfrm>
          <a:off x="1907303" y="1783080"/>
          <a:ext cx="2905295" cy="1232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Job displacement due to automation (Brynjolfsson and Mitchell, 2017). </a:t>
          </a:r>
          <a:endParaRPr lang="en-US" sz="1900" kern="1200" dirty="0"/>
        </a:p>
      </dsp:txBody>
      <dsp:txXfrm>
        <a:off x="1907303" y="1783080"/>
        <a:ext cx="2905295" cy="1232549"/>
      </dsp:txXfrm>
    </dsp:sp>
    <dsp:sp modelId="{9348E922-9729-4C88-808F-747D3354ADA4}">
      <dsp:nvSpPr>
        <dsp:cNvPr id="0" name=""/>
        <dsp:cNvSpPr/>
      </dsp:nvSpPr>
      <dsp:spPr>
        <a:xfrm>
          <a:off x="5318825" y="1783080"/>
          <a:ext cx="1232549" cy="123254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B5D54A-40AA-428C-82F8-01D83DBA71FC}">
      <dsp:nvSpPr>
        <dsp:cNvPr id="0" name=""/>
        <dsp:cNvSpPr/>
      </dsp:nvSpPr>
      <dsp:spPr>
        <a:xfrm>
          <a:off x="5577660" y="2041915"/>
          <a:ext cx="714878" cy="7148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3C0DA6-0CA2-42B4-B27E-CFC664444E2B}">
      <dsp:nvSpPr>
        <dsp:cNvPr id="0" name=""/>
        <dsp:cNvSpPr/>
      </dsp:nvSpPr>
      <dsp:spPr>
        <a:xfrm>
          <a:off x="6815492" y="1783080"/>
          <a:ext cx="2905295" cy="1232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Challenge around public policy on AI for sustainable development (UNESCO, 2019).</a:t>
          </a:r>
          <a:endParaRPr lang="en-US" sz="1900" kern="1200" dirty="0"/>
        </a:p>
      </dsp:txBody>
      <dsp:txXfrm>
        <a:off x="6815492" y="1783080"/>
        <a:ext cx="2905295" cy="12325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5DAF11-75AF-404D-82A2-077ECBFC9F9E}">
      <dsp:nvSpPr>
        <dsp:cNvPr id="0" name=""/>
        <dsp:cNvSpPr/>
      </dsp:nvSpPr>
      <dsp:spPr>
        <a:xfrm>
          <a:off x="0" y="2040"/>
          <a:ext cx="5886291" cy="10343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86E638-D396-4938-9035-4A6209EA2D9C}">
      <dsp:nvSpPr>
        <dsp:cNvPr id="0" name=""/>
        <dsp:cNvSpPr/>
      </dsp:nvSpPr>
      <dsp:spPr>
        <a:xfrm>
          <a:off x="312888" y="234768"/>
          <a:ext cx="568888" cy="5688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255B90-A4EA-46F3-842F-903F7ADE3A20}">
      <dsp:nvSpPr>
        <dsp:cNvPr id="0" name=""/>
        <dsp:cNvSpPr/>
      </dsp:nvSpPr>
      <dsp:spPr>
        <a:xfrm>
          <a:off x="1194666" y="2040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Established in September 2021 (NAIS, 2021)</a:t>
          </a:r>
          <a:endParaRPr lang="en-US" sz="2200" kern="1200" dirty="0"/>
        </a:p>
      </dsp:txBody>
      <dsp:txXfrm>
        <a:off x="1194666" y="2040"/>
        <a:ext cx="4691624" cy="1034343"/>
      </dsp:txXfrm>
    </dsp:sp>
    <dsp:sp modelId="{96AFAE13-372A-4B4D-A6F5-BEF66A88609E}">
      <dsp:nvSpPr>
        <dsp:cNvPr id="0" name=""/>
        <dsp:cNvSpPr/>
      </dsp:nvSpPr>
      <dsp:spPr>
        <a:xfrm>
          <a:off x="0" y="1294969"/>
          <a:ext cx="5886291" cy="10343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D035BA-B3B5-4D4D-BD76-AD85F811863B}">
      <dsp:nvSpPr>
        <dsp:cNvPr id="0" name=""/>
        <dsp:cNvSpPr/>
      </dsp:nvSpPr>
      <dsp:spPr>
        <a:xfrm>
          <a:off x="312888" y="1527696"/>
          <a:ext cx="568888" cy="5688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FCA8C8-3D75-49F6-9C00-23352D3C6CBD}">
      <dsp:nvSpPr>
        <dsp:cNvPr id="0" name=""/>
        <dsp:cNvSpPr/>
      </dsp:nvSpPr>
      <dsp:spPr>
        <a:xfrm>
          <a:off x="1194666" y="1294969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10-year plan (NAIS, 2021). </a:t>
          </a:r>
          <a:endParaRPr lang="en-US" sz="2200" kern="1200" dirty="0"/>
        </a:p>
      </dsp:txBody>
      <dsp:txXfrm>
        <a:off x="1194666" y="1294969"/>
        <a:ext cx="4691624" cy="1034343"/>
      </dsp:txXfrm>
    </dsp:sp>
    <dsp:sp modelId="{38FCE688-33B4-4C1E-9E07-D7742ADF536C}">
      <dsp:nvSpPr>
        <dsp:cNvPr id="0" name=""/>
        <dsp:cNvSpPr/>
      </dsp:nvSpPr>
      <dsp:spPr>
        <a:xfrm>
          <a:off x="0" y="2587898"/>
          <a:ext cx="5886291" cy="10343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F04A67-4C88-45EA-A91E-F998B955E3B7}">
      <dsp:nvSpPr>
        <dsp:cNvPr id="0" name=""/>
        <dsp:cNvSpPr/>
      </dsp:nvSpPr>
      <dsp:spPr>
        <a:xfrm>
          <a:off x="312888" y="2820625"/>
          <a:ext cx="568888" cy="5688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AE939C-7E2C-4792-B5DE-1A45890A4B9F}">
      <dsp:nvSpPr>
        <dsp:cNvPr id="0" name=""/>
        <dsp:cNvSpPr/>
      </dsp:nvSpPr>
      <dsp:spPr>
        <a:xfrm>
          <a:off x="1194666" y="2587898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 strategy has three aims (NAIS, 2021)</a:t>
          </a:r>
          <a:endParaRPr lang="en-US" sz="2200" kern="1200" dirty="0"/>
        </a:p>
      </dsp:txBody>
      <dsp:txXfrm>
        <a:off x="1194666" y="2587898"/>
        <a:ext cx="4691624" cy="1034343"/>
      </dsp:txXfrm>
    </dsp:sp>
    <dsp:sp modelId="{0AB19DA1-124F-4965-84D8-3AEA31D6E1B1}">
      <dsp:nvSpPr>
        <dsp:cNvPr id="0" name=""/>
        <dsp:cNvSpPr/>
      </dsp:nvSpPr>
      <dsp:spPr>
        <a:xfrm>
          <a:off x="0" y="3880827"/>
          <a:ext cx="5886291" cy="10343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CCA47A-6803-4222-B95A-0322BF664087}">
      <dsp:nvSpPr>
        <dsp:cNvPr id="0" name=""/>
        <dsp:cNvSpPr/>
      </dsp:nvSpPr>
      <dsp:spPr>
        <a:xfrm>
          <a:off x="312888" y="4113554"/>
          <a:ext cx="568888" cy="5688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5CA7FC-6BAD-473F-B7EC-BD0977672F46}">
      <dsp:nvSpPr>
        <dsp:cNvPr id="0" name=""/>
        <dsp:cNvSpPr/>
      </dsp:nvSpPr>
      <dsp:spPr>
        <a:xfrm>
          <a:off x="1194666" y="3880827"/>
          <a:ext cx="4691624" cy="1034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468" tIns="109468" rIns="109468" bIns="10946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Six risks of AI (Department for Science, Innovation &amp; Technology, 2023).</a:t>
          </a:r>
          <a:endParaRPr lang="en-US" sz="2200" kern="1200" dirty="0"/>
        </a:p>
      </dsp:txBody>
      <dsp:txXfrm>
        <a:off x="1194666" y="3880827"/>
        <a:ext cx="4691624" cy="10343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6FE991-D7E5-4EAA-99D4-E5387893F7B0}">
      <dsp:nvSpPr>
        <dsp:cNvPr id="0" name=""/>
        <dsp:cNvSpPr/>
      </dsp:nvSpPr>
      <dsp:spPr>
        <a:xfrm>
          <a:off x="0" y="395350"/>
          <a:ext cx="6545199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A80028-A6D4-48A8-9830-B589969FA4FE}">
      <dsp:nvSpPr>
        <dsp:cNvPr id="0" name=""/>
        <dsp:cNvSpPr/>
      </dsp:nvSpPr>
      <dsp:spPr>
        <a:xfrm>
          <a:off x="327259" y="85390"/>
          <a:ext cx="4581639" cy="6199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3175" tIns="0" rIns="173175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Skills gap</a:t>
          </a:r>
          <a:endParaRPr lang="en-US" sz="3000" kern="1200" dirty="0"/>
        </a:p>
      </dsp:txBody>
      <dsp:txXfrm>
        <a:off x="357521" y="115652"/>
        <a:ext cx="4521115" cy="559396"/>
      </dsp:txXfrm>
    </dsp:sp>
    <dsp:sp modelId="{C424E135-A4F2-436D-BFD8-80BEC8F26635}">
      <dsp:nvSpPr>
        <dsp:cNvPr id="0" name=""/>
        <dsp:cNvSpPr/>
      </dsp:nvSpPr>
      <dsp:spPr>
        <a:xfrm>
          <a:off x="0" y="1347910"/>
          <a:ext cx="6545199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1AFABF-29CB-41FB-BA83-03BFD446071C}">
      <dsp:nvSpPr>
        <dsp:cNvPr id="0" name=""/>
        <dsp:cNvSpPr/>
      </dsp:nvSpPr>
      <dsp:spPr>
        <a:xfrm>
          <a:off x="327259" y="1037950"/>
          <a:ext cx="4581639" cy="61992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3175" tIns="0" rIns="173175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Ethical concerns</a:t>
          </a:r>
          <a:endParaRPr lang="en-US" sz="3000" kern="120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357521" y="1068212"/>
        <a:ext cx="4521115" cy="559396"/>
      </dsp:txXfrm>
    </dsp:sp>
    <dsp:sp modelId="{BF332CF9-94E1-44C1-A309-2B4AA93A5A10}">
      <dsp:nvSpPr>
        <dsp:cNvPr id="0" name=""/>
        <dsp:cNvSpPr/>
      </dsp:nvSpPr>
      <dsp:spPr>
        <a:xfrm>
          <a:off x="0" y="2300471"/>
          <a:ext cx="6545199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824299-78CB-4356-95DE-C3E0643B3B4D}">
      <dsp:nvSpPr>
        <dsp:cNvPr id="0" name=""/>
        <dsp:cNvSpPr/>
      </dsp:nvSpPr>
      <dsp:spPr>
        <a:xfrm>
          <a:off x="327259" y="1990511"/>
          <a:ext cx="4581639" cy="61992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3175" tIns="0" rIns="173175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Funding</a:t>
          </a:r>
          <a:endParaRPr lang="en-US" sz="3000" kern="120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357521" y="2020773"/>
        <a:ext cx="4521115" cy="559396"/>
      </dsp:txXfrm>
    </dsp:sp>
    <dsp:sp modelId="{37FDE2E5-2B6D-4299-87E6-4698618178FB}">
      <dsp:nvSpPr>
        <dsp:cNvPr id="0" name=""/>
        <dsp:cNvSpPr/>
      </dsp:nvSpPr>
      <dsp:spPr>
        <a:xfrm>
          <a:off x="0" y="3253031"/>
          <a:ext cx="6545199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519C25-E1BD-438B-BE2A-A21B4F3CB92E}">
      <dsp:nvSpPr>
        <dsp:cNvPr id="0" name=""/>
        <dsp:cNvSpPr/>
      </dsp:nvSpPr>
      <dsp:spPr>
        <a:xfrm>
          <a:off x="327259" y="2943071"/>
          <a:ext cx="4581639" cy="61992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3175" tIns="0" rIns="173175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Regulatory challenges </a:t>
          </a:r>
          <a:endParaRPr lang="en-US" sz="3000" kern="120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357521" y="2973333"/>
        <a:ext cx="4521115" cy="559396"/>
      </dsp:txXfrm>
    </dsp:sp>
    <dsp:sp modelId="{439706D2-070F-4551-9478-366C6567177D}">
      <dsp:nvSpPr>
        <dsp:cNvPr id="0" name=""/>
        <dsp:cNvSpPr/>
      </dsp:nvSpPr>
      <dsp:spPr>
        <a:xfrm>
          <a:off x="0" y="4205591"/>
          <a:ext cx="6545199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4B23A1-B7BB-4B53-A032-F4D15FE71B2A}">
      <dsp:nvSpPr>
        <dsp:cNvPr id="0" name=""/>
        <dsp:cNvSpPr/>
      </dsp:nvSpPr>
      <dsp:spPr>
        <a:xfrm>
          <a:off x="327259" y="3895631"/>
          <a:ext cx="4581639" cy="6199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3175" tIns="0" rIns="173175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International Competition </a:t>
          </a:r>
          <a:endParaRPr lang="en-US" sz="3000" kern="120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357521" y="3925893"/>
        <a:ext cx="4521115" cy="5593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C04E32-310D-4A87-8AA2-F0029B855E64}">
      <dsp:nvSpPr>
        <dsp:cNvPr id="0" name=""/>
        <dsp:cNvSpPr/>
      </dsp:nvSpPr>
      <dsp:spPr>
        <a:xfrm>
          <a:off x="1108032" y="307759"/>
          <a:ext cx="976283" cy="9762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ACFA2B-73DC-49D6-8316-73D4AA711530}">
      <dsp:nvSpPr>
        <dsp:cNvPr id="0" name=""/>
        <dsp:cNvSpPr/>
      </dsp:nvSpPr>
      <dsp:spPr>
        <a:xfrm>
          <a:off x="478970" y="1594301"/>
          <a:ext cx="223440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Humanity first – AI second</a:t>
          </a:r>
          <a:endParaRPr lang="en-US" sz="2000" b="1" kern="1200" dirty="0"/>
        </a:p>
      </dsp:txBody>
      <dsp:txXfrm>
        <a:off x="478970" y="1594301"/>
        <a:ext cx="2234409" cy="720000"/>
      </dsp:txXfrm>
    </dsp:sp>
    <dsp:sp modelId="{2903DEFF-65E0-48FC-BDCB-9CCF5CDAC4E5}">
      <dsp:nvSpPr>
        <dsp:cNvPr id="0" name=""/>
        <dsp:cNvSpPr/>
      </dsp:nvSpPr>
      <dsp:spPr>
        <a:xfrm>
          <a:off x="3689662" y="307759"/>
          <a:ext cx="976283" cy="9762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AA5270-4BBB-4A8C-A46E-1E8CAD942447}">
      <dsp:nvSpPr>
        <dsp:cNvPr id="0" name=""/>
        <dsp:cNvSpPr/>
      </dsp:nvSpPr>
      <dsp:spPr>
        <a:xfrm>
          <a:off x="3093045" y="1594301"/>
          <a:ext cx="21695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Increased awareness through education </a:t>
          </a:r>
          <a:endParaRPr lang="en-US" sz="1900" b="1" kern="1200" dirty="0"/>
        </a:p>
      </dsp:txBody>
      <dsp:txXfrm>
        <a:off x="3093045" y="1594301"/>
        <a:ext cx="2169518" cy="720000"/>
      </dsp:txXfrm>
    </dsp:sp>
    <dsp:sp modelId="{A88C7496-1B4F-4864-94F6-AD3BF69BEC37}">
      <dsp:nvSpPr>
        <dsp:cNvPr id="0" name=""/>
        <dsp:cNvSpPr/>
      </dsp:nvSpPr>
      <dsp:spPr>
        <a:xfrm>
          <a:off x="1099821" y="2856681"/>
          <a:ext cx="976283" cy="9762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6A04F5-A83C-43EE-95BD-602F4F2F9DBA}">
      <dsp:nvSpPr>
        <dsp:cNvPr id="0" name=""/>
        <dsp:cNvSpPr/>
      </dsp:nvSpPr>
      <dsp:spPr>
        <a:xfrm>
          <a:off x="503203" y="4143223"/>
          <a:ext cx="21695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Equitable learning opportunities </a:t>
          </a:r>
          <a:endParaRPr lang="en-US" sz="1900" b="1" kern="1200" dirty="0"/>
        </a:p>
      </dsp:txBody>
      <dsp:txXfrm>
        <a:off x="503203" y="4143223"/>
        <a:ext cx="2169518" cy="720000"/>
      </dsp:txXfrm>
    </dsp:sp>
    <dsp:sp modelId="{C035178E-98AD-4C35-8D56-FC6AC38F3F67}">
      <dsp:nvSpPr>
        <dsp:cNvPr id="0" name=""/>
        <dsp:cNvSpPr/>
      </dsp:nvSpPr>
      <dsp:spPr>
        <a:xfrm>
          <a:off x="3657217" y="2856681"/>
          <a:ext cx="976283" cy="9762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4CCF42-E4CC-4C25-B338-E23CF5F1EC3B}">
      <dsp:nvSpPr>
        <dsp:cNvPr id="0" name=""/>
        <dsp:cNvSpPr/>
      </dsp:nvSpPr>
      <dsp:spPr>
        <a:xfrm>
          <a:off x="3052388" y="4143223"/>
          <a:ext cx="218594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Further research required</a:t>
          </a:r>
          <a:endParaRPr lang="en-US" sz="1900" b="1" kern="1200" dirty="0"/>
        </a:p>
      </dsp:txBody>
      <dsp:txXfrm>
        <a:off x="3052388" y="4143223"/>
        <a:ext cx="218594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37F2D40-DF92-4ADE-A761-CBF896599CA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4F42E9-55BA-437C-85B3-324B4E2BF26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6D81A9-CFC2-4640-899E-DD3E177BE50A}" type="datetimeFigureOut">
              <a:rPr lang="en-US" smtClean="0"/>
              <a:t>5/7/2023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7DF0FD-84A5-462F-A0AC-B2CEF6020C4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85C710-014C-4C89-9B64-843B9863CEB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C605DA-80A8-4B7B-B889-6C5700BB4CE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65392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1E50F4-C55A-473A-A70B-4B042EF011A9}" type="datetimeFigureOut">
              <a:rPr lang="en-US" smtClean="0"/>
              <a:t>5/7/2023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544625-0ADF-4414-89A2-9E135F0C84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2280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98086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98116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0312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66540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1021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7781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51899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9108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23635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347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02530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44074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91161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00221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1999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473571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544625-0ADF-4414-89A2-9E135F0C849F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21297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997837E5-3C5E-443C-A2D1-000E99C56C9B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3250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94D74-1A1D-4D2A-A72C-46909E79FC25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6546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7EF6C-61A3-4ABE-BD96-FA03D795B6DA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4580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86A4-430A-4AD5-B5EF-C591D435B8EE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3104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9657A-4950-446F-96B9-9D93BFB09BFF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7299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A45BD-A80C-4507-A730-CDF4F6664D43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550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D37A8-D27A-4BB2-8E7D-30E19F607DD0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07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A650F-3728-4514-9893-EEC9058F71BD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976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584A-C4F1-4D56-90BE-7D7DEAF851D9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080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B145DA-2599-4C27-B9B9-B7B75455C46B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6312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5378C-70B7-4B5E-832B-9A0C96733F92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80088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94577-BF8B-46C9-82F2-C3158531B971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053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81BA5-5648-4928-AB50-92BB13FF46D7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85693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ECC70D-49F0-42F0-BACB-4971ABF54E5D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4187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9AC6-D89F-4904-9449-60FC3D90E996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5960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BD59A-F02E-4943-A636-190FAFB1C36A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1260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7B658-9A6F-4863-82CE-930810E1468B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7542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2022226-CCF3-41B1-9596-77099643E76A}" type="datetime1">
              <a:rPr lang="en-US" smtClean="0"/>
              <a:t>5/8/2023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50657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7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3.png"/><Relationship Id="rId9" Type="http://schemas.microsoft.com/office/2007/relationships/diagramDrawing" Target="../diagrams/drawing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7.jpe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2.png"/><Relationship Id="rId9" Type="http://schemas.microsoft.com/office/2007/relationships/diagramDrawing" Target="../diagrams/drawing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7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v.uk/government/publications/national-ai-strategy" TargetMode="External"/><Relationship Id="rId5" Type="http://schemas.openxmlformats.org/officeDocument/2006/relationships/hyperlink" Target="https://doi.org/10.1080/23270012.2019.1671243" TargetMode="External"/><Relationship Id="rId4" Type="http://schemas.openxmlformats.org/officeDocument/2006/relationships/hyperlink" Target="https://doi.org/10.1007/s11948-020-00276-4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v.uk/government/publications/ai-regulation-a-pro-innovation-approach" TargetMode="External"/><Relationship Id="rId5" Type="http://schemas.openxmlformats.org/officeDocument/2006/relationships/hyperlink" Target="https://doi.org/10.3390/app12125826" TargetMode="External"/><Relationship Id="rId4" Type="http://schemas.openxmlformats.org/officeDocument/2006/relationships/hyperlink" Target="https://doi.org/10.1007/s11948-020-00276-4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news.microsoft.com/en-gb/2020/08/11/uk-faces-ai-skills-gap-microsoft-report-reveals/" TargetMode="External"/><Relationship Id="rId3" Type="http://schemas.openxmlformats.org/officeDocument/2006/relationships/image" Target="../media/image33.jpeg"/><Relationship Id="rId7" Type="http://schemas.openxmlformats.org/officeDocument/2006/relationships/hyperlink" Target="https://doi.org/10.1007/s44163-021-00014-0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bbc.co.uk/news/av/technology-37713942" TargetMode="External"/><Relationship Id="rId5" Type="http://schemas.openxmlformats.org/officeDocument/2006/relationships/hyperlink" Target="https://online.liverpool.ac.uk/why-artificial-intelligence-is-so-important-in-todays-world/" TargetMode="External"/><Relationship Id="rId4" Type="http://schemas.openxmlformats.org/officeDocument/2006/relationships/hyperlink" Target="https://doi.org/10.1007/s43681-021-00043-6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7" Type="http://schemas.openxmlformats.org/officeDocument/2006/relationships/hyperlink" Target="https://news.harvard.edu/gazette/story/2020/10/ethical-concerns-mount-as-ai-takes-bigger-decision-making-role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1126/science.aap8062" TargetMode="External"/><Relationship Id="rId5" Type="http://schemas.openxmlformats.org/officeDocument/2006/relationships/hyperlink" Target="https://www.businessinsider.com/everything-you-need-to-know-about-chat-gpt-2023-1?r=US&amp;IR=T" TargetMode="External"/><Relationship Id="rId4" Type="http://schemas.openxmlformats.org/officeDocument/2006/relationships/hyperlink" Target="https://eandt.theiet.org/content/articles/2021/11/uk-s-ai-masterplan-vs-reality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7" Type="http://schemas.openxmlformats.org/officeDocument/2006/relationships/hyperlink" Target="https://www.ecomena.org/artificial-intelligence-environmental-sustainability/#:~:text=Role%20of%20Artificial%20Intelligence%20in%20Environmental%20Sustainability.%20In,clean%20energy%2C%20waste%20management%2C%20pollution%20control%20and%20agriculture.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unsustainablemagazine.com/ai-and-sustainability/#:~:text=Here%E2%80%99s%20how%3A%201%20AI-optimized%20models%20can%20offer%20other,patterns%20in%20manufacturing%20processes%20or%20operations.%20More%20items" TargetMode="External"/><Relationship Id="rId5" Type="http://schemas.openxmlformats.org/officeDocument/2006/relationships/hyperlink" Target="https://unesdoc.unesco.org/ark:/48223/pf0000366994" TargetMode="External"/><Relationship Id="rId4" Type="http://schemas.openxmlformats.org/officeDocument/2006/relationships/hyperlink" Target="https://www.unesco.org/en/artificial-intelligence/recommendation-ethics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seas.harvard.edu/news/2021/10/present-and-future-ai" TargetMode="External"/><Relationship Id="rId3" Type="http://schemas.openxmlformats.org/officeDocument/2006/relationships/image" Target="../media/image33.jpeg"/><Relationship Id="rId7" Type="http://schemas.openxmlformats.org/officeDocument/2006/relationships/hyperlink" Target="https://doi.org/10.1002/ctm2.1207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orbes.com/sites/tomaspremuzic/2023/02/14/is-chatgpt-sexist/?sh" TargetMode="External"/><Relationship Id="rId5" Type="http://schemas.openxmlformats.org/officeDocument/2006/relationships/hyperlink" Target="https://www.nytimes.com/interactive/2020/11/21/science/artificial-intelligence-fake-people-faces.html" TargetMode="External"/><Relationship Id="rId4" Type="http://schemas.openxmlformats.org/officeDocument/2006/relationships/hyperlink" Target="https://doi.org/10.1049/et.2021.1110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1109/MIS.2002.1039837" TargetMode="External"/><Relationship Id="rId5" Type="http://schemas.openxmlformats.org/officeDocument/2006/relationships/hyperlink" Target="https://www.nature.com/articles/d41586-020-03409-8" TargetMode="External"/><Relationship Id="rId4" Type="http://schemas.openxmlformats.org/officeDocument/2006/relationships/hyperlink" Target="https://www.apa.org/monitor/2021/11/cover-artificial-intelligence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mayerbrown.com/en/perspectives-events/publications/2022/08/uk-government-proposes-a-new-approach-to-regulating-artificial-intelligence-ai#:~:text=While%20many%20UK%20regulators%204%20and%20UK%20Government,of%20clarity%2C%20overlaps%2C%20and%20inconsistency%20between%20different%20regulators." TargetMode="External"/><Relationship Id="rId5" Type="http://schemas.openxmlformats.org/officeDocument/2006/relationships/hyperlink" Target="https://www.bbc.co.uk/news/business-65478156" TargetMode="External"/><Relationship Id="rId4" Type="http://schemas.openxmlformats.org/officeDocument/2006/relationships/hyperlink" Target="https://www.mckinsey.com/featured-insights/artificial-intelligence/artificial-intelligence-in-the-united-kingdom-prospects-and-challeng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ight sky with mountains far away on the horizon">
            <a:extLst>
              <a:ext uri="{FF2B5EF4-FFF2-40B4-BE49-F238E27FC236}">
                <a16:creationId xmlns:a16="http://schemas.microsoft.com/office/drawing/2014/main" id="{7C454B0C-0819-4D56-9275-BCE254DA659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0C7600-5BA8-4A54-887F-74AF87750A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50964" y="2218268"/>
            <a:ext cx="7197726" cy="2421464"/>
          </a:xfrm>
        </p:spPr>
        <p:txBody>
          <a:bodyPr>
            <a:normAutofit/>
          </a:bodyPr>
          <a:lstStyle/>
          <a:p>
            <a:r>
              <a:rPr lang="en-US" b="1" cap="none" dirty="0">
                <a:latin typeface="+mn-lt"/>
              </a:rPr>
              <a:t>Artificial Intelligence: </a:t>
            </a:r>
            <a:br>
              <a:rPr lang="en-US" b="1" cap="none" dirty="0">
                <a:latin typeface="+mn-lt"/>
              </a:rPr>
            </a:br>
            <a:r>
              <a:rPr lang="en-US" b="1" cap="none" dirty="0">
                <a:latin typeface="+mn-lt"/>
              </a:rPr>
              <a:t>Friend or Foe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584786-6548-4BB4-95FD-977AD1F362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50964" y="4758168"/>
            <a:ext cx="7197726" cy="1405467"/>
          </a:xfrm>
        </p:spPr>
        <p:txBody>
          <a:bodyPr>
            <a:normAutofit fontScale="25000" lnSpcReduction="20000"/>
          </a:bodyPr>
          <a:lstStyle/>
          <a:p>
            <a:r>
              <a:rPr lang="en-GB" sz="11200" b="1" dirty="0">
                <a:ln w="3175" cmpd="sng">
                  <a:noFill/>
                </a:ln>
                <a:ea typeface="+mj-ea"/>
                <a:cs typeface="+mj-cs"/>
              </a:rPr>
              <a:t>Module - ECGE7003Q</a:t>
            </a:r>
          </a:p>
          <a:p>
            <a:r>
              <a:rPr lang="en-GB" sz="11200" b="1" dirty="0">
                <a:ln w="3175" cmpd="sng">
                  <a:noFill/>
                </a:ln>
                <a:ea typeface="+mj-ea"/>
                <a:cs typeface="+mj-cs"/>
              </a:rPr>
              <a:t>Assessment 2</a:t>
            </a:r>
          </a:p>
          <a:p>
            <a:r>
              <a:rPr lang="en-GB" sz="11200" b="1" dirty="0">
                <a:ln w="3175" cmpd="sng">
                  <a:noFill/>
                </a:ln>
                <a:ea typeface="+mj-ea"/>
                <a:cs typeface="+mj-cs"/>
              </a:rPr>
              <a:t>Sunny Zdravkova</a:t>
            </a:r>
          </a:p>
          <a:p>
            <a:r>
              <a:rPr lang="en-GB" sz="11200" b="1" dirty="0">
                <a:ln w="3175" cmpd="sng">
                  <a:noFill/>
                </a:ln>
                <a:ea typeface="+mj-ea"/>
                <a:cs typeface="+mj-cs"/>
              </a:rPr>
              <a:t>Student number - 2125154</a:t>
            </a:r>
          </a:p>
          <a:p>
            <a:endParaRPr lang="en-US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A24ADC-D78B-5047-F60C-D29D9D975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8017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7721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ight sky with mountains far away on the horizon">
            <a:extLst>
              <a:ext uri="{FF2B5EF4-FFF2-40B4-BE49-F238E27FC236}">
                <a16:creationId xmlns:a16="http://schemas.microsoft.com/office/drawing/2014/main" id="{7C454B0C-0819-4D56-9275-BCE254DA659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0C7600-5BA8-4A54-887F-74AF87750A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2794" y="3429000"/>
            <a:ext cx="9886411" cy="2421464"/>
          </a:xfrm>
        </p:spPr>
        <p:txBody>
          <a:bodyPr>
            <a:noAutofit/>
          </a:bodyPr>
          <a:lstStyle/>
          <a:p>
            <a:pPr algn="ctr"/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Identify one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i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ssue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o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f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s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ustainability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i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n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c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ontemporary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s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ociety and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c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ritically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r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eflect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u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pon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t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he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t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ension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b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etween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p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olicy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a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nd </a:t>
            </a:r>
            <a:r>
              <a:rPr lang="en-GB" b="1" cap="none" dirty="0">
                <a:solidFill>
                  <a:srgbClr val="FFFFFF"/>
                </a:solidFill>
                <a:latin typeface="+mn-lt"/>
              </a:rPr>
              <a:t>p</a:t>
            </a:r>
            <a:r>
              <a:rPr lang="en-GB" b="1" i="0" u="none" strike="noStrike" cap="none" dirty="0">
                <a:solidFill>
                  <a:srgbClr val="FFFFFF"/>
                </a:solidFill>
                <a:effectLst/>
                <a:latin typeface="+mn-lt"/>
              </a:rPr>
              <a:t>ractice.</a:t>
            </a:r>
            <a:br>
              <a:rPr lang="en-GB" b="1" dirty="0">
                <a:latin typeface="+mn-lt"/>
              </a:rPr>
            </a:br>
            <a:endParaRPr lang="en-US" b="1" dirty="0">
              <a:latin typeface="+mn-lt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0C9911F-9A00-6DF4-DD30-D21A94128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6091" y="648016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84749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" name="Picture 102">
            <a:extLst>
              <a:ext uri="{FF2B5EF4-FFF2-40B4-BE49-F238E27FC236}">
                <a16:creationId xmlns:a16="http://schemas.microsoft.com/office/drawing/2014/main" id="{6AF6706C-CF07-43A1-BCC4-CBA5D3382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05" name="Rectangle 104">
            <a:extLst>
              <a:ext uri="{FF2B5EF4-FFF2-40B4-BE49-F238E27FC236}">
                <a16:creationId xmlns:a16="http://schemas.microsoft.com/office/drawing/2014/main" id="{663E7BCA-E0FA-4E55-B6F9-2965487753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7" name="Picture 106">
            <a:extLst>
              <a:ext uri="{FF2B5EF4-FFF2-40B4-BE49-F238E27FC236}">
                <a16:creationId xmlns:a16="http://schemas.microsoft.com/office/drawing/2014/main" id="{1D6E130B-775E-4AE3-971F-4765BB84A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88652B-B439-4AB5-8773-417F1E051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030" y="1377329"/>
            <a:ext cx="4789678" cy="37466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3200" b="1" i="1" dirty="0">
                <a:solidFill>
                  <a:srgbClr val="FFFFFF"/>
                </a:solidFill>
                <a:latin typeface="+mn-lt"/>
              </a:rPr>
              <a:t>‘’The Rise Of AI Will Be Either The Best, Or The Worst Thing, Ever To Happen To Humanity. We Do Not Know Which.’’ </a:t>
            </a:r>
            <a:r>
              <a:rPr lang="en-US" sz="3200" b="1" dirty="0">
                <a:solidFill>
                  <a:srgbClr val="FFFFFF"/>
                </a:solidFill>
                <a:latin typeface="+mn-lt"/>
              </a:rPr>
              <a:t>(Stephen Hawking, 2016)</a:t>
            </a:r>
            <a:br>
              <a:rPr lang="en-US" sz="3200" b="1" dirty="0">
                <a:solidFill>
                  <a:srgbClr val="FFFFFF"/>
                </a:solidFill>
                <a:latin typeface="+mn-lt"/>
              </a:rPr>
            </a:br>
            <a:endParaRPr lang="en-US" sz="3200" b="1" dirty="0">
              <a:solidFill>
                <a:srgbClr val="FFFFFF"/>
              </a:solidFill>
              <a:latin typeface="+mn-lt"/>
            </a:endParaRPr>
          </a:p>
        </p:txBody>
      </p:sp>
      <p:sp useBgFill="1">
        <p:nvSpPr>
          <p:cNvPr id="109" name="Rounded Rectangle 3">
            <a:extLst>
              <a:ext uri="{FF2B5EF4-FFF2-40B4-BE49-F238E27FC236}">
                <a16:creationId xmlns:a16="http://schemas.microsoft.com/office/drawing/2014/main" id="{47D1B3D9-1F1B-468B-AC82-D0DD90D05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2379" y="639097"/>
            <a:ext cx="5471927" cy="5575439"/>
          </a:xfrm>
          <a:prstGeom prst="roundRect">
            <a:avLst>
              <a:gd name="adj" fmla="val 531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algn="ctr" defTabSz="457200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>
              <a:solidFill>
                <a:schemeClr val="tx1"/>
              </a:solidFill>
            </a:endParaRPr>
          </a:p>
        </p:txBody>
      </p:sp>
      <p:pic>
        <p:nvPicPr>
          <p:cNvPr id="3" name="Picture 2" descr="A person in a wheelchair&#10;&#10;Description automatically generated with low confidence">
            <a:extLst>
              <a:ext uri="{FF2B5EF4-FFF2-40B4-BE49-F238E27FC236}">
                <a16:creationId xmlns:a16="http://schemas.microsoft.com/office/drawing/2014/main" id="{4E3BF4F8-B473-1747-016E-82FA6EFAFD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20971" y="1824381"/>
            <a:ext cx="4173253" cy="31920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82AE6F0-E8AA-0E5A-ADE3-9927DC03D0CC}"/>
              </a:ext>
            </a:extLst>
          </p:cNvPr>
          <p:cNvSpPr txBox="1"/>
          <p:nvPr/>
        </p:nvSpPr>
        <p:spPr>
          <a:xfrm>
            <a:off x="7273534" y="6347369"/>
            <a:ext cx="362069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(Stephen Hawking, Cambridge 2016)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4412DD-3600-BDA8-A677-FA156FD8D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78389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>
                <a:solidFill>
                  <a:schemeClr val="bg1"/>
                </a:solidFill>
              </a:rPr>
              <a:t>3</a:t>
            </a:fld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3902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9F444-FCBD-B140-9C05-E443FA080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498" y="-173729"/>
            <a:ext cx="6143423" cy="1456267"/>
          </a:xfrm>
        </p:spPr>
        <p:txBody>
          <a:bodyPr>
            <a:normAutofit/>
          </a:bodyPr>
          <a:lstStyle/>
          <a:p>
            <a:r>
              <a:rPr lang="en-US" sz="4000" b="1" cap="none" dirty="0">
                <a:latin typeface="+mn-lt"/>
              </a:rPr>
              <a:t>Introduction</a:t>
            </a:r>
            <a:endParaRPr lang="ru-RU" sz="4000" b="1" cap="none" dirty="0">
              <a:latin typeface="+mn-lt"/>
            </a:endParaRPr>
          </a:p>
        </p:txBody>
      </p:sp>
      <p:grpSp>
        <p:nvGrpSpPr>
          <p:cNvPr id="179" name="Group 178">
            <a:extLst>
              <a:ext uri="{FF2B5EF4-FFF2-40B4-BE49-F238E27FC236}">
                <a16:creationId xmlns:a16="http://schemas.microsoft.com/office/drawing/2014/main" id="{CFEF753B-CA1B-4178-80F5-095B7FEA2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1267604">
            <a:off x="8565602" y="3905595"/>
            <a:ext cx="3639934" cy="3163289"/>
            <a:chOff x="5281603" y="104899"/>
            <a:chExt cx="6910397" cy="6005491"/>
          </a:xfrm>
        </p:grpSpPr>
        <p:sp>
          <p:nvSpPr>
            <p:cNvPr id="180" name="Freeform 98">
              <a:extLst>
                <a:ext uri="{FF2B5EF4-FFF2-40B4-BE49-F238E27FC236}">
                  <a16:creationId xmlns:a16="http://schemas.microsoft.com/office/drawing/2014/main" id="{86C68ECC-F0A0-411E-A303-6DC0707A36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1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81" name="Group 180">
              <a:extLst>
                <a:ext uri="{FF2B5EF4-FFF2-40B4-BE49-F238E27FC236}">
                  <a16:creationId xmlns:a16="http://schemas.microsoft.com/office/drawing/2014/main" id="{6A21E140-4ECB-4C42-BDC7-F4351513D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182" name="Straight Connector 181">
                <a:extLst>
                  <a:ext uri="{FF2B5EF4-FFF2-40B4-BE49-F238E27FC236}">
                    <a16:creationId xmlns:a16="http://schemas.microsoft.com/office/drawing/2014/main" id="{2940CFC5-AC4C-4746-A3B9-3DD434FF6D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3" name="Straight Connector 182">
                <a:extLst>
                  <a:ext uri="{FF2B5EF4-FFF2-40B4-BE49-F238E27FC236}">
                    <a16:creationId xmlns:a16="http://schemas.microsoft.com/office/drawing/2014/main" id="{6EC95677-9C92-4D0D-91D4-E07380F250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4" name="Straight Connector 183">
                <a:extLst>
                  <a:ext uri="{FF2B5EF4-FFF2-40B4-BE49-F238E27FC236}">
                    <a16:creationId xmlns:a16="http://schemas.microsoft.com/office/drawing/2014/main" id="{097602B2-71E1-4395-9C47-DE48B712AE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5" name="Straight Connector 184">
                <a:extLst>
                  <a:ext uri="{FF2B5EF4-FFF2-40B4-BE49-F238E27FC236}">
                    <a16:creationId xmlns:a16="http://schemas.microsoft.com/office/drawing/2014/main" id="{7FC50570-F1A9-4DB3-A64D-3A21A58882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6" name="Straight Connector 185">
                <a:extLst>
                  <a:ext uri="{FF2B5EF4-FFF2-40B4-BE49-F238E27FC236}">
                    <a16:creationId xmlns:a16="http://schemas.microsoft.com/office/drawing/2014/main" id="{88E4F209-3FDA-4C17-A86D-59990132FF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7" name="Straight Connector 186">
                <a:extLst>
                  <a:ext uri="{FF2B5EF4-FFF2-40B4-BE49-F238E27FC236}">
                    <a16:creationId xmlns:a16="http://schemas.microsoft.com/office/drawing/2014/main" id="{9950C402-F8DC-4C99-90A8-CD67BDEC6C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Straight Connector 187">
                <a:extLst>
                  <a:ext uri="{FF2B5EF4-FFF2-40B4-BE49-F238E27FC236}">
                    <a16:creationId xmlns:a16="http://schemas.microsoft.com/office/drawing/2014/main" id="{76483FEF-FBDD-456C-AD52-B6D166FB1C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9" name="Straight Connector 188">
                <a:extLst>
                  <a:ext uri="{FF2B5EF4-FFF2-40B4-BE49-F238E27FC236}">
                    <a16:creationId xmlns:a16="http://schemas.microsoft.com/office/drawing/2014/main" id="{DA316CA5-D470-4E6D-A6E8-D35DB7725D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0" name="Straight Connector 189">
                <a:extLst>
                  <a:ext uri="{FF2B5EF4-FFF2-40B4-BE49-F238E27FC236}">
                    <a16:creationId xmlns:a16="http://schemas.microsoft.com/office/drawing/2014/main" id="{8BFA4937-71AA-4400-8DCD-20E5DF0501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1" name="Straight Connector 190">
                <a:extLst>
                  <a:ext uri="{FF2B5EF4-FFF2-40B4-BE49-F238E27FC236}">
                    <a16:creationId xmlns:a16="http://schemas.microsoft.com/office/drawing/2014/main" id="{768FA0D4-7119-47B3-8329-0978770774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2" name="Straight Connector 191">
                <a:extLst>
                  <a:ext uri="{FF2B5EF4-FFF2-40B4-BE49-F238E27FC236}">
                    <a16:creationId xmlns:a16="http://schemas.microsoft.com/office/drawing/2014/main" id="{62C433AC-8114-47CC-9467-FCB5FE9807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3" name="Straight Connector 192">
                <a:extLst>
                  <a:ext uri="{FF2B5EF4-FFF2-40B4-BE49-F238E27FC236}">
                    <a16:creationId xmlns:a16="http://schemas.microsoft.com/office/drawing/2014/main" id="{BF9CB489-BA36-4004-A019-75FBA23CCB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4" name="Straight Connector 193">
                <a:extLst>
                  <a:ext uri="{FF2B5EF4-FFF2-40B4-BE49-F238E27FC236}">
                    <a16:creationId xmlns:a16="http://schemas.microsoft.com/office/drawing/2014/main" id="{B4C060E4-E790-4A31-B683-EA834FCF4E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5" name="Straight Connector 194">
                <a:extLst>
                  <a:ext uri="{FF2B5EF4-FFF2-40B4-BE49-F238E27FC236}">
                    <a16:creationId xmlns:a16="http://schemas.microsoft.com/office/drawing/2014/main" id="{13F00D2A-400F-4678-BB33-16B61650F4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6" name="Straight Connector 195">
                <a:extLst>
                  <a:ext uri="{FF2B5EF4-FFF2-40B4-BE49-F238E27FC236}">
                    <a16:creationId xmlns:a16="http://schemas.microsoft.com/office/drawing/2014/main" id="{46AABFD4-3727-4DF4-933A-C0A090248A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7" name="Straight Connector 196">
                <a:extLst>
                  <a:ext uri="{FF2B5EF4-FFF2-40B4-BE49-F238E27FC236}">
                    <a16:creationId xmlns:a16="http://schemas.microsoft.com/office/drawing/2014/main" id="{6CC40A87-D067-41BF-B368-A197EC0D9D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8" name="Straight Connector 197">
                <a:extLst>
                  <a:ext uri="{FF2B5EF4-FFF2-40B4-BE49-F238E27FC236}">
                    <a16:creationId xmlns:a16="http://schemas.microsoft.com/office/drawing/2014/main" id="{E116F92B-7098-4139-AC77-75B4CE3323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9" name="Straight Connector 198">
                <a:extLst>
                  <a:ext uri="{FF2B5EF4-FFF2-40B4-BE49-F238E27FC236}">
                    <a16:creationId xmlns:a16="http://schemas.microsoft.com/office/drawing/2014/main" id="{CFDF485C-38E7-4C0D-A2A7-3F1DE3B918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0" name="Straight Connector 199">
                <a:extLst>
                  <a:ext uri="{FF2B5EF4-FFF2-40B4-BE49-F238E27FC236}">
                    <a16:creationId xmlns:a16="http://schemas.microsoft.com/office/drawing/2014/main" id="{BF6DBD12-21A0-4F07-953F-D3B3486C15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1" name="Straight Connector 200">
                <a:extLst>
                  <a:ext uri="{FF2B5EF4-FFF2-40B4-BE49-F238E27FC236}">
                    <a16:creationId xmlns:a16="http://schemas.microsoft.com/office/drawing/2014/main" id="{554F4E42-5B16-41F4-8FF4-2EB134C1FE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2" name="Straight Connector 201">
                <a:extLst>
                  <a:ext uri="{FF2B5EF4-FFF2-40B4-BE49-F238E27FC236}">
                    <a16:creationId xmlns:a16="http://schemas.microsoft.com/office/drawing/2014/main" id="{6F4CC20F-EBF6-4AFE-9A4F-68ACC7513B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3" name="Straight Connector 202">
                <a:extLst>
                  <a:ext uri="{FF2B5EF4-FFF2-40B4-BE49-F238E27FC236}">
                    <a16:creationId xmlns:a16="http://schemas.microsoft.com/office/drawing/2014/main" id="{FA745DE2-9816-4D5B-BB41-BE1874612F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" name="Straight Connector 203">
                <a:extLst>
                  <a:ext uri="{FF2B5EF4-FFF2-40B4-BE49-F238E27FC236}">
                    <a16:creationId xmlns:a16="http://schemas.microsoft.com/office/drawing/2014/main" id="{D5B5D721-5554-457C-BE2F-BCA2505CAD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5" name="Straight Connector 204">
                <a:extLst>
                  <a:ext uri="{FF2B5EF4-FFF2-40B4-BE49-F238E27FC236}">
                    <a16:creationId xmlns:a16="http://schemas.microsoft.com/office/drawing/2014/main" id="{BAFF390C-48FB-4FA5-998E-6DDDF9D2B4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6" name="Straight Connector 205">
                <a:extLst>
                  <a:ext uri="{FF2B5EF4-FFF2-40B4-BE49-F238E27FC236}">
                    <a16:creationId xmlns:a16="http://schemas.microsoft.com/office/drawing/2014/main" id="{F4B2E647-1CF4-4AF8-9AF5-8EAB6D6E88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7" name="Straight Connector 206">
                <a:extLst>
                  <a:ext uri="{FF2B5EF4-FFF2-40B4-BE49-F238E27FC236}">
                    <a16:creationId xmlns:a16="http://schemas.microsoft.com/office/drawing/2014/main" id="{46DA8C50-AA32-47D8-8DCB-DE9624E60E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8" name="Straight Connector 207">
                <a:extLst>
                  <a:ext uri="{FF2B5EF4-FFF2-40B4-BE49-F238E27FC236}">
                    <a16:creationId xmlns:a16="http://schemas.microsoft.com/office/drawing/2014/main" id="{51ED6412-8EBC-4680-B7D2-65A4F73BBB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9" name="Straight Connector 208">
                <a:extLst>
                  <a:ext uri="{FF2B5EF4-FFF2-40B4-BE49-F238E27FC236}">
                    <a16:creationId xmlns:a16="http://schemas.microsoft.com/office/drawing/2014/main" id="{2983F033-A214-4959-956E-4B50B7AC66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0" name="Straight Connector 209">
                <a:extLst>
                  <a:ext uri="{FF2B5EF4-FFF2-40B4-BE49-F238E27FC236}">
                    <a16:creationId xmlns:a16="http://schemas.microsoft.com/office/drawing/2014/main" id="{A77F30C3-5A8C-4BEB-95C1-A7B9C0961F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1" name="Straight Connector 210">
                <a:extLst>
                  <a:ext uri="{FF2B5EF4-FFF2-40B4-BE49-F238E27FC236}">
                    <a16:creationId xmlns:a16="http://schemas.microsoft.com/office/drawing/2014/main" id="{99A432F5-9A86-437C-8108-7945FA72EC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2" name="Straight Connector 211">
                <a:extLst>
                  <a:ext uri="{FF2B5EF4-FFF2-40B4-BE49-F238E27FC236}">
                    <a16:creationId xmlns:a16="http://schemas.microsoft.com/office/drawing/2014/main" id="{4F8B1465-BA18-4D1C-ADED-D4BAA7638A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3" name="Straight Connector 212">
                <a:extLst>
                  <a:ext uri="{FF2B5EF4-FFF2-40B4-BE49-F238E27FC236}">
                    <a16:creationId xmlns:a16="http://schemas.microsoft.com/office/drawing/2014/main" id="{45DD7842-E27E-4461-B9C8-63AD2F0C44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4" name="Straight Connector 213">
                <a:extLst>
                  <a:ext uri="{FF2B5EF4-FFF2-40B4-BE49-F238E27FC236}">
                    <a16:creationId xmlns:a16="http://schemas.microsoft.com/office/drawing/2014/main" id="{3C45934F-49A5-4EDB-A9A3-5540D74AB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5" name="Straight Connector 214">
                <a:extLst>
                  <a:ext uri="{FF2B5EF4-FFF2-40B4-BE49-F238E27FC236}">
                    <a16:creationId xmlns:a16="http://schemas.microsoft.com/office/drawing/2014/main" id="{EEF9B0E3-0DC0-4D03-A02B-8F62D905F4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6" name="Straight Connector 215">
                <a:extLst>
                  <a:ext uri="{FF2B5EF4-FFF2-40B4-BE49-F238E27FC236}">
                    <a16:creationId xmlns:a16="http://schemas.microsoft.com/office/drawing/2014/main" id="{2B1998C4-BF81-4332-A399-AD43467F677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7" name="Straight Connector 216">
                <a:extLst>
                  <a:ext uri="{FF2B5EF4-FFF2-40B4-BE49-F238E27FC236}">
                    <a16:creationId xmlns:a16="http://schemas.microsoft.com/office/drawing/2014/main" id="{44CFAF52-7684-46F2-8DFD-70A7F36DB0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8" name="Straight Connector 217">
                <a:extLst>
                  <a:ext uri="{FF2B5EF4-FFF2-40B4-BE49-F238E27FC236}">
                    <a16:creationId xmlns:a16="http://schemas.microsoft.com/office/drawing/2014/main" id="{93EFB5D1-BDF7-40B6-BBEA-D489CE79F1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9" name="Straight Connector 218">
                <a:extLst>
                  <a:ext uri="{FF2B5EF4-FFF2-40B4-BE49-F238E27FC236}">
                    <a16:creationId xmlns:a16="http://schemas.microsoft.com/office/drawing/2014/main" id="{B5A98777-A259-461F-A9B2-21DFC45C17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0" name="Straight Connector 219">
                <a:extLst>
                  <a:ext uri="{FF2B5EF4-FFF2-40B4-BE49-F238E27FC236}">
                    <a16:creationId xmlns:a16="http://schemas.microsoft.com/office/drawing/2014/main" id="{0F795195-D966-482A-8D47-6265C00F6D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1" name="Straight Connector 220">
                <a:extLst>
                  <a:ext uri="{FF2B5EF4-FFF2-40B4-BE49-F238E27FC236}">
                    <a16:creationId xmlns:a16="http://schemas.microsoft.com/office/drawing/2014/main" id="{6E881E12-FFE1-441E-B36B-804289472BA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2" name="Straight Connector 221">
                <a:extLst>
                  <a:ext uri="{FF2B5EF4-FFF2-40B4-BE49-F238E27FC236}">
                    <a16:creationId xmlns:a16="http://schemas.microsoft.com/office/drawing/2014/main" id="{61DBEB97-C3B3-4646-9760-227E20B155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3" name="Straight Connector 222">
                <a:extLst>
                  <a:ext uri="{FF2B5EF4-FFF2-40B4-BE49-F238E27FC236}">
                    <a16:creationId xmlns:a16="http://schemas.microsoft.com/office/drawing/2014/main" id="{0BA17FBA-A611-4CA2-9CDC-E073B889C4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4" name="Straight Connector 223">
                <a:extLst>
                  <a:ext uri="{FF2B5EF4-FFF2-40B4-BE49-F238E27FC236}">
                    <a16:creationId xmlns:a16="http://schemas.microsoft.com/office/drawing/2014/main" id="{1B66F6D2-50DA-4E7A-8583-E9159CD962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5" name="Straight Connector 224">
                <a:extLst>
                  <a:ext uri="{FF2B5EF4-FFF2-40B4-BE49-F238E27FC236}">
                    <a16:creationId xmlns:a16="http://schemas.microsoft.com/office/drawing/2014/main" id="{DD181CC7-8652-404A-B5C7-58004FD15F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6" name="Straight Connector 225">
                <a:extLst>
                  <a:ext uri="{FF2B5EF4-FFF2-40B4-BE49-F238E27FC236}">
                    <a16:creationId xmlns:a16="http://schemas.microsoft.com/office/drawing/2014/main" id="{75706D69-47CD-47E3-83C9-EDB4EAF58C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7" name="Straight Connector 226">
                <a:extLst>
                  <a:ext uri="{FF2B5EF4-FFF2-40B4-BE49-F238E27FC236}">
                    <a16:creationId xmlns:a16="http://schemas.microsoft.com/office/drawing/2014/main" id="{2ADC21AA-CD21-436C-A9D7-DC4167E500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8" name="Straight Connector 227">
                <a:extLst>
                  <a:ext uri="{FF2B5EF4-FFF2-40B4-BE49-F238E27FC236}">
                    <a16:creationId xmlns:a16="http://schemas.microsoft.com/office/drawing/2014/main" id="{4702CCCC-772F-4AF1-8201-73C2537110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9" name="Straight Connector 228">
                <a:extLst>
                  <a:ext uri="{FF2B5EF4-FFF2-40B4-BE49-F238E27FC236}">
                    <a16:creationId xmlns:a16="http://schemas.microsoft.com/office/drawing/2014/main" id="{62AAD2B7-288B-42CF-804B-E33B84D747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0" name="Straight Connector 229">
                <a:extLst>
                  <a:ext uri="{FF2B5EF4-FFF2-40B4-BE49-F238E27FC236}">
                    <a16:creationId xmlns:a16="http://schemas.microsoft.com/office/drawing/2014/main" id="{D51CCD7B-95EB-4EE4-BAED-4308C80BF3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1" name="Straight Connector 230">
                <a:extLst>
                  <a:ext uri="{FF2B5EF4-FFF2-40B4-BE49-F238E27FC236}">
                    <a16:creationId xmlns:a16="http://schemas.microsoft.com/office/drawing/2014/main" id="{F92C4B5C-D0FB-4C0A-B5FA-2C7DDF7625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2" name="Straight Connector 231">
                <a:extLst>
                  <a:ext uri="{FF2B5EF4-FFF2-40B4-BE49-F238E27FC236}">
                    <a16:creationId xmlns:a16="http://schemas.microsoft.com/office/drawing/2014/main" id="{64D2931E-A280-496D-99C1-5C2A820CB4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3" name="Straight Connector 232">
                <a:extLst>
                  <a:ext uri="{FF2B5EF4-FFF2-40B4-BE49-F238E27FC236}">
                    <a16:creationId xmlns:a16="http://schemas.microsoft.com/office/drawing/2014/main" id="{ED33CBE3-55B1-43CF-96B9-2E994EBCEA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4" name="Straight Connector 233">
                <a:extLst>
                  <a:ext uri="{FF2B5EF4-FFF2-40B4-BE49-F238E27FC236}">
                    <a16:creationId xmlns:a16="http://schemas.microsoft.com/office/drawing/2014/main" id="{16C6D563-A48C-4E6B-AE46-2CCE38A660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5" name="Straight Connector 234">
                <a:extLst>
                  <a:ext uri="{FF2B5EF4-FFF2-40B4-BE49-F238E27FC236}">
                    <a16:creationId xmlns:a16="http://schemas.microsoft.com/office/drawing/2014/main" id="{AD0ABECB-C92E-4F76-89A6-1334939CDF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6" name="Straight Connector 235">
                <a:extLst>
                  <a:ext uri="{FF2B5EF4-FFF2-40B4-BE49-F238E27FC236}">
                    <a16:creationId xmlns:a16="http://schemas.microsoft.com/office/drawing/2014/main" id="{8C258514-FFA8-4DE3-9B25-D55705AC3B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7" name="Straight Connector 236">
                <a:extLst>
                  <a:ext uri="{FF2B5EF4-FFF2-40B4-BE49-F238E27FC236}">
                    <a16:creationId xmlns:a16="http://schemas.microsoft.com/office/drawing/2014/main" id="{C2B9E312-EEBF-4783-B25E-D7DD0D6E71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8" name="Straight Connector 237">
                <a:extLst>
                  <a:ext uri="{FF2B5EF4-FFF2-40B4-BE49-F238E27FC236}">
                    <a16:creationId xmlns:a16="http://schemas.microsoft.com/office/drawing/2014/main" id="{7CB21139-A4D5-4D0F-9AD0-868FFC4240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9" name="Straight Connector 238">
                <a:extLst>
                  <a:ext uri="{FF2B5EF4-FFF2-40B4-BE49-F238E27FC236}">
                    <a16:creationId xmlns:a16="http://schemas.microsoft.com/office/drawing/2014/main" id="{E72FF9AC-BC86-42FD-8DF7-72429C958C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0" name="Straight Connector 239">
                <a:extLst>
                  <a:ext uri="{FF2B5EF4-FFF2-40B4-BE49-F238E27FC236}">
                    <a16:creationId xmlns:a16="http://schemas.microsoft.com/office/drawing/2014/main" id="{23D09EAB-27F8-4FAC-91C2-4942ABA740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1" name="Straight Connector 240">
                <a:extLst>
                  <a:ext uri="{FF2B5EF4-FFF2-40B4-BE49-F238E27FC236}">
                    <a16:creationId xmlns:a16="http://schemas.microsoft.com/office/drawing/2014/main" id="{10D82CB2-C309-4CCD-9FB1-EF8F4407EC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2" name="Straight Connector 241">
                <a:extLst>
                  <a:ext uri="{FF2B5EF4-FFF2-40B4-BE49-F238E27FC236}">
                    <a16:creationId xmlns:a16="http://schemas.microsoft.com/office/drawing/2014/main" id="{3625D6FE-BC58-4E33-B4E9-282D5CB75E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3" name="Straight Connector 242">
                <a:extLst>
                  <a:ext uri="{FF2B5EF4-FFF2-40B4-BE49-F238E27FC236}">
                    <a16:creationId xmlns:a16="http://schemas.microsoft.com/office/drawing/2014/main" id="{2158CF66-DCD3-4627-9675-61B42A3037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4" name="Straight Connector 243">
                <a:extLst>
                  <a:ext uri="{FF2B5EF4-FFF2-40B4-BE49-F238E27FC236}">
                    <a16:creationId xmlns:a16="http://schemas.microsoft.com/office/drawing/2014/main" id="{44ED85B9-D0C1-4222-B4BC-E81876EC38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5" name="Straight Connector 244">
                <a:extLst>
                  <a:ext uri="{FF2B5EF4-FFF2-40B4-BE49-F238E27FC236}">
                    <a16:creationId xmlns:a16="http://schemas.microsoft.com/office/drawing/2014/main" id="{1299F075-06C0-46B8-A3F7-1D7E8D6001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6" name="Straight Connector 245">
                <a:extLst>
                  <a:ext uri="{FF2B5EF4-FFF2-40B4-BE49-F238E27FC236}">
                    <a16:creationId xmlns:a16="http://schemas.microsoft.com/office/drawing/2014/main" id="{AEA87578-2C04-4651-A5BF-81D06050C9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7" name="Straight Connector 246">
                <a:extLst>
                  <a:ext uri="{FF2B5EF4-FFF2-40B4-BE49-F238E27FC236}">
                    <a16:creationId xmlns:a16="http://schemas.microsoft.com/office/drawing/2014/main" id="{12A8551E-D8EB-40F2-AD25-87484A17D2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8" name="Straight Connector 247">
                <a:extLst>
                  <a:ext uri="{FF2B5EF4-FFF2-40B4-BE49-F238E27FC236}">
                    <a16:creationId xmlns:a16="http://schemas.microsoft.com/office/drawing/2014/main" id="{AC1E0E32-3B75-404A-9165-5733782508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9" name="Straight Connector 248">
                <a:extLst>
                  <a:ext uri="{FF2B5EF4-FFF2-40B4-BE49-F238E27FC236}">
                    <a16:creationId xmlns:a16="http://schemas.microsoft.com/office/drawing/2014/main" id="{4A410333-16BA-443A-B24F-418ED77536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0" name="Straight Connector 249">
                <a:extLst>
                  <a:ext uri="{FF2B5EF4-FFF2-40B4-BE49-F238E27FC236}">
                    <a16:creationId xmlns:a16="http://schemas.microsoft.com/office/drawing/2014/main" id="{271589D1-7914-4EA7-B6B4-C1E7EA5FE6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1" name="Straight Connector 250">
                <a:extLst>
                  <a:ext uri="{FF2B5EF4-FFF2-40B4-BE49-F238E27FC236}">
                    <a16:creationId xmlns:a16="http://schemas.microsoft.com/office/drawing/2014/main" id="{E62A5ACA-F5D5-41F3-9549-06DB799C4D1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2" name="Straight Connector 251">
                <a:extLst>
                  <a:ext uri="{FF2B5EF4-FFF2-40B4-BE49-F238E27FC236}">
                    <a16:creationId xmlns:a16="http://schemas.microsoft.com/office/drawing/2014/main" id="{EA254CA6-3565-4CD0-8BEB-C94A533C01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3" name="Straight Connector 252">
                <a:extLst>
                  <a:ext uri="{FF2B5EF4-FFF2-40B4-BE49-F238E27FC236}">
                    <a16:creationId xmlns:a16="http://schemas.microsoft.com/office/drawing/2014/main" id="{E62203F9-E5BE-44F8-8D43-31EEF85E92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4" name="Straight Connector 253">
                <a:extLst>
                  <a:ext uri="{FF2B5EF4-FFF2-40B4-BE49-F238E27FC236}">
                    <a16:creationId xmlns:a16="http://schemas.microsoft.com/office/drawing/2014/main" id="{FC43FC58-4722-4D22-88C1-652EB16585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5" name="Straight Connector 254">
                <a:extLst>
                  <a:ext uri="{FF2B5EF4-FFF2-40B4-BE49-F238E27FC236}">
                    <a16:creationId xmlns:a16="http://schemas.microsoft.com/office/drawing/2014/main" id="{D4C87F1C-06F8-43CD-8920-F525A5504B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6" name="Straight Connector 255">
                <a:extLst>
                  <a:ext uri="{FF2B5EF4-FFF2-40B4-BE49-F238E27FC236}">
                    <a16:creationId xmlns:a16="http://schemas.microsoft.com/office/drawing/2014/main" id="{F75BF2BA-0DFF-4812-986E-9F2286A9F4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7" name="Straight Connector 256">
                <a:extLst>
                  <a:ext uri="{FF2B5EF4-FFF2-40B4-BE49-F238E27FC236}">
                    <a16:creationId xmlns:a16="http://schemas.microsoft.com/office/drawing/2014/main" id="{7B79CBCB-DE00-4F16-A2FC-E54EF816BA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8" name="Straight Connector 257">
                <a:extLst>
                  <a:ext uri="{FF2B5EF4-FFF2-40B4-BE49-F238E27FC236}">
                    <a16:creationId xmlns:a16="http://schemas.microsoft.com/office/drawing/2014/main" id="{DEA1374B-AC49-4266-965E-1F9CD9E53B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9" name="Straight Connector 258">
                <a:extLst>
                  <a:ext uri="{FF2B5EF4-FFF2-40B4-BE49-F238E27FC236}">
                    <a16:creationId xmlns:a16="http://schemas.microsoft.com/office/drawing/2014/main" id="{325DE178-9F40-48D5-B0A9-4B03247422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61" name="Group 260">
            <a:extLst>
              <a:ext uri="{FF2B5EF4-FFF2-40B4-BE49-F238E27FC236}">
                <a16:creationId xmlns:a16="http://schemas.microsoft.com/office/drawing/2014/main" id="{29858C9E-401F-4216-8087-A25D1B588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5392608">
            <a:off x="7397406" y="-618857"/>
            <a:ext cx="4915057" cy="4271437"/>
            <a:chOff x="5281603" y="104899"/>
            <a:chExt cx="6910397" cy="6005491"/>
          </a:xfrm>
        </p:grpSpPr>
        <p:sp>
          <p:nvSpPr>
            <p:cNvPr id="262" name="Freeform 17">
              <a:extLst>
                <a:ext uri="{FF2B5EF4-FFF2-40B4-BE49-F238E27FC236}">
                  <a16:creationId xmlns:a16="http://schemas.microsoft.com/office/drawing/2014/main" id="{D963FBC5-E6AD-44F8-AF49-6F5B5BF9D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281603" y="104899"/>
              <a:ext cx="6896713" cy="6005491"/>
            </a:xfrm>
            <a:custGeom>
              <a:avLst/>
              <a:gdLst>
                <a:gd name="connsiteX0" fmla="*/ 3912717 w 6896713"/>
                <a:gd name="connsiteY0" fmla="*/ 0 h 6005491"/>
                <a:gd name="connsiteX1" fmla="*/ 6679426 w 6896713"/>
                <a:gd name="connsiteY1" fmla="*/ 1146008 h 6005491"/>
                <a:gd name="connsiteX2" fmla="*/ 6896713 w 6896713"/>
                <a:gd name="connsiteY2" fmla="*/ 1385085 h 6005491"/>
                <a:gd name="connsiteX3" fmla="*/ 6896713 w 6896713"/>
                <a:gd name="connsiteY3" fmla="*/ 1431256 h 6005491"/>
                <a:gd name="connsiteX4" fmla="*/ 6657442 w 6896713"/>
                <a:gd name="connsiteY4" fmla="*/ 1167992 h 6005491"/>
                <a:gd name="connsiteX5" fmla="*/ 3912717 w 6896713"/>
                <a:gd name="connsiteY5" fmla="*/ 31089 h 6005491"/>
                <a:gd name="connsiteX6" fmla="*/ 31089 w 6896713"/>
                <a:gd name="connsiteY6" fmla="*/ 3912717 h 6005491"/>
                <a:gd name="connsiteX7" fmla="*/ 593046 w 6896713"/>
                <a:gd name="connsiteY7" fmla="*/ 5925483 h 6005491"/>
                <a:gd name="connsiteX8" fmla="*/ 633874 w 6896713"/>
                <a:gd name="connsiteY8" fmla="*/ 5989169 h 6005491"/>
                <a:gd name="connsiteX9" fmla="*/ 607415 w 6896713"/>
                <a:gd name="connsiteY9" fmla="*/ 6005491 h 6005491"/>
                <a:gd name="connsiteX10" fmla="*/ 566458 w 6896713"/>
                <a:gd name="connsiteY10" fmla="*/ 5941603 h 6005491"/>
                <a:gd name="connsiteX11" fmla="*/ 0 w 6896713"/>
                <a:gd name="connsiteY11" fmla="*/ 3912717 h 6005491"/>
                <a:gd name="connsiteX12" fmla="*/ 3912717 w 6896713"/>
                <a:gd name="connsiteY12" fmla="*/ 0 h 60054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896713" h="6005491">
                  <a:moveTo>
                    <a:pt x="3912717" y="0"/>
                  </a:moveTo>
                  <a:cubicBezTo>
                    <a:pt x="4993184" y="0"/>
                    <a:pt x="5971363" y="437946"/>
                    <a:pt x="6679426" y="1146008"/>
                  </a:cubicBezTo>
                  <a:lnTo>
                    <a:pt x="6896713" y="1385085"/>
                  </a:lnTo>
                  <a:lnTo>
                    <a:pt x="6896713" y="1431256"/>
                  </a:lnTo>
                  <a:lnTo>
                    <a:pt x="6657442" y="1167992"/>
                  </a:lnTo>
                  <a:cubicBezTo>
                    <a:pt x="5955006" y="465555"/>
                    <a:pt x="4984599" y="31089"/>
                    <a:pt x="3912717" y="31089"/>
                  </a:cubicBezTo>
                  <a:cubicBezTo>
                    <a:pt x="1768953" y="31089"/>
                    <a:pt x="31089" y="1768953"/>
                    <a:pt x="31089" y="3912717"/>
                  </a:cubicBezTo>
                  <a:cubicBezTo>
                    <a:pt x="31089" y="4649636"/>
                    <a:pt x="236442" y="5338592"/>
                    <a:pt x="593046" y="5925483"/>
                  </a:cubicBezTo>
                  <a:lnTo>
                    <a:pt x="633874" y="5989169"/>
                  </a:lnTo>
                  <a:lnTo>
                    <a:pt x="607415" y="6005491"/>
                  </a:lnTo>
                  <a:lnTo>
                    <a:pt x="566458" y="5941603"/>
                  </a:lnTo>
                  <a:cubicBezTo>
                    <a:pt x="206998" y="5350013"/>
                    <a:pt x="0" y="4655538"/>
                    <a:pt x="0" y="3912717"/>
                  </a:cubicBezTo>
                  <a:cubicBezTo>
                    <a:pt x="0" y="1751783"/>
                    <a:pt x="1751783" y="0"/>
                    <a:pt x="3912717" y="0"/>
                  </a:cubicBezTo>
                  <a:close/>
                </a:path>
              </a:pathLst>
            </a:custGeom>
            <a:solidFill>
              <a:srgbClr val="FFFFFF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263" name="Group 262">
              <a:extLst>
                <a:ext uri="{FF2B5EF4-FFF2-40B4-BE49-F238E27FC236}">
                  <a16:creationId xmlns:a16="http://schemas.microsoft.com/office/drawing/2014/main" id="{EF1F68DE-2C0A-4FBF-8033-8DFBB75AE2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516018" y="331504"/>
              <a:ext cx="6675982" cy="5235326"/>
              <a:chOff x="5516018" y="331504"/>
              <a:chExt cx="6675982" cy="5235326"/>
            </a:xfrm>
          </p:grpSpPr>
          <p:cxnSp>
            <p:nvCxnSpPr>
              <p:cNvPr id="264" name="Straight Connector 263">
                <a:extLst>
                  <a:ext uri="{FF2B5EF4-FFF2-40B4-BE49-F238E27FC236}">
                    <a16:creationId xmlns:a16="http://schemas.microsoft.com/office/drawing/2014/main" id="{1C147FEA-3E5D-4830-B91C-78418FE209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9266830" y="3315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5" name="Straight Connector 264">
                <a:extLst>
                  <a:ext uri="{FF2B5EF4-FFF2-40B4-BE49-F238E27FC236}">
                    <a16:creationId xmlns:a16="http://schemas.microsoft.com/office/drawing/2014/main" id="{C91F075D-8726-4FD6-BE73-EDCD760730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" flipH="1">
                <a:off x="9408861" y="3383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6" name="Straight Connector 265">
                <a:extLst>
                  <a:ext uri="{FF2B5EF4-FFF2-40B4-BE49-F238E27FC236}">
                    <a16:creationId xmlns:a16="http://schemas.microsoft.com/office/drawing/2014/main" id="{0BDE3685-352D-4E32-9662-2C6C92E20F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" flipH="1">
                <a:off x="9551700" y="34763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7" name="Straight Connector 266">
                <a:extLst>
                  <a:ext uri="{FF2B5EF4-FFF2-40B4-BE49-F238E27FC236}">
                    <a16:creationId xmlns:a16="http://schemas.microsoft.com/office/drawing/2014/main" id="{10A2922F-AA86-4B02-80C4-409D71A0AD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60000" flipH="1">
                <a:off x="9688748" y="36808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8" name="Straight Connector 267">
                <a:extLst>
                  <a:ext uri="{FF2B5EF4-FFF2-40B4-BE49-F238E27FC236}">
                    <a16:creationId xmlns:a16="http://schemas.microsoft.com/office/drawing/2014/main" id="{A23C72B0-E133-40CF-A094-E239AD994B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540000" flipH="1">
                <a:off x="9824866" y="38922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9" name="Straight Connector 268">
                <a:extLst>
                  <a:ext uri="{FF2B5EF4-FFF2-40B4-BE49-F238E27FC236}">
                    <a16:creationId xmlns:a16="http://schemas.microsoft.com/office/drawing/2014/main" id="{63F2DFC9-23E2-4429-911D-AA55B034054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660000" flipH="1">
                <a:off x="9966867" y="41754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0" name="Straight Connector 269">
                <a:extLst>
                  <a:ext uri="{FF2B5EF4-FFF2-40B4-BE49-F238E27FC236}">
                    <a16:creationId xmlns:a16="http://schemas.microsoft.com/office/drawing/2014/main" id="{E71590EC-7AA6-47B3-AFF5-6E9A1B8B1C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780000" flipH="1">
                <a:off x="10104425" y="4458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1" name="Straight Connector 270">
                <a:extLst>
                  <a:ext uri="{FF2B5EF4-FFF2-40B4-BE49-F238E27FC236}">
                    <a16:creationId xmlns:a16="http://schemas.microsoft.com/office/drawing/2014/main" id="{23C6AC81-5D5E-4224-B222-B731E90F1C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900000" flipH="1">
                <a:off x="10240513" y="47948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2" name="Straight Connector 271">
                <a:extLst>
                  <a:ext uri="{FF2B5EF4-FFF2-40B4-BE49-F238E27FC236}">
                    <a16:creationId xmlns:a16="http://schemas.microsoft.com/office/drawing/2014/main" id="{164FB43F-3082-49BF-A7C5-72A42773D4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" flipH="1">
                <a:off x="10373882" y="52435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3" name="Straight Connector 272">
                <a:extLst>
                  <a:ext uri="{FF2B5EF4-FFF2-40B4-BE49-F238E27FC236}">
                    <a16:creationId xmlns:a16="http://schemas.microsoft.com/office/drawing/2014/main" id="{C9F3EE03-5655-4428-86AC-F579E8F339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200000" flipH="1">
                <a:off x="10505632" y="570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4" name="Straight Connector 273">
                <a:extLst>
                  <a:ext uri="{FF2B5EF4-FFF2-40B4-BE49-F238E27FC236}">
                    <a16:creationId xmlns:a16="http://schemas.microsoft.com/office/drawing/2014/main" id="{EF7335E6-5FFD-4206-9AF0-1791A88C9A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320000" flipH="1">
                <a:off x="10637382" y="62134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5" name="Straight Connector 274">
                <a:extLst>
                  <a:ext uri="{FF2B5EF4-FFF2-40B4-BE49-F238E27FC236}">
                    <a16:creationId xmlns:a16="http://schemas.microsoft.com/office/drawing/2014/main" id="{CE837EB7-EE63-4B6B-9334-1B8055AD9F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440000" flipH="1">
                <a:off x="10760965" y="69043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6" name="Straight Connector 275">
                <a:extLst>
                  <a:ext uri="{FF2B5EF4-FFF2-40B4-BE49-F238E27FC236}">
                    <a16:creationId xmlns:a16="http://schemas.microsoft.com/office/drawing/2014/main" id="{4EE8D5FB-B44C-43C8-A4F4-D786090733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" flipH="1">
                <a:off x="10888991" y="755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7" name="Straight Connector 276">
                <a:extLst>
                  <a:ext uri="{FF2B5EF4-FFF2-40B4-BE49-F238E27FC236}">
                    <a16:creationId xmlns:a16="http://schemas.microsoft.com/office/drawing/2014/main" id="{8847AA0E-6A2D-41F5-A9B5-3A2F3B8752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740000" flipH="1">
                <a:off x="11010193" y="81974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8" name="Straight Connector 277">
                <a:extLst>
                  <a:ext uri="{FF2B5EF4-FFF2-40B4-BE49-F238E27FC236}">
                    <a16:creationId xmlns:a16="http://schemas.microsoft.com/office/drawing/2014/main" id="{9E4D651B-C768-4CBE-B971-A3CA38D803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860000" flipH="1">
                <a:off x="11129014" y="89566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9" name="Straight Connector 278">
                <a:extLst>
                  <a:ext uri="{FF2B5EF4-FFF2-40B4-BE49-F238E27FC236}">
                    <a16:creationId xmlns:a16="http://schemas.microsoft.com/office/drawing/2014/main" id="{913496D3-4182-4D80-9A16-89DBB74086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980000" flipH="1">
                <a:off x="11249872" y="9680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0" name="Straight Connector 279">
                <a:extLst>
                  <a:ext uri="{FF2B5EF4-FFF2-40B4-BE49-F238E27FC236}">
                    <a16:creationId xmlns:a16="http://schemas.microsoft.com/office/drawing/2014/main" id="{088D4C91-F0F7-4549-B54A-CC855FD3A7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160000" flipH="1">
                <a:off x="11366875" y="10480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1" name="Straight Connector 280">
                <a:extLst>
                  <a:ext uri="{FF2B5EF4-FFF2-40B4-BE49-F238E27FC236}">
                    <a16:creationId xmlns:a16="http://schemas.microsoft.com/office/drawing/2014/main" id="{84885948-783E-4197-B942-2DDCD542EA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280000" flipH="1">
                <a:off x="11474058" y="11315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2" name="Straight Connector 281">
                <a:extLst>
                  <a:ext uri="{FF2B5EF4-FFF2-40B4-BE49-F238E27FC236}">
                    <a16:creationId xmlns:a16="http://schemas.microsoft.com/office/drawing/2014/main" id="{2837E330-008B-45A6-98A5-CE7D6FBBE1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400000" flipH="1">
                <a:off x="11583303" y="122179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3" name="Straight Connector 282">
                <a:extLst>
                  <a:ext uri="{FF2B5EF4-FFF2-40B4-BE49-F238E27FC236}">
                    <a16:creationId xmlns:a16="http://schemas.microsoft.com/office/drawing/2014/main" id="{DD807602-B947-4984-8017-D89F3B0ADB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520000" flipH="1">
                <a:off x="11685344" y="132177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4" name="Straight Connector 283">
                <a:extLst>
                  <a:ext uri="{FF2B5EF4-FFF2-40B4-BE49-F238E27FC236}">
                    <a16:creationId xmlns:a16="http://schemas.microsoft.com/office/drawing/2014/main" id="{57AA37C4-9C24-41F1-98CA-BBD9BE1595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700000" flipH="1">
                <a:off x="11787704" y="14176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5" name="Straight Connector 284">
                <a:extLst>
                  <a:ext uri="{FF2B5EF4-FFF2-40B4-BE49-F238E27FC236}">
                    <a16:creationId xmlns:a16="http://schemas.microsoft.com/office/drawing/2014/main" id="{692CF8CD-056F-4556-939F-1EFF0FECEC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820000" flipH="1">
                <a:off x="11880859" y="15179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6" name="Straight Connector 285">
                <a:extLst>
                  <a:ext uri="{FF2B5EF4-FFF2-40B4-BE49-F238E27FC236}">
                    <a16:creationId xmlns:a16="http://schemas.microsoft.com/office/drawing/2014/main" id="{A29F3FAC-18B2-4886-9A93-44B7AD01DF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2940000" flipH="1">
                <a:off x="11969252" y="162743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7" name="Straight Connector 286">
                <a:extLst>
                  <a:ext uri="{FF2B5EF4-FFF2-40B4-BE49-F238E27FC236}">
                    <a16:creationId xmlns:a16="http://schemas.microsoft.com/office/drawing/2014/main" id="{35B536E5-4149-49B5-8119-04FF4A5ACF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3060000" flipH="1">
                <a:off x="12062016" y="173601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8" name="Straight Connector 287">
                <a:extLst>
                  <a:ext uri="{FF2B5EF4-FFF2-40B4-BE49-F238E27FC236}">
                    <a16:creationId xmlns:a16="http://schemas.microsoft.com/office/drawing/2014/main" id="{4A2B8B6A-D5D3-4DAA-AB4B-A1C1086B40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074680" y="1910249"/>
                <a:ext cx="117320" cy="82912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9" name="Straight Connector 288">
                <a:extLst>
                  <a:ext uri="{FF2B5EF4-FFF2-40B4-BE49-F238E27FC236}">
                    <a16:creationId xmlns:a16="http://schemas.microsoft.com/office/drawing/2014/main" id="{F8E4C672-BE9E-4026-992B-B2FE6C1361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12149943" y="2083594"/>
                <a:ext cx="39676" cy="21436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0" name="Straight Connector 289">
                <a:extLst>
                  <a:ext uri="{FF2B5EF4-FFF2-40B4-BE49-F238E27FC236}">
                    <a16:creationId xmlns:a16="http://schemas.microsoft.com/office/drawing/2014/main" id="{AC36DA4E-F1E7-4B68-ADA1-4F132BDCF2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" flipH="1">
                <a:off x="9127990" y="33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1" name="Straight Connector 290">
                <a:extLst>
                  <a:ext uri="{FF2B5EF4-FFF2-40B4-BE49-F238E27FC236}">
                    <a16:creationId xmlns:a16="http://schemas.microsoft.com/office/drawing/2014/main" id="{EB5D2532-6A77-4DE1-8BB0-37AA33FD9F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" flipH="1">
                <a:off x="8987576" y="33663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2" name="Straight Connector 291">
                <a:extLst>
                  <a:ext uri="{FF2B5EF4-FFF2-40B4-BE49-F238E27FC236}">
                    <a16:creationId xmlns:a16="http://schemas.microsoft.com/office/drawing/2014/main" id="{BF234A36-BE57-450D-BDA2-AD70152CF5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" flipH="1">
                <a:off x="8844859" y="35117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3" name="Straight Connector 292">
                <a:extLst>
                  <a:ext uri="{FF2B5EF4-FFF2-40B4-BE49-F238E27FC236}">
                    <a16:creationId xmlns:a16="http://schemas.microsoft.com/office/drawing/2014/main" id="{D461473E-1290-4BD0-B4DF-3C95DCE0F6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" flipH="1">
                <a:off x="8706904" y="3657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4" name="Straight Connector 293">
                <a:extLst>
                  <a:ext uri="{FF2B5EF4-FFF2-40B4-BE49-F238E27FC236}">
                    <a16:creationId xmlns:a16="http://schemas.microsoft.com/office/drawing/2014/main" id="{50325318-A62D-4427-B613-AF5E076E3D3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20000" flipH="1">
                <a:off x="8568008" y="38789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5" name="Straight Connector 294">
                <a:extLst>
                  <a:ext uri="{FF2B5EF4-FFF2-40B4-BE49-F238E27FC236}">
                    <a16:creationId xmlns:a16="http://schemas.microsoft.com/office/drawing/2014/main" id="{3F928DB9-6B46-43EF-A7CF-C4B9830CA5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840000" flipH="1">
                <a:off x="8429112" y="4100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6" name="Straight Connector 295">
                <a:extLst>
                  <a:ext uri="{FF2B5EF4-FFF2-40B4-BE49-F238E27FC236}">
                    <a16:creationId xmlns:a16="http://schemas.microsoft.com/office/drawing/2014/main" id="{BA011901-65F6-4D44-BD40-744878B6B2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960000" flipH="1">
                <a:off x="8294968" y="4462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7" name="Straight Connector 296">
                <a:extLst>
                  <a:ext uri="{FF2B5EF4-FFF2-40B4-BE49-F238E27FC236}">
                    <a16:creationId xmlns:a16="http://schemas.microsoft.com/office/drawing/2014/main" id="{E838496B-B788-4873-9E1C-9B4442984E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080000" flipH="1">
                <a:off x="8160824" y="48237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8" name="Straight Connector 297">
                <a:extLst>
                  <a:ext uri="{FF2B5EF4-FFF2-40B4-BE49-F238E27FC236}">
                    <a16:creationId xmlns:a16="http://schemas.microsoft.com/office/drawing/2014/main" id="{A15262F7-23A5-4A6B-BD2C-44CF82ECDE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260000" flipH="1">
                <a:off x="8027689" y="53184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9" name="Straight Connector 298">
                <a:extLst>
                  <a:ext uri="{FF2B5EF4-FFF2-40B4-BE49-F238E27FC236}">
                    <a16:creationId xmlns:a16="http://schemas.microsoft.com/office/drawing/2014/main" id="{B5857A42-75EB-4FF2-AF41-2D612A687D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380000" flipH="1">
                <a:off x="7894554" y="58132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0" name="Straight Connector 299">
                <a:extLst>
                  <a:ext uri="{FF2B5EF4-FFF2-40B4-BE49-F238E27FC236}">
                    <a16:creationId xmlns:a16="http://schemas.microsoft.com/office/drawing/2014/main" id="{3FC449E1-9573-406B-A201-3E897E668A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500000" flipH="1">
                <a:off x="7761419" y="63079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1" name="Straight Connector 300">
                <a:extLst>
                  <a:ext uri="{FF2B5EF4-FFF2-40B4-BE49-F238E27FC236}">
                    <a16:creationId xmlns:a16="http://schemas.microsoft.com/office/drawing/2014/main" id="{71001847-954F-46EC-97E7-E38732517B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620000" flipH="1">
                <a:off x="7636645" y="68980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2" name="Straight Connector 301">
                <a:extLst>
                  <a:ext uri="{FF2B5EF4-FFF2-40B4-BE49-F238E27FC236}">
                    <a16:creationId xmlns:a16="http://schemas.microsoft.com/office/drawing/2014/main" id="{F3B040FD-D427-4F90-8CFC-D429522487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800000" flipH="1">
                <a:off x="7511871" y="75119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3" name="Straight Connector 302">
                <a:extLst>
                  <a:ext uri="{FF2B5EF4-FFF2-40B4-BE49-F238E27FC236}">
                    <a16:creationId xmlns:a16="http://schemas.microsoft.com/office/drawing/2014/main" id="{975C627A-78ED-4D2B-9F9E-26BE2C0A75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1920000" flipH="1">
                <a:off x="7387899" y="81977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4" name="Straight Connector 303">
                <a:extLst>
                  <a:ext uri="{FF2B5EF4-FFF2-40B4-BE49-F238E27FC236}">
                    <a16:creationId xmlns:a16="http://schemas.microsoft.com/office/drawing/2014/main" id="{2523831A-B9F1-40EF-B113-873BEFA660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040000" flipH="1">
                <a:off x="7268530" y="89316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5" name="Straight Connector 304">
                <a:extLst>
                  <a:ext uri="{FF2B5EF4-FFF2-40B4-BE49-F238E27FC236}">
                    <a16:creationId xmlns:a16="http://schemas.microsoft.com/office/drawing/2014/main" id="{07483313-610C-403C-811D-EE70A78046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160000" flipH="1">
                <a:off x="7152030" y="97658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6" name="Straight Connector 305">
                <a:extLst>
                  <a:ext uri="{FF2B5EF4-FFF2-40B4-BE49-F238E27FC236}">
                    <a16:creationId xmlns:a16="http://schemas.microsoft.com/office/drawing/2014/main" id="{E1CE5A29-BB15-441C-B3CD-3D3EE2163D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340000" flipH="1">
                <a:off x="7041695" y="106002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7" name="Straight Connector 306">
                <a:extLst>
                  <a:ext uri="{FF2B5EF4-FFF2-40B4-BE49-F238E27FC236}">
                    <a16:creationId xmlns:a16="http://schemas.microsoft.com/office/drawing/2014/main" id="{E476D005-3155-4DEF-88DE-068B497DED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460000" flipH="1">
                <a:off x="6931360" y="114346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8" name="Straight Connector 307">
                <a:extLst>
                  <a:ext uri="{FF2B5EF4-FFF2-40B4-BE49-F238E27FC236}">
                    <a16:creationId xmlns:a16="http://schemas.microsoft.com/office/drawing/2014/main" id="{2628975E-6165-407B-8A45-7F23746BCC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580000" flipH="1">
                <a:off x="6819070" y="123586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9" name="Straight Connector 308">
                <a:extLst>
                  <a:ext uri="{FF2B5EF4-FFF2-40B4-BE49-F238E27FC236}">
                    <a16:creationId xmlns:a16="http://schemas.microsoft.com/office/drawing/2014/main" id="{6A69F000-3171-47D5-8EFE-4F201716C0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700000" flipH="1">
                <a:off x="6721359" y="133274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0" name="Straight Connector 309">
                <a:extLst>
                  <a:ext uri="{FF2B5EF4-FFF2-40B4-BE49-F238E27FC236}">
                    <a16:creationId xmlns:a16="http://schemas.microsoft.com/office/drawing/2014/main" id="{60092325-1C07-4FBC-9C9C-42244C9B9DC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2880000" flipH="1">
                <a:off x="6617467" y="1429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1" name="Straight Connector 310">
                <a:extLst>
                  <a:ext uri="{FF2B5EF4-FFF2-40B4-BE49-F238E27FC236}">
                    <a16:creationId xmlns:a16="http://schemas.microsoft.com/office/drawing/2014/main" id="{2A33CB00-75FF-4DFF-9D6A-CEF5EA2E26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000000" flipH="1">
                <a:off x="6520032" y="15272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2" name="Straight Connector 311">
                <a:extLst>
                  <a:ext uri="{FF2B5EF4-FFF2-40B4-BE49-F238E27FC236}">
                    <a16:creationId xmlns:a16="http://schemas.microsoft.com/office/drawing/2014/main" id="{139B85FF-580E-435C-8523-23A0352695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120000" flipH="1">
                <a:off x="6429579" y="16416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3" name="Straight Connector 312">
                <a:extLst>
                  <a:ext uri="{FF2B5EF4-FFF2-40B4-BE49-F238E27FC236}">
                    <a16:creationId xmlns:a16="http://schemas.microsoft.com/office/drawing/2014/main" id="{C53E7419-AF0F-4B69-88BF-853EDC328C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240000" flipH="1">
                <a:off x="6340532" y="17504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" name="Straight Connector 313">
                <a:extLst>
                  <a:ext uri="{FF2B5EF4-FFF2-40B4-BE49-F238E27FC236}">
                    <a16:creationId xmlns:a16="http://schemas.microsoft.com/office/drawing/2014/main" id="{052C8AEF-9C9D-4737-BA0F-DBB3BF0C04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420000" flipH="1">
                <a:off x="6261757" y="18601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5" name="Straight Connector 314">
                <a:extLst>
                  <a:ext uri="{FF2B5EF4-FFF2-40B4-BE49-F238E27FC236}">
                    <a16:creationId xmlns:a16="http://schemas.microsoft.com/office/drawing/2014/main" id="{6ADDDBC2-F0DB-4038-98D0-B38749D8C0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540000" flipH="1">
                <a:off x="6184144" y="197961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6" name="Straight Connector 315">
                <a:extLst>
                  <a:ext uri="{FF2B5EF4-FFF2-40B4-BE49-F238E27FC236}">
                    <a16:creationId xmlns:a16="http://schemas.microsoft.com/office/drawing/2014/main" id="{E5F14C72-98E5-4A6C-BA03-5E105AA4D4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660000" flipH="1">
                <a:off x="6106531" y="20990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7" name="Straight Connector 316">
                <a:extLst>
                  <a:ext uri="{FF2B5EF4-FFF2-40B4-BE49-F238E27FC236}">
                    <a16:creationId xmlns:a16="http://schemas.microsoft.com/office/drawing/2014/main" id="{9ACEF013-464E-44D2-9B83-863E69077E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780000" flipH="1">
                <a:off x="6043206" y="222255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8" name="Straight Connector 317">
                <a:extLst>
                  <a:ext uri="{FF2B5EF4-FFF2-40B4-BE49-F238E27FC236}">
                    <a16:creationId xmlns:a16="http://schemas.microsoft.com/office/drawing/2014/main" id="{3141F09F-05CE-4CE9-9F5A-861FBC31A8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3960000" flipH="1">
                <a:off x="5978913" y="234430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9" name="Straight Connector 318">
                <a:extLst>
                  <a:ext uri="{FF2B5EF4-FFF2-40B4-BE49-F238E27FC236}">
                    <a16:creationId xmlns:a16="http://schemas.microsoft.com/office/drawing/2014/main" id="{7ED70A3C-4B21-4941-9F11-00A51A748A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080000" flipH="1">
                <a:off x="5912438" y="24706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0" name="Straight Connector 319">
                <a:extLst>
                  <a:ext uri="{FF2B5EF4-FFF2-40B4-BE49-F238E27FC236}">
                    <a16:creationId xmlns:a16="http://schemas.microsoft.com/office/drawing/2014/main" id="{11927814-33EF-4FBA-95F7-4138C1C7CE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200000" flipH="1">
                <a:off x="5858875" y="2600922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1" name="Straight Connector 320">
                <a:extLst>
                  <a:ext uri="{FF2B5EF4-FFF2-40B4-BE49-F238E27FC236}">
                    <a16:creationId xmlns:a16="http://schemas.microsoft.com/office/drawing/2014/main" id="{F4D2B900-3BAC-4EE3-AB6E-9F3212F4DC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320000" flipH="1">
                <a:off x="5808182" y="273404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2" name="Straight Connector 321">
                <a:extLst>
                  <a:ext uri="{FF2B5EF4-FFF2-40B4-BE49-F238E27FC236}">
                    <a16:creationId xmlns:a16="http://schemas.microsoft.com/office/drawing/2014/main" id="{FB00017B-AD65-4759-8A6A-B03C70E07B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500000" flipH="1">
                <a:off x="5773263" y="286686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3" name="Straight Connector 322">
                <a:extLst>
                  <a:ext uri="{FF2B5EF4-FFF2-40B4-BE49-F238E27FC236}">
                    <a16:creationId xmlns:a16="http://schemas.microsoft.com/office/drawing/2014/main" id="{22C4A8E2-640F-4D30-99EC-A2D2B0FD6E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620000" flipH="1">
                <a:off x="5735963" y="300206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4" name="Straight Connector 323">
                <a:extLst>
                  <a:ext uri="{FF2B5EF4-FFF2-40B4-BE49-F238E27FC236}">
                    <a16:creationId xmlns:a16="http://schemas.microsoft.com/office/drawing/2014/main" id="{9492085E-DF05-4380-B8C2-93832478C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740000" flipH="1">
                <a:off x="5700105" y="313891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5" name="Straight Connector 324">
                <a:extLst>
                  <a:ext uri="{FF2B5EF4-FFF2-40B4-BE49-F238E27FC236}">
                    <a16:creationId xmlns:a16="http://schemas.microsoft.com/office/drawing/2014/main" id="{49750F82-33DB-42EE-B31F-CC5DE7EBA1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4860000" flipH="1">
                <a:off x="5665939" y="3275489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6" name="Straight Connector 325">
                <a:extLst>
                  <a:ext uri="{FF2B5EF4-FFF2-40B4-BE49-F238E27FC236}">
                    <a16:creationId xmlns:a16="http://schemas.microsoft.com/office/drawing/2014/main" id="{60B9848F-8B4C-4440-9BF6-98A4F3F72C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040000" flipH="1">
                <a:off x="5644476" y="341425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7" name="Straight Connector 326">
                <a:extLst>
                  <a:ext uri="{FF2B5EF4-FFF2-40B4-BE49-F238E27FC236}">
                    <a16:creationId xmlns:a16="http://schemas.microsoft.com/office/drawing/2014/main" id="{E7AA0900-78F5-4163-807F-3DEE6DCBB10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160000" flipH="1">
                <a:off x="5626530" y="355462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8" name="Straight Connector 327">
                <a:extLst>
                  <a:ext uri="{FF2B5EF4-FFF2-40B4-BE49-F238E27FC236}">
                    <a16:creationId xmlns:a16="http://schemas.microsoft.com/office/drawing/2014/main" id="{0F627689-9632-474B-B3A8-EC1A82A36E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280000" flipH="1">
                <a:off x="5616429" y="3691831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9" name="Straight Connector 328">
                <a:extLst>
                  <a:ext uri="{FF2B5EF4-FFF2-40B4-BE49-F238E27FC236}">
                    <a16:creationId xmlns:a16="http://schemas.microsoft.com/office/drawing/2014/main" id="{71C6CB03-F81D-48A2-BF05-98D4EF2CC2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400000" flipH="1">
                <a:off x="5611319" y="38353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0" name="Straight Connector 329">
                <a:extLst>
                  <a:ext uri="{FF2B5EF4-FFF2-40B4-BE49-F238E27FC236}">
                    <a16:creationId xmlns:a16="http://schemas.microsoft.com/office/drawing/2014/main" id="{12FB4D2F-4789-48A1-A4AA-F318ED2BA5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580000" flipH="1">
                <a:off x="5608540" y="3975726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1" name="Straight Connector 330">
                <a:extLst>
                  <a:ext uri="{FF2B5EF4-FFF2-40B4-BE49-F238E27FC236}">
                    <a16:creationId xmlns:a16="http://schemas.microsoft.com/office/drawing/2014/main" id="{64B8907A-2A80-490C-AACF-678CA6DE19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700000" flipH="1">
                <a:off x="5605761" y="411607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2" name="Straight Connector 331">
                <a:extLst>
                  <a:ext uri="{FF2B5EF4-FFF2-40B4-BE49-F238E27FC236}">
                    <a16:creationId xmlns:a16="http://schemas.microsoft.com/office/drawing/2014/main" id="{A175CCF3-4796-4C76-A92E-B495335FB4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820000" flipH="1">
                <a:off x="5624195" y="425421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3" name="Straight Connector 332">
                <a:extLst>
                  <a:ext uri="{FF2B5EF4-FFF2-40B4-BE49-F238E27FC236}">
                    <a16:creationId xmlns:a16="http://schemas.microsoft.com/office/drawing/2014/main" id="{8CFC6D15-64F3-449C-8C0B-3FCB2976D2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5940000" flipH="1">
                <a:off x="5642629" y="43923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4" name="Straight Connector 333">
                <a:extLst>
                  <a:ext uri="{FF2B5EF4-FFF2-40B4-BE49-F238E27FC236}">
                    <a16:creationId xmlns:a16="http://schemas.microsoft.com/office/drawing/2014/main" id="{008AA4A6-DD28-4235-AAE3-CC28DF8343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120000" flipH="1">
                <a:off x="5654818" y="4536385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5" name="Straight Connector 334">
                <a:extLst>
                  <a:ext uri="{FF2B5EF4-FFF2-40B4-BE49-F238E27FC236}">
                    <a16:creationId xmlns:a16="http://schemas.microsoft.com/office/drawing/2014/main" id="{3D393E8B-AAB8-4606-A4FA-815EDABDD1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240000" flipH="1">
                <a:off x="5684446" y="467136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6" name="Straight Connector 335">
                <a:extLst>
                  <a:ext uri="{FF2B5EF4-FFF2-40B4-BE49-F238E27FC236}">
                    <a16:creationId xmlns:a16="http://schemas.microsoft.com/office/drawing/2014/main" id="{8BA7B770-7EB6-4AC1-B028-9C45DEE440E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360000" flipH="1">
                <a:off x="5714074" y="4808730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7" name="Straight Connector 336">
                <a:extLst>
                  <a:ext uri="{FF2B5EF4-FFF2-40B4-BE49-F238E27FC236}">
                    <a16:creationId xmlns:a16="http://schemas.microsoft.com/office/drawing/2014/main" id="{D87B822C-3951-4E65-A45D-7160FAC3FD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480000" flipH="1">
                <a:off x="5748464" y="4948474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8" name="Straight Connector 337">
                <a:extLst>
                  <a:ext uri="{FF2B5EF4-FFF2-40B4-BE49-F238E27FC236}">
                    <a16:creationId xmlns:a16="http://schemas.microsoft.com/office/drawing/2014/main" id="{54B9CDF0-DC54-4868-B60A-6840FDE6A2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660000" flipH="1">
                <a:off x="5792091" y="5077607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9" name="Straight Connector 338">
                <a:extLst>
                  <a:ext uri="{FF2B5EF4-FFF2-40B4-BE49-F238E27FC236}">
                    <a16:creationId xmlns:a16="http://schemas.microsoft.com/office/drawing/2014/main" id="{3706BEC8-029B-4E0F-A55F-A552E1DE26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780000" flipH="1">
                <a:off x="5847441" y="521122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0" name="Straight Connector 339">
                <a:extLst>
                  <a:ext uri="{FF2B5EF4-FFF2-40B4-BE49-F238E27FC236}">
                    <a16:creationId xmlns:a16="http://schemas.microsoft.com/office/drawing/2014/main" id="{25EBA5EB-4807-4E96-BA08-B6B74AE040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6900000" flipH="1">
                <a:off x="5900410" y="5342458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1" name="Straight Connector 340">
                <a:extLst>
                  <a:ext uri="{FF2B5EF4-FFF2-40B4-BE49-F238E27FC236}">
                    <a16:creationId xmlns:a16="http://schemas.microsoft.com/office/drawing/2014/main" id="{5548885E-CABE-42B5-B06A-1E6B9B198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-7020000" flipH="1">
                <a:off x="5955760" y="5473693"/>
                <a:ext cx="3394" cy="182880"/>
              </a:xfrm>
              <a:prstGeom prst="line">
                <a:avLst/>
              </a:prstGeom>
              <a:ln>
                <a:solidFill>
                  <a:srgbClr val="FFFFFF">
                    <a:alpha val="30196"/>
                  </a:srgb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EA9B851B-96E8-F5FF-1EC6-9D544ABF090B}"/>
              </a:ext>
            </a:extLst>
          </p:cNvPr>
          <p:cNvSpPr txBox="1"/>
          <p:nvPr/>
        </p:nvSpPr>
        <p:spPr>
          <a:xfrm>
            <a:off x="469783" y="2692290"/>
            <a:ext cx="6419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9FBE99-E5E1-6996-2E7D-E19CEF33EC7A}"/>
              </a:ext>
            </a:extLst>
          </p:cNvPr>
          <p:cNvSpPr txBox="1"/>
          <p:nvPr/>
        </p:nvSpPr>
        <p:spPr>
          <a:xfrm>
            <a:off x="323529" y="1098924"/>
            <a:ext cx="743623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Artificial Intelligence is gaining popularity (University of Liverpool, 2023).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AI is seen as a breakthrough when it comes to innovation (APA, 2021). </a:t>
            </a:r>
          </a:p>
          <a:p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Many positive benefits connected to sustainability (Unsustainable, 2022).</a:t>
            </a:r>
          </a:p>
          <a:p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err="1"/>
              <a:t>Wynsberghe</a:t>
            </a:r>
            <a:r>
              <a:rPr lang="en-GB" sz="2800" dirty="0"/>
              <a:t> (2021) argues that AI will have many negative consequences on society. </a:t>
            </a:r>
          </a:p>
          <a:p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A4E92E-913A-0F4B-6E3C-305AAC681CD0}"/>
              </a:ext>
            </a:extLst>
          </p:cNvPr>
          <p:cNvSpPr txBox="1"/>
          <p:nvPr/>
        </p:nvSpPr>
        <p:spPr>
          <a:xfrm>
            <a:off x="8157573" y="6401251"/>
            <a:ext cx="36206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(National Geographic Instagram, 2023)</a:t>
            </a:r>
          </a:p>
          <a:p>
            <a:endParaRPr lang="en-GB" sz="16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0088E5C-A786-8E7A-BEC8-02565D7B2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35" y="6463234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t>4</a:t>
            </a:fld>
            <a:endParaRPr lang="en-US" dirty="0"/>
          </a:p>
        </p:txBody>
      </p:sp>
      <p:pic>
        <p:nvPicPr>
          <p:cNvPr id="6" name="Picture 5" descr="A collage of cheetahs&#10;&#10;Description automatically generated">
            <a:extLst>
              <a:ext uri="{FF2B5EF4-FFF2-40B4-BE49-F238E27FC236}">
                <a16:creationId xmlns:a16="http://schemas.microsoft.com/office/drawing/2014/main" id="{3F1B9FCD-27CB-DD89-7053-1916428032E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984" r="7069"/>
          <a:stretch/>
        </p:blipFill>
        <p:spPr>
          <a:xfrm>
            <a:off x="7784735" y="335450"/>
            <a:ext cx="3979965" cy="5887551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138249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4654296" cy="6856214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4644770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88652B-B439-4AB5-8773-417F1E051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620" y="-1786"/>
            <a:ext cx="3351530" cy="1953207"/>
          </a:xfrm>
        </p:spPr>
        <p:txBody>
          <a:bodyPr>
            <a:normAutofit/>
          </a:bodyPr>
          <a:lstStyle/>
          <a:p>
            <a:r>
              <a:rPr lang="en-US" sz="4000" b="1" cap="none" dirty="0">
                <a:solidFill>
                  <a:srgbClr val="FFFFFF"/>
                </a:solidFill>
                <a:latin typeface="+mn-lt"/>
              </a:rPr>
              <a:t>What is AI?</a:t>
            </a: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120" y="-2"/>
            <a:ext cx="7537705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3D2CC6-8F0B-2F81-691F-13BDB81F57DE}"/>
              </a:ext>
            </a:extLst>
          </p:cNvPr>
          <p:cNvSpPr txBox="1"/>
          <p:nvPr/>
        </p:nvSpPr>
        <p:spPr>
          <a:xfrm>
            <a:off x="4836066" y="850477"/>
            <a:ext cx="7151802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42875" indent="-142875" defTabSz="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300" dirty="0"/>
              <a:t>  </a:t>
            </a:r>
            <a:r>
              <a:rPr lang="en-GB" sz="2800" dirty="0"/>
              <a:t>The term ‘’artificial intelligence’’ was invented by John McCarthy (Andresen, 2002) and (</a:t>
            </a:r>
            <a:r>
              <a:rPr lang="en-GB" sz="2800" dirty="0" err="1"/>
              <a:t>Alsedrah</a:t>
            </a:r>
            <a:r>
              <a:rPr lang="en-GB" sz="2800" dirty="0"/>
              <a:t>, 2017).</a:t>
            </a:r>
          </a:p>
          <a:p>
            <a:pPr defTabSz="228600">
              <a:spcAft>
                <a:spcPts val="600"/>
              </a:spcAft>
            </a:pPr>
            <a:endParaRPr lang="en-GB" sz="2800" dirty="0"/>
          </a:p>
          <a:p>
            <a:pPr marL="171450" indent="-171450" defTabSz="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  McCarthy (2007) describes AI as the science and engineering of human-like machines. </a:t>
            </a:r>
          </a:p>
          <a:p>
            <a:pPr defTabSz="228600">
              <a:spcAft>
                <a:spcPts val="600"/>
              </a:spcAft>
            </a:pPr>
            <a:endParaRPr lang="en-GB" sz="2800" dirty="0"/>
          </a:p>
          <a:p>
            <a:pPr marL="342900" indent="-342900" defTabSz="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There are three types of AI (Khan, 2021).</a:t>
            </a:r>
            <a:endParaRPr lang="en-GB" sz="2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228600">
              <a:spcAft>
                <a:spcPts val="600"/>
              </a:spcAft>
            </a:pPr>
            <a:endParaRPr lang="en-GB" sz="2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Chat GPT showcasing AI’s capabilities (Insider, 2023). </a:t>
            </a:r>
          </a:p>
        </p:txBody>
      </p:sp>
      <p:pic>
        <p:nvPicPr>
          <p:cNvPr id="6" name="Picture 5" descr="A person sitting at a desk with a computer&#10;&#10;Description automatically generated with low confidence">
            <a:extLst>
              <a:ext uri="{FF2B5EF4-FFF2-40B4-BE49-F238E27FC236}">
                <a16:creationId xmlns:a16="http://schemas.microsoft.com/office/drawing/2014/main" id="{5C1C215F-314A-3092-5F46-621B732B58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298" y="3605077"/>
            <a:ext cx="4466174" cy="29937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56287F2-8C5A-AE0D-7CE0-12B9C04A0C9D}"/>
              </a:ext>
            </a:extLst>
          </p:cNvPr>
          <p:cNvSpPr txBox="1"/>
          <p:nvPr/>
        </p:nvSpPr>
        <p:spPr>
          <a:xfrm>
            <a:off x="1017897" y="6486882"/>
            <a:ext cx="2608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(John McCarthy, 1956)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B619C2-38D4-4475-B9E3-5574C2A04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6350" y="6478389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>
                <a:solidFill>
                  <a:schemeClr val="bg1"/>
                </a:solidFill>
              </a:rPr>
              <a:t>5</a:t>
            </a:fld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5566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36">
            <a:extLst>
              <a:ext uri="{FF2B5EF4-FFF2-40B4-BE49-F238E27FC236}">
                <a16:creationId xmlns:a16="http://schemas.microsoft.com/office/drawing/2014/main" id="{CFF5BED3-4EE4-425F-A016-C272586B8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Rectangle 38">
            <a:extLst>
              <a:ext uri="{FF2B5EF4-FFF2-40B4-BE49-F238E27FC236}">
                <a16:creationId xmlns:a16="http://schemas.microsoft.com/office/drawing/2014/main" id="{D856B4CA-4519-432C-ABFD-F2AE5D70E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2284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0">
            <a:extLst>
              <a:ext uri="{FF2B5EF4-FFF2-40B4-BE49-F238E27FC236}">
                <a16:creationId xmlns:a16="http://schemas.microsoft.com/office/drawing/2014/main" id="{61D03B64-A2F8-4473-8457-9A6A36B67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214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8" name="Picture 42">
            <a:extLst>
              <a:ext uri="{FF2B5EF4-FFF2-40B4-BE49-F238E27FC236}">
                <a16:creationId xmlns:a16="http://schemas.microsoft.com/office/drawing/2014/main" id="{01C3CE7E-C09F-4DAB-A9B8-00CB40334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684"/>
          <a:stretch/>
        </p:blipFill>
        <p:spPr>
          <a:xfrm>
            <a:off x="-3175" y="0"/>
            <a:ext cx="12188825" cy="2284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88652B-B439-4AB5-8773-417F1E051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653142"/>
            <a:ext cx="10131425" cy="1219200"/>
          </a:xfrm>
        </p:spPr>
        <p:txBody>
          <a:bodyPr>
            <a:normAutofit/>
          </a:bodyPr>
          <a:lstStyle/>
          <a:p>
            <a:pPr algn="ctr"/>
            <a:r>
              <a:rPr lang="en-US" sz="4400" b="1" cap="none" dirty="0">
                <a:solidFill>
                  <a:srgbClr val="FFFFFF"/>
                </a:solidFill>
                <a:latin typeface="+mn-lt"/>
              </a:rPr>
              <a:t>Ethical Challenges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5973B93F-F9DB-7209-B5E6-F50496A153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1583088"/>
              </p:ext>
            </p:extLst>
          </p:nvPr>
        </p:nvGraphicFramePr>
        <p:xfrm>
          <a:off x="1028700" y="2743200"/>
          <a:ext cx="10131425" cy="304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8E84D22-71A6-8D94-00C2-2ADB91363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8017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07747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4654296" cy="6856214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4644770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88652B-B439-4AB5-8773-417F1E051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3351530" cy="4995333"/>
          </a:xfrm>
        </p:spPr>
        <p:txBody>
          <a:bodyPr>
            <a:normAutofit/>
          </a:bodyPr>
          <a:lstStyle/>
          <a:p>
            <a:r>
              <a:rPr lang="en-US" sz="4000" b="1" cap="none" dirty="0">
                <a:solidFill>
                  <a:srgbClr val="FFFFFF"/>
                </a:solidFill>
                <a:latin typeface="+mn-lt"/>
              </a:rPr>
              <a:t>UK’s National AI Strategy (NAIS)</a:t>
            </a: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120" y="-2"/>
            <a:ext cx="7537705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4C42D701-B821-FC59-47B0-8E2950B777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9994762"/>
              </p:ext>
            </p:extLst>
          </p:nvPr>
        </p:nvGraphicFramePr>
        <p:xfrm>
          <a:off x="5467509" y="804671"/>
          <a:ext cx="5886291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847CDCA-435D-7E65-86D2-251BB5203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175" y="6478389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>
                <a:solidFill>
                  <a:schemeClr val="bg1"/>
                </a:solidFill>
              </a:rPr>
              <a:t>7</a:t>
            </a:fld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67246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5F65CD9-825D-44BD-8681-D42D260D4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2F64C47-BE0B-4DA4-A62F-C6922DD20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2"/>
            <a:ext cx="4125976" cy="6858002"/>
          </a:xfrm>
          <a:custGeom>
            <a:avLst/>
            <a:gdLst>
              <a:gd name="connsiteX0" fmla="*/ 4125976 w 4125976"/>
              <a:gd name="connsiteY0" fmla="*/ 0 h 6858002"/>
              <a:gd name="connsiteX1" fmla="*/ 1300393 w 4125976"/>
              <a:gd name="connsiteY1" fmla="*/ 0 h 6858002"/>
              <a:gd name="connsiteX2" fmla="*/ 1300393 w 4125976"/>
              <a:gd name="connsiteY2" fmla="*/ 2 h 6858002"/>
              <a:gd name="connsiteX3" fmla="*/ 1155520 w 4125976"/>
              <a:gd name="connsiteY3" fmla="*/ 2 h 6858002"/>
              <a:gd name="connsiteX4" fmla="*/ 1074856 w 4125976"/>
              <a:gd name="connsiteY4" fmla="*/ 88573 h 6858002"/>
              <a:gd name="connsiteX5" fmla="*/ 0 w 4125976"/>
              <a:gd name="connsiteY5" fmla="*/ 3396600 h 6858002"/>
              <a:gd name="connsiteX6" fmla="*/ 1222540 w 4125976"/>
              <a:gd name="connsiteY6" fmla="*/ 6858002 h 6858002"/>
              <a:gd name="connsiteX7" fmla="*/ 4125598 w 4125976"/>
              <a:gd name="connsiteY7" fmla="*/ 6858002 h 6858002"/>
              <a:gd name="connsiteX8" fmla="*/ 4125976 w 4125976"/>
              <a:gd name="connsiteY8" fmla="*/ 685760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5976" h="6858002">
                <a:moveTo>
                  <a:pt x="4125976" y="0"/>
                </a:moveTo>
                <a:lnTo>
                  <a:pt x="1300393" y="0"/>
                </a:lnTo>
                <a:lnTo>
                  <a:pt x="1300393" y="2"/>
                </a:lnTo>
                <a:lnTo>
                  <a:pt x="1155520" y="2"/>
                </a:lnTo>
                <a:lnTo>
                  <a:pt x="1074856" y="88573"/>
                </a:lnTo>
                <a:cubicBezTo>
                  <a:pt x="422987" y="841260"/>
                  <a:pt x="0" y="2042663"/>
                  <a:pt x="0" y="3396600"/>
                </a:cubicBezTo>
                <a:cubicBezTo>
                  <a:pt x="0" y="4846647"/>
                  <a:pt x="488259" y="6121285"/>
                  <a:pt x="1222540" y="6858002"/>
                </a:cubicBezTo>
                <a:cubicBezTo>
                  <a:pt x="4125598" y="6858002"/>
                  <a:pt x="4125598" y="6858002"/>
                  <a:pt x="4125598" y="6858002"/>
                </a:cubicBezTo>
                <a:lnTo>
                  <a:pt x="4125976" y="6857600"/>
                </a:lnTo>
                <a:close/>
              </a:path>
            </a:pathLst>
          </a:cu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88652B-B439-4AB5-8773-417F1E051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2590799" cy="4995333"/>
          </a:xfrm>
        </p:spPr>
        <p:txBody>
          <a:bodyPr>
            <a:normAutofit/>
          </a:bodyPr>
          <a:lstStyle/>
          <a:p>
            <a:r>
              <a:rPr lang="en-US" sz="4000" b="1" cap="none" dirty="0">
                <a:solidFill>
                  <a:srgbClr val="FFFFFF"/>
                </a:solidFill>
                <a:latin typeface="+mn-lt"/>
              </a:rPr>
              <a:t>Strategy vs. Reality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A9A36207-2BB3-F09F-D116-F54A680CCB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1881529"/>
              </p:ext>
            </p:extLst>
          </p:nvPr>
        </p:nvGraphicFramePr>
        <p:xfrm>
          <a:off x="4808601" y="901700"/>
          <a:ext cx="6545199" cy="4820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0360D40-B1A3-12D3-A588-675FFD01D650}"/>
              </a:ext>
            </a:extLst>
          </p:cNvPr>
          <p:cNvSpPr txBox="1"/>
          <p:nvPr/>
        </p:nvSpPr>
        <p:spPr>
          <a:xfrm>
            <a:off x="6711887" y="5895038"/>
            <a:ext cx="28942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(Kazim </a:t>
            </a:r>
            <a:r>
              <a:rPr lang="en-GB" i="1" dirty="0"/>
              <a:t>et al</a:t>
            </a:r>
            <a:r>
              <a:rPr lang="en-GB" dirty="0"/>
              <a:t>., 2021)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5C5C3F-6BA2-C5DC-6606-F8B9733E8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8017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>
                <a:solidFill>
                  <a:schemeClr val="bg1"/>
                </a:solidFill>
              </a:rPr>
              <a:t>8</a:t>
            </a:fld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79814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117F0C1-BCBB-40C7-99D6-F703E7A4B5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1A5D8BC-B41A-4E96-91C4-D60F51622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D321D5F-FA18-4271-9EAA-0BEA14116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88652B-B439-4AB5-8773-417F1E051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7" y="531278"/>
            <a:ext cx="3211517" cy="5292579"/>
          </a:xfrm>
        </p:spPr>
        <p:txBody>
          <a:bodyPr>
            <a:normAutofit/>
          </a:bodyPr>
          <a:lstStyle/>
          <a:p>
            <a:r>
              <a:rPr lang="en-US" sz="4000" b="1" cap="none" dirty="0">
                <a:solidFill>
                  <a:srgbClr val="FFFFFF"/>
                </a:solidFill>
                <a:latin typeface="+mn-lt"/>
              </a:rPr>
              <a:t>Conclusion</a:t>
            </a:r>
          </a:p>
        </p:txBody>
      </p:sp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51287385-D3EA-47A8-A127-6061791AD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4422108" y="0"/>
            <a:ext cx="7769892" cy="6858000"/>
          </a:xfrm>
          <a:custGeom>
            <a:avLst/>
            <a:gdLst>
              <a:gd name="connsiteX0" fmla="*/ 1779516 w 7769892"/>
              <a:gd name="connsiteY0" fmla="*/ 0 h 6837536"/>
              <a:gd name="connsiteX1" fmla="*/ 6454848 w 7769892"/>
              <a:gd name="connsiteY1" fmla="*/ 0 h 6837536"/>
              <a:gd name="connsiteX2" fmla="*/ 6511730 w 7769892"/>
              <a:gd name="connsiteY2" fmla="*/ 37905 h 6837536"/>
              <a:gd name="connsiteX3" fmla="*/ 7769892 w 7769892"/>
              <a:gd name="connsiteY3" fmla="*/ 1486041 h 6837536"/>
              <a:gd name="connsiteX4" fmla="*/ 7769892 w 7769892"/>
              <a:gd name="connsiteY4" fmla="*/ 5281056 h 6837536"/>
              <a:gd name="connsiteX5" fmla="*/ 6353475 w 7769892"/>
              <a:gd name="connsiteY5" fmla="*/ 6837536 h 6837536"/>
              <a:gd name="connsiteX6" fmla="*/ 1882727 w 7769892"/>
              <a:gd name="connsiteY6" fmla="*/ 6837536 h 6837536"/>
              <a:gd name="connsiteX7" fmla="*/ 0 w 7769892"/>
              <a:gd name="connsiteY7" fmla="*/ 3386463 h 6837536"/>
              <a:gd name="connsiteX8" fmla="*/ 1655292 w 7769892"/>
              <a:gd name="connsiteY8" fmla="*/ 88307 h 6837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769892" h="6837536">
                <a:moveTo>
                  <a:pt x="1779516" y="0"/>
                </a:moveTo>
                <a:lnTo>
                  <a:pt x="6454848" y="0"/>
                </a:lnTo>
                <a:lnTo>
                  <a:pt x="6511730" y="37905"/>
                </a:lnTo>
                <a:cubicBezTo>
                  <a:pt x="7036410" y="413592"/>
                  <a:pt x="7468976" y="909648"/>
                  <a:pt x="7769892" y="1486041"/>
                </a:cubicBezTo>
                <a:cubicBezTo>
                  <a:pt x="7769892" y="1486041"/>
                  <a:pt x="7769892" y="1486041"/>
                  <a:pt x="7769892" y="5281056"/>
                </a:cubicBezTo>
                <a:cubicBezTo>
                  <a:pt x="7437646" y="5916473"/>
                  <a:pt x="6953850" y="6452788"/>
                  <a:pt x="6353475" y="6837536"/>
                </a:cubicBezTo>
                <a:cubicBezTo>
                  <a:pt x="6353475" y="6837536"/>
                  <a:pt x="6353475" y="6837536"/>
                  <a:pt x="1882727" y="6837536"/>
                </a:cubicBezTo>
                <a:cubicBezTo>
                  <a:pt x="751925" y="6103017"/>
                  <a:pt x="0" y="4832183"/>
                  <a:pt x="0" y="3386463"/>
                </a:cubicBezTo>
                <a:cubicBezTo>
                  <a:pt x="0" y="2036566"/>
                  <a:pt x="651406" y="838748"/>
                  <a:pt x="1655292" y="88307"/>
                </a:cubicBezTo>
                <a:close/>
              </a:path>
            </a:pathLst>
          </a:custGeom>
          <a:ln w="50800" cap="sq" cmpd="dbl">
            <a:noFill/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wrap="square" lIns="91440" tIns="45720" rIns="91440" bIns="45720" rtlCol="0" anchor="t">
            <a:no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D95347-1552-7ED2-3D57-C628B2266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3175" y="6478389"/>
            <a:ext cx="551167" cy="3778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9E57DC2-970A-4B3E-BB1C-7A09969E49DF}" type="slidenum">
              <a:rPr lang="en-US" smtClean="0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9</a:t>
            </a:fld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89FA32DB-0C4C-9C5A-BC41-90004EE125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7356954"/>
              </p:ext>
            </p:extLst>
          </p:nvPr>
        </p:nvGraphicFramePr>
        <p:xfrm>
          <a:off x="5617029" y="793820"/>
          <a:ext cx="5741534" cy="5170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761037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20A520D0-11CF-4639-8537-F56A8A2FDC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4BCB7C-A6FC-4118-9027-468ECFDE6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29" y="-129252"/>
            <a:ext cx="5581477" cy="979957"/>
          </a:xfrm>
        </p:spPr>
        <p:txBody>
          <a:bodyPr>
            <a:normAutofit/>
          </a:bodyPr>
          <a:lstStyle/>
          <a:p>
            <a:pPr algn="l"/>
            <a:r>
              <a:rPr lang="en-US" sz="4000" b="1" cap="none">
                <a:solidFill>
                  <a:srgbClr val="FFFFFF"/>
                </a:solidFill>
                <a:latin typeface="+mn-lt"/>
              </a:rPr>
              <a:t>Reference List:</a:t>
            </a:r>
            <a:endParaRPr lang="en-US" sz="4000" b="1" cap="none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55E220-0E9D-A95A-97E4-7F0AAA35AEF3}"/>
              </a:ext>
            </a:extLst>
          </p:cNvPr>
          <p:cNvSpPr txBox="1"/>
          <p:nvPr/>
        </p:nvSpPr>
        <p:spPr>
          <a:xfrm>
            <a:off x="226502" y="1163075"/>
            <a:ext cx="9613784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b="1" dirty="0"/>
              <a:t>Cudworth, E. (2003) </a:t>
            </a:r>
            <a:r>
              <a:rPr lang="en-GB" sz="2000" b="1" i="1" dirty="0"/>
              <a:t>Environment and Society, </a:t>
            </a:r>
            <a:r>
              <a:rPr lang="en-GB" sz="2000" b="1" dirty="0"/>
              <a:t>11 New Fetter Lane, London EC4P 4EE: Routledge.</a:t>
            </a:r>
          </a:p>
          <a:p>
            <a:endParaRPr lang="en-GB" sz="2000" b="1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b="1" dirty="0" err="1"/>
              <a:t>Felzmann</a:t>
            </a:r>
            <a:r>
              <a:rPr lang="en-GB" sz="2000" b="1" dirty="0"/>
              <a:t>, H., </a:t>
            </a:r>
            <a:r>
              <a:rPr lang="en-GB" sz="2000" b="1" dirty="0" err="1"/>
              <a:t>Fosch-Villaronga</a:t>
            </a:r>
            <a:r>
              <a:rPr lang="en-GB" sz="2000" b="1" dirty="0"/>
              <a:t>, E., Lutz, C. and </a:t>
            </a:r>
            <a:r>
              <a:rPr lang="en-GB" sz="2000" b="1" dirty="0" err="1"/>
              <a:t>Tamo-Larrieux</a:t>
            </a:r>
            <a:r>
              <a:rPr lang="en-GB" sz="2000" b="1" dirty="0"/>
              <a:t>, A. (2020) ‘Towards Transparency by Design for Artificial Intelligence’, </a:t>
            </a:r>
            <a:r>
              <a:rPr lang="en-GB" sz="2000" b="1" i="1" dirty="0"/>
              <a:t>Science and Engineering Ethics</a:t>
            </a:r>
            <a:r>
              <a:rPr lang="en-GB" sz="2000" b="1" dirty="0"/>
              <a:t>, Vol. 26, No. 1, pp. 3333–3361. </a:t>
            </a:r>
          </a:p>
          <a:p>
            <a:r>
              <a:rPr lang="en-GB" sz="2000" b="1" dirty="0"/>
              <a:t>     DOI: </a:t>
            </a:r>
            <a:r>
              <a:rPr lang="en-GB" sz="2000" b="1" dirty="0">
                <a:hlinkClick r:id="rId4"/>
              </a:rPr>
              <a:t>https://doi.org/10.1007/s11948-020-00276-4</a:t>
            </a:r>
            <a:endParaRPr lang="en-GB" sz="2000" b="1" dirty="0"/>
          </a:p>
          <a:p>
            <a:endParaRPr lang="en-GB" sz="2000" b="1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b="1" dirty="0"/>
              <a:t>Mazurek, G. and </a:t>
            </a:r>
            <a:r>
              <a:rPr lang="en-GB" sz="2000" b="1" dirty="0" err="1"/>
              <a:t>Malagocka</a:t>
            </a:r>
            <a:r>
              <a:rPr lang="en-GB" sz="2000" b="1" dirty="0"/>
              <a:t>, K. (2019) ‘Perception of Privacy and Data Protection in the Context of the Development of Artificial Intelligence’, </a:t>
            </a:r>
            <a:r>
              <a:rPr lang="en-GB" sz="2000" b="1" i="1" dirty="0"/>
              <a:t>Journal of Management   Analytics</a:t>
            </a:r>
            <a:r>
              <a:rPr lang="en-GB" sz="2000" b="1" dirty="0"/>
              <a:t>, Vol. 6, No. 4, pp. 344-364.</a:t>
            </a:r>
          </a:p>
          <a:p>
            <a:r>
              <a:rPr lang="en-GB" sz="2000" b="1" dirty="0"/>
              <a:t>     DOI: </a:t>
            </a:r>
            <a:r>
              <a:rPr lang="en-GB" sz="2000" b="1" i="0" u="none" strike="noStrike" baseline="0" dirty="0">
                <a:latin typeface="OpenSans"/>
                <a:hlinkClick r:id="rId5"/>
              </a:rPr>
              <a:t>https://doi.org/10.1080/23270012.2019.1671243</a:t>
            </a:r>
            <a:endParaRPr lang="en-GB" sz="2000" b="1" i="0" u="none" strike="noStrike" baseline="0" dirty="0">
              <a:latin typeface="OpenSans"/>
            </a:endParaRPr>
          </a:p>
          <a:p>
            <a:endParaRPr lang="en-GB" sz="2000" dirty="0">
              <a:latin typeface="OpenSans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b="1" i="1" dirty="0">
                <a:latin typeface="OpenSans"/>
              </a:rPr>
              <a:t>National AI Strategy 2021 </a:t>
            </a:r>
          </a:p>
          <a:p>
            <a:r>
              <a:rPr lang="en-GB" sz="2000" b="1" i="1" dirty="0">
                <a:latin typeface="OpenSans"/>
              </a:rPr>
              <a:t>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it-IT" sz="2000" b="1" dirty="0">
                <a:hlinkClick r:id="rId6"/>
              </a:rPr>
              <a:t>National AI Strategy - GOV.UK (www.gov.uk)</a:t>
            </a:r>
            <a:endParaRPr lang="it-IT" sz="2000" b="1" dirty="0"/>
          </a:p>
          <a:p>
            <a:r>
              <a:rPr lang="it-IT" sz="2000" b="1" dirty="0"/>
              <a:t>    (Accessed: 3 April 2023).</a:t>
            </a:r>
          </a:p>
          <a:p>
            <a:endParaRPr lang="it-IT" sz="2000" b="1" dirty="0"/>
          </a:p>
          <a:p>
            <a:endParaRPr lang="en-GB" sz="16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DFB9927-7426-B49D-DA57-759A8EBC2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8016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99308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20A520D0-11CF-4639-8537-F56A8A2FDC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4BCB7C-A6FC-4118-9027-468ECFDE6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29" y="-129252"/>
            <a:ext cx="5581477" cy="979957"/>
          </a:xfrm>
        </p:spPr>
        <p:txBody>
          <a:bodyPr>
            <a:normAutofit/>
          </a:bodyPr>
          <a:lstStyle/>
          <a:p>
            <a:pPr algn="l"/>
            <a:r>
              <a:rPr lang="en-US" sz="4000" b="1" cap="none" dirty="0">
                <a:solidFill>
                  <a:srgbClr val="FFFFFF"/>
                </a:solidFill>
                <a:latin typeface="+mn-lt"/>
              </a:rPr>
              <a:t>Reference List: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55E220-0E9D-A95A-97E4-7F0AAA35AEF3}"/>
              </a:ext>
            </a:extLst>
          </p:cNvPr>
          <p:cNvSpPr txBox="1"/>
          <p:nvPr/>
        </p:nvSpPr>
        <p:spPr>
          <a:xfrm>
            <a:off x="226502" y="1163075"/>
            <a:ext cx="961378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Khan, H. (2021) ‘Types of AI – Different Types of Artificial Intelligence Systems’, </a:t>
            </a:r>
            <a:r>
              <a:rPr lang="en-GB" sz="2000" b="1" i="1" dirty="0"/>
              <a:t>University of Science and Technology of Ha </a:t>
            </a:r>
            <a:r>
              <a:rPr lang="en-GB" sz="2000" b="1" i="1" dirty="0" err="1"/>
              <a:t>Noi</a:t>
            </a:r>
            <a:r>
              <a:rPr lang="en-GB" sz="2000" b="1" dirty="0"/>
              <a:t>, Vol. 1, No. 1, pp. 1-13. </a:t>
            </a:r>
          </a:p>
          <a:p>
            <a:r>
              <a:rPr lang="en-GB" sz="2000" b="1" dirty="0"/>
              <a:t>      DOI: </a:t>
            </a:r>
            <a:r>
              <a:rPr lang="en-GB" sz="2000" b="1" dirty="0">
                <a:hlinkClick r:id="rId4"/>
              </a:rPr>
              <a:t>https://doi.org/10.1007/s11948-020-00276-4</a:t>
            </a:r>
            <a:endParaRPr lang="en-GB" sz="2000" b="1" dirty="0"/>
          </a:p>
          <a:p>
            <a:endParaRPr lang="en-GB" sz="2000" b="1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b="1" dirty="0"/>
              <a:t>Davenport, T. and </a:t>
            </a:r>
            <a:r>
              <a:rPr lang="en-GB" sz="2000" b="1" dirty="0" err="1"/>
              <a:t>Ronanki</a:t>
            </a:r>
            <a:r>
              <a:rPr lang="en-GB" sz="2000" b="1" dirty="0"/>
              <a:t>, R. (2018) ‘Artificial Intelligence for the Real World’, </a:t>
            </a:r>
            <a:r>
              <a:rPr lang="en-GB" sz="2000" b="1" i="1" dirty="0"/>
              <a:t>Harvard Business Review</a:t>
            </a:r>
            <a:r>
              <a:rPr lang="en-GB" sz="2000" b="1" dirty="0"/>
              <a:t>, Vol. 1, No. 1, pp. 108-116.</a:t>
            </a:r>
            <a:endParaRPr lang="en-GB" sz="2000" b="0" i="0" u="none" strike="noStrike" baseline="0" dirty="0">
              <a:latin typeface="OpenSans"/>
            </a:endParaRPr>
          </a:p>
          <a:p>
            <a:endParaRPr lang="en-GB" sz="2000" dirty="0">
              <a:latin typeface="OpenSans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b="1" dirty="0" err="1">
                <a:latin typeface="OpenSans"/>
              </a:rPr>
              <a:t>Alsedrah</a:t>
            </a:r>
            <a:r>
              <a:rPr lang="en-GB" sz="2000" b="1" dirty="0">
                <a:latin typeface="OpenSans"/>
              </a:rPr>
              <a:t>, M. (2017) ‘Artificial Intelligence’, </a:t>
            </a:r>
            <a:r>
              <a:rPr lang="en-GB" sz="2000" b="1" i="1" dirty="0">
                <a:latin typeface="OpenSans"/>
              </a:rPr>
              <a:t>The American University of the Middle East</a:t>
            </a:r>
            <a:r>
              <a:rPr lang="en-GB" sz="2000" b="1" dirty="0">
                <a:latin typeface="OpenSans"/>
              </a:rPr>
              <a:t>’, Vol. 1, No. 1, pp. 1-12.</a:t>
            </a:r>
          </a:p>
          <a:p>
            <a:endParaRPr lang="en-GB" sz="2000" b="1" dirty="0">
              <a:latin typeface="OpenSan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 err="1">
                <a:latin typeface="OpenSans"/>
              </a:rPr>
              <a:t>Varona</a:t>
            </a:r>
            <a:r>
              <a:rPr lang="en-GB" sz="2000" b="1" dirty="0">
                <a:latin typeface="OpenSans"/>
              </a:rPr>
              <a:t> D, and Suárez J. (2022) ‘Discrimination, Bias, Fairness, and Trustworthy AI’, </a:t>
            </a:r>
            <a:r>
              <a:rPr lang="en-GB" sz="2000" b="1" i="1" dirty="0">
                <a:latin typeface="OpenSans"/>
              </a:rPr>
              <a:t>Applied Sciences, Vol.</a:t>
            </a:r>
            <a:r>
              <a:rPr lang="en-GB" sz="2000" b="1" dirty="0">
                <a:latin typeface="OpenSans"/>
              </a:rPr>
              <a:t>12, No.12, pp. 1-13. </a:t>
            </a:r>
          </a:p>
          <a:p>
            <a:r>
              <a:rPr lang="en-GB" sz="2000" b="1" dirty="0">
                <a:latin typeface="OpenSans"/>
              </a:rPr>
              <a:t>      DOI: </a:t>
            </a:r>
            <a:r>
              <a:rPr lang="en-GB" sz="2000" b="1" dirty="0">
                <a:latin typeface="OpenSans"/>
                <a:hlinkClick r:id="rId5"/>
              </a:rPr>
              <a:t>https://doi.org/10.3390/app12125826</a:t>
            </a:r>
            <a:endParaRPr lang="en-GB" sz="2000" b="1" dirty="0">
              <a:latin typeface="OpenSans"/>
            </a:endParaRPr>
          </a:p>
          <a:p>
            <a:endParaRPr lang="en-GB" sz="2000" b="1" dirty="0">
              <a:latin typeface="OpenSan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i="1" dirty="0">
                <a:latin typeface="OpenSans"/>
              </a:rPr>
              <a:t>A Pro-Innovation Approach to AI Regulation 2023 </a:t>
            </a:r>
          </a:p>
          <a:p>
            <a:r>
              <a:rPr lang="en-GB" sz="2000" b="1" i="1" dirty="0">
                <a:latin typeface="OpenSans"/>
              </a:rPr>
              <a:t>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6"/>
              </a:rPr>
              <a:t>AI regulation: a pro-innovation approach - GOV.UK (www.gov.uk)</a:t>
            </a:r>
            <a:endParaRPr lang="en-GB" sz="2000" b="1" dirty="0"/>
          </a:p>
          <a:p>
            <a:r>
              <a:rPr lang="en-GB" sz="2000" b="1" dirty="0"/>
              <a:t>     </a:t>
            </a:r>
            <a:r>
              <a:rPr lang="it-IT" sz="2000" b="1" dirty="0"/>
              <a:t>(Accessed: 3 April 2023).</a:t>
            </a:r>
            <a:endParaRPr lang="en-GB" sz="2000" b="1" i="1" dirty="0">
              <a:latin typeface="OpenSans"/>
            </a:endParaRPr>
          </a:p>
          <a:p>
            <a:endParaRPr lang="it-IT" sz="2000" b="1" dirty="0">
              <a:latin typeface="OpenSans"/>
            </a:endParaRPr>
          </a:p>
          <a:p>
            <a:endParaRPr lang="it-IT" sz="2000" b="1" dirty="0"/>
          </a:p>
          <a:p>
            <a:endParaRPr lang="en-GB" sz="16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600D13D-E9D5-25C4-F5CC-81DEDA0676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8016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305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20A520D0-11CF-4639-8537-F56A8A2FDC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4BCB7C-A6FC-4118-9027-468ECFDE6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29" y="-129252"/>
            <a:ext cx="5581477" cy="979957"/>
          </a:xfrm>
        </p:spPr>
        <p:txBody>
          <a:bodyPr>
            <a:normAutofit/>
          </a:bodyPr>
          <a:lstStyle/>
          <a:p>
            <a:pPr algn="l"/>
            <a:r>
              <a:rPr lang="en-US" sz="4000" b="1" cap="none" dirty="0">
                <a:solidFill>
                  <a:srgbClr val="FFFFFF"/>
                </a:solidFill>
                <a:latin typeface="+mn-lt"/>
              </a:rPr>
              <a:t>Reference List: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55E220-0E9D-A95A-97E4-7F0AAA35AEF3}"/>
              </a:ext>
            </a:extLst>
          </p:cNvPr>
          <p:cNvSpPr txBox="1"/>
          <p:nvPr/>
        </p:nvSpPr>
        <p:spPr>
          <a:xfrm>
            <a:off x="226501" y="1163075"/>
            <a:ext cx="11190915" cy="741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 err="1"/>
              <a:t>Wynsberghe</a:t>
            </a:r>
            <a:r>
              <a:rPr lang="en-GB" sz="2000" b="1" dirty="0"/>
              <a:t>, A. (2021) ‘Sustainable AI: AI for sustainability and the sustainability of AI’, </a:t>
            </a:r>
            <a:r>
              <a:rPr lang="en-GB" sz="2000" b="1" i="1" dirty="0"/>
              <a:t>AI Ethics, </a:t>
            </a:r>
            <a:r>
              <a:rPr lang="en-GB" sz="2000" b="1" dirty="0"/>
              <a:t>Vol. 1, No. 1, pp. 213–218. DOI: </a:t>
            </a:r>
            <a:r>
              <a:rPr lang="en-GB" sz="2000" b="1" dirty="0">
                <a:hlinkClick r:id="rId4"/>
              </a:rPr>
              <a:t>https://doi.org/10.1007/s43681-021-00043-6</a:t>
            </a:r>
            <a:endParaRPr lang="en-GB" sz="2000" b="1" dirty="0"/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University of Liverpool (2021) </a:t>
            </a:r>
            <a:r>
              <a:rPr lang="en-GB" sz="2000" b="1" i="1" dirty="0"/>
              <a:t>Why Artificial Intelligence Is So Important in Today’s World </a:t>
            </a:r>
          </a:p>
          <a:p>
            <a:r>
              <a:rPr lang="en-GB" sz="2000" b="1" i="1" dirty="0">
                <a:latin typeface="OpenSans"/>
              </a:rPr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5"/>
              </a:rPr>
              <a:t>Why artificial intelligence is so key in today’s world? | University of    Liverpool</a:t>
            </a:r>
            <a:r>
              <a:rPr lang="en-GB" sz="2000" b="1" dirty="0"/>
              <a:t> </a:t>
            </a:r>
          </a:p>
          <a:p>
            <a:r>
              <a:rPr lang="en-GB" sz="2000" b="1" dirty="0"/>
              <a:t>      </a:t>
            </a:r>
            <a:r>
              <a:rPr lang="it-IT" sz="2000" b="1" dirty="0"/>
              <a:t>(Accessed: 10 April 2023).</a:t>
            </a:r>
          </a:p>
          <a:p>
            <a:endParaRPr lang="it-IT" sz="2000" b="1" i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BBC (2023) </a:t>
            </a:r>
            <a:r>
              <a:rPr lang="it-IT" sz="2000" b="1" i="1" dirty="0"/>
              <a:t>Stephen Hawking Warns of Dangerous AI </a:t>
            </a:r>
          </a:p>
          <a:p>
            <a:r>
              <a:rPr lang="it-IT" sz="2000" b="1" i="1" dirty="0">
                <a:latin typeface="OpenSans"/>
              </a:rPr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6"/>
              </a:rPr>
              <a:t>Stephen Hawking warns of dangerous AI - BBC News</a:t>
            </a:r>
            <a:r>
              <a:rPr lang="en-GB" sz="2000" b="1" dirty="0"/>
              <a:t> </a:t>
            </a:r>
          </a:p>
          <a:p>
            <a:r>
              <a:rPr lang="it-IT" sz="2000" b="1" dirty="0"/>
              <a:t>      (Accessed: 10 April 2023).</a:t>
            </a:r>
          </a:p>
          <a:p>
            <a:endParaRPr lang="it-IT" sz="2000" b="1" i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Kazim, E., Almeida, D., Kingsman, N. et al. (2021) Innovation and Opportunity: Review of the UK’s National AI Strategy, </a:t>
            </a:r>
            <a:r>
              <a:rPr lang="en-GB" sz="2000" b="1" i="1" dirty="0"/>
              <a:t>Discover Artificial Intelligence,</a:t>
            </a:r>
            <a:r>
              <a:rPr lang="en-GB" sz="2000" b="1" dirty="0"/>
              <a:t> Vol.</a:t>
            </a:r>
            <a:r>
              <a:rPr lang="en-GB" sz="2000" b="1" i="1" dirty="0"/>
              <a:t> </a:t>
            </a:r>
            <a:r>
              <a:rPr lang="en-GB" sz="2000" b="1" dirty="0"/>
              <a:t>1, No. 14, pp. 1-9. </a:t>
            </a:r>
          </a:p>
          <a:p>
            <a:r>
              <a:rPr lang="en-GB" sz="2000" b="1" dirty="0"/>
              <a:t>      DOI: </a:t>
            </a:r>
            <a:r>
              <a:rPr lang="en-GB" sz="2000" b="1" dirty="0">
                <a:hlinkClick r:id="rId7"/>
              </a:rPr>
              <a:t>https://doi.org/10.1007/s44163-021-00014-0</a:t>
            </a:r>
            <a:endParaRPr lang="en-GB" sz="2000" b="1" dirty="0"/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Microsoft (2020) </a:t>
            </a:r>
            <a:r>
              <a:rPr lang="en-GB" sz="2000" b="1" i="1" dirty="0"/>
              <a:t>UK Faces AI Skills Gap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8"/>
              </a:rPr>
              <a:t>UK faces AI skills gap, Microsoft report reveals</a:t>
            </a:r>
            <a:endParaRPr lang="en-GB" sz="2000" b="1" dirty="0"/>
          </a:p>
          <a:p>
            <a:r>
              <a:rPr lang="en-GB" sz="2000" b="1" i="1" dirty="0"/>
              <a:t>      </a:t>
            </a:r>
            <a:r>
              <a:rPr lang="it-IT" sz="2000" b="1" dirty="0"/>
              <a:t>(Accessed: 14 April 2023).</a:t>
            </a:r>
            <a:endParaRPr lang="en-GB" sz="2000" b="1" i="1" dirty="0"/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it-IT" sz="2000" b="1" dirty="0">
              <a:latin typeface="OpenSans"/>
            </a:endParaRPr>
          </a:p>
          <a:p>
            <a:endParaRPr lang="it-IT" sz="2000" b="1" dirty="0"/>
          </a:p>
          <a:p>
            <a:endParaRPr lang="en-GB" sz="1600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8964297-FB17-00BE-19A4-6A537278E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8016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23608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20A520D0-11CF-4639-8537-F56A8A2FDC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4BCB7C-A6FC-4118-9027-468ECFDE6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29" y="-129252"/>
            <a:ext cx="5581477" cy="979957"/>
          </a:xfrm>
        </p:spPr>
        <p:txBody>
          <a:bodyPr>
            <a:normAutofit/>
          </a:bodyPr>
          <a:lstStyle/>
          <a:p>
            <a:pPr algn="l"/>
            <a:r>
              <a:rPr lang="en-US" sz="4000" b="1" cap="none" dirty="0">
                <a:solidFill>
                  <a:srgbClr val="FFFFFF"/>
                </a:solidFill>
                <a:latin typeface="+mn-lt"/>
              </a:rPr>
              <a:t>Reference List: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55E220-0E9D-A95A-97E4-7F0AAA35AEF3}"/>
              </a:ext>
            </a:extLst>
          </p:cNvPr>
          <p:cNvSpPr txBox="1"/>
          <p:nvPr/>
        </p:nvSpPr>
        <p:spPr>
          <a:xfrm>
            <a:off x="226501" y="1163075"/>
            <a:ext cx="11190915" cy="741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Engineering and Technology (2021) </a:t>
            </a:r>
            <a:r>
              <a:rPr lang="en-GB" sz="2000" b="1" i="1" dirty="0"/>
              <a:t>UK’s AI Masterplan vs Reality</a:t>
            </a:r>
          </a:p>
          <a:p>
            <a:r>
              <a:rPr lang="en-GB" sz="2000" b="1" i="1" dirty="0"/>
              <a:t>      </a:t>
            </a:r>
            <a:r>
              <a:rPr lang="en-GB" sz="2000" b="1" dirty="0">
                <a:latin typeface="OpenSans"/>
              </a:rPr>
              <a:t>Available at:</a:t>
            </a:r>
            <a:r>
              <a:rPr lang="en-GB" sz="2000" b="1" i="1" dirty="0"/>
              <a:t> </a:t>
            </a:r>
            <a:r>
              <a:rPr lang="en-GB" sz="2000" b="1" dirty="0">
                <a:hlinkClick r:id="rId4"/>
              </a:rPr>
              <a:t>UK’s AI masterplan vs reality | E&amp;T Magazine (theiet.org)</a:t>
            </a:r>
            <a:r>
              <a:rPr lang="en-GB" sz="2000" b="1" dirty="0"/>
              <a:t> </a:t>
            </a:r>
            <a:r>
              <a:rPr lang="it-IT" sz="2000" b="1" dirty="0"/>
              <a:t>(Accessed: 14 April 2023).</a:t>
            </a:r>
          </a:p>
          <a:p>
            <a:endParaRPr lang="it-IT" sz="2000" b="1" i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Busness Insider (2023) </a:t>
            </a:r>
            <a:r>
              <a:rPr lang="it-IT" sz="2000" b="1" i="1" dirty="0"/>
              <a:t>If You Still Aren’t Sure What ChatGPT Is, This Is Your Guide to the Viral Chatbot That Everyone Is Talking About </a:t>
            </a:r>
          </a:p>
          <a:p>
            <a:r>
              <a:rPr lang="it-IT" sz="2000" b="1" i="1" dirty="0">
                <a:latin typeface="OpenSans"/>
              </a:rPr>
              <a:t>      </a:t>
            </a:r>
            <a:r>
              <a:rPr lang="en-GB" sz="2000" b="1" dirty="0">
                <a:latin typeface="OpenSans"/>
              </a:rPr>
              <a:t>Available at:</a:t>
            </a:r>
            <a:r>
              <a:rPr lang="en-GB" sz="2000" b="1" i="1" dirty="0"/>
              <a:t> </a:t>
            </a:r>
            <a:r>
              <a:rPr lang="en-GB" sz="2000" b="1" dirty="0">
                <a:hlinkClick r:id="rId5"/>
              </a:rPr>
              <a:t>Everything You Need to Know About </a:t>
            </a:r>
            <a:r>
              <a:rPr lang="en-GB" sz="2000" b="1" dirty="0" err="1">
                <a:hlinkClick r:id="rId5"/>
              </a:rPr>
              <a:t>ChatGPT</a:t>
            </a:r>
            <a:r>
              <a:rPr lang="en-GB" sz="2000" b="1" dirty="0">
                <a:hlinkClick r:id="rId5"/>
              </a:rPr>
              <a:t> (businessinsider.com)</a:t>
            </a:r>
            <a:r>
              <a:rPr lang="en-GB" sz="2000" b="1" dirty="0"/>
              <a:t> </a:t>
            </a:r>
          </a:p>
          <a:p>
            <a:r>
              <a:rPr lang="en-GB" sz="2000" b="1" dirty="0"/>
              <a:t>      </a:t>
            </a:r>
            <a:r>
              <a:rPr lang="it-IT" sz="2000" b="1" dirty="0"/>
              <a:t>(Accessed: 8 April 2023).</a:t>
            </a:r>
          </a:p>
          <a:p>
            <a:endParaRPr lang="it-IT" sz="2000" b="1" i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Brynnjolfsson, E. And Mitchell, T. (2017) ‘What Can Machine Learning Do? Workforce Implications’, </a:t>
            </a:r>
            <a:r>
              <a:rPr lang="it-IT" sz="2000" b="1" i="1" dirty="0"/>
              <a:t>Technology and Economy, </a:t>
            </a:r>
            <a:r>
              <a:rPr lang="it-IT" sz="2000" b="1" dirty="0"/>
              <a:t>Vol. 358, No. 6370, pp. 1530-1534. </a:t>
            </a:r>
          </a:p>
          <a:p>
            <a:r>
              <a:rPr lang="it-IT" sz="2000" b="1" i="1" dirty="0"/>
              <a:t>      </a:t>
            </a:r>
            <a:r>
              <a:rPr lang="it-IT" sz="2000" b="1" dirty="0"/>
              <a:t>DOI: </a:t>
            </a:r>
            <a:r>
              <a:rPr lang="en-GB" sz="2000" b="1" dirty="0">
                <a:hlinkClick r:id="rId6"/>
              </a:rPr>
              <a:t>https://doi.org/10.1126/science.aap8062</a:t>
            </a:r>
            <a:r>
              <a:rPr lang="en-GB" sz="2000" b="1" dirty="0"/>
              <a:t> </a:t>
            </a:r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The Harvard Gazette (2020) </a:t>
            </a:r>
            <a:r>
              <a:rPr lang="en-GB" sz="2000" b="1" i="1" dirty="0"/>
              <a:t>Great promise but potential for peril</a:t>
            </a:r>
          </a:p>
          <a:p>
            <a:r>
              <a:rPr lang="en-GB" sz="2000" b="1" dirty="0">
                <a:latin typeface="OpenSans"/>
              </a:rPr>
              <a:t>      Available at: </a:t>
            </a:r>
            <a:r>
              <a:rPr lang="en-GB" sz="2000" b="1" dirty="0">
                <a:hlinkClick r:id="rId7"/>
              </a:rPr>
              <a:t>Ethical concerns mount as AI takes bigger decision-making role – Harvard Gazette</a:t>
            </a:r>
            <a:endParaRPr lang="en-GB" sz="2000" b="1" dirty="0"/>
          </a:p>
          <a:p>
            <a:r>
              <a:rPr lang="it-IT" sz="2000" b="1" dirty="0"/>
              <a:t>     (Accessed: 7 April 2023).</a:t>
            </a:r>
            <a:endParaRPr lang="en-GB" sz="2000" b="1" i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it-IT" sz="2000" b="1" dirty="0">
              <a:latin typeface="OpenSans"/>
            </a:endParaRPr>
          </a:p>
          <a:p>
            <a:endParaRPr lang="it-IT" sz="2000" b="1" dirty="0"/>
          </a:p>
          <a:p>
            <a:r>
              <a:rPr lang="en-GB" sz="1600" b="1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53D6918-DCD6-5CB6-942D-E19445230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8016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30223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20A520D0-11CF-4639-8537-F56A8A2FDC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4BCB7C-A6FC-4118-9027-468ECFDE6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29" y="-129252"/>
            <a:ext cx="5581477" cy="979957"/>
          </a:xfrm>
        </p:spPr>
        <p:txBody>
          <a:bodyPr>
            <a:normAutofit/>
          </a:bodyPr>
          <a:lstStyle/>
          <a:p>
            <a:pPr algn="l"/>
            <a:r>
              <a:rPr lang="en-US" sz="4000" b="1" cap="none" dirty="0">
                <a:solidFill>
                  <a:srgbClr val="FFFFFF"/>
                </a:solidFill>
                <a:latin typeface="+mn-lt"/>
              </a:rPr>
              <a:t>Reference List: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55E220-0E9D-A95A-97E4-7F0AAA35AEF3}"/>
              </a:ext>
            </a:extLst>
          </p:cNvPr>
          <p:cNvSpPr txBox="1"/>
          <p:nvPr/>
        </p:nvSpPr>
        <p:spPr>
          <a:xfrm>
            <a:off x="226501" y="1163075"/>
            <a:ext cx="11400640" cy="741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UNESCO (2023) </a:t>
            </a:r>
            <a:r>
              <a:rPr lang="en-GB" sz="2000" b="1" i="1" dirty="0"/>
              <a:t>Ethics of Artificial Intelligence </a:t>
            </a:r>
          </a:p>
          <a:p>
            <a:r>
              <a:rPr lang="en-GB" sz="2000" b="1" i="1" dirty="0"/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4"/>
              </a:rPr>
              <a:t>Ethics of Artificial Intelligence | UNESCO</a:t>
            </a:r>
            <a:r>
              <a:rPr lang="en-GB" sz="2000" b="1" dirty="0"/>
              <a:t> </a:t>
            </a:r>
            <a:r>
              <a:rPr lang="it-IT" sz="2000" b="1" dirty="0"/>
              <a:t>(Accessed: 7 April 2023).</a:t>
            </a:r>
          </a:p>
          <a:p>
            <a:endParaRPr lang="it-IT" sz="2000" b="1" i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UNESCO Digital Library (2019) </a:t>
            </a:r>
            <a:r>
              <a:rPr lang="it-IT" sz="2000" b="1" i="1" dirty="0"/>
              <a:t>Artificial Intelligence In Education: Challenges and Opportunities for Sustanable Development </a:t>
            </a:r>
          </a:p>
          <a:p>
            <a:r>
              <a:rPr lang="it-IT" sz="2000" b="1" i="1" dirty="0"/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5"/>
              </a:rPr>
              <a:t>Artificial intelligence in education: challenges and opportunities for sustainable dev</a:t>
            </a:r>
            <a:r>
              <a:rPr lang="en-GB" sz="2000" b="1" dirty="0"/>
              <a:t> </a:t>
            </a:r>
          </a:p>
          <a:p>
            <a:r>
              <a:rPr lang="it-IT" sz="2000" b="1" dirty="0"/>
              <a:t>      (Accessed: 10 April 2023).</a:t>
            </a:r>
          </a:p>
          <a:p>
            <a:endParaRPr lang="it-IT" sz="2000" b="1" i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Unsustanable (2022) </a:t>
            </a:r>
            <a:r>
              <a:rPr lang="en-GB" sz="2000" b="1" i="1" dirty="0"/>
              <a:t>AI and Sustainability: 8 Ways AI Can Help The Environment</a:t>
            </a:r>
          </a:p>
          <a:p>
            <a:r>
              <a:rPr lang="en-GB" sz="2000" b="1" i="1" dirty="0"/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6"/>
              </a:rPr>
              <a:t>AI and Sustainability: 8 Ways AI Can Help The Environment (unsustainablemagazine.com)</a:t>
            </a:r>
            <a:endParaRPr lang="en-GB" sz="2000" b="1" dirty="0"/>
          </a:p>
          <a:p>
            <a:r>
              <a:rPr lang="en-GB" sz="2000" b="1" i="1" dirty="0"/>
              <a:t>     </a:t>
            </a:r>
            <a:r>
              <a:rPr lang="it-IT" sz="2000" b="1" dirty="0"/>
              <a:t>(Accessed: 5 April 2023).</a:t>
            </a:r>
            <a:endParaRPr lang="en-GB" sz="2000" b="1" i="1" dirty="0"/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 err="1"/>
              <a:t>EcoMENA</a:t>
            </a:r>
            <a:r>
              <a:rPr lang="en-GB" sz="2000" b="1" dirty="0"/>
              <a:t> (2021) </a:t>
            </a:r>
            <a:r>
              <a:rPr lang="en-GB" sz="2000" b="1" i="1" dirty="0"/>
              <a:t>Role of Artificial Intelligence in Environmental Sustainability</a:t>
            </a:r>
          </a:p>
          <a:p>
            <a:r>
              <a:rPr lang="en-GB" sz="2000" b="1" i="1" dirty="0"/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7"/>
              </a:rPr>
              <a:t>Artificial Intelligence and Environmental Sustainability (ecomena.org)</a:t>
            </a:r>
            <a:endParaRPr lang="en-GB" sz="2000" b="1" dirty="0"/>
          </a:p>
          <a:p>
            <a:r>
              <a:rPr lang="en-GB" sz="2000" b="1" i="1" dirty="0"/>
              <a:t>     </a:t>
            </a:r>
            <a:r>
              <a:rPr lang="it-IT" sz="2000" b="1" dirty="0"/>
              <a:t>(Accessed: 5 April 2023).</a:t>
            </a:r>
            <a:endParaRPr lang="en-GB" sz="2000" b="1" i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/>
          </a:p>
          <a:p>
            <a:endParaRPr lang="en-GB" sz="2000" b="1" i="1" dirty="0"/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it-IT" sz="2000" b="1" dirty="0">
              <a:latin typeface="OpenSans"/>
            </a:endParaRPr>
          </a:p>
          <a:p>
            <a:endParaRPr lang="it-IT" sz="2000" b="1" dirty="0"/>
          </a:p>
          <a:p>
            <a:r>
              <a:rPr lang="en-GB" sz="1600" b="1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45F872E-07FB-06C2-4777-437035970B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3692" y="648016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9899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20A520D0-11CF-4639-8537-F56A8A2FDC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4BCB7C-A6FC-4118-9027-468ECFDE6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29" y="-129252"/>
            <a:ext cx="5581477" cy="979957"/>
          </a:xfrm>
        </p:spPr>
        <p:txBody>
          <a:bodyPr>
            <a:normAutofit/>
          </a:bodyPr>
          <a:lstStyle/>
          <a:p>
            <a:pPr algn="l"/>
            <a:r>
              <a:rPr lang="en-US" sz="4000" b="1" cap="none" dirty="0">
                <a:solidFill>
                  <a:srgbClr val="FFFFFF"/>
                </a:solidFill>
                <a:latin typeface="+mn-lt"/>
              </a:rPr>
              <a:t>Reference List: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55E220-0E9D-A95A-97E4-7F0AAA35AEF3}"/>
              </a:ext>
            </a:extLst>
          </p:cNvPr>
          <p:cNvSpPr txBox="1"/>
          <p:nvPr/>
        </p:nvSpPr>
        <p:spPr>
          <a:xfrm>
            <a:off x="226501" y="1163075"/>
            <a:ext cx="11400640" cy="98796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Hayes, J. (2021) ‘UK’s AI Masterplan vs Reality’, </a:t>
            </a:r>
            <a:r>
              <a:rPr lang="en-GB" sz="2000" b="1" i="1" dirty="0"/>
              <a:t>Engineering and Technology, </a:t>
            </a:r>
            <a:r>
              <a:rPr lang="en-GB" sz="2000" b="1" dirty="0"/>
              <a:t>Vol. 16, No. 11, pp. 20-23.</a:t>
            </a:r>
          </a:p>
          <a:p>
            <a:r>
              <a:rPr lang="en-GB" sz="2000" b="1" i="1" dirty="0"/>
              <a:t>      </a:t>
            </a:r>
            <a:r>
              <a:rPr lang="en-GB" sz="2000" b="1" dirty="0"/>
              <a:t>DOI: </a:t>
            </a:r>
            <a:r>
              <a:rPr lang="en-GB" sz="2000" b="1" dirty="0">
                <a:hlinkClick r:id="rId4"/>
              </a:rPr>
              <a:t>https://doi.org/10.1049/et.2021.1110</a:t>
            </a:r>
            <a:r>
              <a:rPr lang="en-GB" sz="2000" b="1" dirty="0"/>
              <a:t> </a:t>
            </a:r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New York Times (2020) </a:t>
            </a:r>
            <a:r>
              <a:rPr lang="en-GB" sz="2000" b="1" i="1" dirty="0"/>
              <a:t>Do These AI Created People Look Real To You?</a:t>
            </a:r>
          </a:p>
          <a:p>
            <a:r>
              <a:rPr lang="en-GB" sz="2000" b="1" i="1" dirty="0"/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5"/>
              </a:rPr>
              <a:t>Do These A.I.-Created Fake People Look Real to You? - The New York Times (nytimes.com)</a:t>
            </a:r>
            <a:endParaRPr lang="en-GB" sz="2000" b="1" dirty="0"/>
          </a:p>
          <a:p>
            <a:r>
              <a:rPr lang="en-GB" sz="2000" b="1" i="1" dirty="0"/>
              <a:t>      </a:t>
            </a:r>
            <a:r>
              <a:rPr lang="it-IT" sz="2000" b="1" dirty="0"/>
              <a:t>(Accessed: 11 April 2023).</a:t>
            </a:r>
          </a:p>
          <a:p>
            <a:endParaRPr lang="it-IT" sz="2000" b="1" i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Forbes (2023) </a:t>
            </a:r>
            <a:r>
              <a:rPr lang="it-IT" sz="2000" b="1" i="1" dirty="0"/>
              <a:t>Is ChatGPT Sexist? </a:t>
            </a:r>
          </a:p>
          <a:p>
            <a:r>
              <a:rPr lang="it-IT" sz="2000" b="1" i="1" dirty="0">
                <a:latin typeface="OpenSans"/>
              </a:rPr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latin typeface="OpenSans"/>
                <a:hlinkClick r:id="rId6"/>
              </a:rPr>
              <a:t>https://www.forbes.com/sites/tomaspremuzic/2023/02/14/is-chatgpt-sexist/?sh</a:t>
            </a:r>
            <a:r>
              <a:rPr lang="en-GB" sz="2000" b="1" dirty="0">
                <a:latin typeface="OpenSans"/>
              </a:rPr>
              <a:t> </a:t>
            </a:r>
            <a:endParaRPr lang="en-GB" sz="2000" b="1" i="1" dirty="0"/>
          </a:p>
          <a:p>
            <a:r>
              <a:rPr lang="it-IT" sz="2000" b="1" dirty="0"/>
              <a:t>     (Accessed: 16 April 2023).</a:t>
            </a:r>
          </a:p>
          <a:p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Wen, J. And Wang, W. (2023) ‘The Future of ChatGPT in Academic Research and Publishing: A Commentary for Clinical and Translational Medicine’, </a:t>
            </a:r>
            <a:r>
              <a:rPr lang="it-IT" sz="2000" b="1" i="1" dirty="0"/>
              <a:t>Clinical Translational Medicine, </a:t>
            </a:r>
            <a:r>
              <a:rPr lang="it-IT" sz="2000" b="1" dirty="0"/>
              <a:t>Vol. 13, No. 3.</a:t>
            </a:r>
          </a:p>
          <a:p>
            <a:r>
              <a:rPr lang="it-IT" sz="2000" b="1" i="1" dirty="0"/>
              <a:t>      </a:t>
            </a:r>
            <a:r>
              <a:rPr lang="it-IT" sz="2000" b="1" dirty="0"/>
              <a:t>DOI: </a:t>
            </a:r>
            <a:r>
              <a:rPr lang="en-GB" sz="2000" b="1" dirty="0">
                <a:hlinkClick r:id="rId7"/>
              </a:rPr>
              <a:t>https://doi.org/10.1002/ctm2.1207</a:t>
            </a:r>
            <a:endParaRPr lang="en-GB" sz="2000" b="1" dirty="0"/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Harvard School of Engineering (2021) </a:t>
            </a:r>
            <a:r>
              <a:rPr lang="en-GB" sz="2000" b="1" i="1" dirty="0"/>
              <a:t>The Present and Future of AI </a:t>
            </a:r>
          </a:p>
          <a:p>
            <a:r>
              <a:rPr lang="en-GB" sz="2000" b="1" i="1" dirty="0"/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8"/>
              </a:rPr>
              <a:t>The present and future of AI (harvard.edu)</a:t>
            </a:r>
            <a:r>
              <a:rPr lang="en-GB" sz="2000" b="1" dirty="0"/>
              <a:t> </a:t>
            </a:r>
            <a:r>
              <a:rPr lang="it-IT" sz="2000" b="1" dirty="0"/>
              <a:t>(Accessed: 11 April 2023).</a:t>
            </a:r>
          </a:p>
          <a:p>
            <a:endParaRPr lang="en-GB" sz="2000" b="1" i="1" dirty="0"/>
          </a:p>
          <a:p>
            <a:endParaRPr lang="en-GB" sz="2000" b="1" dirty="0"/>
          </a:p>
          <a:p>
            <a:endParaRPr lang="it-IT" sz="2000" b="1" dirty="0"/>
          </a:p>
          <a:p>
            <a:endParaRPr lang="it-IT" sz="2000" b="1" dirty="0"/>
          </a:p>
          <a:p>
            <a:endParaRPr lang="it-IT" sz="2000" b="1" dirty="0"/>
          </a:p>
          <a:p>
            <a:endParaRPr lang="it-IT" sz="2000" b="1" i="1" dirty="0"/>
          </a:p>
          <a:p>
            <a:endParaRPr lang="en-GB" sz="2000" b="1" dirty="0"/>
          </a:p>
          <a:p>
            <a:endParaRPr lang="en-GB" sz="2000" b="1" i="1" dirty="0"/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it-IT" sz="2000" b="1" dirty="0">
              <a:latin typeface="OpenSans"/>
            </a:endParaRPr>
          </a:p>
          <a:p>
            <a:endParaRPr lang="it-IT" sz="2000" b="1" dirty="0"/>
          </a:p>
          <a:p>
            <a:r>
              <a:rPr lang="en-GB" sz="1600" b="1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BD9F07D-8CBD-66AB-A153-81CBBCD80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8016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60250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20A520D0-11CF-4639-8537-F56A8A2FDC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4BCB7C-A6FC-4118-9027-468ECFDE6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29" y="-129252"/>
            <a:ext cx="5581477" cy="979957"/>
          </a:xfrm>
        </p:spPr>
        <p:txBody>
          <a:bodyPr>
            <a:normAutofit/>
          </a:bodyPr>
          <a:lstStyle/>
          <a:p>
            <a:pPr algn="l"/>
            <a:r>
              <a:rPr lang="en-US" sz="4000" b="1" cap="none" dirty="0">
                <a:solidFill>
                  <a:srgbClr val="FFFFFF"/>
                </a:solidFill>
                <a:latin typeface="+mn-lt"/>
              </a:rPr>
              <a:t>Reference List: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55E220-0E9D-A95A-97E4-7F0AAA35AEF3}"/>
              </a:ext>
            </a:extLst>
          </p:cNvPr>
          <p:cNvSpPr txBox="1"/>
          <p:nvPr/>
        </p:nvSpPr>
        <p:spPr>
          <a:xfrm>
            <a:off x="226501" y="1163075"/>
            <a:ext cx="11400640" cy="101874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American Psychological Association APA (2021) </a:t>
            </a:r>
            <a:r>
              <a:rPr lang="en-GB" sz="2000" b="1" i="1" dirty="0"/>
              <a:t>The Promise and Challenges of AI </a:t>
            </a:r>
          </a:p>
          <a:p>
            <a:r>
              <a:rPr lang="en-GB" sz="2000" b="1" dirty="0">
                <a:latin typeface="OpenSans"/>
              </a:rPr>
              <a:t>      Available at: </a:t>
            </a:r>
            <a:r>
              <a:rPr lang="en-GB" sz="2000" b="1" dirty="0">
                <a:hlinkClick r:id="rId4"/>
              </a:rPr>
              <a:t>The promise and challenges of AI (apa.org)</a:t>
            </a:r>
            <a:r>
              <a:rPr lang="en-GB" sz="2000" b="1" i="1" dirty="0"/>
              <a:t> </a:t>
            </a:r>
          </a:p>
          <a:p>
            <a:r>
              <a:rPr lang="it-IT" sz="2000" b="1" dirty="0"/>
              <a:t>     (Accessed: 5 April 2023).</a:t>
            </a:r>
          </a:p>
          <a:p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Nature (2020) </a:t>
            </a:r>
            <a:r>
              <a:rPr lang="en-GB" sz="2000" b="1" i="1" dirty="0"/>
              <a:t>The Race to the Top Among the World’s Leaders in Artificial Intelligence</a:t>
            </a:r>
          </a:p>
          <a:p>
            <a:r>
              <a:rPr lang="en-GB" sz="2000" b="1" i="1" dirty="0"/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5"/>
              </a:rPr>
              <a:t>The race to the top among the world’s leaders in artificial intelligence (nature.com)</a:t>
            </a:r>
            <a:endParaRPr lang="en-GB" sz="2000" b="1" dirty="0"/>
          </a:p>
          <a:p>
            <a:r>
              <a:rPr lang="en-GB" sz="2000" b="1" i="1" dirty="0"/>
              <a:t>      </a:t>
            </a:r>
            <a:r>
              <a:rPr lang="it-IT" sz="2000" b="1" dirty="0"/>
              <a:t>(Accessed: 21 April 2023).</a:t>
            </a:r>
          </a:p>
          <a:p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Andresen, S.L.. (2002) ‘John McCarthy: Father of AI’, </a:t>
            </a:r>
            <a:r>
              <a:rPr lang="en-GB" sz="2000" b="1" i="1" dirty="0"/>
              <a:t>Intelligent Systems</a:t>
            </a:r>
            <a:r>
              <a:rPr lang="en-GB" sz="2000" b="1" dirty="0"/>
              <a:t>, Vol. 17, pp. 84-85. </a:t>
            </a:r>
          </a:p>
          <a:p>
            <a:r>
              <a:rPr lang="en-GB" sz="2000" b="1" dirty="0"/>
              <a:t>      DOI: </a:t>
            </a:r>
            <a:r>
              <a:rPr lang="en-GB" sz="2000" b="1" dirty="0">
                <a:hlinkClick r:id="rId6"/>
              </a:rPr>
              <a:t>https://doi.org/10.1109/MIS.2002.1039837</a:t>
            </a:r>
            <a:r>
              <a:rPr lang="en-GB" sz="2000" b="1" dirty="0"/>
              <a:t> </a:t>
            </a:r>
            <a:endParaRPr lang="it-IT" sz="2000" b="1" dirty="0"/>
          </a:p>
          <a:p>
            <a:endParaRPr lang="it-IT" sz="2000" b="1" dirty="0"/>
          </a:p>
          <a:p>
            <a:endParaRPr lang="en-GB" sz="2000" b="1" i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 McCarthy, J. (2007) ‘What is Artificial Intelligence?’, </a:t>
            </a:r>
            <a:r>
              <a:rPr lang="it-IT" sz="2000" b="1" i="1" dirty="0"/>
              <a:t>Stanford University, </a:t>
            </a:r>
            <a:r>
              <a:rPr lang="it-IT" sz="2000" b="1" dirty="0"/>
              <a:t>pp. 1-15.</a:t>
            </a:r>
          </a:p>
          <a:p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Agrawal, A., Gans, J., and Goldfarb, A. (2017) ‘What to Expect From Artificial Intelligence’, </a:t>
            </a:r>
            <a:r>
              <a:rPr lang="it-IT" sz="2000" b="1" i="1" dirty="0"/>
              <a:t>Sloan Management Review, </a:t>
            </a:r>
            <a:r>
              <a:rPr lang="it-IT" sz="2000" b="1" dirty="0"/>
              <a:t>Vol. 58311, pp. 1-9.</a:t>
            </a:r>
            <a:endParaRPr lang="it-IT" sz="2000" b="1" i="1" dirty="0"/>
          </a:p>
          <a:p>
            <a:endParaRPr lang="en-GB" sz="2000" b="1" i="1" dirty="0"/>
          </a:p>
          <a:p>
            <a:endParaRPr lang="en-GB" sz="2000" b="1" i="1" dirty="0"/>
          </a:p>
          <a:p>
            <a:endParaRPr lang="en-GB" sz="2000" b="1" i="1" dirty="0"/>
          </a:p>
          <a:p>
            <a:endParaRPr lang="en-GB" sz="2000" b="1" dirty="0"/>
          </a:p>
          <a:p>
            <a:endParaRPr lang="it-IT" sz="2000" b="1" dirty="0"/>
          </a:p>
          <a:p>
            <a:endParaRPr lang="it-IT" sz="2000" b="1" dirty="0"/>
          </a:p>
          <a:p>
            <a:endParaRPr lang="it-IT" sz="2000" b="1" dirty="0"/>
          </a:p>
          <a:p>
            <a:endParaRPr lang="it-IT" sz="2000" b="1" i="1" dirty="0"/>
          </a:p>
          <a:p>
            <a:endParaRPr lang="en-GB" sz="2000" b="1" dirty="0"/>
          </a:p>
          <a:p>
            <a:endParaRPr lang="en-GB" sz="2000" b="1" i="1" dirty="0"/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it-IT" sz="2000" b="1" dirty="0">
              <a:latin typeface="OpenSans"/>
            </a:endParaRPr>
          </a:p>
          <a:p>
            <a:endParaRPr lang="it-IT" sz="2000" b="1" dirty="0"/>
          </a:p>
          <a:p>
            <a:r>
              <a:rPr lang="en-GB" sz="1600" b="1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634CAA0-0906-9C2C-4707-0F02136BF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8017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54798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ight spots">
            <a:extLst>
              <a:ext uri="{FF2B5EF4-FFF2-40B4-BE49-F238E27FC236}">
                <a16:creationId xmlns:a16="http://schemas.microsoft.com/office/drawing/2014/main" id="{20A520D0-11CF-4639-8537-F56A8A2FDCF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4BCB7C-A6FC-4118-9027-468ECFDE64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29" y="-129252"/>
            <a:ext cx="5581477" cy="979957"/>
          </a:xfrm>
        </p:spPr>
        <p:txBody>
          <a:bodyPr>
            <a:normAutofit/>
          </a:bodyPr>
          <a:lstStyle/>
          <a:p>
            <a:pPr algn="l"/>
            <a:r>
              <a:rPr lang="en-US" sz="4000" b="1" cap="none" dirty="0">
                <a:solidFill>
                  <a:srgbClr val="FFFFFF"/>
                </a:solidFill>
                <a:latin typeface="+mn-lt"/>
              </a:rPr>
              <a:t>Reference List: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55E220-0E9D-A95A-97E4-7F0AAA35AEF3}"/>
              </a:ext>
            </a:extLst>
          </p:cNvPr>
          <p:cNvSpPr txBox="1"/>
          <p:nvPr/>
        </p:nvSpPr>
        <p:spPr>
          <a:xfrm>
            <a:off x="226501" y="1163075"/>
            <a:ext cx="11400640" cy="9264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dirty="0"/>
              <a:t>McKinsey (2019) </a:t>
            </a:r>
            <a:r>
              <a:rPr lang="en-GB" sz="2000" b="1" i="1" dirty="0"/>
              <a:t>Artificial Intelligence in the United Kingdom: Prospects and </a:t>
            </a:r>
            <a:r>
              <a:rPr lang="en-GB" sz="2000" b="1" dirty="0"/>
              <a:t>Challenges</a:t>
            </a:r>
          </a:p>
          <a:p>
            <a:r>
              <a:rPr lang="en-GB" sz="2000" b="1" dirty="0">
                <a:latin typeface="OpenSans"/>
              </a:rPr>
              <a:t>      Available at: </a:t>
            </a:r>
            <a:r>
              <a:rPr lang="en-GB" sz="2000" b="1" dirty="0">
                <a:hlinkClick r:id="rId4"/>
              </a:rPr>
              <a:t>AI in the UK | McKinsey</a:t>
            </a:r>
            <a:endParaRPr lang="en-GB" sz="2000" b="1" i="1" dirty="0"/>
          </a:p>
          <a:p>
            <a:r>
              <a:rPr lang="it-IT" sz="2000" b="1" dirty="0"/>
              <a:t>     (Accessed: 17 April 2023).</a:t>
            </a:r>
          </a:p>
          <a:p>
            <a:endParaRPr lang="it-IT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BBC (2023) </a:t>
            </a:r>
            <a:r>
              <a:rPr lang="en-GB" sz="2000" b="1" i="1" dirty="0"/>
              <a:t>AI investigated in UK over fears of domination</a:t>
            </a:r>
          </a:p>
          <a:p>
            <a:r>
              <a:rPr lang="en-GB" sz="2000" b="1" i="1" dirty="0"/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b="1" dirty="0">
                <a:hlinkClick r:id="rId5"/>
              </a:rPr>
              <a:t>AI investigated in UK over fears of domination - BBC News</a:t>
            </a:r>
            <a:endParaRPr lang="en-GB" sz="2000" b="1" dirty="0"/>
          </a:p>
          <a:p>
            <a:r>
              <a:rPr lang="it-IT" sz="2000" b="1" dirty="0"/>
              <a:t>     (Accessed: 4 May 2023).</a:t>
            </a:r>
          </a:p>
          <a:p>
            <a:endParaRPr lang="it-IT" sz="2000" b="1" i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it-IT" sz="2000" b="1" dirty="0"/>
              <a:t>Mayer Brown (2022) </a:t>
            </a:r>
            <a:r>
              <a:rPr lang="en-GB" sz="2000" b="1" i="1" dirty="0">
                <a:solidFill>
                  <a:srgbClr val="FFFFFF"/>
                </a:solidFill>
                <a:effectLst/>
                <a:latin typeface="Avenir LT W01_85 Heavy1475544"/>
              </a:rPr>
              <a:t>UK Government Proposes a New </a:t>
            </a:r>
            <a:r>
              <a:rPr lang="en-GB" sz="2000" b="1" i="1" dirty="0">
                <a:solidFill>
                  <a:srgbClr val="FFFFFF"/>
                </a:solidFill>
                <a:latin typeface="Avenir LT W01_85 Heavy1475544"/>
              </a:rPr>
              <a:t>A</a:t>
            </a:r>
            <a:r>
              <a:rPr lang="en-GB" sz="2000" b="1" i="1" dirty="0">
                <a:solidFill>
                  <a:srgbClr val="FFFFFF"/>
                </a:solidFill>
                <a:effectLst/>
                <a:latin typeface="Avenir LT W01_85 Heavy1475544"/>
              </a:rPr>
              <a:t>pproach to Regulating </a:t>
            </a:r>
            <a:r>
              <a:rPr lang="en-GB" sz="2000" b="1" i="1" dirty="0">
                <a:solidFill>
                  <a:srgbClr val="FFFFFF"/>
                </a:solidFill>
                <a:latin typeface="Avenir LT W01_85 Heavy1475544"/>
              </a:rPr>
              <a:t>A</a:t>
            </a:r>
            <a:r>
              <a:rPr lang="en-GB" sz="2000" b="1" i="1" dirty="0">
                <a:solidFill>
                  <a:srgbClr val="FFFFFF"/>
                </a:solidFill>
                <a:effectLst/>
                <a:latin typeface="Avenir LT W01_85 Heavy1475544"/>
              </a:rPr>
              <a:t>rtificial </a:t>
            </a:r>
            <a:r>
              <a:rPr lang="en-GB" sz="2000" b="1" i="1" dirty="0">
                <a:solidFill>
                  <a:srgbClr val="FFFFFF"/>
                </a:solidFill>
                <a:latin typeface="Avenir LT W01_85 Heavy1475544"/>
              </a:rPr>
              <a:t>I</a:t>
            </a:r>
            <a:r>
              <a:rPr lang="en-GB" sz="2000" b="1" i="1" dirty="0">
                <a:solidFill>
                  <a:srgbClr val="FFFFFF"/>
                </a:solidFill>
                <a:effectLst/>
                <a:latin typeface="Avenir LT W01_85 Heavy1475544"/>
              </a:rPr>
              <a:t>ntelligence (AI)</a:t>
            </a:r>
          </a:p>
          <a:p>
            <a:r>
              <a:rPr lang="en-GB" sz="2000" b="1" i="1" dirty="0">
                <a:solidFill>
                  <a:srgbClr val="FFFFFF"/>
                </a:solidFill>
                <a:latin typeface="Avenir LT W01_85 Heavy1475544"/>
              </a:rPr>
              <a:t>      </a:t>
            </a:r>
            <a:r>
              <a:rPr lang="en-GB" sz="2000" b="1" dirty="0">
                <a:latin typeface="OpenSans"/>
              </a:rPr>
              <a:t>Available at: </a:t>
            </a:r>
            <a:r>
              <a:rPr lang="en-GB" sz="2000" dirty="0">
                <a:hlinkClick r:id="rId6"/>
              </a:rPr>
              <a:t>UK Government proposes a new approach to regulating artificial intelligence (AI)</a:t>
            </a:r>
            <a:endParaRPr lang="en-GB" sz="2000" dirty="0"/>
          </a:p>
          <a:p>
            <a:r>
              <a:rPr lang="it-IT" sz="2000" b="1" dirty="0"/>
              <a:t>     (Accessed: 28 April 2023).</a:t>
            </a:r>
            <a:endParaRPr lang="en-GB" sz="2000" b="1" i="1" dirty="0">
              <a:solidFill>
                <a:srgbClr val="FFFFFF"/>
              </a:solidFill>
              <a:effectLst/>
              <a:latin typeface="Avenir LT W01_85 Heavy1475544"/>
            </a:endParaRPr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it-IT" sz="2000" b="1" dirty="0"/>
          </a:p>
          <a:p>
            <a:endParaRPr lang="en-GB" sz="2000" b="1" i="1" dirty="0"/>
          </a:p>
          <a:p>
            <a:endParaRPr lang="en-GB" sz="2000" b="1" i="1" dirty="0"/>
          </a:p>
          <a:p>
            <a:endParaRPr lang="en-GB" sz="2000" b="1" i="1" dirty="0"/>
          </a:p>
          <a:p>
            <a:endParaRPr lang="en-GB" sz="2000" b="1" dirty="0"/>
          </a:p>
          <a:p>
            <a:endParaRPr lang="it-IT" sz="2000" b="1" dirty="0"/>
          </a:p>
          <a:p>
            <a:endParaRPr lang="it-IT" sz="2000" b="1" dirty="0"/>
          </a:p>
          <a:p>
            <a:endParaRPr lang="it-IT" sz="2000" b="1" dirty="0"/>
          </a:p>
          <a:p>
            <a:endParaRPr lang="it-IT" sz="2000" b="1" i="1" dirty="0"/>
          </a:p>
          <a:p>
            <a:endParaRPr lang="en-GB" sz="2000" b="1" dirty="0"/>
          </a:p>
          <a:p>
            <a:endParaRPr lang="en-GB" sz="2000" b="1" i="1" dirty="0"/>
          </a:p>
          <a:p>
            <a:endParaRPr lang="en-GB" sz="20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endParaRPr lang="it-IT" sz="2000" b="1" dirty="0">
              <a:latin typeface="OpenSans"/>
            </a:endParaRPr>
          </a:p>
          <a:p>
            <a:endParaRPr lang="it-IT" sz="2000" b="1" dirty="0"/>
          </a:p>
          <a:p>
            <a:r>
              <a:rPr lang="en-GB" sz="1600" b="1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634CAA0-0906-9C2C-4707-0F02136BF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80175"/>
            <a:ext cx="551167" cy="377825"/>
          </a:xfrm>
        </p:spPr>
        <p:txBody>
          <a:bodyPr/>
          <a:lstStyle/>
          <a:p>
            <a:fld id="{69E57DC2-970A-4B3E-BB1C-7A09969E49DF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050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3F296A"/>
      </a:dk2>
      <a:lt2>
        <a:srgbClr val="EBEBEB"/>
      </a:lt2>
      <a:accent1>
        <a:srgbClr val="E84574"/>
      </a:accent1>
      <a:accent2>
        <a:srgbClr val="798FF2"/>
      </a:accent2>
      <a:accent3>
        <a:srgbClr val="95C369"/>
      </a:accent3>
      <a:accent4>
        <a:srgbClr val="EE875A"/>
      </a:accent4>
      <a:accent5>
        <a:srgbClr val="C363E8"/>
      </a:accent5>
      <a:accent6>
        <a:srgbClr val="6AADC8"/>
      </a:accent6>
      <a:hlink>
        <a:srgbClr val="FE80C7"/>
      </a:hlink>
      <a:folHlink>
        <a:srgbClr val="FBA3EC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0D51BCB-0419-432E-B7F1-25548446A62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F08B90B-70ED-4539-9C14-FB2728D9064F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9E8D3305-1D9D-4BC8-A40F-6F8AE50BD76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Future design</Template>
  <TotalTime>2166</TotalTime>
  <Words>1818</Words>
  <Application>Microsoft Office PowerPoint</Application>
  <PresentationFormat>Widescreen</PresentationFormat>
  <Paragraphs>273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Avenir LT W01_85 Heavy1475544</vt:lpstr>
      <vt:lpstr>Calibri</vt:lpstr>
      <vt:lpstr>Calibri Light</vt:lpstr>
      <vt:lpstr>OpenSans</vt:lpstr>
      <vt:lpstr>Wingdings</vt:lpstr>
      <vt:lpstr>Celestial</vt:lpstr>
      <vt:lpstr>Artificial Intelligence:  Friend or Foe</vt:lpstr>
      <vt:lpstr>Identify one issue of sustainability in contemporary society and critically reflect upon the tension between policy and practice. </vt:lpstr>
      <vt:lpstr>‘’The Rise Of AI Will Be Either The Best, Or The Worst Thing, Ever To Happen To Humanity. We Do Not Know Which.’’ (Stephen Hawking, 2016) </vt:lpstr>
      <vt:lpstr>Introduction</vt:lpstr>
      <vt:lpstr>What is AI?</vt:lpstr>
      <vt:lpstr>Ethical Challenges</vt:lpstr>
      <vt:lpstr>UK’s National AI Strategy (NAIS)</vt:lpstr>
      <vt:lpstr>Strategy vs. Reality</vt:lpstr>
      <vt:lpstr>Conclusion</vt:lpstr>
      <vt:lpstr>Reference List:</vt:lpstr>
      <vt:lpstr>Reference List:</vt:lpstr>
      <vt:lpstr>Reference List:</vt:lpstr>
      <vt:lpstr>Reference List:</vt:lpstr>
      <vt:lpstr>Reference List:</vt:lpstr>
      <vt:lpstr>Reference List:</vt:lpstr>
      <vt:lpstr>Reference List:</vt:lpstr>
      <vt:lpstr>Reference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Artificial Intelligence  Friend or Foe</dc:title>
  <dc:creator>Sunny Zdravkova</dc:creator>
  <cp:lastModifiedBy>Zdravkova, Sunny (National Gas)</cp:lastModifiedBy>
  <cp:revision>137</cp:revision>
  <dcterms:created xsi:type="dcterms:W3CDTF">2023-05-01T17:04:43Z</dcterms:created>
  <dcterms:modified xsi:type="dcterms:W3CDTF">2023-05-08T14:24:28Z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