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8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A8583-CF6E-4E76-84DC-C399DEF8B0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EDDCD3-CA45-4C0B-8636-EF3A0FCECD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98A01-80D6-460D-963B-3A2683BE4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16CFE-34DD-4351-A48C-FBD925B25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61BCE-6D53-43A8-A81C-E19445257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3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5A903-B71A-4F00-9334-95B980F9E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3E5D6-2D30-4BE4-AE17-D2A52E140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2F56F-CFB3-4748-89B4-9169A644E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75277-97D7-4060-BF65-F5EBCCE49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532AE-BE06-4971-BE8B-1374EDCC0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270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D1844-4DEE-4581-981B-303E1515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8E9C43-3718-46B3-9AB0-276DAE62E9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0E8AF-D309-4800-B9FD-5592926CA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796C3-4BEA-4E7A-B860-D3F36C79E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03A13-76B6-4840-88C7-A892D141C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391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A9DA9-5F19-4A3C-AD76-F3E9F8735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40450-04D5-40E6-9A75-AE7FE8E669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BC24B7-A142-4072-944C-D199229BFF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A21310-179B-4401-A887-FE5D94AAF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7C022-FC3C-4275-BB5C-28D654465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9976ED-423D-48D6-82D6-D528FCBFF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945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5AE19-69C0-4DAB-8C7A-A3199A99D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5453B3-1438-4879-940C-6610A5F74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34678D-2FFD-44D5-9BAB-FA51EF9D6C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D87154-E343-423E-9C87-78EB449349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ABC710-8559-444E-B22B-E7AAA0D4C7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AD0C99-F99F-4DB7-8FDD-BDE903E58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7D794F-3339-4171-86FE-A29E32BE2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DA230A-B7F9-480C-943F-39EE27590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092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984A8-0E28-4CAA-B018-DF8EC81A4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F8BC5F-F6C9-47C3-B152-ED9986BB2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7A9F26-4196-4BBC-B9EE-81B4D3889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59F20E-2666-410C-8D9A-2DAAB6D44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550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4731FA-9FC2-43A9-89D8-303086564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EAC33C-9819-45DC-8599-3D9E79B93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2DDC0-E1F0-4804-AD32-EBBFA8965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93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E19B7-511A-4BC6-A165-A7266AB51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FFBEF-3CD4-48A4-9C23-C4AD90FCD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B0917D-67CC-48DC-9FEC-61726AD656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052A3-6961-403E-95A3-012CFA31C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8654F9-A00E-4187-908E-238E69E38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6CA56F-702E-4C80-9B57-BC0816167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240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3F5CB-28E4-486D-B948-4FE5548E7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7194A2-9900-4B02-A69D-D92AB5080F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3BA494-9B8C-4823-9C5C-5B1953C65D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5FBD2-5EAF-4150-9683-5A8E8B690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96478-0111-4085-85F1-2DE2C77C8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C51C6D-DD58-45E6-ADCE-87260D6CA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50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2ACC5-489C-437B-A269-87686929B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977D2C-240C-44B8-A302-B3D4E866D3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D0E3D-D345-4AF0-9CFE-2FE12AFB8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554FF-6BD3-479B-8F20-08D7EB090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EFEF4-8AED-46D0-9C9B-D790E72C6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767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CACFA-2EB7-4A2C-9BC1-0A743C88F1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400D32-FAC3-4BB8-915D-F2FB779C3A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2C100-55FB-44F9-B5C0-D9FC2F17B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FB4C7-309F-4815-A22B-5DFDD04ED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55D23-8D0A-4996-B0DF-8C69DBA4F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67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455B35-D043-4480-B9CF-5542104CA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108EB-524B-4271-A39A-775E8556EC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33480-E1B2-48CA-91D1-0A03EEFE47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604E2-98E1-4FEE-949B-0AC7B39657A2}" type="datetimeFigureOut">
              <a:rPr lang="en-GB" smtClean="0"/>
              <a:t>22/02/2022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F3814-2451-40AE-B5DA-B05085727D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5D4B6C-D0E3-4B51-9543-3AA2DD4C4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0E2C6E-B195-46CF-92A0-4C684610D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23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29704&amp;picture=textured-background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hyperlink" Target="https://www.freepngimg.com/png/62811-flat-sharing-instagram-icons-computer-design-logo" TargetMode="External"/><Relationship Id="rId18" Type="http://schemas.openxmlformats.org/officeDocument/2006/relationships/image" Target="../media/image10.svg"/><Relationship Id="rId3" Type="http://schemas.openxmlformats.org/officeDocument/2006/relationships/hyperlink" Target="https://pxhere.com/en/photo/830015" TargetMode="External"/><Relationship Id="rId7" Type="http://schemas.openxmlformats.org/officeDocument/2006/relationships/hyperlink" Target="http://www.finsmes.com/2019/04/just-eat-acquires-practi-for-6-7m.html" TargetMode="External"/><Relationship Id="rId12" Type="http://schemas.openxmlformats.org/officeDocument/2006/relationships/image" Target="../media/image6.png"/><Relationship Id="rId17" Type="http://schemas.openxmlformats.org/officeDocument/2006/relationships/image" Target="../media/image9.png"/><Relationship Id="rId2" Type="http://schemas.openxmlformats.org/officeDocument/2006/relationships/image" Target="../media/image2.jpeg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g"/><Relationship Id="rId11" Type="http://schemas.openxmlformats.org/officeDocument/2006/relationships/hyperlink" Target="http://www.pngall.com/visa-logo-png" TargetMode="External"/><Relationship Id="rId5" Type="http://schemas.openxmlformats.org/officeDocument/2006/relationships/hyperlink" Target="http://www.trinityrestaurant.co.uk/" TargetMode="External"/><Relationship Id="rId15" Type="http://schemas.openxmlformats.org/officeDocument/2006/relationships/hyperlink" Target="http://fhlogo.blogspot.com/2011/03/facebook.html" TargetMode="External"/><Relationship Id="rId10" Type="http://schemas.openxmlformats.org/officeDocument/2006/relationships/image" Target="../media/image5.png"/><Relationship Id="rId4" Type="http://schemas.openxmlformats.org/officeDocument/2006/relationships/hyperlink" Target="tel:1792290999" TargetMode="External"/><Relationship Id="rId9" Type="http://schemas.openxmlformats.org/officeDocument/2006/relationships/hyperlink" Target="http://myedmondsnews.com/2017/05/edmonds-restaurant-news-outdoor-dining-edmonds-nearby/" TargetMode="External"/><Relationship Id="rId1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nature, ocean floor&#10;&#10;Description automatically generated">
            <a:extLst>
              <a:ext uri="{FF2B5EF4-FFF2-40B4-BE49-F238E27FC236}">
                <a16:creationId xmlns:a16="http://schemas.microsoft.com/office/drawing/2014/main" id="{94730A60-36D3-4033-8315-58046E2D56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28" b="1391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36B47-1716-4080-BB37-509CF4104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Lilia Chetrusca (2024853)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BMIH4002-Food and Beverage Operations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Lecturer- Laurence Blake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DA532D-2666-497E-8424-E4584EAB00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GB" sz="2000" dirty="0"/>
              <a:t>Assignment 2 :MENU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7181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88210A02-CB6C-450D-AA2A-7E4D3A57CB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334" r="-1" b="-1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2944BE-47A8-47E2-B269-C3A09617CF46}"/>
              </a:ext>
            </a:extLst>
          </p:cNvPr>
          <p:cNvSpPr txBox="1"/>
          <p:nvPr/>
        </p:nvSpPr>
        <p:spPr>
          <a:xfrm>
            <a:off x="1418455" y="321733"/>
            <a:ext cx="6879852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Hotel Trinity  Restaurant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</a:p>
          <a:p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3600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MENU</a:t>
            </a:r>
          </a:p>
          <a:p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Opening hours: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Sun-Mon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12PM-2:30PM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5PM-11PM</a:t>
            </a:r>
          </a:p>
          <a:p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105 Broad Street ,Swansea, Wales, United Kingdom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SW8 4GB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Tel:1792290999</a:t>
            </a:r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http://www.trinityrestaurant.co.uk</a:t>
            </a:r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@trinityrestaurantswansea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trinity .fb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available</a:t>
            </a:r>
          </a:p>
          <a:p>
            <a:r>
              <a:rPr lang="en-GB" b="1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b="1" i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picture containing text, accessory, vector graphics&#10;&#10;Description automatically generated">
            <a:extLst>
              <a:ext uri="{FF2B5EF4-FFF2-40B4-BE49-F238E27FC236}">
                <a16:creationId xmlns:a16="http://schemas.microsoft.com/office/drawing/2014/main" id="{12D09F58-34E8-4164-B6BE-1E835EFE49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447051" y="3660985"/>
            <a:ext cx="1381216" cy="898257"/>
          </a:xfrm>
          <a:prstGeom prst="rect">
            <a:avLst/>
          </a:prstGeom>
        </p:spPr>
      </p:pic>
      <p:pic>
        <p:nvPicPr>
          <p:cNvPr id="15" name="Picture 1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191F936-345E-4CF0-A209-341274A16F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418522" y="4571952"/>
            <a:ext cx="1438275" cy="864024"/>
          </a:xfrm>
          <a:prstGeom prst="rect">
            <a:avLst/>
          </a:prstGeom>
        </p:spPr>
      </p:pic>
      <p:pic>
        <p:nvPicPr>
          <p:cNvPr id="19" name="Picture 18" descr="Logo&#10;&#10;Description automatically generated">
            <a:extLst>
              <a:ext uri="{FF2B5EF4-FFF2-40B4-BE49-F238E27FC236}">
                <a16:creationId xmlns:a16="http://schemas.microsoft.com/office/drawing/2014/main" id="{9D9BD02A-8EF9-4B88-B1F0-A5CE10BA659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718669" y="5448686"/>
            <a:ext cx="2208657" cy="107487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07B1958-DA56-4331-A312-7738711DDD19}"/>
              </a:ext>
            </a:extLst>
          </p:cNvPr>
          <p:cNvSpPr txBox="1"/>
          <p:nvPr/>
        </p:nvSpPr>
        <p:spPr>
          <a:xfrm>
            <a:off x="697328" y="6858000"/>
            <a:ext cx="107973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T</a:t>
            </a:r>
          </a:p>
        </p:txBody>
      </p:sp>
      <p:pic>
        <p:nvPicPr>
          <p:cNvPr id="22" name="Picture 21" descr="Logo, icon&#10;&#10;Description automatically generated">
            <a:extLst>
              <a:ext uri="{FF2B5EF4-FFF2-40B4-BE49-F238E27FC236}">
                <a16:creationId xmlns:a16="http://schemas.microsoft.com/office/drawing/2014/main" id="{6B6E605C-E883-4C0A-B3CF-9786D018009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418454" y="5543939"/>
            <a:ext cx="394932" cy="373488"/>
          </a:xfrm>
          <a:prstGeom prst="rect">
            <a:avLst/>
          </a:prstGeom>
        </p:spPr>
      </p:pic>
      <p:pic>
        <p:nvPicPr>
          <p:cNvPr id="25" name="Picture 24" descr="Logo, icon&#10;&#10;Description automatically generated">
            <a:extLst>
              <a:ext uri="{FF2B5EF4-FFF2-40B4-BE49-F238E27FC236}">
                <a16:creationId xmlns:a16="http://schemas.microsoft.com/office/drawing/2014/main" id="{C5A7563A-304C-4748-98F8-2B86C4E5C73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412607" y="5906673"/>
            <a:ext cx="276791" cy="16742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26F5623-A3C1-4B83-8D12-3FBB6C134053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39355" y="335193"/>
            <a:ext cx="2717442" cy="1700011"/>
          </a:xfrm>
          <a:prstGeom prst="rect">
            <a:avLst/>
          </a:prstGeom>
        </p:spPr>
      </p:pic>
      <p:pic>
        <p:nvPicPr>
          <p:cNvPr id="6" name="Graphic 5" descr="Delivery with solid fill">
            <a:extLst>
              <a:ext uri="{FF2B5EF4-FFF2-40B4-BE49-F238E27FC236}">
                <a16:creationId xmlns:a16="http://schemas.microsoft.com/office/drawing/2014/main" id="{74ED5CBD-3443-4028-A30C-AC5C311879C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3564544" y="578273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804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raphic 23" descr="Covered plate with solid fill">
            <a:extLst>
              <a:ext uri="{FF2B5EF4-FFF2-40B4-BE49-F238E27FC236}">
                <a16:creationId xmlns:a16="http://schemas.microsoft.com/office/drawing/2014/main" id="{EBC4638D-AEEC-41B6-85A6-C664B0FEBC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127000"/>
            <a:ext cx="643467" cy="787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10A5C215-3ADE-42B4-BC2B-27959BF092B3}"/>
              </a:ext>
            </a:extLst>
          </p:cNvPr>
          <p:cNvSpPr txBox="1"/>
          <p:nvPr/>
        </p:nvSpPr>
        <p:spPr>
          <a:xfrm>
            <a:off x="237067" y="0"/>
            <a:ext cx="11717866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Menu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   Starters: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Avocado Bruschetta-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Vine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tomatoes, avocado, garlic, basil &amp;rocket on toasted crostini(V)                                                                         6.70</a:t>
            </a: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Pate di </a:t>
            </a:r>
            <a:r>
              <a:rPr lang="en-GB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Fegatto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-Wild mushroom &amp; chicken liver pate with rustic bread and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red wine&amp; onion marmalade (       )                                                                                                                                                                    6.90                                                                                                                                           </a:t>
            </a: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Mains:</a:t>
            </a:r>
          </a:p>
          <a:p>
            <a:r>
              <a:rPr lang="en-GB" sz="1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Salmone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a La Casa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-Roasted fillet of salmon on new potatoes &amp; green beans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covered with creamy pesto Verdi sauce  (           )                                                                                                                             18.90</a:t>
            </a:r>
          </a:p>
          <a:p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Veal a La-Pan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-fried veal in polenta&amp; parmesan breadcrumbs with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spaghetti pomodoro, vine cherry tomatoes &amp; rocket salad (           )                                                                                                        20.90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Red Wine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</a:t>
            </a:r>
            <a:r>
              <a:rPr lang="en-GB" sz="1400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Btl</a:t>
            </a:r>
            <a:r>
              <a:rPr lang="en-GB" sz="1200" i="1" u="sng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en-GB" sz="1200" i="1" u="sng" dirty="0">
                <a:latin typeface="Arial" panose="020B0604020202020204" pitchFamily="34" charset="0"/>
                <a:cs typeface="Arial" panose="020B0604020202020204" pitchFamily="34" charset="0"/>
              </a:rPr>
              <a:t>175m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Ponte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Miliano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Sangiovese  (Cherry &amp;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Rasberry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, carefree &amp;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easygoing-Puglia,Italy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             -                                       19.90                        4.95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Cabernet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Sauvignon,Lorosco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Reserva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(Deep &amp; savoury with dark berry richness-Chile)                                              23.90                        6.90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White Wine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</a:t>
            </a:r>
            <a:r>
              <a:rPr lang="en-GB" sz="1200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Btl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GB" sz="1200" i="1" u="sng" dirty="0">
                <a:latin typeface="Arial" panose="020B0604020202020204" pitchFamily="34" charset="0"/>
                <a:cs typeface="Arial" panose="020B0604020202020204" pitchFamily="34" charset="0"/>
              </a:rPr>
              <a:t>175ml</a:t>
            </a:r>
          </a:p>
          <a:p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Trebiano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d’Abruzzo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   (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Delicate,dry&amp;smooth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Sardinia,Italy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                                                                                      18.90                        4.85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Sauvignon Blanc, Satellite Marlborough(Vibrant&amp; Fruit driven-New Zealand)                                                             30.90                        8.85</a:t>
            </a: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Food Allergies&amp; Intolerances</a:t>
            </a:r>
          </a:p>
          <a:p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Please ask a member of staff of our Allergen Menu.</a:t>
            </a: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Graphic 2" descr="Fish with solid fill">
            <a:extLst>
              <a:ext uri="{FF2B5EF4-FFF2-40B4-BE49-F238E27FC236}">
                <a16:creationId xmlns:a16="http://schemas.microsoft.com/office/drawing/2014/main" id="{D4A1A838-5891-4E91-80A2-D5A78F3A6E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03528" y="3055513"/>
            <a:ext cx="336997" cy="373487"/>
          </a:xfrm>
          <a:prstGeom prst="rect">
            <a:avLst/>
          </a:prstGeom>
        </p:spPr>
      </p:pic>
      <p:pic>
        <p:nvPicPr>
          <p:cNvPr id="5" name="Graphic 4" descr="Grain with solid fill">
            <a:extLst>
              <a:ext uri="{FF2B5EF4-FFF2-40B4-BE49-F238E27FC236}">
                <a16:creationId xmlns:a16="http://schemas.microsoft.com/office/drawing/2014/main" id="{A62B97C2-B4D4-4695-8C6F-B5BA08F80A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246167" y="3504699"/>
            <a:ext cx="241627" cy="367709"/>
          </a:xfrm>
          <a:prstGeom prst="rect">
            <a:avLst/>
          </a:prstGeom>
        </p:spPr>
      </p:pic>
      <p:pic>
        <p:nvPicPr>
          <p:cNvPr id="7" name="Graphic 6" descr="Cheese with solid fill">
            <a:extLst>
              <a:ext uri="{FF2B5EF4-FFF2-40B4-BE49-F238E27FC236}">
                <a16:creationId xmlns:a16="http://schemas.microsoft.com/office/drawing/2014/main" id="{A4F9E197-51AC-4430-B6D2-601882C3BA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473460" y="3504699"/>
            <a:ext cx="330680" cy="41577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730164A-F30A-4E83-87EC-659AD72AD82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30068" y="2228187"/>
            <a:ext cx="237765" cy="36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657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7F92CD-1072-4BD6-A2E9-C82C9C748ACD}"/>
              </a:ext>
            </a:extLst>
          </p:cNvPr>
          <p:cNvSpPr txBox="1"/>
          <p:nvPr/>
        </p:nvSpPr>
        <p:spPr>
          <a:xfrm>
            <a:off x="863600" y="1083733"/>
            <a:ext cx="1087119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Reference List:</a:t>
            </a:r>
          </a:p>
          <a:p>
            <a:pPr marL="342900" indent="-342900">
              <a:buAutoNum type="arabicPeriod"/>
            </a:pPr>
            <a:r>
              <a:rPr lang="en-GB" sz="1600" dirty="0"/>
              <a:t>14 Allergens. Available at: https://www.google.com(Accessed: 14 February 2022)</a:t>
            </a:r>
          </a:p>
          <a:p>
            <a:pPr marL="342900" indent="-342900">
              <a:buAutoNum type="arabicPeriod"/>
            </a:pPr>
            <a:r>
              <a:rPr lang="en-GB" sz="1600" dirty="0"/>
              <a:t>Images. Available at: https://www.google.com(Accessed: 14 February 2022)</a:t>
            </a:r>
          </a:p>
          <a:p>
            <a:pPr marL="342900" indent="-342900">
              <a:buAutoNum type="arabicPeriod"/>
            </a:pPr>
            <a:r>
              <a:rPr lang="en-GB" sz="1600" dirty="0"/>
              <a:t>Top 10 restaurants in Swansea.  Available at: https://www.tripadvisor.co.uk(Accessed: 16 February 2022)</a:t>
            </a:r>
          </a:p>
          <a:p>
            <a:pPr marL="342900" indent="-342900">
              <a:buAutoNum type="arabicPeriod"/>
            </a:pPr>
            <a:r>
              <a:rPr lang="en-GB" sz="1600" dirty="0"/>
              <a:t>Find the best place to eat in Swansea( 2022). Available at : https://restaurantguru.com (Accessed: 16 February 2022)</a:t>
            </a:r>
          </a:p>
          <a:p>
            <a:pPr marL="342900" indent="-342900">
              <a:buAutoNum type="arabicPeriod"/>
            </a:pPr>
            <a:r>
              <a:rPr lang="en-GB" sz="1600" dirty="0"/>
              <a:t>Swansea Restaurant Guide – Hardens(2022). Available at : https://www.hardens.com(Accessed: 16 February 2022)</a:t>
            </a:r>
          </a:p>
          <a:p>
            <a:pPr marL="342900" indent="-342900">
              <a:buAutoNum type="arabicPeriod"/>
            </a:pPr>
            <a:endParaRPr lang="en-GB" sz="1600" dirty="0"/>
          </a:p>
          <a:p>
            <a:pPr marL="342900" indent="-342900">
              <a:buAutoNum type="arabicPeriod"/>
            </a:pPr>
            <a:endParaRPr lang="en-GB" sz="1600" dirty="0"/>
          </a:p>
          <a:p>
            <a:endParaRPr lang="en-GB" sz="3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896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370</Words>
  <Application>Microsoft Office PowerPoint</Application>
  <PresentationFormat>Widescreen</PresentationFormat>
  <Paragraphs>72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Lilia Chetrusca (2024853) BMIH4002-Food and Beverage Operations Lecturer- Laurence Blake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Lilia Chetrusca (2024853) BMIH4002-Food and Beverage Operations Lecturer- Laurence Blake </dc:title>
  <dc:creator>Lilian Chetrusca</dc:creator>
  <cp:lastModifiedBy>Lilian Chetrusca</cp:lastModifiedBy>
  <cp:revision>4</cp:revision>
  <dcterms:created xsi:type="dcterms:W3CDTF">2022-02-15T13:36:44Z</dcterms:created>
  <dcterms:modified xsi:type="dcterms:W3CDTF">2022-02-22T12:58:26Z</dcterms:modified>
</cp:coreProperties>
</file>