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59" r:id="rId3"/>
    <p:sldId id="300" r:id="rId4"/>
    <p:sldId id="301" r:id="rId5"/>
    <p:sldId id="302" r:id="rId6"/>
    <p:sldId id="303" r:id="rId7"/>
    <p:sldId id="304" r:id="rId8"/>
    <p:sldId id="310" r:id="rId9"/>
    <p:sldId id="323" r:id="rId10"/>
    <p:sldId id="324" r:id="rId11"/>
    <p:sldId id="327" r:id="rId12"/>
    <p:sldId id="329" r:id="rId13"/>
    <p:sldId id="306" r:id="rId14"/>
    <p:sldId id="308" r:id="rId15"/>
    <p:sldId id="326" r:id="rId16"/>
    <p:sldId id="309" r:id="rId17"/>
    <p:sldId id="311" r:id="rId18"/>
    <p:sldId id="313" r:id="rId19"/>
    <p:sldId id="314" r:id="rId20"/>
    <p:sldId id="315" r:id="rId21"/>
    <p:sldId id="316" r:id="rId22"/>
    <p:sldId id="294" r:id="rId23"/>
    <p:sldId id="317" r:id="rId24"/>
    <p:sldId id="318" r:id="rId25"/>
    <p:sldId id="320" r:id="rId26"/>
    <p:sldId id="336" r:id="rId27"/>
    <p:sldId id="337" r:id="rId28"/>
    <p:sldId id="322" r:id="rId29"/>
    <p:sldId id="276" r:id="rId30"/>
    <p:sldId id="338" r:id="rId31"/>
    <p:sldId id="27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088" autoAdjust="0"/>
  </p:normalViewPr>
  <p:slideViewPr>
    <p:cSldViewPr snapToGrid="0">
      <p:cViewPr varScale="1">
        <p:scale>
          <a:sx n="114" d="100"/>
          <a:sy n="114" d="100"/>
        </p:scale>
        <p:origin x="4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BECC2-DCCD-43EA-A187-26125C19E849}" type="datetimeFigureOut">
              <a:rPr lang="en-GB" smtClean="0"/>
              <a:t>07/07/2024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BEB362-4DAD-492C-8F17-2F59E9E4110B}" type="slidenum">
              <a:rPr lang="en-GB" smtClean="0"/>
              <a:t>‹#›</a:t>
            </a:fld>
            <a:endParaRPr lang="en-GB"/>
          </a:p>
        </p:txBody>
      </p:sp>
    </p:spTree>
    <p:extLst>
      <p:ext uri="{BB962C8B-B14F-4D97-AF65-F5344CB8AC3E}">
        <p14:creationId xmlns:p14="http://schemas.microsoft.com/office/powerpoint/2010/main" val="1650961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07/07/2024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07/07/2024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o08ykAqLOxk" TargetMode="External"/><Relationship Id="rId2" Type="http://schemas.openxmlformats.org/officeDocument/2006/relationships/hyperlink" Target="https://youtu.be/XmNh8rtCcB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government/publications/implementing-the-sustainable-development-goals/implementing-the-sustainable-development-goals--2" TargetMode="External"/><Relationship Id="rId2" Type="http://schemas.openxmlformats.org/officeDocument/2006/relationships/hyperlink" Target="https://www.england.nhs.uk/greenernhs/wp-content/uploads/sites/51/2020/10/delivering-a-net-zero-national-health-service.pdf"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undocs.org/en/E/CN.6/2018/9" TargetMode="External"/><Relationship Id="rId7" Type="http://schemas.openxmlformats.org/officeDocument/2006/relationships/hyperlink" Target="https://www.youtube.com/watch?v=o08ykAqLOxk" TargetMode="External"/><Relationship Id="rId2" Type="http://schemas.openxmlformats.org/officeDocument/2006/relationships/hyperlink" Target="https://www.england.nhs.uk/wp-content/uploads/2019/09/safeguarding-policy.pdf" TargetMode="External"/><Relationship Id="rId1" Type="http://schemas.openxmlformats.org/officeDocument/2006/relationships/slideLayout" Target="../slideLayouts/slideLayout2.xml"/><Relationship Id="rId6" Type="http://schemas.openxmlformats.org/officeDocument/2006/relationships/hyperlink" Target="https://www.england.nhs.uk/publication/safeguarding-policy/" TargetMode="External"/><Relationship Id="rId5" Type="http://schemas.openxmlformats.org/officeDocument/2006/relationships/hyperlink" Target="https://www.england.nhs.uk/wp-content/uploads/2019/10/confidentiality-policy-v5.1.pdf" TargetMode="External"/><Relationship Id="rId4" Type="http://schemas.openxmlformats.org/officeDocument/2006/relationships/hyperlink" Target="https://www.gov.uk/government/publications/implementing-the-sustainable-development-goals/implementing-the-sustainable-development-goals--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623" y="1628801"/>
            <a:ext cx="10910657" cy="1470025"/>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267746" y="4043260"/>
            <a:ext cx="10255470" cy="646331"/>
          </a:xfrm>
          <a:prstGeom prst="rect">
            <a:avLst/>
          </a:prstGeom>
          <a:noFill/>
        </p:spPr>
        <p:txBody>
          <a:bodyPr wrap="square" rtlCol="0">
            <a:spAutoFit/>
          </a:bodyPr>
          <a:lstStyle/>
          <a:p>
            <a:pPr algn="ctr"/>
            <a:r>
              <a:rPr lang="en-GB" sz="3600" b="1" dirty="0">
                <a:solidFill>
                  <a:prstClr val="white"/>
                </a:solidFill>
                <a:latin typeface="Myriad Pro"/>
              </a:rPr>
              <a:t>WEEK 9 – Sustainable Health &amp; Social Care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pPr marL="0" indent="0">
              <a:buNone/>
            </a:pPr>
            <a:endParaRPr lang="en-GB" b="0" i="0" dirty="0">
              <a:solidFill>
                <a:srgbClr val="000000"/>
              </a:solidFill>
              <a:effectLst/>
              <a:latin typeface="Times New Roman" panose="02020603050405020304" pitchFamily="18" charset="0"/>
            </a:endParaRPr>
          </a:p>
          <a:p>
            <a:r>
              <a:rPr lang="en-GB" dirty="0"/>
              <a:t>Revision of Sustainable Development Goals. </a:t>
            </a:r>
          </a:p>
          <a:p>
            <a:r>
              <a:rPr lang="en-GB" dirty="0"/>
              <a:t>Review how the Government in the UK is supporting the delivery of the Sustainable Development Goals.</a:t>
            </a:r>
          </a:p>
          <a:p>
            <a:r>
              <a:rPr lang="en-GB" dirty="0"/>
              <a:t>Overview of Sustainable health &amp; Social care</a:t>
            </a:r>
          </a:p>
          <a:p>
            <a:endParaRPr lang="en-GB" dirty="0"/>
          </a:p>
          <a:p>
            <a:endParaRPr lang="en-GB" dirty="0"/>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D5FB7-A1CC-48EE-A298-16926981A5A9}"/>
              </a:ext>
            </a:extLst>
          </p:cNvPr>
          <p:cNvSpPr>
            <a:spLocks noGrp="1"/>
          </p:cNvSpPr>
          <p:nvPr>
            <p:ph type="title"/>
          </p:nvPr>
        </p:nvSpPr>
        <p:spPr>
          <a:xfrm>
            <a:off x="284085" y="467585"/>
            <a:ext cx="11452195" cy="1143000"/>
          </a:xfrm>
        </p:spPr>
        <p:txBody>
          <a:bodyPr>
            <a:normAutofit fontScale="90000"/>
          </a:bodyPr>
          <a:lstStyle/>
          <a:p>
            <a:r>
              <a:rPr lang="en-GB" sz="4900" b="1" dirty="0"/>
              <a:t>The Sustainable Development Goals</a:t>
            </a:r>
            <a:br>
              <a:rPr lang="en-GB" b="1" i="0" dirty="0">
                <a:solidFill>
                  <a:srgbClr val="0B0C0C"/>
                </a:solidFill>
                <a:effectLst/>
                <a:latin typeface="nta"/>
              </a:rPr>
            </a:br>
            <a:endParaRPr lang="en-GB" b="1" dirty="0"/>
          </a:p>
        </p:txBody>
      </p:sp>
      <p:sp>
        <p:nvSpPr>
          <p:cNvPr id="3" name="Content Placeholder 2">
            <a:extLst>
              <a:ext uri="{FF2B5EF4-FFF2-40B4-BE49-F238E27FC236}">
                <a16:creationId xmlns:a16="http://schemas.microsoft.com/office/drawing/2014/main" id="{48FA7465-8AD5-490D-9CA8-4166DCB4978D}"/>
              </a:ext>
            </a:extLst>
          </p:cNvPr>
          <p:cNvSpPr>
            <a:spLocks noGrp="1"/>
          </p:cNvSpPr>
          <p:nvPr>
            <p:ph idx="1"/>
          </p:nvPr>
        </p:nvSpPr>
        <p:spPr>
          <a:xfrm>
            <a:off x="284085" y="1714500"/>
            <a:ext cx="11754035" cy="4224661"/>
          </a:xfrm>
        </p:spPr>
        <p:txBody>
          <a:bodyPr>
            <a:normAutofit/>
          </a:bodyPr>
          <a:lstStyle/>
          <a:p>
            <a:pPr algn="just"/>
            <a:r>
              <a:rPr lang="en-GB" sz="2000" dirty="0"/>
              <a:t>The 2030 Agenda for Sustainable Development is a historic global agreement to eradicate extreme poverty, fight inequality and injustice and leave no one behind. Agreed by world leaders at the UN in 2015, the 17 Sustainable Development Goals (SDGs) succeed the Millennium Development Goals (MDGs). The SDGs are universal with all signatories expected to contribute to them internationally and deliver them domestically.</a:t>
            </a:r>
          </a:p>
          <a:p>
            <a:pPr algn="just"/>
            <a:r>
              <a:rPr lang="en-GB" sz="2000" dirty="0"/>
              <a:t>The UK was at the forefront of negotiating the SDGs and will be at the forefront of delivering them. The UK lobbied hard to make sure the SDGs support the continuation of work undertaken through the MDGs.</a:t>
            </a:r>
          </a:p>
          <a:p>
            <a:pPr algn="just"/>
            <a:r>
              <a:rPr lang="en-GB" sz="2000" dirty="0"/>
              <a:t>The UK Government published a Voluntary National Review reporting on the UK’s progress so far on delivering the 17 Sustainable Development Goals in June 2019. This is due to be presented at the UN High Level Political Forum in July 2019.</a:t>
            </a:r>
          </a:p>
          <a:p>
            <a:pPr marL="0" indent="0" algn="l" fontAlgn="base">
              <a:buNone/>
            </a:pPr>
            <a:endParaRPr lang="en-GB" sz="2000" b="1" i="0" dirty="0">
              <a:solidFill>
                <a:srgbClr val="0B0C0C"/>
              </a:solidFill>
              <a:effectLst/>
              <a:latin typeface="nta"/>
            </a:endParaRPr>
          </a:p>
          <a:p>
            <a:endParaRPr lang="en-GB" sz="2000" dirty="0"/>
          </a:p>
        </p:txBody>
      </p:sp>
    </p:spTree>
    <p:extLst>
      <p:ext uri="{BB962C8B-B14F-4D97-AF65-F5344CB8AC3E}">
        <p14:creationId xmlns:p14="http://schemas.microsoft.com/office/powerpoint/2010/main" val="900297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3DB69-DF96-4A32-BB84-9A54ABBE76CE}"/>
              </a:ext>
            </a:extLst>
          </p:cNvPr>
          <p:cNvSpPr>
            <a:spLocks noGrp="1"/>
          </p:cNvSpPr>
          <p:nvPr>
            <p:ph type="title"/>
          </p:nvPr>
        </p:nvSpPr>
        <p:spPr/>
        <p:txBody>
          <a:bodyPr/>
          <a:lstStyle/>
          <a:p>
            <a:r>
              <a:rPr lang="en-GB" b="1" dirty="0"/>
              <a:t>List of Sustainable Development Goals </a:t>
            </a:r>
          </a:p>
        </p:txBody>
      </p:sp>
      <p:sp>
        <p:nvSpPr>
          <p:cNvPr id="3" name="Content Placeholder 2">
            <a:extLst>
              <a:ext uri="{FF2B5EF4-FFF2-40B4-BE49-F238E27FC236}">
                <a16:creationId xmlns:a16="http://schemas.microsoft.com/office/drawing/2014/main" id="{B46D42A2-B092-4928-ADD3-A3FCBCFECFEF}"/>
              </a:ext>
            </a:extLst>
          </p:cNvPr>
          <p:cNvSpPr>
            <a:spLocks noGrp="1"/>
          </p:cNvSpPr>
          <p:nvPr>
            <p:ph idx="1"/>
          </p:nvPr>
        </p:nvSpPr>
        <p:spPr/>
        <p:txBody>
          <a:bodyPr/>
          <a:lstStyle/>
          <a:p>
            <a:r>
              <a:rPr lang="en-GB" sz="2700" dirty="0"/>
              <a:t>Goal 1: End poverty in all its forms everywhere</a:t>
            </a:r>
          </a:p>
          <a:p>
            <a:r>
              <a:rPr lang="en-GB" sz="2700" dirty="0"/>
              <a:t>Goal 2: End hunger, achieve food security and improved nutrition and promote sustainable agriculture</a:t>
            </a:r>
          </a:p>
          <a:p>
            <a:r>
              <a:rPr lang="en-GB" sz="2700" dirty="0"/>
              <a:t>Goal 3: Ensure healthy lives and promote well-being for all at all ages</a:t>
            </a:r>
          </a:p>
          <a:p>
            <a:r>
              <a:rPr lang="en-GB" sz="2700" dirty="0"/>
              <a:t>Goal 4: Ensure inclusive and equitable quality education and promote lifelong learning opportunities for all</a:t>
            </a:r>
          </a:p>
          <a:p>
            <a:endParaRPr lang="en-GB" dirty="0"/>
          </a:p>
        </p:txBody>
      </p:sp>
    </p:spTree>
    <p:extLst>
      <p:ext uri="{BB962C8B-B14F-4D97-AF65-F5344CB8AC3E}">
        <p14:creationId xmlns:p14="http://schemas.microsoft.com/office/powerpoint/2010/main" val="45863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304F7-1E88-49B7-B7A7-6B6CE114FBAB}"/>
              </a:ext>
            </a:extLst>
          </p:cNvPr>
          <p:cNvSpPr>
            <a:spLocks noGrp="1"/>
          </p:cNvSpPr>
          <p:nvPr>
            <p:ph type="title"/>
          </p:nvPr>
        </p:nvSpPr>
        <p:spPr/>
        <p:txBody>
          <a:bodyPr/>
          <a:lstStyle/>
          <a:p>
            <a:r>
              <a:rPr lang="en-GB" b="1" dirty="0"/>
              <a:t>List of Sustainable Development Goals </a:t>
            </a:r>
          </a:p>
        </p:txBody>
      </p:sp>
      <p:sp>
        <p:nvSpPr>
          <p:cNvPr id="3" name="Content Placeholder 2">
            <a:extLst>
              <a:ext uri="{FF2B5EF4-FFF2-40B4-BE49-F238E27FC236}">
                <a16:creationId xmlns:a16="http://schemas.microsoft.com/office/drawing/2014/main" id="{C1AB9AED-FE88-4421-9042-F6467DEA413F}"/>
              </a:ext>
            </a:extLst>
          </p:cNvPr>
          <p:cNvSpPr>
            <a:spLocks noGrp="1"/>
          </p:cNvSpPr>
          <p:nvPr>
            <p:ph idx="1"/>
          </p:nvPr>
        </p:nvSpPr>
        <p:spPr/>
        <p:txBody>
          <a:bodyPr>
            <a:normAutofit/>
          </a:bodyPr>
          <a:lstStyle/>
          <a:p>
            <a:r>
              <a:rPr lang="en-GB" sz="2700" dirty="0"/>
              <a:t>Goal 5:Achieve gender equality and empower all women and girls</a:t>
            </a:r>
          </a:p>
          <a:p>
            <a:r>
              <a:rPr lang="en-GB" sz="2700" dirty="0"/>
              <a:t>Goal 6:Ensure availability and sustainable management of water and sanitation for all</a:t>
            </a:r>
          </a:p>
          <a:p>
            <a:r>
              <a:rPr lang="en-GB" sz="2700" dirty="0"/>
              <a:t>Goal 7:Ensure access to affordable, reliable, sustainable and modern energy for all</a:t>
            </a:r>
          </a:p>
          <a:p>
            <a:r>
              <a:rPr lang="en-GB" sz="2700" dirty="0"/>
              <a:t>Goal 8: Promote sustained, inclusive and sustainable economic growth, full and productive employment and decent work for all</a:t>
            </a:r>
          </a:p>
          <a:p>
            <a:endParaRPr lang="en-GB" dirty="0"/>
          </a:p>
        </p:txBody>
      </p:sp>
    </p:spTree>
    <p:extLst>
      <p:ext uri="{BB962C8B-B14F-4D97-AF65-F5344CB8AC3E}">
        <p14:creationId xmlns:p14="http://schemas.microsoft.com/office/powerpoint/2010/main" val="1190502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259A-5281-4D6B-AEDA-8D0139B5D348}"/>
              </a:ext>
            </a:extLst>
          </p:cNvPr>
          <p:cNvSpPr>
            <a:spLocks noGrp="1"/>
          </p:cNvSpPr>
          <p:nvPr>
            <p:ph type="title"/>
          </p:nvPr>
        </p:nvSpPr>
        <p:spPr>
          <a:xfrm>
            <a:off x="458598" y="324971"/>
            <a:ext cx="10972800" cy="1143000"/>
          </a:xfrm>
        </p:spPr>
        <p:txBody>
          <a:bodyPr/>
          <a:lstStyle/>
          <a:p>
            <a:r>
              <a:rPr lang="en-GB" b="1" dirty="0"/>
              <a:t>List of Sustainable Development Goals </a:t>
            </a:r>
          </a:p>
        </p:txBody>
      </p:sp>
      <p:sp>
        <p:nvSpPr>
          <p:cNvPr id="3" name="Content Placeholder 2">
            <a:extLst>
              <a:ext uri="{FF2B5EF4-FFF2-40B4-BE49-F238E27FC236}">
                <a16:creationId xmlns:a16="http://schemas.microsoft.com/office/drawing/2014/main" id="{E774C0E8-2F97-48BB-A053-C55F3B0052B1}"/>
              </a:ext>
            </a:extLst>
          </p:cNvPr>
          <p:cNvSpPr>
            <a:spLocks noGrp="1"/>
          </p:cNvSpPr>
          <p:nvPr>
            <p:ph idx="1"/>
          </p:nvPr>
        </p:nvSpPr>
        <p:spPr/>
        <p:txBody>
          <a:bodyPr>
            <a:normAutofit fontScale="92500"/>
          </a:bodyPr>
          <a:lstStyle/>
          <a:p>
            <a:r>
              <a:rPr lang="en-GB" sz="2900" dirty="0"/>
              <a:t>Goal 9: Build resilient infrastructure, promote inclusive and sustainable industrialisation and foster innovation</a:t>
            </a:r>
          </a:p>
          <a:p>
            <a:r>
              <a:rPr lang="en-GB" sz="2900" dirty="0"/>
              <a:t>Goal 10: Reduce inequality within and among countries</a:t>
            </a:r>
          </a:p>
          <a:p>
            <a:r>
              <a:rPr lang="en-GB" sz="2900" dirty="0"/>
              <a:t>Goal 11:Make cities and human settlements inclusive, safe, resilient and sustainable</a:t>
            </a:r>
          </a:p>
          <a:p>
            <a:r>
              <a:rPr lang="en-GB" sz="2900" dirty="0"/>
              <a:t>Goal 12:Ensure sustainable consumption and production patterns</a:t>
            </a:r>
          </a:p>
          <a:p>
            <a:r>
              <a:rPr lang="en-GB" sz="2900" dirty="0"/>
              <a:t>Goal 13:Take urgent action to combat climate change and its impacts</a:t>
            </a:r>
          </a:p>
          <a:p>
            <a:endParaRPr lang="en-GB" b="1" i="0" dirty="0">
              <a:solidFill>
                <a:srgbClr val="0B0C0C"/>
              </a:solidFill>
              <a:effectLst/>
              <a:latin typeface="nta"/>
            </a:endParaRPr>
          </a:p>
          <a:p>
            <a:endParaRPr lang="en-GB" dirty="0"/>
          </a:p>
        </p:txBody>
      </p:sp>
    </p:spTree>
    <p:extLst>
      <p:ext uri="{BB962C8B-B14F-4D97-AF65-F5344CB8AC3E}">
        <p14:creationId xmlns:p14="http://schemas.microsoft.com/office/powerpoint/2010/main" val="640191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0175B-66BB-4741-84E6-5CE3D41CD500}"/>
              </a:ext>
            </a:extLst>
          </p:cNvPr>
          <p:cNvSpPr>
            <a:spLocks noGrp="1"/>
          </p:cNvSpPr>
          <p:nvPr>
            <p:ph type="title"/>
          </p:nvPr>
        </p:nvSpPr>
        <p:spPr>
          <a:xfrm>
            <a:off x="425042" y="375306"/>
            <a:ext cx="10972800" cy="1143000"/>
          </a:xfrm>
        </p:spPr>
        <p:txBody>
          <a:bodyPr/>
          <a:lstStyle/>
          <a:p>
            <a:r>
              <a:rPr lang="en-GB" b="1" dirty="0"/>
              <a:t>List of Sustainable Development Goals </a:t>
            </a:r>
          </a:p>
        </p:txBody>
      </p:sp>
      <p:sp>
        <p:nvSpPr>
          <p:cNvPr id="3" name="Content Placeholder 2">
            <a:extLst>
              <a:ext uri="{FF2B5EF4-FFF2-40B4-BE49-F238E27FC236}">
                <a16:creationId xmlns:a16="http://schemas.microsoft.com/office/drawing/2014/main" id="{04152806-C02E-4D05-BE18-E090547DFA8E}"/>
              </a:ext>
            </a:extLst>
          </p:cNvPr>
          <p:cNvSpPr>
            <a:spLocks noGrp="1"/>
          </p:cNvSpPr>
          <p:nvPr>
            <p:ph idx="1"/>
          </p:nvPr>
        </p:nvSpPr>
        <p:spPr>
          <a:xfrm>
            <a:off x="508932" y="1717647"/>
            <a:ext cx="10972800" cy="4112702"/>
          </a:xfrm>
        </p:spPr>
        <p:txBody>
          <a:bodyPr>
            <a:normAutofit fontScale="70000" lnSpcReduction="20000"/>
          </a:bodyPr>
          <a:lstStyle/>
          <a:p>
            <a:r>
              <a:rPr lang="en-GB" sz="3800" dirty="0"/>
              <a:t>Goal 14: Conserve and sustainably use the oceans, seas and marine resources for sustainable development</a:t>
            </a:r>
          </a:p>
          <a:p>
            <a:r>
              <a:rPr lang="en-GB" sz="3800" dirty="0"/>
              <a:t>Goal 15: Protect, restore and promote sustainable use of terrestrial ecosystems, sustainably manage forests, combat desertification, and halt and reverse land degradation and halt biodiversity loss</a:t>
            </a:r>
          </a:p>
          <a:p>
            <a:r>
              <a:rPr lang="en-GB" sz="3800" dirty="0"/>
              <a:t>Goal 16: Promote peaceful and inclusive societies for sustainable development, provide access to justice for all and build effective, accountable and inclusive institutions at all levels</a:t>
            </a:r>
          </a:p>
          <a:p>
            <a:r>
              <a:rPr lang="en-GB" sz="3800" dirty="0"/>
              <a:t>Goal 17: Strengthen the means of implementation and revitalise the Global Partnership for Sustainable Development</a:t>
            </a:r>
          </a:p>
          <a:p>
            <a:endParaRPr lang="en-GB" b="1" i="0" dirty="0">
              <a:solidFill>
                <a:srgbClr val="0B0C0C"/>
              </a:solidFill>
              <a:effectLst/>
              <a:latin typeface="nta"/>
            </a:endParaRPr>
          </a:p>
          <a:p>
            <a:endParaRPr lang="en-GB" dirty="0"/>
          </a:p>
        </p:txBody>
      </p:sp>
    </p:spTree>
    <p:extLst>
      <p:ext uri="{BB962C8B-B14F-4D97-AF65-F5344CB8AC3E}">
        <p14:creationId xmlns:p14="http://schemas.microsoft.com/office/powerpoint/2010/main" val="344135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13F45-2EE0-4C84-8651-A1F80E40B4DD}"/>
              </a:ext>
            </a:extLst>
          </p:cNvPr>
          <p:cNvSpPr>
            <a:spLocks noGrp="1"/>
          </p:cNvSpPr>
          <p:nvPr>
            <p:ph type="title"/>
          </p:nvPr>
        </p:nvSpPr>
        <p:spPr/>
        <p:txBody>
          <a:bodyPr>
            <a:normAutofit fontScale="90000"/>
          </a:bodyPr>
          <a:lstStyle/>
          <a:p>
            <a:r>
              <a:rPr lang="en-GB" b="1" dirty="0"/>
              <a:t>SDG 1- No poverty - </a:t>
            </a:r>
            <a:r>
              <a:rPr lang="en-US" b="1" dirty="0"/>
              <a:t>End poverty in all its forms everywhere</a:t>
            </a:r>
            <a:endParaRPr lang="en-GB" b="1" dirty="0"/>
          </a:p>
        </p:txBody>
      </p:sp>
      <p:sp>
        <p:nvSpPr>
          <p:cNvPr id="4" name="Content Placeholder 3">
            <a:extLst>
              <a:ext uri="{FF2B5EF4-FFF2-40B4-BE49-F238E27FC236}">
                <a16:creationId xmlns:a16="http://schemas.microsoft.com/office/drawing/2014/main" id="{07CCF2A8-23FD-46DD-AC6A-D5A846ACA62A}"/>
              </a:ext>
            </a:extLst>
          </p:cNvPr>
          <p:cNvSpPr>
            <a:spLocks noGrp="1"/>
          </p:cNvSpPr>
          <p:nvPr>
            <p:ph idx="1"/>
          </p:nvPr>
        </p:nvSpPr>
        <p:spPr>
          <a:xfrm>
            <a:off x="1269795" y="1644141"/>
            <a:ext cx="9391651" cy="4426571"/>
          </a:xfrm>
        </p:spPr>
        <p:txBody>
          <a:bodyPr>
            <a:normAutofit/>
          </a:bodyPr>
          <a:lstStyle/>
          <a:p>
            <a:r>
              <a:rPr lang="en-GB" sz="2400" b="1" i="1" dirty="0">
                <a:solidFill>
                  <a:schemeClr val="accent6">
                    <a:lumMod val="75000"/>
                  </a:schemeClr>
                </a:solidFill>
              </a:rPr>
              <a:t>Target Actions</a:t>
            </a:r>
          </a:p>
          <a:p>
            <a:pPr lvl="1"/>
            <a:r>
              <a:rPr lang="en-US" sz="2400" dirty="0"/>
              <a:t>Supporting the most disadvantaged and vulnerable children and young people through high quality local services so that no one is left behind</a:t>
            </a:r>
          </a:p>
          <a:p>
            <a:pPr lvl="1"/>
            <a:r>
              <a:rPr lang="en-US" sz="2400" dirty="0" err="1"/>
              <a:t>Maximise</a:t>
            </a:r>
            <a:r>
              <a:rPr lang="en-US" sz="2400" dirty="0"/>
              <a:t> employment across the country to aid economic recovery following Covid-19</a:t>
            </a:r>
          </a:p>
          <a:p>
            <a:pPr lvl="1"/>
            <a:r>
              <a:rPr lang="en-US" sz="2400" dirty="0"/>
              <a:t>Address poverty through enabling progression into the workforce and increasing financial resilience</a:t>
            </a:r>
          </a:p>
          <a:p>
            <a:pPr marL="457200" lvl="1" indent="0" algn="r">
              <a:buNone/>
            </a:pPr>
            <a:r>
              <a:rPr lang="en-US" sz="1600" dirty="0"/>
              <a:t>(Gov UK, 2021)</a:t>
            </a:r>
          </a:p>
        </p:txBody>
      </p:sp>
    </p:spTree>
    <p:extLst>
      <p:ext uri="{BB962C8B-B14F-4D97-AF65-F5344CB8AC3E}">
        <p14:creationId xmlns:p14="http://schemas.microsoft.com/office/powerpoint/2010/main" val="303862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95FA0-3830-4997-BE24-BD2175CE8490}"/>
              </a:ext>
            </a:extLst>
          </p:cNvPr>
          <p:cNvSpPr>
            <a:spLocks noGrp="1"/>
          </p:cNvSpPr>
          <p:nvPr>
            <p:ph type="title"/>
          </p:nvPr>
        </p:nvSpPr>
        <p:spPr/>
        <p:txBody>
          <a:bodyPr/>
          <a:lstStyle/>
          <a:p>
            <a:r>
              <a:rPr lang="en-GB" sz="4400" b="1" dirty="0"/>
              <a:t>SDG 1- No poverty…</a:t>
            </a:r>
            <a:endParaRPr lang="en-US" b="1" dirty="0"/>
          </a:p>
        </p:txBody>
      </p:sp>
      <p:sp>
        <p:nvSpPr>
          <p:cNvPr id="3" name="Content Placeholder 2">
            <a:extLst>
              <a:ext uri="{FF2B5EF4-FFF2-40B4-BE49-F238E27FC236}">
                <a16:creationId xmlns:a16="http://schemas.microsoft.com/office/drawing/2014/main" id="{56F114C3-BADD-479B-81BB-9DE57A2298EB}"/>
              </a:ext>
            </a:extLst>
          </p:cNvPr>
          <p:cNvSpPr>
            <a:spLocks noGrp="1"/>
          </p:cNvSpPr>
          <p:nvPr>
            <p:ph idx="1"/>
          </p:nvPr>
        </p:nvSpPr>
        <p:spPr>
          <a:xfrm>
            <a:off x="164984" y="1470484"/>
            <a:ext cx="11227266" cy="3917032"/>
          </a:xfrm>
        </p:spPr>
        <p:txBody>
          <a:bodyPr>
            <a:normAutofit fontScale="92500" lnSpcReduction="20000"/>
          </a:bodyPr>
          <a:lstStyle/>
          <a:p>
            <a:pPr lvl="1"/>
            <a:endParaRPr lang="en-US" sz="2400" dirty="0"/>
          </a:p>
          <a:p>
            <a:pPr lvl="1"/>
            <a:r>
              <a:rPr lang="en-US" sz="2600" dirty="0"/>
              <a:t>Shape the international order and ensure the UK is a force for good in the world by: supporting sustainable development and humanitarian needs; promoting human rights and democracy; and establishing common international standards</a:t>
            </a:r>
          </a:p>
          <a:p>
            <a:pPr lvl="1"/>
            <a:r>
              <a:rPr lang="en-US" sz="2600" dirty="0"/>
              <a:t>Make the UK safer and more resilient to global threats</a:t>
            </a:r>
          </a:p>
          <a:p>
            <a:pPr lvl="1"/>
            <a:r>
              <a:rPr lang="en-US" sz="2600" dirty="0"/>
              <a:t>End rough sleeping through more effective prevention and crisis intervention services, and reduce homelessness by enabling local authorities to fully meet their statutory duties</a:t>
            </a:r>
          </a:p>
          <a:p>
            <a:pPr lvl="1"/>
            <a:r>
              <a:rPr lang="en-US" sz="2600" dirty="0"/>
              <a:t>A sustainable and resilient local government sector that delivers priority services and empowers communities</a:t>
            </a:r>
          </a:p>
          <a:p>
            <a:pPr marL="457200" lvl="1" indent="0" algn="r">
              <a:buNone/>
            </a:pPr>
            <a:r>
              <a:rPr lang="en-US" sz="1700" dirty="0"/>
              <a:t>(Gov UK, 2021)</a:t>
            </a:r>
          </a:p>
          <a:p>
            <a:pPr marL="457200" lvl="1" indent="0">
              <a:buNone/>
            </a:pPr>
            <a:endParaRPr lang="en-GB" sz="2400" dirty="0"/>
          </a:p>
          <a:p>
            <a:pPr marL="0" indent="0">
              <a:buNone/>
            </a:pPr>
            <a:endParaRPr lang="en-US" dirty="0"/>
          </a:p>
        </p:txBody>
      </p:sp>
    </p:spTree>
    <p:extLst>
      <p:ext uri="{BB962C8B-B14F-4D97-AF65-F5344CB8AC3E}">
        <p14:creationId xmlns:p14="http://schemas.microsoft.com/office/powerpoint/2010/main" val="217390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A13AD-2262-4131-B534-20714A839E4F}"/>
              </a:ext>
            </a:extLst>
          </p:cNvPr>
          <p:cNvSpPr>
            <a:spLocks noGrp="1"/>
          </p:cNvSpPr>
          <p:nvPr>
            <p:ph type="title"/>
          </p:nvPr>
        </p:nvSpPr>
        <p:spPr/>
        <p:txBody>
          <a:bodyPr/>
          <a:lstStyle/>
          <a:p>
            <a:r>
              <a:rPr lang="en-GB" b="1" dirty="0"/>
              <a:t>Some examples of projects/programmes</a:t>
            </a:r>
            <a:endParaRPr lang="en-US" b="1" dirty="0"/>
          </a:p>
        </p:txBody>
      </p:sp>
      <p:sp>
        <p:nvSpPr>
          <p:cNvPr id="3" name="Content Placeholder 2">
            <a:extLst>
              <a:ext uri="{FF2B5EF4-FFF2-40B4-BE49-F238E27FC236}">
                <a16:creationId xmlns:a16="http://schemas.microsoft.com/office/drawing/2014/main" id="{33D2C850-703B-4731-BBC9-6082AD032F42}"/>
              </a:ext>
            </a:extLst>
          </p:cNvPr>
          <p:cNvSpPr>
            <a:spLocks noGrp="1"/>
          </p:cNvSpPr>
          <p:nvPr>
            <p:ph idx="1"/>
          </p:nvPr>
        </p:nvSpPr>
        <p:spPr>
          <a:xfrm>
            <a:off x="2245453" y="1717647"/>
            <a:ext cx="6881769" cy="3917032"/>
          </a:xfrm>
        </p:spPr>
        <p:txBody>
          <a:bodyPr/>
          <a:lstStyle/>
          <a:p>
            <a:pPr marL="0" indent="0">
              <a:buNone/>
            </a:pPr>
            <a:endParaRPr lang="en-US" dirty="0"/>
          </a:p>
          <a:p>
            <a:pPr marL="0" indent="0">
              <a:buNone/>
            </a:pPr>
            <a:r>
              <a:rPr lang="en-US" sz="4000" i="1" dirty="0"/>
              <a:t>Task…</a:t>
            </a:r>
          </a:p>
          <a:p>
            <a:pPr marL="0" indent="0">
              <a:buNone/>
            </a:pPr>
            <a:r>
              <a:rPr lang="en-US" sz="4000" dirty="0"/>
              <a:t>How many can you identify?</a:t>
            </a:r>
          </a:p>
        </p:txBody>
      </p:sp>
    </p:spTree>
    <p:extLst>
      <p:ext uri="{BB962C8B-B14F-4D97-AF65-F5344CB8AC3E}">
        <p14:creationId xmlns:p14="http://schemas.microsoft.com/office/powerpoint/2010/main" val="3895648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53258-2D4C-413A-805B-37DFE67D84BE}"/>
              </a:ext>
            </a:extLst>
          </p:cNvPr>
          <p:cNvSpPr>
            <a:spLocks noGrp="1"/>
          </p:cNvSpPr>
          <p:nvPr>
            <p:ph type="title"/>
          </p:nvPr>
        </p:nvSpPr>
        <p:spPr>
          <a:xfrm>
            <a:off x="609600" y="274637"/>
            <a:ext cx="10972800" cy="1660179"/>
          </a:xfrm>
        </p:spPr>
        <p:txBody>
          <a:bodyPr>
            <a:normAutofit fontScale="90000"/>
          </a:bodyPr>
          <a:lstStyle/>
          <a:p>
            <a:r>
              <a:rPr lang="en-GB" b="1" dirty="0"/>
              <a:t>SDG- 2 – Zero hunger - </a:t>
            </a:r>
            <a:r>
              <a:rPr lang="en-US" b="1" dirty="0"/>
              <a:t>End hunger, achieve food security and improved nutrition and promote sustainable agriculture</a:t>
            </a:r>
          </a:p>
        </p:txBody>
      </p:sp>
      <p:sp>
        <p:nvSpPr>
          <p:cNvPr id="3" name="Content Placeholder 2">
            <a:extLst>
              <a:ext uri="{FF2B5EF4-FFF2-40B4-BE49-F238E27FC236}">
                <a16:creationId xmlns:a16="http://schemas.microsoft.com/office/drawing/2014/main" id="{21A531BD-DD18-4F0A-A26C-F346A41F98F0}"/>
              </a:ext>
            </a:extLst>
          </p:cNvPr>
          <p:cNvSpPr>
            <a:spLocks noGrp="1"/>
          </p:cNvSpPr>
          <p:nvPr>
            <p:ph idx="1"/>
          </p:nvPr>
        </p:nvSpPr>
        <p:spPr>
          <a:xfrm>
            <a:off x="609600" y="2398643"/>
            <a:ext cx="10972800" cy="3118590"/>
          </a:xfrm>
        </p:spPr>
        <p:txBody>
          <a:bodyPr>
            <a:normAutofit fontScale="92500" lnSpcReduction="20000"/>
          </a:bodyPr>
          <a:lstStyle/>
          <a:p>
            <a:r>
              <a:rPr lang="en-GB" dirty="0"/>
              <a:t>How we will achieve this:</a:t>
            </a:r>
          </a:p>
          <a:p>
            <a:pPr lvl="1"/>
            <a:r>
              <a:rPr lang="en-US" dirty="0"/>
              <a:t>Increase the sustainability, productivity and resilience of the agriculture, fishing, food and drink sectors, enhance biosecurity at the border and raise animal welfare standards</a:t>
            </a:r>
          </a:p>
          <a:p>
            <a:pPr lvl="1"/>
            <a:r>
              <a:rPr lang="en-US" dirty="0"/>
              <a:t>Shape the international order and ensure the UK is a force for good in the world by: supporting sustainable development and humanitarian needs; promoting human rights and democracy; and establishing common international standards</a:t>
            </a:r>
          </a:p>
        </p:txBody>
      </p:sp>
    </p:spTree>
    <p:extLst>
      <p:ext uri="{BB962C8B-B14F-4D97-AF65-F5344CB8AC3E}">
        <p14:creationId xmlns:p14="http://schemas.microsoft.com/office/powerpoint/2010/main" val="36210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5C0D8-045C-4ED7-B8C2-6269E648A80D}"/>
              </a:ext>
            </a:extLst>
          </p:cNvPr>
          <p:cNvSpPr>
            <a:spLocks noGrp="1"/>
          </p:cNvSpPr>
          <p:nvPr>
            <p:ph type="title"/>
          </p:nvPr>
        </p:nvSpPr>
        <p:spPr/>
        <p:txBody>
          <a:bodyPr/>
          <a:lstStyle/>
          <a:p>
            <a:r>
              <a:rPr lang="en-GB" b="1" dirty="0"/>
              <a:t>Some examples of projects/programmes</a:t>
            </a:r>
            <a:endParaRPr lang="en-US" b="1" dirty="0"/>
          </a:p>
        </p:txBody>
      </p:sp>
      <p:sp>
        <p:nvSpPr>
          <p:cNvPr id="3" name="Content Placeholder 2">
            <a:extLst>
              <a:ext uri="{FF2B5EF4-FFF2-40B4-BE49-F238E27FC236}">
                <a16:creationId xmlns:a16="http://schemas.microsoft.com/office/drawing/2014/main" id="{85D24674-081B-4CAB-9173-F0BE868445CC}"/>
              </a:ext>
            </a:extLst>
          </p:cNvPr>
          <p:cNvSpPr>
            <a:spLocks noGrp="1"/>
          </p:cNvSpPr>
          <p:nvPr>
            <p:ph idx="1"/>
          </p:nvPr>
        </p:nvSpPr>
        <p:spPr/>
        <p:txBody>
          <a:bodyPr/>
          <a:lstStyle/>
          <a:p>
            <a:r>
              <a:rPr lang="en-US" dirty="0"/>
              <a:t>Childhood Obesity Trailblazer Programme</a:t>
            </a:r>
          </a:p>
          <a:p>
            <a:r>
              <a:rPr lang="de-DE" dirty="0"/>
              <a:t>NHS digital weight </a:t>
            </a:r>
            <a:r>
              <a:rPr lang="de-DE" dirty="0" err="1"/>
              <a:t>management</a:t>
            </a:r>
            <a:r>
              <a:rPr lang="de-DE" dirty="0"/>
              <a:t> </a:t>
            </a:r>
            <a:r>
              <a:rPr lang="de-DE" dirty="0" err="1"/>
              <a:t>programme</a:t>
            </a:r>
            <a:endParaRPr lang="de-DE" dirty="0"/>
          </a:p>
          <a:p>
            <a:endParaRPr lang="de-DE" dirty="0"/>
          </a:p>
          <a:p>
            <a:r>
              <a:rPr lang="de-DE" dirty="0"/>
              <a:t>Can </a:t>
            </a:r>
            <a:r>
              <a:rPr lang="de-DE" dirty="0" err="1"/>
              <a:t>you</a:t>
            </a:r>
            <a:r>
              <a:rPr lang="de-DE" dirty="0"/>
              <a:t> </a:t>
            </a:r>
            <a:r>
              <a:rPr lang="de-DE" dirty="0" err="1"/>
              <a:t>think</a:t>
            </a:r>
            <a:r>
              <a:rPr lang="de-DE" dirty="0"/>
              <a:t> </a:t>
            </a:r>
            <a:r>
              <a:rPr lang="de-DE" dirty="0" err="1"/>
              <a:t>of</a:t>
            </a:r>
            <a:r>
              <a:rPr lang="de-DE" dirty="0"/>
              <a:t> </a:t>
            </a:r>
            <a:r>
              <a:rPr lang="de-DE" dirty="0" err="1"/>
              <a:t>others</a:t>
            </a:r>
            <a:r>
              <a:rPr lang="de-DE" dirty="0"/>
              <a:t>?</a:t>
            </a:r>
            <a:endParaRPr lang="en-US" dirty="0"/>
          </a:p>
          <a:p>
            <a:endParaRPr lang="en-US" dirty="0"/>
          </a:p>
        </p:txBody>
      </p:sp>
    </p:spTree>
    <p:extLst>
      <p:ext uri="{BB962C8B-B14F-4D97-AF65-F5344CB8AC3E}">
        <p14:creationId xmlns:p14="http://schemas.microsoft.com/office/powerpoint/2010/main" val="826648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F898-B28C-463A-A39B-279FFC33740C}"/>
              </a:ext>
            </a:extLst>
          </p:cNvPr>
          <p:cNvSpPr>
            <a:spLocks noGrp="1"/>
          </p:cNvSpPr>
          <p:nvPr>
            <p:ph type="title"/>
          </p:nvPr>
        </p:nvSpPr>
        <p:spPr>
          <a:xfrm>
            <a:off x="104984" y="330633"/>
            <a:ext cx="11825057" cy="1638052"/>
          </a:xfrm>
        </p:spPr>
        <p:txBody>
          <a:bodyPr>
            <a:normAutofit fontScale="90000"/>
          </a:bodyPr>
          <a:lstStyle/>
          <a:p>
            <a:r>
              <a:rPr lang="en-GB" sz="3600" b="1" dirty="0"/>
              <a:t>How will the UK government ensure healthy lives and promote well-being for all at all ages (SDG 3 actions)</a:t>
            </a:r>
            <a:br>
              <a:rPr lang="en-GB" sz="4400" b="1" i="0" dirty="0">
                <a:solidFill>
                  <a:srgbClr val="0B0C0C"/>
                </a:solidFill>
                <a:effectLst/>
                <a:latin typeface="nta"/>
              </a:rPr>
            </a:br>
            <a:endParaRPr lang="en-GB" b="1" dirty="0"/>
          </a:p>
        </p:txBody>
      </p:sp>
      <p:sp>
        <p:nvSpPr>
          <p:cNvPr id="3" name="Content Placeholder 2">
            <a:extLst>
              <a:ext uri="{FF2B5EF4-FFF2-40B4-BE49-F238E27FC236}">
                <a16:creationId xmlns:a16="http://schemas.microsoft.com/office/drawing/2014/main" id="{39ABD613-716B-45E1-A2F4-CFEE2487FAD6}"/>
              </a:ext>
            </a:extLst>
          </p:cNvPr>
          <p:cNvSpPr>
            <a:spLocks noGrp="1"/>
          </p:cNvSpPr>
          <p:nvPr>
            <p:ph idx="1"/>
          </p:nvPr>
        </p:nvSpPr>
        <p:spPr>
          <a:xfrm>
            <a:off x="453006" y="1724025"/>
            <a:ext cx="11634010" cy="3984316"/>
          </a:xfrm>
        </p:spPr>
        <p:txBody>
          <a:bodyPr>
            <a:normAutofit fontScale="77500" lnSpcReduction="20000"/>
          </a:bodyPr>
          <a:lstStyle/>
          <a:p>
            <a:pPr marL="0" indent="0" algn="l" rtl="0" eaLnBrk="1" fontAlgn="t" latinLnBrk="0" hangingPunct="1">
              <a:spcBef>
                <a:spcPts val="0"/>
              </a:spcBef>
              <a:spcAft>
                <a:spcPts val="0"/>
              </a:spcAft>
              <a:buNone/>
            </a:pPr>
            <a:r>
              <a:rPr lang="en-GB" sz="2700" b="1" i="1" dirty="0">
                <a:solidFill>
                  <a:schemeClr val="accent6">
                    <a:lumMod val="75000"/>
                  </a:schemeClr>
                </a:solidFill>
              </a:rPr>
              <a:t>How will UK achieve this-</a:t>
            </a:r>
          </a:p>
          <a:p>
            <a:pPr marL="0" indent="0" algn="l" rtl="0" eaLnBrk="1" fontAlgn="t" latinLnBrk="0" hangingPunct="1">
              <a:spcBef>
                <a:spcPts val="0"/>
              </a:spcBef>
              <a:spcAft>
                <a:spcPts val="0"/>
              </a:spcAft>
              <a:buNone/>
            </a:pPr>
            <a:endParaRPr lang="en-GB" sz="2700" b="1" i="1" dirty="0">
              <a:solidFill>
                <a:schemeClr val="accent6">
                  <a:lumMod val="75000"/>
                </a:schemeClr>
              </a:solidFill>
            </a:endParaRPr>
          </a:p>
          <a:p>
            <a:pPr marL="514350" indent="-514350" algn="l" rtl="0" eaLnBrk="1" fontAlgn="t" latinLnBrk="0" hangingPunct="1">
              <a:spcBef>
                <a:spcPts val="0"/>
              </a:spcBef>
              <a:spcAft>
                <a:spcPts val="0"/>
              </a:spcAft>
              <a:buFont typeface="+mj-lt"/>
              <a:buAutoNum type="arabicPeriod"/>
            </a:pPr>
            <a:r>
              <a:rPr lang="en-GB" sz="2700" dirty="0"/>
              <a:t>Tackle climate change and improve air quality by decarbonising transport</a:t>
            </a:r>
          </a:p>
          <a:p>
            <a:pPr marL="514350" indent="-514350" algn="l" rtl="0" eaLnBrk="1" fontAlgn="t" latinLnBrk="0" hangingPunct="1">
              <a:spcBef>
                <a:spcPts val="0"/>
              </a:spcBef>
              <a:spcAft>
                <a:spcPts val="0"/>
              </a:spcAft>
              <a:buFont typeface="+mj-lt"/>
              <a:buAutoNum type="arabicPeriod"/>
            </a:pPr>
            <a:r>
              <a:rPr lang="en-GB" sz="2700" dirty="0"/>
              <a:t>Improve opportunities for all through work, including groups that are currently under-represented in the workforce</a:t>
            </a:r>
          </a:p>
          <a:p>
            <a:pPr marL="514350" indent="-514350" algn="l" rtl="0" eaLnBrk="1" fontAlgn="t" latinLnBrk="0" hangingPunct="1">
              <a:spcBef>
                <a:spcPts val="0"/>
              </a:spcBef>
              <a:spcAft>
                <a:spcPts val="0"/>
              </a:spcAft>
              <a:buFont typeface="+mj-lt"/>
              <a:buAutoNum type="arabicPeriod"/>
            </a:pPr>
            <a:r>
              <a:rPr lang="en-GB" sz="2700" dirty="0"/>
              <a:t>Improve the environment through cleaner air and water, minimised waste, and thriving plants and terrestrial and marine wildlife</a:t>
            </a:r>
          </a:p>
          <a:p>
            <a:pPr marL="514350" indent="-514350" algn="l" rtl="0" eaLnBrk="1" fontAlgn="t" latinLnBrk="0" hangingPunct="1">
              <a:spcBef>
                <a:spcPts val="0"/>
              </a:spcBef>
              <a:spcAft>
                <a:spcPts val="0"/>
              </a:spcAft>
              <a:buFont typeface="+mj-lt"/>
              <a:buAutoNum type="arabicPeriod"/>
            </a:pPr>
            <a:r>
              <a:rPr lang="en-GB" sz="2700" dirty="0"/>
              <a:t>Reduce Crime</a:t>
            </a:r>
          </a:p>
          <a:p>
            <a:pPr marL="514350" indent="-514350" algn="l" rtl="0" eaLnBrk="1" fontAlgn="t" latinLnBrk="0" hangingPunct="1">
              <a:spcBef>
                <a:spcPts val="0"/>
              </a:spcBef>
              <a:spcAft>
                <a:spcPts val="0"/>
              </a:spcAft>
              <a:buFont typeface="+mj-lt"/>
              <a:buAutoNum type="arabicPeriod"/>
            </a:pPr>
            <a:r>
              <a:rPr lang="en-GB" sz="2700" dirty="0"/>
              <a:t>Fight Coronavirus by helping businesses to bounce back from the impacts of Covid-19, supporting a safe return to the workplace and accelerating the development and manufacture of a vaccine</a:t>
            </a:r>
          </a:p>
          <a:p>
            <a:pPr marL="514350" indent="-514350" algn="l" rtl="0" eaLnBrk="1" fontAlgn="t" latinLnBrk="0" hangingPunct="1">
              <a:spcBef>
                <a:spcPts val="0"/>
              </a:spcBef>
              <a:spcAft>
                <a:spcPts val="0"/>
              </a:spcAft>
              <a:buFont typeface="+mj-lt"/>
              <a:buAutoNum type="arabicPeriod"/>
            </a:pPr>
            <a:r>
              <a:rPr lang="en-GB" sz="2700" dirty="0"/>
              <a:t>Reduce reoffending</a:t>
            </a:r>
          </a:p>
          <a:p>
            <a:pPr marL="514350" indent="-514350" algn="l" rtl="0" eaLnBrk="1" fontAlgn="t" latinLnBrk="0" hangingPunct="1">
              <a:spcBef>
                <a:spcPts val="0"/>
              </a:spcBef>
              <a:spcAft>
                <a:spcPts val="0"/>
              </a:spcAft>
              <a:buFont typeface="+mj-lt"/>
              <a:buAutoNum type="arabicPeriod"/>
            </a:pPr>
            <a:r>
              <a:rPr lang="en-GB" sz="2700" dirty="0"/>
              <a:t>Build confidence in the transport network as the country recovers from Covid-19 and improve transport users’ experience, ensuring that the network is safe, reliable, and inclusive.</a:t>
            </a:r>
          </a:p>
          <a:p>
            <a:pPr marL="0" algn="l" rtl="0" eaLnBrk="1" fontAlgn="t" latinLnBrk="0" hangingPunct="1">
              <a:spcBef>
                <a:spcPts val="0"/>
              </a:spcBef>
              <a:spcAft>
                <a:spcPts val="0"/>
              </a:spcAft>
            </a:pPr>
            <a:endParaRPr lang="en-GB" sz="2700" dirty="0"/>
          </a:p>
          <a:p>
            <a:endParaRPr lang="en-GB" dirty="0"/>
          </a:p>
        </p:txBody>
      </p:sp>
    </p:spTree>
    <p:extLst>
      <p:ext uri="{BB962C8B-B14F-4D97-AF65-F5344CB8AC3E}">
        <p14:creationId xmlns:p14="http://schemas.microsoft.com/office/powerpoint/2010/main" val="3887643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4499A-4141-40AD-9C90-647C684624D6}"/>
              </a:ext>
            </a:extLst>
          </p:cNvPr>
          <p:cNvSpPr>
            <a:spLocks noGrp="1"/>
          </p:cNvSpPr>
          <p:nvPr>
            <p:ph type="title"/>
          </p:nvPr>
        </p:nvSpPr>
        <p:spPr>
          <a:xfrm>
            <a:off x="550877" y="491121"/>
            <a:ext cx="10972800" cy="1143000"/>
          </a:xfrm>
        </p:spPr>
        <p:txBody>
          <a:bodyPr>
            <a:noAutofit/>
          </a:bodyPr>
          <a:lstStyle/>
          <a:p>
            <a:r>
              <a:rPr lang="en-GB" sz="3200" b="1" dirty="0"/>
              <a:t>How will the UK government ensure healthy lives and promote well-being for all at all ages (SDG 3 actions)</a:t>
            </a:r>
            <a:br>
              <a:rPr lang="en-GB" sz="3200" b="1" i="0" dirty="0">
                <a:solidFill>
                  <a:srgbClr val="0B0C0C"/>
                </a:solidFill>
                <a:effectLst/>
                <a:latin typeface="nta"/>
              </a:rPr>
            </a:br>
            <a:endParaRPr lang="en-GB" sz="3200" b="1" dirty="0"/>
          </a:p>
        </p:txBody>
      </p:sp>
      <p:sp>
        <p:nvSpPr>
          <p:cNvPr id="3" name="Content Placeholder 2">
            <a:extLst>
              <a:ext uri="{FF2B5EF4-FFF2-40B4-BE49-F238E27FC236}">
                <a16:creationId xmlns:a16="http://schemas.microsoft.com/office/drawing/2014/main" id="{D0AABD62-6462-49C4-9F56-3FC83B6AD030}"/>
              </a:ext>
            </a:extLst>
          </p:cNvPr>
          <p:cNvSpPr>
            <a:spLocks noGrp="1"/>
          </p:cNvSpPr>
          <p:nvPr>
            <p:ph idx="1"/>
          </p:nvPr>
        </p:nvSpPr>
        <p:spPr>
          <a:xfrm>
            <a:off x="781049" y="1685925"/>
            <a:ext cx="11215207" cy="3831307"/>
          </a:xfrm>
        </p:spPr>
        <p:txBody>
          <a:bodyPr>
            <a:normAutofit fontScale="92500" lnSpcReduction="10000"/>
          </a:bodyPr>
          <a:lstStyle/>
          <a:p>
            <a:pPr marL="0" indent="0" fontAlgn="t">
              <a:lnSpc>
                <a:spcPct val="80000"/>
              </a:lnSpc>
              <a:spcBef>
                <a:spcPts val="0"/>
              </a:spcBef>
              <a:buNone/>
            </a:pPr>
            <a:r>
              <a:rPr lang="en-GB" sz="2500" b="1" dirty="0"/>
              <a:t>Continued…</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8-Make the UK safer and more resilient to global threats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9-End rough sleeping through more effective prevention and crisis intervention services, and reduce homelessness by enabling local authorities to fully meet their statutory duties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10-A sustainable and resilient local government sector that delivers priority services and empowers communities</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11-Improve levels of equality in the UK</a:t>
            </a:r>
          </a:p>
          <a:p>
            <a:pPr marL="0" indent="0" fontAlgn="t">
              <a:lnSpc>
                <a:spcPct val="80000"/>
              </a:lnSpc>
              <a:spcBef>
                <a:spcPts val="0"/>
              </a:spcBef>
              <a:buNone/>
            </a:pPr>
            <a:endParaRPr lang="en-GB" sz="2500" dirty="0"/>
          </a:p>
          <a:p>
            <a:pPr marL="0" indent="0" fontAlgn="t">
              <a:lnSpc>
                <a:spcPct val="80000"/>
              </a:lnSpc>
              <a:spcBef>
                <a:spcPts val="0"/>
              </a:spcBef>
              <a:buNone/>
            </a:pPr>
            <a:r>
              <a:rPr lang="en-GB" sz="2500" dirty="0"/>
              <a:t>12- Improve, protect and level up the public health’s while reducing inequalities etc. </a:t>
            </a:r>
          </a:p>
          <a:p>
            <a:pPr marL="0" indent="0" fontAlgn="t">
              <a:lnSpc>
                <a:spcPct val="80000"/>
              </a:lnSpc>
              <a:spcBef>
                <a:spcPts val="0"/>
              </a:spcBef>
              <a:buNone/>
            </a:pPr>
            <a:endParaRPr lang="en-GB" sz="2500" dirty="0"/>
          </a:p>
          <a:p>
            <a:endParaRPr lang="en-GB" dirty="0"/>
          </a:p>
        </p:txBody>
      </p:sp>
    </p:spTree>
    <p:extLst>
      <p:ext uri="{BB962C8B-B14F-4D97-AF65-F5344CB8AC3E}">
        <p14:creationId xmlns:p14="http://schemas.microsoft.com/office/powerpoint/2010/main" val="2698663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ED90-7DE9-403B-A062-0D9A9BFD5B5A}"/>
              </a:ext>
            </a:extLst>
          </p:cNvPr>
          <p:cNvSpPr>
            <a:spLocks noGrp="1"/>
          </p:cNvSpPr>
          <p:nvPr>
            <p:ph type="title"/>
          </p:nvPr>
        </p:nvSpPr>
        <p:spPr/>
        <p:txBody>
          <a:bodyPr/>
          <a:lstStyle/>
          <a:p>
            <a:r>
              <a:rPr lang="en-GB" b="1" dirty="0"/>
              <a:t>Some examples of projects/programmes</a:t>
            </a:r>
            <a:endParaRPr lang="en-US" b="1" dirty="0"/>
          </a:p>
        </p:txBody>
      </p:sp>
      <p:sp>
        <p:nvSpPr>
          <p:cNvPr id="3" name="Content Placeholder 2">
            <a:extLst>
              <a:ext uri="{FF2B5EF4-FFF2-40B4-BE49-F238E27FC236}">
                <a16:creationId xmlns:a16="http://schemas.microsoft.com/office/drawing/2014/main" id="{0DA2E7C3-112C-4788-8A1C-BEC4681AB09E}"/>
              </a:ext>
            </a:extLst>
          </p:cNvPr>
          <p:cNvSpPr>
            <a:spLocks noGrp="1"/>
          </p:cNvSpPr>
          <p:nvPr>
            <p:ph idx="1"/>
          </p:nvPr>
        </p:nvSpPr>
        <p:spPr/>
        <p:txBody>
          <a:bodyPr/>
          <a:lstStyle/>
          <a:p>
            <a:r>
              <a:rPr lang="en-US" dirty="0"/>
              <a:t>The Farm Families Health Checks Programme (FFHCP)</a:t>
            </a:r>
          </a:p>
          <a:p>
            <a:r>
              <a:rPr lang="en-US" dirty="0"/>
              <a:t>The Best Start for Life</a:t>
            </a:r>
          </a:p>
        </p:txBody>
      </p:sp>
    </p:spTree>
    <p:extLst>
      <p:ext uri="{BB962C8B-B14F-4D97-AF65-F5344CB8AC3E}">
        <p14:creationId xmlns:p14="http://schemas.microsoft.com/office/powerpoint/2010/main" val="2917570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670AC-241E-44AC-8562-941AD0D23995}"/>
              </a:ext>
            </a:extLst>
          </p:cNvPr>
          <p:cNvSpPr>
            <a:spLocks noGrp="1"/>
          </p:cNvSpPr>
          <p:nvPr>
            <p:ph type="title"/>
          </p:nvPr>
        </p:nvSpPr>
        <p:spPr>
          <a:xfrm>
            <a:off x="758374" y="654254"/>
            <a:ext cx="10338252" cy="1143000"/>
          </a:xfrm>
        </p:spPr>
        <p:txBody>
          <a:bodyPr>
            <a:normAutofit fontScale="90000"/>
          </a:bodyPr>
          <a:lstStyle/>
          <a:p>
            <a:r>
              <a:rPr lang="en-GB" sz="3600" b="1" dirty="0"/>
              <a:t>How will the UK Government ensure inclusive and equitable quality education and promote lifelong learning opportunities for all (SDG-4)</a:t>
            </a:r>
            <a:br>
              <a:rPr lang="en-GB" b="1" i="0" dirty="0">
                <a:solidFill>
                  <a:srgbClr val="0B0C0C"/>
                </a:solidFill>
                <a:effectLst/>
                <a:latin typeface="nta"/>
              </a:rPr>
            </a:br>
            <a:endParaRPr lang="en-GB" b="1" dirty="0"/>
          </a:p>
        </p:txBody>
      </p:sp>
      <p:sp>
        <p:nvSpPr>
          <p:cNvPr id="3" name="Content Placeholder 2">
            <a:extLst>
              <a:ext uri="{FF2B5EF4-FFF2-40B4-BE49-F238E27FC236}">
                <a16:creationId xmlns:a16="http://schemas.microsoft.com/office/drawing/2014/main" id="{41881EC4-E8F8-4B80-8AF4-3BF1D3DE8226}"/>
              </a:ext>
            </a:extLst>
          </p:cNvPr>
          <p:cNvSpPr>
            <a:spLocks noGrp="1"/>
          </p:cNvSpPr>
          <p:nvPr>
            <p:ph idx="1"/>
          </p:nvPr>
        </p:nvSpPr>
        <p:spPr>
          <a:xfrm>
            <a:off x="339405" y="1797254"/>
            <a:ext cx="10960566" cy="3812258"/>
          </a:xfrm>
        </p:spPr>
        <p:txBody>
          <a:bodyPr>
            <a:normAutofit fontScale="92500" lnSpcReduction="20000"/>
          </a:bodyPr>
          <a:lstStyle/>
          <a:p>
            <a:r>
              <a:rPr lang="en-GB" sz="2500" b="1" i="1" dirty="0">
                <a:solidFill>
                  <a:schemeClr val="accent6">
                    <a:lumMod val="75000"/>
                  </a:schemeClr>
                </a:solidFill>
              </a:rPr>
              <a:t>Target Actions-</a:t>
            </a:r>
          </a:p>
          <a:p>
            <a:pPr marL="114300" indent="-457200" algn="l" rtl="0" eaLnBrk="1" fontAlgn="t" latinLnBrk="0" hangingPunct="1">
              <a:spcBef>
                <a:spcPts val="0"/>
              </a:spcBef>
              <a:spcAft>
                <a:spcPts val="0"/>
              </a:spcAft>
              <a:buFont typeface="+mj-lt"/>
              <a:buAutoNum type="arabicParenR"/>
            </a:pPr>
            <a:r>
              <a:rPr lang="en-GB" sz="2500" dirty="0"/>
              <a:t>Drive economic growth through improving the skills pipeline, levelling up productivity and supporting people to work</a:t>
            </a:r>
          </a:p>
          <a:p>
            <a:pPr marL="114300" indent="-457200" algn="l" rtl="0" eaLnBrk="1" fontAlgn="t" latinLnBrk="0" hangingPunct="1">
              <a:spcBef>
                <a:spcPts val="0"/>
              </a:spcBef>
              <a:spcAft>
                <a:spcPts val="0"/>
              </a:spcAft>
              <a:buFont typeface="+mj-lt"/>
              <a:buAutoNum type="arabicParenR"/>
            </a:pPr>
            <a:r>
              <a:rPr lang="en-GB" sz="2500" dirty="0"/>
              <a:t>Level up education standards so that children and young people in every part of the country are prepared with the knowledge, skills, and qualifications they need</a:t>
            </a:r>
          </a:p>
          <a:p>
            <a:pPr marL="114300" indent="-457200" algn="l" rtl="0" eaLnBrk="1" fontAlgn="t" latinLnBrk="0" hangingPunct="1">
              <a:spcBef>
                <a:spcPts val="0"/>
              </a:spcBef>
              <a:spcAft>
                <a:spcPts val="0"/>
              </a:spcAft>
              <a:buFont typeface="+mj-lt"/>
              <a:buAutoNum type="arabicParenR"/>
            </a:pPr>
            <a:r>
              <a:rPr lang="en-GB" sz="2500" dirty="0"/>
              <a:t>Supporting the most disadvantaged and vulnerable children and young people through high quality local services so that no one is left behind</a:t>
            </a:r>
          </a:p>
          <a:p>
            <a:pPr marL="114300" indent="-457200" algn="l" rtl="0" eaLnBrk="1" fontAlgn="t" latinLnBrk="0" hangingPunct="1">
              <a:spcBef>
                <a:spcPts val="0"/>
              </a:spcBef>
              <a:spcAft>
                <a:spcPts val="0"/>
              </a:spcAft>
              <a:buFont typeface="+mj-lt"/>
              <a:buAutoNum type="arabicParenR"/>
            </a:pPr>
            <a:r>
              <a:rPr lang="en-GB" sz="2500" dirty="0"/>
              <a:t>Providing the best start in life through high-quality early education and childcare to raise standards and help parents to work</a:t>
            </a:r>
          </a:p>
          <a:p>
            <a:pPr marL="114300" indent="-457200" algn="l" rtl="0" eaLnBrk="1" fontAlgn="t" latinLnBrk="0" hangingPunct="1">
              <a:spcBef>
                <a:spcPts val="0"/>
              </a:spcBef>
              <a:spcAft>
                <a:spcPts val="0"/>
              </a:spcAft>
              <a:buFont typeface="+mj-lt"/>
              <a:buAutoNum type="arabicParenR"/>
            </a:pPr>
            <a:r>
              <a:rPr lang="en-GB" sz="2500" dirty="0"/>
              <a:t>Enhance the cohesiveness of our communities and nations including through major events and ceremonial occasions, and reduce inequalities of participation in society, particularly among young people</a:t>
            </a:r>
            <a:r>
              <a:rPr lang="en-GB" dirty="0"/>
              <a:t> </a:t>
            </a:r>
          </a:p>
          <a:p>
            <a:endParaRPr lang="en-GB" dirty="0"/>
          </a:p>
        </p:txBody>
      </p:sp>
    </p:spTree>
    <p:extLst>
      <p:ext uri="{BB962C8B-B14F-4D97-AF65-F5344CB8AC3E}">
        <p14:creationId xmlns:p14="http://schemas.microsoft.com/office/powerpoint/2010/main" val="221423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C2FB7-067F-4C82-A90B-AB53901530CD}"/>
              </a:ext>
            </a:extLst>
          </p:cNvPr>
          <p:cNvSpPr>
            <a:spLocks noGrp="1"/>
          </p:cNvSpPr>
          <p:nvPr>
            <p:ph type="title"/>
          </p:nvPr>
        </p:nvSpPr>
        <p:spPr>
          <a:xfrm>
            <a:off x="386219" y="552450"/>
            <a:ext cx="11683014" cy="1143000"/>
          </a:xfrm>
        </p:spPr>
        <p:txBody>
          <a:bodyPr>
            <a:noAutofit/>
          </a:bodyPr>
          <a:lstStyle/>
          <a:p>
            <a:r>
              <a:rPr lang="en-GB" sz="3600" b="1" dirty="0"/>
              <a:t>How will the UK Government ensure inclusive and equitable quality education and promote lifelong learning opportunities for all (SDG-4)</a:t>
            </a:r>
            <a:br>
              <a:rPr lang="en-GB" sz="3600" b="1" i="0" dirty="0">
                <a:solidFill>
                  <a:srgbClr val="0B0C0C"/>
                </a:solidFill>
                <a:effectLst/>
                <a:latin typeface="nta"/>
              </a:rPr>
            </a:br>
            <a:endParaRPr lang="en-GB" sz="3600" b="1" dirty="0"/>
          </a:p>
        </p:txBody>
      </p:sp>
      <p:sp>
        <p:nvSpPr>
          <p:cNvPr id="3" name="Content Placeholder 2">
            <a:extLst>
              <a:ext uri="{FF2B5EF4-FFF2-40B4-BE49-F238E27FC236}">
                <a16:creationId xmlns:a16="http://schemas.microsoft.com/office/drawing/2014/main" id="{944FA9F4-5977-464D-B6D7-1498F709B9C2}"/>
              </a:ext>
            </a:extLst>
          </p:cNvPr>
          <p:cNvSpPr>
            <a:spLocks noGrp="1"/>
          </p:cNvSpPr>
          <p:nvPr>
            <p:ph idx="1"/>
          </p:nvPr>
        </p:nvSpPr>
        <p:spPr>
          <a:xfrm>
            <a:off x="623669" y="1619949"/>
            <a:ext cx="10944662" cy="4230116"/>
          </a:xfrm>
        </p:spPr>
        <p:txBody>
          <a:bodyPr>
            <a:normAutofit lnSpcReduction="10000"/>
          </a:bodyPr>
          <a:lstStyle/>
          <a:p>
            <a:pPr marL="0" indent="0" algn="l" rtl="0" eaLnBrk="1" fontAlgn="t" latinLnBrk="0" hangingPunct="1">
              <a:spcBef>
                <a:spcPts val="0"/>
              </a:spcBef>
              <a:spcAft>
                <a:spcPts val="0"/>
              </a:spcAft>
              <a:buNone/>
            </a:pPr>
            <a:r>
              <a:rPr lang="en-GB" sz="2300" b="1" dirty="0"/>
              <a:t>Continued</a:t>
            </a:r>
            <a:r>
              <a:rPr lang="en-GB" sz="2300" dirty="0"/>
              <a:t>…</a:t>
            </a:r>
          </a:p>
          <a:p>
            <a:pPr marL="0" indent="0" algn="l" rtl="0" eaLnBrk="1" fontAlgn="t" latinLnBrk="0" hangingPunct="1">
              <a:spcBef>
                <a:spcPts val="0"/>
              </a:spcBef>
              <a:spcAft>
                <a:spcPts val="0"/>
              </a:spcAft>
              <a:buNone/>
            </a:pPr>
            <a:endParaRPr lang="en-GB" sz="2300" dirty="0"/>
          </a:p>
          <a:p>
            <a:pPr marL="0" indent="0" algn="l" rtl="0" eaLnBrk="1" fontAlgn="t" latinLnBrk="0" hangingPunct="1">
              <a:spcBef>
                <a:spcPts val="0"/>
              </a:spcBef>
              <a:spcAft>
                <a:spcPts val="0"/>
              </a:spcAft>
              <a:buNone/>
            </a:pPr>
            <a:r>
              <a:rPr lang="en-GB" sz="2300" dirty="0"/>
              <a:t>6-Improve connectivity across the United Kingdom and grow the economy by enhancing the transport network on time and on budget</a:t>
            </a:r>
          </a:p>
          <a:p>
            <a:pPr marL="0" indent="0" algn="l" rtl="0" eaLnBrk="1" fontAlgn="t" latinLnBrk="0" hangingPunct="1">
              <a:spcBef>
                <a:spcPts val="0"/>
              </a:spcBef>
              <a:spcAft>
                <a:spcPts val="0"/>
              </a:spcAft>
              <a:buNone/>
            </a:pPr>
            <a:r>
              <a:rPr lang="en-GB" sz="2300" dirty="0"/>
              <a:t>7-Maximise employment across the country to aid economic recovery following Covid-19</a:t>
            </a:r>
          </a:p>
          <a:p>
            <a:pPr marL="0" indent="0" algn="l" rtl="0" eaLnBrk="1" fontAlgn="t" latinLnBrk="0" hangingPunct="1">
              <a:spcBef>
                <a:spcPts val="0"/>
              </a:spcBef>
              <a:spcAft>
                <a:spcPts val="0"/>
              </a:spcAft>
              <a:buNone/>
            </a:pPr>
            <a:r>
              <a:rPr lang="en-GB" sz="2300" dirty="0"/>
              <a:t>8-Modernise and integrate defence capabilities by taking a whole force approach to our people and increasing the use of technology and innovation</a:t>
            </a:r>
          </a:p>
          <a:p>
            <a:pPr marL="0" indent="0" algn="l" rtl="0" eaLnBrk="1" fontAlgn="t" latinLnBrk="0" hangingPunct="1">
              <a:spcBef>
                <a:spcPts val="0"/>
              </a:spcBef>
              <a:spcAft>
                <a:spcPts val="0"/>
              </a:spcAft>
              <a:buNone/>
            </a:pPr>
            <a:r>
              <a:rPr lang="en-GB" sz="2300" dirty="0"/>
              <a:t>9-Transform and manage Defence</a:t>
            </a:r>
          </a:p>
          <a:p>
            <a:pPr marL="0" indent="0" algn="l" rtl="0" eaLnBrk="1" fontAlgn="t" latinLnBrk="0" hangingPunct="1">
              <a:spcBef>
                <a:spcPts val="0"/>
              </a:spcBef>
              <a:spcAft>
                <a:spcPts val="0"/>
              </a:spcAft>
              <a:buNone/>
            </a:pPr>
            <a:r>
              <a:rPr lang="en-GB" sz="2300" dirty="0"/>
              <a:t>10-Shape the international order and ensure the UK is a force for good in the world by: supporting sustainable development and humanitarian needs; promoting human rights and democracy; and establishing common international standards.</a:t>
            </a:r>
          </a:p>
          <a:p>
            <a:endParaRPr lang="en-GB" dirty="0"/>
          </a:p>
        </p:txBody>
      </p:sp>
    </p:spTree>
    <p:extLst>
      <p:ext uri="{BB962C8B-B14F-4D97-AF65-F5344CB8AC3E}">
        <p14:creationId xmlns:p14="http://schemas.microsoft.com/office/powerpoint/2010/main" val="46465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18B87-7768-4645-AF33-9E1DC0A88F91}"/>
              </a:ext>
            </a:extLst>
          </p:cNvPr>
          <p:cNvSpPr>
            <a:spLocks noGrp="1"/>
          </p:cNvSpPr>
          <p:nvPr>
            <p:ph type="title"/>
          </p:nvPr>
        </p:nvSpPr>
        <p:spPr>
          <a:xfrm>
            <a:off x="609600" y="274637"/>
            <a:ext cx="10972800" cy="1579329"/>
          </a:xfrm>
        </p:spPr>
        <p:txBody>
          <a:bodyPr>
            <a:normAutofit/>
          </a:bodyPr>
          <a:lstStyle/>
          <a:p>
            <a:r>
              <a:rPr lang="en-GB" b="1" dirty="0"/>
              <a:t>Where is the UK in terms of Sustainability </a:t>
            </a:r>
          </a:p>
        </p:txBody>
      </p:sp>
      <p:sp>
        <p:nvSpPr>
          <p:cNvPr id="3" name="Content Placeholder 2">
            <a:extLst>
              <a:ext uri="{FF2B5EF4-FFF2-40B4-BE49-F238E27FC236}">
                <a16:creationId xmlns:a16="http://schemas.microsoft.com/office/drawing/2014/main" id="{48F713F7-10AD-4DE0-8EDA-A825F5C0C466}"/>
              </a:ext>
            </a:extLst>
          </p:cNvPr>
          <p:cNvSpPr>
            <a:spLocks noGrp="1"/>
          </p:cNvSpPr>
          <p:nvPr>
            <p:ph idx="1"/>
          </p:nvPr>
        </p:nvSpPr>
        <p:spPr>
          <a:xfrm>
            <a:off x="526955" y="1736520"/>
            <a:ext cx="11138090" cy="3526508"/>
          </a:xfrm>
        </p:spPr>
        <p:txBody>
          <a:bodyPr>
            <a:normAutofit fontScale="62500" lnSpcReduction="20000"/>
          </a:bodyPr>
          <a:lstStyle/>
          <a:p>
            <a:pPr marL="0" indent="0" algn="l" fontAlgn="base">
              <a:buNone/>
            </a:pPr>
            <a:endParaRPr lang="en-GB" b="1" i="0" dirty="0">
              <a:solidFill>
                <a:srgbClr val="0B0C0C"/>
              </a:solidFill>
              <a:effectLst/>
              <a:latin typeface="nta"/>
            </a:endParaRPr>
          </a:p>
          <a:p>
            <a:pPr algn="l"/>
            <a:r>
              <a:rPr lang="en-GB" sz="3500" dirty="0"/>
              <a:t>The UK is an international leader on climate change. </a:t>
            </a:r>
          </a:p>
          <a:p>
            <a:pPr algn="l"/>
            <a:r>
              <a:rPr lang="en-GB" sz="3500" dirty="0"/>
              <a:t>It is committed to taking steps to ensure that the new FCDO (Foreign, Commonwealth and Development Office) puts sustainability at the heart of what we do using innovation and leadership to create different futures. </a:t>
            </a:r>
          </a:p>
          <a:p>
            <a:pPr algn="l"/>
            <a:r>
              <a:rPr lang="en-GB" sz="3500" dirty="0"/>
              <a:t>The FCDO aims to improve the sustainability of the FCDO’s operations and lead by example through reducing our environmental impact, transitioning to net zero emissions and minimising our contribution to climate change. </a:t>
            </a:r>
          </a:p>
          <a:p>
            <a:pPr algn="l"/>
            <a:r>
              <a:rPr lang="en-GB" sz="3500" dirty="0"/>
              <a:t>FCDO will enable staff to understand their environmental responsibilities and to act appropriately at all times to achieve high standards of environmental sustainability throughout all our operations.</a:t>
            </a:r>
          </a:p>
          <a:p>
            <a:endParaRPr lang="en-GB" dirty="0"/>
          </a:p>
        </p:txBody>
      </p:sp>
    </p:spTree>
    <p:extLst>
      <p:ext uri="{BB962C8B-B14F-4D97-AF65-F5344CB8AC3E}">
        <p14:creationId xmlns:p14="http://schemas.microsoft.com/office/powerpoint/2010/main" val="428839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ECD6-7C42-4DBF-A471-6072D5A1CBA0}"/>
              </a:ext>
            </a:extLst>
          </p:cNvPr>
          <p:cNvSpPr>
            <a:spLocks noGrp="1"/>
          </p:cNvSpPr>
          <p:nvPr>
            <p:ph type="title"/>
          </p:nvPr>
        </p:nvSpPr>
        <p:spPr/>
        <p:txBody>
          <a:bodyPr/>
          <a:lstStyle/>
          <a:p>
            <a:r>
              <a:rPr lang="en-GB" b="1" dirty="0"/>
              <a:t>UK’s Sustainability Objectives </a:t>
            </a:r>
          </a:p>
        </p:txBody>
      </p:sp>
      <p:sp>
        <p:nvSpPr>
          <p:cNvPr id="3" name="Content Placeholder 2">
            <a:extLst>
              <a:ext uri="{FF2B5EF4-FFF2-40B4-BE49-F238E27FC236}">
                <a16:creationId xmlns:a16="http://schemas.microsoft.com/office/drawing/2014/main" id="{563C9C8D-6039-4F96-B96B-D2B9EB9525EE}"/>
              </a:ext>
            </a:extLst>
          </p:cNvPr>
          <p:cNvSpPr>
            <a:spLocks noGrp="1"/>
          </p:cNvSpPr>
          <p:nvPr>
            <p:ph idx="1"/>
          </p:nvPr>
        </p:nvSpPr>
        <p:spPr>
          <a:xfrm>
            <a:off x="1254154" y="1680033"/>
            <a:ext cx="10210800" cy="3497933"/>
          </a:xfrm>
        </p:spPr>
        <p:txBody>
          <a:bodyPr>
            <a:normAutofit fontScale="85000" lnSpcReduction="10000"/>
          </a:bodyPr>
          <a:lstStyle/>
          <a:p>
            <a:pPr algn="l"/>
            <a:r>
              <a:rPr lang="en-GB" sz="2900" dirty="0"/>
              <a:t>Specific goals include:</a:t>
            </a:r>
          </a:p>
          <a:p>
            <a:pPr algn="l">
              <a:buFont typeface="Arial" panose="020B0604020202020204" pitchFamily="34" charset="0"/>
              <a:buChar char="•"/>
            </a:pPr>
            <a:r>
              <a:rPr lang="en-GB" sz="2900" dirty="0"/>
              <a:t>meeting greening government commitments and continue to monitor and track their delivery</a:t>
            </a:r>
          </a:p>
          <a:p>
            <a:pPr algn="l">
              <a:buFont typeface="Arial" panose="020B0604020202020204" pitchFamily="34" charset="0"/>
              <a:buChar char="•"/>
            </a:pPr>
            <a:r>
              <a:rPr lang="en-GB" sz="2900" dirty="0"/>
              <a:t>continuing to ensure that their estate, activities and policies are sustainable and are resilient to climate change</a:t>
            </a:r>
          </a:p>
          <a:p>
            <a:pPr algn="l">
              <a:buFont typeface="Arial" panose="020B0604020202020204" pitchFamily="34" charset="0"/>
              <a:buChar char="•"/>
            </a:pPr>
            <a:r>
              <a:rPr lang="en-GB" sz="2900" dirty="0"/>
              <a:t>progress towards our 2025 goals of ensuring the global estate maximises energy efficiency and reduce building energy costs and consumption by at least 20% and converted 50% of flag vehicle fleet and 25% of non-flag fleet to Ultra-Low Emission Vehicles (ULEV).</a:t>
            </a:r>
          </a:p>
          <a:p>
            <a:endParaRPr lang="en-GB" dirty="0"/>
          </a:p>
        </p:txBody>
      </p:sp>
    </p:spTree>
    <p:extLst>
      <p:ext uri="{BB962C8B-B14F-4D97-AF65-F5344CB8AC3E}">
        <p14:creationId xmlns:p14="http://schemas.microsoft.com/office/powerpoint/2010/main" val="1370854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1D934-DC32-4FA3-848B-50111AD98903}"/>
              </a:ext>
            </a:extLst>
          </p:cNvPr>
          <p:cNvSpPr>
            <a:spLocks noGrp="1"/>
          </p:cNvSpPr>
          <p:nvPr>
            <p:ph type="title"/>
          </p:nvPr>
        </p:nvSpPr>
        <p:spPr/>
        <p:txBody>
          <a:bodyPr/>
          <a:lstStyle/>
          <a:p>
            <a:r>
              <a:rPr lang="en-GB" b="1" dirty="0"/>
              <a:t>UK’s Equality Objectives</a:t>
            </a:r>
          </a:p>
        </p:txBody>
      </p:sp>
      <p:sp>
        <p:nvSpPr>
          <p:cNvPr id="3" name="Content Placeholder 2">
            <a:extLst>
              <a:ext uri="{FF2B5EF4-FFF2-40B4-BE49-F238E27FC236}">
                <a16:creationId xmlns:a16="http://schemas.microsoft.com/office/drawing/2014/main" id="{A34B073F-1C06-4FEA-BCE8-83B6C896DFA8}"/>
              </a:ext>
            </a:extLst>
          </p:cNvPr>
          <p:cNvSpPr>
            <a:spLocks noGrp="1"/>
          </p:cNvSpPr>
          <p:nvPr>
            <p:ph idx="1"/>
          </p:nvPr>
        </p:nvSpPr>
        <p:spPr>
          <a:xfrm>
            <a:off x="942975" y="1780045"/>
            <a:ext cx="10306050" cy="3744455"/>
          </a:xfrm>
        </p:spPr>
        <p:txBody>
          <a:bodyPr>
            <a:normAutofit fontScale="70000" lnSpcReduction="20000"/>
          </a:bodyPr>
          <a:lstStyle/>
          <a:p>
            <a:pPr marL="514350" indent="-514350">
              <a:buFont typeface="+mj-lt"/>
              <a:buAutoNum type="arabicPeriod"/>
            </a:pPr>
            <a:r>
              <a:rPr lang="en-GB" dirty="0"/>
              <a:t>Empower women and girls to realise their potential, free from the barriers that hold them back – gender inequality and discrimination, poverty, violence against women and girls, child marriage and inadequate sexual and reproductive health services. Delivered through: ODA spend on girls’ education, global leadership at G7, COP26 and Generation Equality Forum, Global Education Summit and work to influence legal and policy changes in partner countries</a:t>
            </a:r>
          </a:p>
          <a:p>
            <a:pPr marL="514350" indent="-514350">
              <a:buFont typeface="+mj-lt"/>
              <a:buAutoNum type="arabicPeriod"/>
            </a:pPr>
            <a:r>
              <a:rPr lang="en-GB" dirty="0"/>
              <a:t>Ensure humanitarian and climate action is more inclusive, effective and sustainable, with people experiencing heightened risks better protected and more resilient. Delivered through: ODA support to humanitarian responses and social protection, policy advocacy and resource mobilisation diplomacy through COP26 Presidency evidence generation and technical advice</a:t>
            </a:r>
          </a:p>
          <a:p>
            <a:endParaRPr lang="en-GB" dirty="0"/>
          </a:p>
          <a:p>
            <a:endParaRPr lang="en-GB" dirty="0"/>
          </a:p>
        </p:txBody>
      </p:sp>
    </p:spTree>
    <p:extLst>
      <p:ext uri="{BB962C8B-B14F-4D97-AF65-F5344CB8AC3E}">
        <p14:creationId xmlns:p14="http://schemas.microsoft.com/office/powerpoint/2010/main" val="1099115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32CA7-CBB2-421E-B9C9-29AA0AB8FAF1}"/>
              </a:ext>
            </a:extLst>
          </p:cNvPr>
          <p:cNvSpPr>
            <a:spLocks noGrp="1"/>
          </p:cNvSpPr>
          <p:nvPr>
            <p:ph type="title"/>
          </p:nvPr>
        </p:nvSpPr>
        <p:spPr/>
        <p:txBody>
          <a:bodyPr/>
          <a:lstStyle/>
          <a:p>
            <a:r>
              <a:rPr lang="en-GB" b="1" dirty="0"/>
              <a:t>UK’s Equality Objectives</a:t>
            </a:r>
          </a:p>
        </p:txBody>
      </p:sp>
      <p:sp>
        <p:nvSpPr>
          <p:cNvPr id="3" name="Content Placeholder 2">
            <a:extLst>
              <a:ext uri="{FF2B5EF4-FFF2-40B4-BE49-F238E27FC236}">
                <a16:creationId xmlns:a16="http://schemas.microsoft.com/office/drawing/2014/main" id="{D3F090D8-99BF-49A5-940C-385D484B6420}"/>
              </a:ext>
            </a:extLst>
          </p:cNvPr>
          <p:cNvSpPr>
            <a:spLocks noGrp="1"/>
          </p:cNvSpPr>
          <p:nvPr>
            <p:ph idx="1"/>
          </p:nvPr>
        </p:nvSpPr>
        <p:spPr>
          <a:xfrm>
            <a:off x="1052744" y="1752599"/>
            <a:ext cx="10282006" cy="3743325"/>
          </a:xfrm>
        </p:spPr>
        <p:txBody>
          <a:bodyPr>
            <a:normAutofit fontScale="62500" lnSpcReduction="20000"/>
          </a:bodyPr>
          <a:lstStyle/>
          <a:p>
            <a:pPr marL="0" indent="0" algn="l">
              <a:buNone/>
            </a:pPr>
            <a:r>
              <a:rPr lang="en-GB" sz="3400" dirty="0"/>
              <a:t>3- Coordinate action against discrimination on the basis of the protected characteristics (gender, disability, sexuality and race) and advance equality, internationally and in all geographies. The UK aims to deliver this through refreshing the Strategic Vision for Women and Girls and Disability Inclusion strategy, delivery of the UK’s first international LGBT conference in 2022 and the first global Equal Rights Coalition (ERC) strategy on LGBT rights as ERC co-chair with Argentina until 2022</a:t>
            </a:r>
          </a:p>
          <a:p>
            <a:pPr marL="0" indent="0" algn="l">
              <a:buNone/>
            </a:pPr>
            <a:endParaRPr lang="en-GB" sz="3400" dirty="0"/>
          </a:p>
          <a:p>
            <a:pPr marL="0" indent="0">
              <a:buNone/>
            </a:pPr>
            <a:r>
              <a:rPr lang="en-GB" sz="3400" dirty="0"/>
              <a:t>4- Build inclusive services, economies and societies by tackling extreme poverty and exclusion, maximising opportunities for the world’s poorest people and addressing discrimination, violence and structural barriers. This can be delivered through targeted diplomacy and social protection programmes that comply with the Gender Equality Act 2010 and the Public Sector Equality Duty.</a:t>
            </a:r>
          </a:p>
          <a:p>
            <a:endParaRPr lang="en-GB" dirty="0"/>
          </a:p>
        </p:txBody>
      </p:sp>
    </p:spTree>
    <p:extLst>
      <p:ext uri="{BB962C8B-B14F-4D97-AF65-F5344CB8AC3E}">
        <p14:creationId xmlns:p14="http://schemas.microsoft.com/office/powerpoint/2010/main" val="1717975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92FD-DCAD-48BA-85B4-C4F5A7AD3186}"/>
              </a:ext>
            </a:extLst>
          </p:cNvPr>
          <p:cNvSpPr>
            <a:spLocks noGrp="1"/>
          </p:cNvSpPr>
          <p:nvPr>
            <p:ph type="title"/>
          </p:nvPr>
        </p:nvSpPr>
        <p:spPr>
          <a:xfrm>
            <a:off x="150829" y="274638"/>
            <a:ext cx="11736371" cy="771737"/>
          </a:xfrm>
        </p:spPr>
        <p:txBody>
          <a:bodyPr/>
          <a:lstStyle/>
          <a:p>
            <a:r>
              <a:rPr lang="en-GB" dirty="0"/>
              <a:t>Activity Time – 20 minutes</a:t>
            </a:r>
          </a:p>
        </p:txBody>
      </p:sp>
      <p:sp>
        <p:nvSpPr>
          <p:cNvPr id="3" name="Content Placeholder 2">
            <a:extLst>
              <a:ext uri="{FF2B5EF4-FFF2-40B4-BE49-F238E27FC236}">
                <a16:creationId xmlns:a16="http://schemas.microsoft.com/office/drawing/2014/main" id="{5A1F2EA0-02A7-49DD-B6F3-E78C58F41552}"/>
              </a:ext>
            </a:extLst>
          </p:cNvPr>
          <p:cNvSpPr>
            <a:spLocks noGrp="1"/>
          </p:cNvSpPr>
          <p:nvPr>
            <p:ph idx="1"/>
          </p:nvPr>
        </p:nvSpPr>
        <p:spPr>
          <a:xfrm>
            <a:off x="609600" y="1187778"/>
            <a:ext cx="10972800" cy="4329456"/>
          </a:xfrm>
        </p:spPr>
        <p:txBody>
          <a:bodyPr>
            <a:normAutofit/>
          </a:bodyPr>
          <a:lstStyle/>
          <a:p>
            <a:pPr marL="0" indent="0">
              <a:buNone/>
            </a:pPr>
            <a:r>
              <a:rPr lang="en-GB" sz="2800" dirty="0">
                <a:hlinkClick r:id="rId2">
                  <a:extLst>
                    <a:ext uri="{A12FA001-AC4F-418D-AE19-62706E023703}">
                      <ahyp:hlinkClr xmlns:ahyp="http://schemas.microsoft.com/office/drawing/2018/hyperlinkcolor" val="tx"/>
                    </a:ext>
                  </a:extLst>
                </a:hlinkClick>
              </a:rPr>
              <a:t> </a:t>
            </a:r>
          </a:p>
          <a:p>
            <a:r>
              <a:rPr lang="en-GB" sz="2800" dirty="0"/>
              <a:t> </a:t>
            </a:r>
            <a:r>
              <a:rPr lang="en-GB" sz="2800" dirty="0">
                <a:hlinkClick r:id="rId3"/>
              </a:rPr>
              <a:t>https://www.youtube.com/watch?v=o08ykAqLOxk</a:t>
            </a:r>
            <a:r>
              <a:rPr lang="en-GB" sz="2800" dirty="0"/>
              <a:t> – How we can make the world a better place to live by 2030. </a:t>
            </a:r>
          </a:p>
          <a:p>
            <a:endParaRPr lang="en-GB" sz="2800" dirty="0"/>
          </a:p>
          <a:p>
            <a:r>
              <a:rPr lang="en-GB" sz="2800" dirty="0"/>
              <a:t>Watch the video and identify the measures you can adopt for building a sustainable community. </a:t>
            </a:r>
          </a:p>
          <a:p>
            <a:r>
              <a:rPr lang="en-GB" sz="2800" dirty="0"/>
              <a:t>Share your ideas in class. </a:t>
            </a:r>
          </a:p>
        </p:txBody>
      </p:sp>
    </p:spTree>
    <p:extLst>
      <p:ext uri="{BB962C8B-B14F-4D97-AF65-F5344CB8AC3E}">
        <p14:creationId xmlns:p14="http://schemas.microsoft.com/office/powerpoint/2010/main" val="2328451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E9B7A-4C04-46ED-8014-2B0DC4910BE9}"/>
              </a:ext>
            </a:extLst>
          </p:cNvPr>
          <p:cNvSpPr>
            <a:spLocks noGrp="1"/>
          </p:cNvSpPr>
          <p:nvPr>
            <p:ph type="title"/>
          </p:nvPr>
        </p:nvSpPr>
        <p:spPr/>
        <p:txBody>
          <a:bodyPr>
            <a:normAutofit fontScale="90000"/>
          </a:bodyPr>
          <a:lstStyle/>
          <a:p>
            <a:r>
              <a:rPr lang="en-GB" b="1" dirty="0"/>
              <a:t>Sustainable health and social care in the UK</a:t>
            </a:r>
            <a:endParaRPr lang="en-US" b="1" dirty="0"/>
          </a:p>
        </p:txBody>
      </p:sp>
      <p:sp>
        <p:nvSpPr>
          <p:cNvPr id="3" name="Content Placeholder 2">
            <a:extLst>
              <a:ext uri="{FF2B5EF4-FFF2-40B4-BE49-F238E27FC236}">
                <a16:creationId xmlns:a16="http://schemas.microsoft.com/office/drawing/2014/main" id="{36DB2302-6B61-49E0-A4CB-2CF387EFEEC9}"/>
              </a:ext>
            </a:extLst>
          </p:cNvPr>
          <p:cNvSpPr>
            <a:spLocks noGrp="1"/>
          </p:cNvSpPr>
          <p:nvPr>
            <p:ph idx="1"/>
          </p:nvPr>
        </p:nvSpPr>
        <p:spPr/>
        <p:txBody>
          <a:bodyPr>
            <a:normAutofit fontScale="92500" lnSpcReduction="10000"/>
          </a:bodyPr>
          <a:lstStyle/>
          <a:p>
            <a:r>
              <a:rPr lang="en-US" i="1" dirty="0"/>
              <a:t>“The Government is working to provide a social care system which enables people to retain their independence, dignity and quality of life. A sustainable development approach to social care means that personalised services are also services which connect people to their communities and to the environment in which they live. Most importantly, it means that care is both responsive to individuals’ present needs and resilient over the longer term, particularly to the effects of climate change”.</a:t>
            </a:r>
          </a:p>
          <a:p>
            <a:pPr marL="0" indent="0">
              <a:buNone/>
            </a:pPr>
            <a:r>
              <a:rPr lang="en-US" sz="1900" dirty="0"/>
              <a:t>Jon Rouse, Director General, Social Care, Local </a:t>
            </a:r>
            <a:r>
              <a:rPr lang="en-US" sz="1900" dirty="0" err="1"/>
              <a:t>Goverment</a:t>
            </a:r>
            <a:r>
              <a:rPr lang="en-US" sz="1900" dirty="0"/>
              <a:t> and Care Partnerships, Department of Health</a:t>
            </a:r>
          </a:p>
        </p:txBody>
      </p:sp>
    </p:spTree>
    <p:extLst>
      <p:ext uri="{BB962C8B-B14F-4D97-AF65-F5344CB8AC3E}">
        <p14:creationId xmlns:p14="http://schemas.microsoft.com/office/powerpoint/2010/main" val="29899823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14EB6-8350-43DD-9CA9-39A9FD550CDB}"/>
              </a:ext>
            </a:extLst>
          </p:cNvPr>
          <p:cNvSpPr>
            <a:spLocks noGrp="1"/>
          </p:cNvSpPr>
          <p:nvPr>
            <p:ph type="title"/>
          </p:nvPr>
        </p:nvSpPr>
        <p:spPr>
          <a:xfrm>
            <a:off x="609600" y="89452"/>
            <a:ext cx="10972800" cy="1143000"/>
          </a:xfrm>
        </p:spPr>
        <p:txBody>
          <a:bodyPr/>
          <a:lstStyle/>
          <a:p>
            <a:r>
              <a:rPr lang="en-GB" b="1" dirty="0"/>
              <a:t>Sustainable health &amp; social care</a:t>
            </a:r>
            <a:endParaRPr lang="en-US" b="1" dirty="0"/>
          </a:p>
        </p:txBody>
      </p:sp>
      <p:sp>
        <p:nvSpPr>
          <p:cNvPr id="3" name="Content Placeholder 2">
            <a:extLst>
              <a:ext uri="{FF2B5EF4-FFF2-40B4-BE49-F238E27FC236}">
                <a16:creationId xmlns:a16="http://schemas.microsoft.com/office/drawing/2014/main" id="{DA6C664A-D36D-46E0-9ED0-F2F2C4F36EA6}"/>
              </a:ext>
            </a:extLst>
          </p:cNvPr>
          <p:cNvSpPr>
            <a:spLocks noGrp="1"/>
          </p:cNvSpPr>
          <p:nvPr>
            <p:ph idx="1"/>
          </p:nvPr>
        </p:nvSpPr>
        <p:spPr>
          <a:xfrm>
            <a:off x="609600" y="1433788"/>
            <a:ext cx="11302767" cy="4284781"/>
          </a:xfrm>
        </p:spPr>
        <p:txBody>
          <a:bodyPr>
            <a:normAutofit fontScale="85000" lnSpcReduction="10000"/>
          </a:bodyPr>
          <a:lstStyle/>
          <a:p>
            <a:r>
              <a:rPr lang="en-US" dirty="0"/>
              <a:t>The Government is deeply committed to the long-term sustainability of the NHS</a:t>
            </a:r>
          </a:p>
          <a:p>
            <a:r>
              <a:rPr lang="en-US" dirty="0"/>
              <a:t>UK government has put in place steps to ensure the health and care system is well placed to prepare for the future</a:t>
            </a:r>
          </a:p>
          <a:p>
            <a:r>
              <a:rPr lang="en-US" dirty="0"/>
              <a:t>This set out practical steps for ensuring that the NHS is able to adapt and transform to meet our priorities for the future. This includes </a:t>
            </a:r>
          </a:p>
          <a:p>
            <a:pPr lvl="1"/>
            <a:r>
              <a:rPr lang="en-US" dirty="0"/>
              <a:t>‘helping frail and older people stay healthy and independent, avoiding hospital stays where possible’ </a:t>
            </a:r>
          </a:p>
          <a:p>
            <a:pPr lvl="1"/>
            <a:r>
              <a:rPr lang="en-US" dirty="0"/>
              <a:t>‘better integration of GP, community health, mental health and hospital services, as well as more joined up working with home care and care homes’.</a:t>
            </a:r>
          </a:p>
        </p:txBody>
      </p:sp>
    </p:spTree>
    <p:extLst>
      <p:ext uri="{BB962C8B-B14F-4D97-AF65-F5344CB8AC3E}">
        <p14:creationId xmlns:p14="http://schemas.microsoft.com/office/powerpoint/2010/main" val="105339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6B1B3921-814A-49A8-971A-2196E27A6D95}"/>
              </a:ext>
            </a:extLst>
          </p:cNvPr>
          <p:cNvPicPr>
            <a:picLocks noChangeAspect="1"/>
          </p:cNvPicPr>
          <p:nvPr/>
        </p:nvPicPr>
        <p:blipFill rotWithShape="1">
          <a:blip r:embed="rId2"/>
          <a:srcRect l="20292" t="26442" r="20822" b="26923"/>
          <a:stretch/>
        </p:blipFill>
        <p:spPr bwMode="auto">
          <a:xfrm>
            <a:off x="120650" y="146354"/>
            <a:ext cx="11950700" cy="5323722"/>
          </a:xfrm>
          <a:prstGeom prst="rect">
            <a:avLst/>
          </a:prstGeom>
          <a:noFill/>
          <a:ln>
            <a:noFill/>
          </a:ln>
          <a:extLst>
            <a:ext uri="{53640926-AAD7-44D8-BBD7-CCE9431645EC}">
              <a14:shadowObscured xmlns:a14="http://schemas.microsoft.com/office/drawing/2010/main"/>
            </a:ext>
          </a:extLst>
        </p:spPr>
      </p:pic>
      <p:sp>
        <p:nvSpPr>
          <p:cNvPr id="5" name="Diamond 4">
            <a:extLst>
              <a:ext uri="{FF2B5EF4-FFF2-40B4-BE49-F238E27FC236}">
                <a16:creationId xmlns:a16="http://schemas.microsoft.com/office/drawing/2014/main" id="{07F5E9F3-CABB-40DB-991C-CF8BE479CDF9}"/>
              </a:ext>
            </a:extLst>
          </p:cNvPr>
          <p:cNvSpPr/>
          <p:nvPr/>
        </p:nvSpPr>
        <p:spPr>
          <a:xfrm>
            <a:off x="1491175" y="1167618"/>
            <a:ext cx="309490" cy="323557"/>
          </a:xfrm>
          <a:prstGeom prst="diamon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0850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AC7BD-2F1D-40F7-874D-D223D55E9CD0}"/>
              </a:ext>
            </a:extLst>
          </p:cNvPr>
          <p:cNvSpPr>
            <a:spLocks noGrp="1"/>
          </p:cNvSpPr>
          <p:nvPr>
            <p:ph type="title"/>
          </p:nvPr>
        </p:nvSpPr>
        <p:spPr/>
        <p:txBody>
          <a:bodyPr>
            <a:normAutofit/>
          </a:bodyPr>
          <a:lstStyle/>
          <a:p>
            <a:r>
              <a:rPr lang="en-US" b="1" dirty="0"/>
              <a:t>Greener NHS</a:t>
            </a:r>
          </a:p>
        </p:txBody>
      </p:sp>
      <p:sp>
        <p:nvSpPr>
          <p:cNvPr id="3" name="Content Placeholder 2">
            <a:extLst>
              <a:ext uri="{FF2B5EF4-FFF2-40B4-BE49-F238E27FC236}">
                <a16:creationId xmlns:a16="http://schemas.microsoft.com/office/drawing/2014/main" id="{6B78EB6A-2DF6-4B2C-8EAB-0C3EEBED8A2B}"/>
              </a:ext>
            </a:extLst>
          </p:cNvPr>
          <p:cNvSpPr>
            <a:spLocks noGrp="1"/>
          </p:cNvSpPr>
          <p:nvPr>
            <p:ph idx="1"/>
          </p:nvPr>
        </p:nvSpPr>
        <p:spPr/>
        <p:txBody>
          <a:bodyPr>
            <a:normAutofit fontScale="85000" lnSpcReduction="10000"/>
          </a:bodyPr>
          <a:lstStyle/>
          <a:p>
            <a:r>
              <a:rPr lang="en-US" dirty="0"/>
              <a:t>Climate change poses a major threat to our planet. </a:t>
            </a:r>
          </a:p>
          <a:p>
            <a:r>
              <a:rPr lang="en-US" dirty="0"/>
              <a:t>The environment is changing, that change is accelerating, and this has direct and immediate consequences for our patients, the public and the NHS.</a:t>
            </a:r>
          </a:p>
          <a:p>
            <a:r>
              <a:rPr lang="en-US" dirty="0"/>
              <a:t>The Greener NHS Programme will work with our staff, hospitals and our partners. </a:t>
            </a:r>
          </a:p>
          <a:p>
            <a:r>
              <a:rPr lang="en-US" dirty="0"/>
              <a:t>We will build on the great work being done by trusts across the country, sharing ideas on how to reduce the impact on public health and the environment, save money and reach net carbon zero.</a:t>
            </a:r>
          </a:p>
        </p:txBody>
      </p:sp>
    </p:spTree>
    <p:extLst>
      <p:ext uri="{BB962C8B-B14F-4D97-AF65-F5344CB8AC3E}">
        <p14:creationId xmlns:p14="http://schemas.microsoft.com/office/powerpoint/2010/main" val="3643732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2388A-603B-4285-8B5B-232B539C55B8}"/>
              </a:ext>
            </a:extLst>
          </p:cNvPr>
          <p:cNvSpPr>
            <a:spLocks noGrp="1"/>
          </p:cNvSpPr>
          <p:nvPr>
            <p:ph type="title"/>
          </p:nvPr>
        </p:nvSpPr>
        <p:spPr>
          <a:xfrm>
            <a:off x="393895" y="4937759"/>
            <a:ext cx="10972800" cy="578803"/>
          </a:xfrm>
        </p:spPr>
        <p:txBody>
          <a:bodyPr>
            <a:noAutofit/>
          </a:bodyPr>
          <a:lstStyle/>
          <a:p>
            <a:r>
              <a:rPr lang="en-US" sz="2000" dirty="0"/>
              <a:t>The Greenhouse Gas Protocol scope in the context of NHS</a:t>
            </a:r>
            <a:br>
              <a:rPr lang="en-US" sz="2000" dirty="0"/>
            </a:br>
            <a:r>
              <a:rPr lang="en-US" sz="1400" dirty="0"/>
              <a:t>Source:</a:t>
            </a:r>
            <a:r>
              <a:rPr lang="en-US" sz="2000" dirty="0"/>
              <a:t> </a:t>
            </a:r>
            <a:r>
              <a:rPr lang="en-US" sz="1400" dirty="0"/>
              <a:t>Delivering a ‘Net Zero’ National Health Service – (NHS, 2020)</a:t>
            </a:r>
            <a:endParaRPr lang="en-US" sz="2000" dirty="0"/>
          </a:p>
        </p:txBody>
      </p:sp>
      <p:pic>
        <p:nvPicPr>
          <p:cNvPr id="5" name="Content Placeholder 4">
            <a:extLst>
              <a:ext uri="{FF2B5EF4-FFF2-40B4-BE49-F238E27FC236}">
                <a16:creationId xmlns:a16="http://schemas.microsoft.com/office/drawing/2014/main" id="{1123DA1D-DBCD-44CE-BBA1-8ED52DA5FC8D}"/>
              </a:ext>
            </a:extLst>
          </p:cNvPr>
          <p:cNvPicPr>
            <a:picLocks noGrp="1" noChangeAspect="1"/>
          </p:cNvPicPr>
          <p:nvPr>
            <p:ph idx="1"/>
          </p:nvPr>
        </p:nvPicPr>
        <p:blipFill>
          <a:blip r:embed="rId2"/>
          <a:stretch>
            <a:fillRect/>
          </a:stretch>
        </p:blipFill>
        <p:spPr>
          <a:xfrm>
            <a:off x="1139483" y="239151"/>
            <a:ext cx="8876714" cy="4698608"/>
          </a:xfrm>
        </p:spPr>
      </p:pic>
    </p:spTree>
    <p:extLst>
      <p:ext uri="{BB962C8B-B14F-4D97-AF65-F5344CB8AC3E}">
        <p14:creationId xmlns:p14="http://schemas.microsoft.com/office/powerpoint/2010/main" val="6598429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1C07-C5B3-409C-8248-6D6A92BBC15B}"/>
              </a:ext>
            </a:extLst>
          </p:cNvPr>
          <p:cNvSpPr>
            <a:spLocks noGrp="1"/>
          </p:cNvSpPr>
          <p:nvPr>
            <p:ph type="title"/>
          </p:nvPr>
        </p:nvSpPr>
        <p:spPr/>
        <p:txBody>
          <a:bodyPr/>
          <a:lstStyle/>
          <a:p>
            <a:r>
              <a:rPr lang="en-GB" dirty="0"/>
              <a:t>Activity - 15 minutes</a:t>
            </a:r>
            <a:endParaRPr lang="en-US" dirty="0"/>
          </a:p>
        </p:txBody>
      </p:sp>
      <p:sp>
        <p:nvSpPr>
          <p:cNvPr id="3" name="Content Placeholder 2">
            <a:extLst>
              <a:ext uri="{FF2B5EF4-FFF2-40B4-BE49-F238E27FC236}">
                <a16:creationId xmlns:a16="http://schemas.microsoft.com/office/drawing/2014/main" id="{5323E98C-D963-4916-ACA9-DD3B2F664B1B}"/>
              </a:ext>
            </a:extLst>
          </p:cNvPr>
          <p:cNvSpPr>
            <a:spLocks noGrp="1"/>
          </p:cNvSpPr>
          <p:nvPr>
            <p:ph idx="1"/>
          </p:nvPr>
        </p:nvSpPr>
        <p:spPr/>
        <p:txBody>
          <a:bodyPr/>
          <a:lstStyle/>
          <a:p>
            <a:r>
              <a:rPr lang="en-GB" dirty="0"/>
              <a:t>Identify how as an individual you can be part of achieving sustainable development</a:t>
            </a:r>
          </a:p>
          <a:p>
            <a:r>
              <a:rPr lang="en-GB" dirty="0"/>
              <a:t>Discuss your answer in the class</a:t>
            </a:r>
          </a:p>
          <a:p>
            <a:pPr marL="0" indent="0">
              <a:buNone/>
            </a:pPr>
            <a:endParaRPr lang="en-US" dirty="0"/>
          </a:p>
        </p:txBody>
      </p:sp>
    </p:spTree>
    <p:extLst>
      <p:ext uri="{BB962C8B-B14F-4D97-AF65-F5344CB8AC3E}">
        <p14:creationId xmlns:p14="http://schemas.microsoft.com/office/powerpoint/2010/main" val="26781238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b="1" dirty="0"/>
              <a:t>Finally</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a:xfrm>
            <a:off x="852487" y="1800225"/>
            <a:ext cx="10487025" cy="3697958"/>
          </a:xfrm>
        </p:spPr>
        <p:txBody>
          <a:bodyPr>
            <a:normAutofit/>
          </a:bodyPr>
          <a:lstStyle/>
          <a:p>
            <a:r>
              <a:rPr lang="en-GB" sz="2400" dirty="0"/>
              <a:t>To summarise, for building a sustainable future, the UK must continue to remove barriers to quality education, healthcare and work on promotion of a diverse workforce</a:t>
            </a:r>
          </a:p>
          <a:p>
            <a:r>
              <a:rPr lang="en-GB" sz="2400" dirty="0"/>
              <a:t>The UK must also develop a new framework for promoting and supporting staff inclusion, which includes diversity commitments and promotion of inclusive behaviours</a:t>
            </a:r>
          </a:p>
          <a:p>
            <a:pPr algn="l">
              <a:buFont typeface="Arial" panose="020B0604020202020204" pitchFamily="34" charset="0"/>
              <a:buChar char="•"/>
            </a:pPr>
            <a:r>
              <a:rPr lang="en-GB" sz="2400" dirty="0"/>
              <a:t>Also, the UK must reinforce the systems for climate control, poverty reduction, talent management and make cities and human settlements inclusive, safe, resilient and sustainable.</a:t>
            </a:r>
          </a:p>
          <a:p>
            <a:pPr algn="l"/>
            <a:endParaRPr lang="en-GB" sz="2400" dirty="0"/>
          </a:p>
        </p:txBody>
      </p:sp>
    </p:spTree>
    <p:extLst>
      <p:ext uri="{BB962C8B-B14F-4D97-AF65-F5344CB8AC3E}">
        <p14:creationId xmlns:p14="http://schemas.microsoft.com/office/powerpoint/2010/main" val="161495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4BDCA-23A9-48E8-BD80-B19ACF681C83}"/>
              </a:ext>
            </a:extLst>
          </p:cNvPr>
          <p:cNvSpPr>
            <a:spLocks noGrp="1"/>
          </p:cNvSpPr>
          <p:nvPr>
            <p:ph type="title"/>
          </p:nvPr>
        </p:nvSpPr>
        <p:spPr/>
        <p:txBody>
          <a:bodyPr/>
          <a:lstStyle/>
          <a:p>
            <a:r>
              <a:rPr lang="en-GB" b="1" dirty="0"/>
              <a:t>References</a:t>
            </a:r>
            <a:endParaRPr lang="en-US" b="1" dirty="0"/>
          </a:p>
        </p:txBody>
      </p:sp>
      <p:sp>
        <p:nvSpPr>
          <p:cNvPr id="3" name="Content Placeholder 2">
            <a:extLst>
              <a:ext uri="{FF2B5EF4-FFF2-40B4-BE49-F238E27FC236}">
                <a16:creationId xmlns:a16="http://schemas.microsoft.com/office/drawing/2014/main" id="{87060B89-A227-4387-9371-A7899848700E}"/>
              </a:ext>
            </a:extLst>
          </p:cNvPr>
          <p:cNvSpPr>
            <a:spLocks noGrp="1"/>
          </p:cNvSpPr>
          <p:nvPr>
            <p:ph idx="1"/>
          </p:nvPr>
        </p:nvSpPr>
        <p:spPr/>
        <p:txBody>
          <a:bodyPr>
            <a:normAutofit fontScale="85000" lnSpcReduction="10000"/>
          </a:bodyPr>
          <a:lstStyle/>
          <a:p>
            <a:r>
              <a:rPr lang="en-US" dirty="0"/>
              <a:t>NHS (2020) Delivering a ‘Net Zero’ National Health Service. [online] Available at: </a:t>
            </a:r>
            <a:r>
              <a:rPr lang="en-US" dirty="0">
                <a:hlinkClick r:id="rId2"/>
              </a:rPr>
              <a:t>https://www.england.nhs.uk/greenernhs/wp-content/uploads/sites/51/2020/10/delivering-a-net-zero-national-health-service.pdf</a:t>
            </a:r>
            <a:r>
              <a:rPr lang="en-US" dirty="0"/>
              <a:t>  (Accessed: 23 March 2024).</a:t>
            </a:r>
          </a:p>
          <a:p>
            <a:r>
              <a:rPr lang="en-US" b="0" i="0" dirty="0">
                <a:solidFill>
                  <a:srgbClr val="000000"/>
                </a:solidFill>
                <a:effectLst/>
                <a:latin typeface="Open Sans" panose="020B0606030504020204" pitchFamily="34" charset="0"/>
              </a:rPr>
              <a:t>GOV UK (2021) </a:t>
            </a:r>
            <a:r>
              <a:rPr lang="en-US" b="0" i="1" dirty="0">
                <a:solidFill>
                  <a:srgbClr val="000000"/>
                </a:solidFill>
                <a:effectLst/>
                <a:latin typeface="Open Sans" panose="020B0606030504020204" pitchFamily="34" charset="0"/>
              </a:rPr>
              <a:t>Implementing the Sustainable Development Goals</a:t>
            </a:r>
            <a:r>
              <a:rPr lang="en-US" b="0" i="0" dirty="0">
                <a:solidFill>
                  <a:srgbClr val="000000"/>
                </a:solidFill>
                <a:effectLst/>
                <a:latin typeface="Open Sans" panose="020B0606030504020204" pitchFamily="34" charset="0"/>
              </a:rPr>
              <a:t>. Available at: </a:t>
            </a:r>
            <a:r>
              <a:rPr lang="en-US" b="0" i="0" dirty="0">
                <a:solidFill>
                  <a:srgbClr val="000000"/>
                </a:solidFill>
                <a:effectLst/>
                <a:latin typeface="Open Sans" panose="020B0606030504020204" pitchFamily="34" charset="0"/>
                <a:hlinkClick r:id="rId3"/>
              </a:rPr>
              <a:t>https://www.gov.uk/government/publications/implementing-the-sustainable-development-goals/implementing-the-sustainable-development-goals--2</a:t>
            </a:r>
            <a:r>
              <a:rPr lang="en-US" b="0" i="0" dirty="0">
                <a:solidFill>
                  <a:srgbClr val="000000"/>
                </a:solidFill>
                <a:effectLst/>
                <a:latin typeface="Open Sans" panose="020B0606030504020204" pitchFamily="34" charset="0"/>
              </a:rPr>
              <a:t>  (Accessed: 23 March 2024).</a:t>
            </a:r>
            <a:endParaRPr lang="en-US" dirty="0"/>
          </a:p>
        </p:txBody>
      </p:sp>
    </p:spTree>
    <p:extLst>
      <p:ext uri="{BB962C8B-B14F-4D97-AF65-F5344CB8AC3E}">
        <p14:creationId xmlns:p14="http://schemas.microsoft.com/office/powerpoint/2010/main" val="15678507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b="1"/>
              <a:t>Useful Websites</a:t>
            </a:r>
            <a:endParaRPr lang="en-GB" b="1" dirty="0"/>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857250" y="1540276"/>
            <a:ext cx="10477500" cy="4031849"/>
          </a:xfrm>
        </p:spPr>
        <p:txBody>
          <a:bodyPr>
            <a:noAutofit/>
          </a:bodyPr>
          <a:lstStyle/>
          <a:p>
            <a:pPr algn="l" rtl="0">
              <a:buFont typeface="Arial" panose="020B0604020202020204" pitchFamily="34" charset="0"/>
              <a:buChar char="•"/>
            </a:pPr>
            <a:endParaRPr lang="en-GB" sz="2000" dirty="0">
              <a:hlinkClick r:id="rId2"/>
            </a:endParaRPr>
          </a:p>
          <a:p>
            <a:pPr algn="l" rtl="0">
              <a:buFont typeface="Arial" panose="020B0604020202020204" pitchFamily="34" charset="0"/>
              <a:buChar char="•"/>
            </a:pPr>
            <a:r>
              <a:rPr lang="en-GB" sz="2000" dirty="0">
                <a:hlinkClick r:id="rId3">
                  <a:extLst>
                    <a:ext uri="{A12FA001-AC4F-418D-AE19-62706E023703}">
                      <ahyp:hlinkClr xmlns:ahyp="http://schemas.microsoft.com/office/drawing/2018/hyperlinkcolor" val="tx"/>
                    </a:ext>
                  </a:extLst>
                </a:hlinkClick>
              </a:rPr>
              <a:t>https://undocs.org/en/E/CN.6/2018/9</a:t>
            </a:r>
            <a:r>
              <a:rPr lang="en-GB" sz="2000" dirty="0"/>
              <a:t>    </a:t>
            </a:r>
          </a:p>
          <a:p>
            <a:pPr algn="l" rtl="0">
              <a:buFont typeface="Arial" panose="020B0604020202020204" pitchFamily="34" charset="0"/>
              <a:buChar char="•"/>
            </a:pPr>
            <a:r>
              <a:rPr lang="en-GB" sz="2000" dirty="0">
                <a:hlinkClick r:id="rId2"/>
              </a:rPr>
              <a:t>https://www.england.nhs.uk/wp-content/uploads/2019/09/safeguarding-policy.pdf</a:t>
            </a:r>
            <a:r>
              <a:rPr lang="en-GB" sz="2000" dirty="0"/>
              <a:t> </a:t>
            </a:r>
          </a:p>
          <a:p>
            <a:pPr algn="l" rtl="0">
              <a:buFont typeface="Arial" panose="020B0604020202020204" pitchFamily="34" charset="0"/>
              <a:buChar char="•"/>
            </a:pPr>
            <a:r>
              <a:rPr lang="en-GB" sz="2000" dirty="0">
                <a:hlinkClick r:id="rId4"/>
              </a:rPr>
              <a:t>https://www.gov.uk/government/publications/implementing-the-sustainable-development-goals/implementing-the-sustainable-development-goals--2</a:t>
            </a:r>
            <a:r>
              <a:rPr lang="en-GB" sz="2000" dirty="0"/>
              <a:t> </a:t>
            </a:r>
          </a:p>
          <a:p>
            <a:pPr algn="l" rtl="0">
              <a:buFont typeface="Arial" panose="020B0604020202020204" pitchFamily="34" charset="0"/>
              <a:buChar char="•"/>
            </a:pPr>
            <a:r>
              <a:rPr lang="en-GB" sz="2000" dirty="0">
                <a:hlinkClick r:id="rId5"/>
              </a:rPr>
              <a:t>https://www.england.nhs.uk/wp-content/uploads/2019/10/confidentiality-policy-v5.1.pdf</a:t>
            </a:r>
            <a:r>
              <a:rPr lang="en-GB" sz="2000" dirty="0"/>
              <a:t> </a:t>
            </a:r>
          </a:p>
          <a:p>
            <a:pPr algn="l" rtl="0">
              <a:buFont typeface="Arial" panose="020B0604020202020204" pitchFamily="34" charset="0"/>
              <a:buChar char="•"/>
            </a:pPr>
            <a:r>
              <a:rPr lang="en-GB" sz="2000" dirty="0">
                <a:hlinkClick r:id="rId6"/>
              </a:rPr>
              <a:t>https://www.england.nhs.uk/publication/safeguarding-policy/</a:t>
            </a:r>
            <a:r>
              <a:rPr lang="en-GB" sz="2000" dirty="0"/>
              <a:t> </a:t>
            </a:r>
          </a:p>
          <a:p>
            <a:pPr algn="l" rtl="0">
              <a:buFont typeface="Arial" panose="020B0604020202020204" pitchFamily="34" charset="0"/>
              <a:buChar char="•"/>
            </a:pPr>
            <a:r>
              <a:rPr lang="en-GB" sz="2000" dirty="0">
                <a:hlinkClick r:id="rId7"/>
              </a:rPr>
              <a:t>https://www.youtube.com/watch?v=o08ykAqLOxk</a:t>
            </a: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rtl="0">
              <a:buFont typeface="Arial" panose="020B0604020202020204" pitchFamily="34" charset="0"/>
              <a:buChar char="•"/>
            </a:pPr>
            <a:endParaRPr lang="en-GB" sz="2000" dirty="0"/>
          </a:p>
          <a:p>
            <a:pPr algn="l"/>
            <a:endParaRPr lang="en-GB" sz="2000" dirty="0"/>
          </a:p>
          <a:p>
            <a:endParaRPr lang="en-GB" sz="2000" dirty="0"/>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2459</Words>
  <Application>Microsoft Office PowerPoint</Application>
  <PresentationFormat>Widescreen</PresentationFormat>
  <Paragraphs>160</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Myriad Pro</vt:lpstr>
      <vt:lpstr>nta</vt:lpstr>
      <vt:lpstr>Arial</vt:lpstr>
      <vt:lpstr>Calibri</vt:lpstr>
      <vt:lpstr>Open Sans</vt:lpstr>
      <vt:lpstr>Times New Roman</vt:lpstr>
      <vt:lpstr>20140311PresentationUWTSDTemplate</vt:lpstr>
      <vt:lpstr>Module Name-Health, Wellbeing and Sustainable Development (BMHP6021)</vt:lpstr>
      <vt:lpstr>Lesson Objectives</vt:lpstr>
      <vt:lpstr>The Sustainable Development Goals </vt:lpstr>
      <vt:lpstr>List of Sustainable Development Goals </vt:lpstr>
      <vt:lpstr>List of Sustainable Development Goals </vt:lpstr>
      <vt:lpstr>List of Sustainable Development Goals </vt:lpstr>
      <vt:lpstr>List of Sustainable Development Goals </vt:lpstr>
      <vt:lpstr>SDG 1- No poverty - End poverty in all its forms everywhere</vt:lpstr>
      <vt:lpstr>SDG 1- No poverty…</vt:lpstr>
      <vt:lpstr>Some examples of projects/programmes</vt:lpstr>
      <vt:lpstr>SDG- 2 – Zero hunger - End hunger, achieve food security and improved nutrition and promote sustainable agriculture</vt:lpstr>
      <vt:lpstr>Some examples of projects/programmes</vt:lpstr>
      <vt:lpstr>How will the UK government ensure healthy lives and promote well-being for all at all ages (SDG 3 actions) </vt:lpstr>
      <vt:lpstr>How will the UK government ensure healthy lives and promote well-being for all at all ages (SDG 3 actions) </vt:lpstr>
      <vt:lpstr>Some examples of projects/programmes</vt:lpstr>
      <vt:lpstr>How will the UK Government ensure inclusive and equitable quality education and promote lifelong learning opportunities for all (SDG-4) </vt:lpstr>
      <vt:lpstr>How will the UK Government ensure inclusive and equitable quality education and promote lifelong learning opportunities for all (SDG-4) </vt:lpstr>
      <vt:lpstr>Where is the UK in terms of Sustainability </vt:lpstr>
      <vt:lpstr>UK’s Sustainability Objectives </vt:lpstr>
      <vt:lpstr>UK’s Equality Objectives</vt:lpstr>
      <vt:lpstr>UK’s Equality Objectives</vt:lpstr>
      <vt:lpstr>Activity Time – 20 minutes</vt:lpstr>
      <vt:lpstr>Sustainable health and social care in the UK</vt:lpstr>
      <vt:lpstr>Sustainable health &amp; social care</vt:lpstr>
      <vt:lpstr>PowerPoint Presentation</vt:lpstr>
      <vt:lpstr>Greener NHS</vt:lpstr>
      <vt:lpstr>The Greenhouse Gas Protocol scope in the context of NHS Source: Delivering a ‘Net Zero’ National Health Service – (NHS, 2020)</vt:lpstr>
      <vt:lpstr>Activity - 15 minutes</vt:lpstr>
      <vt:lpstr>Finally</vt:lpstr>
      <vt:lpstr>References</vt:lpstr>
      <vt:lpstr>Useful 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Joanne Davies (Yr Athrofa)</cp:lastModifiedBy>
  <cp:revision>15</cp:revision>
  <dcterms:created xsi:type="dcterms:W3CDTF">2021-06-30T17:36:36Z</dcterms:created>
  <dcterms:modified xsi:type="dcterms:W3CDTF">2024-07-07T18:41:47Z</dcterms:modified>
</cp:coreProperties>
</file>