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779" r:id="rId1"/>
  </p:sldMasterIdLst>
  <p:notesMasterIdLst>
    <p:notesMasterId r:id="rId26"/>
  </p:notesMasterIdLst>
  <p:handoutMasterIdLst>
    <p:handoutMasterId r:id="rId27"/>
  </p:handoutMasterIdLst>
  <p:sldIdLst>
    <p:sldId id="257" r:id="rId2"/>
    <p:sldId id="261" r:id="rId3"/>
    <p:sldId id="284" r:id="rId4"/>
    <p:sldId id="280" r:id="rId5"/>
    <p:sldId id="281" r:id="rId6"/>
    <p:sldId id="282" r:id="rId7"/>
    <p:sldId id="283" r:id="rId8"/>
    <p:sldId id="260" r:id="rId9"/>
    <p:sldId id="259" r:id="rId10"/>
    <p:sldId id="277" r:id="rId11"/>
    <p:sldId id="262" r:id="rId12"/>
    <p:sldId id="264" r:id="rId13"/>
    <p:sldId id="265" r:id="rId14"/>
    <p:sldId id="278" r:id="rId15"/>
    <p:sldId id="266" r:id="rId16"/>
    <p:sldId id="267" r:id="rId17"/>
    <p:sldId id="269" r:id="rId18"/>
    <p:sldId id="279" r:id="rId19"/>
    <p:sldId id="271" r:id="rId20"/>
    <p:sldId id="272" r:id="rId21"/>
    <p:sldId id="273" r:id="rId22"/>
    <p:sldId id="274" r:id="rId23"/>
    <p:sldId id="275" r:id="rId24"/>
    <p:sldId id="276" r:id="rId25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2"/>
  </p:normalViewPr>
  <p:slideViewPr>
    <p:cSldViewPr>
      <p:cViewPr varScale="1">
        <p:scale>
          <a:sx n="99" d="100"/>
          <a:sy n="99" d="100"/>
        </p:scale>
        <p:origin x="14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E9343C4-B28F-506A-0CDE-878F6B478CC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AFDF7DB5-B0EF-3011-B1C6-6FBE2455934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CDCBB392-2C98-8F0B-0503-4F74DD554EB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5" name="Rectangle 5">
            <a:extLst>
              <a:ext uri="{FF2B5EF4-FFF2-40B4-BE49-F238E27FC236}">
                <a16:creationId xmlns:a16="http://schemas.microsoft.com/office/drawing/2014/main" id="{3F83E797-FA54-F5B4-2703-6D2AB29C5E4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7FFBB11E-3AEF-A147-A686-F08BA24B35B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E21427D0-8485-015D-F238-E1BDE092EBF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7676A46-2890-3F7A-DD85-0DA17A46295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16DFC2A4-7BB6-201E-49C1-0B54DA1651BF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1" name="Rectangle 5">
            <a:extLst>
              <a:ext uri="{FF2B5EF4-FFF2-40B4-BE49-F238E27FC236}">
                <a16:creationId xmlns:a16="http://schemas.microsoft.com/office/drawing/2014/main" id="{DDD8F2F7-775F-2B17-F3B1-293E6293C7D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702" name="Rectangle 6">
            <a:extLst>
              <a:ext uri="{FF2B5EF4-FFF2-40B4-BE49-F238E27FC236}">
                <a16:creationId xmlns:a16="http://schemas.microsoft.com/office/drawing/2014/main" id="{E5458B8F-F33B-C0E4-DDDC-EF34D93A4B3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3" name="Rectangle 7">
            <a:extLst>
              <a:ext uri="{FF2B5EF4-FFF2-40B4-BE49-F238E27FC236}">
                <a16:creationId xmlns:a16="http://schemas.microsoft.com/office/drawing/2014/main" id="{13C30267-8EC1-6F31-C6A9-673D4A7AEB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2816BED7-BAE7-214C-A075-1E58EFD4FED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52254DE4-6CDC-1338-0DCE-0F412A8E6C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6FD3CB8-5762-7549-88C6-0B492FE9256C}" type="slidenum">
              <a:rPr lang="en-US" altLang="en-US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B62B5065-06D6-6BD5-0F3C-8BE84CCE5F6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F019BF5B-64B2-D28D-8604-362F2704AB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78E34F8C-2339-E50C-B1D9-F0727E43E0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3E24B21-A262-1E4E-A1B7-25721899AB8C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C029F86C-9CFE-C7C6-831C-CF98B6A9C79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871C94B-97A7-67BD-7AD8-C28EA24FC7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02B5061C-13CF-689B-6A7B-546EBA13CD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AD5B897-1463-A240-B74C-7F072421649F}" type="slidenum">
              <a:rPr lang="en-US" altLang="en-US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F2F54819-2300-F5CA-DC49-A6B5869EC36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F39B6999-EB09-0509-E667-FA37B16372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DC58175D-C7A5-6815-9F1A-51ACD0356F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5360826-D0C3-A440-8B28-3330B6E14E12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F59AD022-78E3-04D9-F15C-472ED7FF608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DB783B7F-636E-80D1-04C2-95186A2BC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221407-1CDD-286D-6BCD-8098657087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9C9B436-F360-D04B-A610-11A5FC151C2C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FFE44199-892D-436B-3CC2-DD9829D42CE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10AE4715-47B6-E75B-CD2C-F743C82CD4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259DB8E8-23A0-FAD0-A5AD-7AB6940989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F4CCC8E-ED77-D54F-B15A-E84FB2263A6A}" type="slidenum">
              <a:rPr lang="en-US" altLang="en-US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2906F110-8E11-EBAE-4A70-B374938AE88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3723837C-6992-FE7E-E0D1-C8AE6BDDC2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44B2646F-58F1-53B0-FA42-455FDF183E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F19BEFC-93DA-8340-860D-3D1D07F98C12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EFB063CD-4E20-8487-4627-B632E8F6D9F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E0D6E50-D6F6-DDB8-8A20-2FAC00BFA1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EBE7F7AB-7242-F2A5-F974-EBA8CEBE8C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2EFCD71-44BC-774F-ADC3-63CDFC22631D}" type="slidenum">
              <a:rPr lang="en-US" altLang="en-US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44FA5582-CF6A-38D0-1B88-606BC8529CB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2C328F29-6AAC-821F-BFF3-B4DE65890C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407EF7F5-D693-02B6-869E-263F0BBA3F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01A6F37-22E9-5143-BC6A-F974D4444E3D}" type="slidenum">
              <a:rPr lang="en-US" altLang="en-US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43803D34-9893-2674-8261-438DE4AC6A7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D93E316D-7045-A495-443B-6DAF7810AE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B65C3768-30E4-0101-4B05-14EC884923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9125176-42D2-FF4C-9563-AA02DD86FD36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E7FD1F26-0F79-6400-8092-67C12D34662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982D6B1A-9FB7-0A18-CEDC-89096B8F81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0035F60A-68F5-F756-9888-E9153C0B28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C1ED148-6DB3-904D-888D-A869E854FFEE}" type="slidenum">
              <a:rPr lang="en-US" altLang="en-US"/>
              <a:pPr>
                <a:spcBef>
                  <a:spcPct val="0"/>
                </a:spcBef>
              </a:pPr>
              <a:t>19</a:t>
            </a:fld>
            <a:endParaRPr lang="en-US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B3CC0EBF-6D6B-65AA-DFF6-D9BF98597E6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16F166C5-D6A7-C9DA-2A89-6641E018A3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81315674-A974-1B94-F6FC-2E886EE55C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C8848E5-8A36-364D-AF96-EC40FB2B2E0C}" type="slidenum">
              <a:rPr lang="en-US" altLang="en-US"/>
              <a:pPr>
                <a:spcBef>
                  <a:spcPct val="0"/>
                </a:spcBef>
              </a:pPr>
              <a:t>20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4E9B5020-2667-E20B-ABA1-8FF9F555851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3FA0CA9E-7FAE-9533-748F-85A242B23F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1B8F46C8-DCAA-7B02-2AAD-9F1B2225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01DA916-D3FA-2E4A-95CD-A9BD8013CC1E}" type="slidenum">
              <a:rPr lang="en-US" altLang="en-US"/>
              <a:pPr>
                <a:spcBef>
                  <a:spcPct val="0"/>
                </a:spcBef>
              </a:pPr>
              <a:t>21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049373EA-50C2-9DD1-0177-E01728BE6E0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5B38C037-499D-B93B-506A-AA8A7AE721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A8490130-E114-5662-1E87-222A9A9EB4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0B27CCC-3735-D54D-9A62-4B6A04AED878}" type="slidenum">
              <a:rPr lang="en-US" altLang="en-US"/>
              <a:pPr>
                <a:spcBef>
                  <a:spcPct val="0"/>
                </a:spcBef>
              </a:pPr>
              <a:t>22</a:t>
            </a:fld>
            <a:endParaRPr lang="en-US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6F5E1687-E7BD-280C-37CD-F70DA097ACA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120CB030-986C-F66F-06BB-CA2C2D506F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EFB8589E-A115-043F-050F-4399170934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D2629D0-E99D-8A42-A24B-B305CAA5B5D0}" type="slidenum">
              <a:rPr lang="en-US" altLang="en-US"/>
              <a:pPr>
                <a:spcBef>
                  <a:spcPct val="0"/>
                </a:spcBef>
              </a:pPr>
              <a:t>23</a:t>
            </a:fld>
            <a:endParaRPr lang="en-US" altLang="en-US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E4EEB5BD-964F-6567-9BD7-699B8532503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CD8FB048-EB42-A667-190E-BE35B84AC4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BCAA29-CA2B-5AB7-62CF-EC26E41D8D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D8ED2-EC57-1480-7A46-4EE930449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BF288-B720-6909-C500-6F5DE345E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989EB-9407-4B4D-B45B-D680439FF5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4603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F24E8-63D5-C9E4-AD91-E3E16AA0C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7E38F-52DF-14D7-25A5-77B0046F9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E059B-3FB2-2741-67CC-386B2616C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3C6A3C-68A3-5A4F-B026-AC7E4899EE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7853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68627C-552F-969C-8890-9486684E9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2E2501-2C39-3163-EDB4-F1BE4B4134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BA02F1B-278B-D848-95EE-60C1C82C04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3615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79B493D-B05F-C667-5242-6F721706F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080AE-711D-7188-B5D1-FAEC490F27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9140EBA-E399-834C-BF4A-F101636F670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055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F87969A-A6F4-D858-C7F3-0E7B4EEA3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6DAE9AE-E02F-94CF-ED0A-CB23A2075D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C461078-534A-994B-8E7F-355CD430815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14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D6DFECB-CC66-2329-5503-34633C3E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5757AAE-21C7-2AE7-C501-667AB19E22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A8ADF7D-FB17-D440-B990-E53611101C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7908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730C8F3-54A5-8560-3F59-995FEE9DE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06D5662-E991-63CA-E264-AC5D9EA7FD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96AADCE-D5C3-654F-B1DD-B6DBA6D1549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3674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9AEDC8D-9A94-1481-D79B-7EF329DE6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5ACDF-B911-9060-6CF9-AAADBB6D992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8EE6BFD-2BE7-C749-A6F2-D391A0267F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7750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AF92A9-82CE-6BCA-4A75-BB116568B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F9ABB-21D7-B7C2-6223-437CAD1BF9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629252E-CD83-734C-9ED4-AED4022920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2658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BA4E1-3E71-6311-E165-C413FE32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608EA86-9507-86A9-8385-A32ABE39A5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F96A61A-0E44-5040-A119-E230D51FA4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8673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A9E28-3972-5FFE-32E9-A3366AB74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D3248C5-EDB7-CEA6-9587-4E38D5EFB2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878344-0532-6940-A704-92747C25F27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311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1E7EDD8-1B7D-AD9A-0BDD-0E9F92D9FC6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2D0AF0A-C822-CC10-88A2-837B89B18AF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AB876CF-BAC6-C843-E954-D496F9A3AC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254167-8978-1542-8E02-354DD5A9771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2895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87C0DC0-8EE5-4696-1AEC-4E43A434F1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E03223-DBFD-E91D-22FA-C95F3D68959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0F232-A09A-12F7-F6B5-289C7BC8A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00ADB-FEE9-0DE4-B276-064F10E8DF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1D63096B-AC07-1B4E-A1A2-8EB6F9822DB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e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B241DE45-8089-0443-3B53-0A903B57006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1196975"/>
            <a:ext cx="7721600" cy="1944688"/>
          </a:xfrm>
        </p:spPr>
        <p:txBody>
          <a:bodyPr/>
          <a:lstStyle/>
          <a:p>
            <a:r>
              <a:rPr lang="en-US" altLang="en-US" b="1">
                <a:latin typeface="Times New Roman" panose="02020603050405020304" pitchFamily="18" charset="0"/>
              </a:rPr>
              <a:t>GOAL SETTING</a:t>
            </a: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098" name="Rectangle 3">
            <a:extLst>
              <a:ext uri="{FF2B5EF4-FFF2-40B4-BE49-F238E27FC236}">
                <a16:creationId xmlns:a16="http://schemas.microsoft.com/office/drawing/2014/main" id="{539F76D7-E214-2873-8DF2-7D49B6B221A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258888" y="3716338"/>
            <a:ext cx="6400800" cy="177165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altLang="en-US">
                <a:latin typeface="Times New Roman" panose="02020603050405020304" pitchFamily="18" charset="0"/>
              </a:rPr>
              <a:t>Coaching Pedagogy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56945F0-BADE-2E06-E0DD-11C352C5C7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What does Goal Setting do?</a:t>
            </a:r>
            <a:endParaRPr lang="en-US" altLang="en-US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BF56102E-BC1C-265A-1B0E-DF7867C26E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400" b="1"/>
              <a:t>Locke </a:t>
            </a:r>
            <a:r>
              <a:rPr lang="en-US" altLang="en-US" sz="2400" b="1" i="1"/>
              <a:t>et al</a:t>
            </a:r>
            <a:r>
              <a:rPr lang="en-US" altLang="en-US" sz="2400" b="1"/>
              <a:t>., (1981); Weldon &amp; Weingart (1993).</a:t>
            </a:r>
          </a:p>
          <a:p>
            <a:pPr>
              <a:buFont typeface="Wingdings" pitchFamily="2" charset="2"/>
              <a:buNone/>
            </a:pPr>
            <a:endParaRPr lang="en-US" altLang="en-US" sz="2400" b="1"/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Focuses attention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Directs effort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Mobilises effort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Increases persistence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Motivates strategy development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Extra role behaviour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Morale building communication</a:t>
            </a: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2925E53-776C-7327-5D99-B265F1E86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Types of Goals…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A0AE3EC-8CF1-5211-0F87-691AC7BEF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E40ADFC6-6C2B-B2B5-6C3C-DE1F1FF482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1143000"/>
          </a:xfrm>
        </p:spPr>
        <p:txBody>
          <a:bodyPr/>
          <a:lstStyle/>
          <a:p>
            <a:r>
              <a:rPr lang="en-GB" altLang="en-US"/>
              <a:t>Process Goals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19C8690-C3DC-9EB4-A5A4-26F621058F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268413"/>
            <a:ext cx="8229600" cy="44958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>
                <a:latin typeface="Symbol" pitchFamily="2" charset="2"/>
              </a:rPr>
              <a:t>·</a:t>
            </a:r>
            <a:r>
              <a:rPr lang="en-GB" altLang="en-US" sz="2800">
                <a:latin typeface="Times New Roman" panose="02020603050405020304" pitchFamily="18" charset="0"/>
              </a:rPr>
              <a:t>  </a:t>
            </a:r>
            <a:r>
              <a:rPr lang="en-GB" altLang="en-US" sz="2800" i="1">
                <a:solidFill>
                  <a:srgbClr val="FF0000"/>
                </a:solidFill>
              </a:rPr>
              <a:t>Process</a:t>
            </a:r>
            <a:r>
              <a:rPr lang="en-GB" altLang="en-US" sz="2800">
                <a:solidFill>
                  <a:srgbClr val="FF0000"/>
                </a:solidFill>
              </a:rPr>
              <a:t>: </a:t>
            </a:r>
            <a:r>
              <a:rPr lang="en-GB" altLang="en-US" sz="2800"/>
              <a:t>goals which refer to the methods and strategies designed to help achieve skill mastery </a:t>
            </a:r>
            <a:r>
              <a:rPr lang="en-GB" altLang="en-US" sz="2800">
                <a:solidFill>
                  <a:srgbClr val="3366FF"/>
                </a:solidFill>
              </a:rPr>
              <a:t>(e.g. elbow down and wrist firm during backhand in tennis). 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/>
              <a:t>The </a:t>
            </a:r>
            <a:r>
              <a:rPr lang="ja-JP" altLang="en-GB" sz="2800">
                <a:solidFill>
                  <a:srgbClr val="CC3399"/>
                </a:solidFill>
                <a:ea typeface="MS PGothic" panose="020B0600070205080204" pitchFamily="34" charset="-128"/>
              </a:rPr>
              <a:t>“</a:t>
            </a:r>
            <a:r>
              <a:rPr lang="en-GB" altLang="ja-JP" sz="2800">
                <a:solidFill>
                  <a:srgbClr val="CC3399"/>
                </a:solidFill>
                <a:ea typeface="MS PGothic" panose="020B0600070205080204" pitchFamily="34" charset="-128"/>
                <a:cs typeface="Times New Roman" panose="02020603050405020304" pitchFamily="18" charset="0"/>
              </a:rPr>
              <a:t>doing of performance</a:t>
            </a:r>
            <a:r>
              <a:rPr lang="ja-JP" altLang="en-GB" sz="2800">
                <a:solidFill>
                  <a:srgbClr val="CC3399"/>
                </a:solidFill>
                <a:ea typeface="MS PGothic" panose="020B0600070205080204" pitchFamily="34" charset="-128"/>
              </a:rPr>
              <a:t>”</a:t>
            </a:r>
            <a:r>
              <a:rPr lang="en-GB" altLang="ja-JP" sz="2800">
                <a:solidFill>
                  <a:srgbClr val="CC3399"/>
                </a:solidFill>
                <a:ea typeface="MS PGothic" panose="020B0600070205080204" pitchFamily="34" charset="-128"/>
                <a:cs typeface="Times New Roman" panose="02020603050405020304" pitchFamily="18" charset="0"/>
              </a:rPr>
              <a:t>.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>
                <a:cs typeface="Times New Roman" panose="02020603050405020304" pitchFamily="18" charset="0"/>
              </a:rPr>
              <a:t>These can be achieved even if an outcome or performance goal is not achieved.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>
                <a:cs typeface="Times New Roman" panose="02020603050405020304" pitchFamily="18" charset="0"/>
              </a:rPr>
              <a:t>Fully under control of performer. 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 b="1" i="1">
                <a:solidFill>
                  <a:srgbClr val="FF6600"/>
                </a:solidFill>
                <a:cs typeface="Times New Roman" panose="02020603050405020304" pitchFamily="18" charset="0"/>
              </a:rPr>
              <a:t>What process goals could you focus on?</a:t>
            </a:r>
          </a:p>
          <a:p>
            <a:endParaRPr lang="en-US" altLang="en-US" sz="2800" b="1" i="1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1CD92E6-8008-CDF4-70F7-5CDE45C32F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1143000"/>
          </a:xfrm>
        </p:spPr>
        <p:txBody>
          <a:bodyPr/>
          <a:lstStyle/>
          <a:p>
            <a:r>
              <a:rPr lang="en-GB" altLang="en-US"/>
              <a:t>Performance Goals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AB03B7A-D08F-0319-B184-DA84853E20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341438"/>
            <a:ext cx="7772400" cy="41148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>
                <a:latin typeface="Symbol" pitchFamily="2" charset="2"/>
              </a:rPr>
              <a:t>·</a:t>
            </a:r>
            <a:r>
              <a:rPr lang="en-GB" altLang="en-US">
                <a:latin typeface="Times New Roman" panose="02020603050405020304" pitchFamily="18" charset="0"/>
              </a:rPr>
              <a:t>  </a:t>
            </a:r>
            <a:r>
              <a:rPr lang="en-GB" altLang="en-US" i="1">
                <a:solidFill>
                  <a:srgbClr val="FF0000"/>
                </a:solidFill>
              </a:rPr>
              <a:t>Performance</a:t>
            </a:r>
            <a:r>
              <a:rPr lang="en-GB" altLang="en-US">
                <a:solidFill>
                  <a:srgbClr val="FF0000"/>
                </a:solidFill>
              </a:rPr>
              <a:t>: </a:t>
            </a:r>
            <a:r>
              <a:rPr lang="en-GB" altLang="en-US"/>
              <a:t>also under control of performer. 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These goals refer to reaching a relative standard </a:t>
            </a:r>
            <a:r>
              <a:rPr lang="en-GB" altLang="en-US">
                <a:solidFill>
                  <a:srgbClr val="3366FF"/>
                </a:solidFill>
              </a:rPr>
              <a:t>(e.g. a personal best, completing a certain time, distance, speed).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These can be achieved even if an outcome goal is not achieved.</a:t>
            </a:r>
          </a:p>
          <a:p>
            <a:endParaRPr lang="en-US" altLang="en-US"/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999F450A-C9E0-E2D9-CA02-CDF87A91B9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Outcome Goals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BFAFEBF2-06A4-EF5B-C6C4-ADE47C2C8A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>
                <a:latin typeface="Symbol" pitchFamily="2" charset="2"/>
              </a:rPr>
              <a:t>·</a:t>
            </a:r>
            <a:r>
              <a:rPr lang="en-GB" altLang="en-US">
                <a:latin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3366FF"/>
                </a:solidFill>
                <a:latin typeface="Times New Roman" panose="02020603050405020304" pitchFamily="18" charset="0"/>
              </a:rPr>
              <a:t> </a:t>
            </a:r>
            <a:r>
              <a:rPr lang="en-GB" altLang="en-US" i="1">
                <a:solidFill>
                  <a:srgbClr val="3366FF"/>
                </a:solidFill>
              </a:rPr>
              <a:t>Outcome</a:t>
            </a:r>
            <a:r>
              <a:rPr lang="en-GB" altLang="en-US">
                <a:solidFill>
                  <a:srgbClr val="3366FF"/>
                </a:solidFill>
              </a:rPr>
              <a:t>:  </a:t>
            </a:r>
            <a:r>
              <a:rPr lang="en-GB" altLang="en-US"/>
              <a:t>Desired result of an event.  Performance is compared to an absolute standard </a:t>
            </a:r>
            <a:r>
              <a:rPr lang="en-GB" altLang="en-US">
                <a:solidFill>
                  <a:srgbClr val="CC3399"/>
                </a:solidFill>
              </a:rPr>
              <a:t>(e.g. win/loss, position, top 10).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Often focus on interpersonal comparison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Not under control of performer.</a:t>
            </a:r>
          </a:p>
          <a:p>
            <a:endParaRPr lang="en-US" altLang="en-US"/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66BB2E9-972F-BF94-DF47-5CF16D83C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404813"/>
            <a:ext cx="7772400" cy="1143000"/>
          </a:xfrm>
        </p:spPr>
        <p:txBody>
          <a:bodyPr/>
          <a:lstStyle/>
          <a:p>
            <a:r>
              <a:rPr lang="en-US" altLang="en-US"/>
              <a:t>Task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0194D2C-8BE9-AE73-A4BB-E0475293F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1484313"/>
            <a:ext cx="7772400" cy="4114800"/>
          </a:xfrm>
        </p:spPr>
        <p:txBody>
          <a:bodyPr/>
          <a:lstStyle/>
          <a:p>
            <a:r>
              <a:rPr lang="en-US" altLang="en-US"/>
              <a:t>Come up with performance, process and outcome goals linked to your chosen activity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C9342937-27C8-E097-041A-46C52A2C86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8888" y="-3175"/>
            <a:ext cx="8229600" cy="677863"/>
          </a:xfrm>
        </p:spPr>
        <p:txBody>
          <a:bodyPr/>
          <a:lstStyle/>
          <a:p>
            <a:r>
              <a:rPr lang="en-US" altLang="en-US" sz="3600"/>
              <a:t>Goal Setting Principles</a:t>
            </a:r>
            <a:endParaRPr lang="en-US" altLang="en-US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1B937D8-4CA3-1FDE-080A-D0CA7E3E11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620713"/>
            <a:ext cx="8229600" cy="48244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Locke, Shaw, Saari, &amp; Latham (1981)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Specific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Measurable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Adjustable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Realistic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Time-based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Exciting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Recordable</a:t>
            </a:r>
            <a:endParaRPr lang="en-US" altLang="en-US">
              <a:latin typeface="Verdana" panose="020B0604030504040204" pitchFamily="34" charset="0"/>
            </a:endParaRPr>
          </a:p>
          <a:p>
            <a:r>
              <a:rPr lang="en-US" altLang="en-US" sz="1800">
                <a:latin typeface="Verdana" panose="020B0604030504040204" pitchFamily="34" charset="0"/>
              </a:rPr>
              <a:t>You will see several slight variations on the SMARTER principle.</a:t>
            </a:r>
          </a:p>
          <a:p>
            <a:r>
              <a:rPr lang="en-US" altLang="en-US" sz="1800">
                <a:latin typeface="Verdana" panose="020B0604030504040204" pitchFamily="34" charset="0"/>
              </a:rPr>
              <a:t>For the goals you outlined previously…Identify how they meet the criteria above.</a:t>
            </a:r>
          </a:p>
          <a:p>
            <a:r>
              <a:rPr lang="en-US" altLang="en-US" sz="1800">
                <a:latin typeface="Verdana" panose="020B0604030504040204" pitchFamily="34" charset="0"/>
              </a:rPr>
              <a:t>If they do not…change them!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7EA789DA-F639-E7B3-774D-FA9E73F904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258888"/>
          </a:xfrm>
        </p:spPr>
        <p:txBody>
          <a:bodyPr/>
          <a:lstStyle/>
          <a:p>
            <a:r>
              <a:rPr lang="en-US" altLang="en-US" sz="3600"/>
              <a:t>Goals within Groups</a:t>
            </a:r>
          </a:p>
        </p:txBody>
      </p:sp>
      <p:graphicFrame>
        <p:nvGraphicFramePr>
          <p:cNvPr id="5123" name="Object 3">
            <a:extLst>
              <a:ext uri="{FF2B5EF4-FFF2-40B4-BE49-F238E27FC236}">
                <a16:creationId xmlns:a16="http://schemas.microsoft.com/office/drawing/2014/main" id="{230405CB-26A2-9BCD-2416-4553A6C8AB4D}"/>
              </a:ext>
            </a:extLst>
          </p:cNvPr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12103100" imgH="2362200" progId="OrgPlusWOPX.4">
                  <p:embed followColorScheme="full"/>
                </p:oleObj>
              </mc:Choice>
              <mc:Fallback>
                <p:oleObj name="MS Org Chart" r:id="rId3" imgW="12103100" imgH="2362200" progId="OrgPlusWOPX.4">
                  <p:embed followColorScheme="full"/>
                  <p:pic>
                    <p:nvPicPr>
                      <p:cNvPr id="0" name="Objec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4007AFC6-1A3A-3C0A-9D34-985665E257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/>
          <a:lstStyle/>
          <a:p>
            <a:r>
              <a:rPr lang="en-GB" altLang="en-US" sz="4000"/>
              <a:t>Task:</a:t>
            </a:r>
          </a:p>
        </p:txBody>
      </p:sp>
      <p:graphicFrame>
        <p:nvGraphicFramePr>
          <p:cNvPr id="50180" name="Object 4">
            <a:extLst>
              <a:ext uri="{FF2B5EF4-FFF2-40B4-BE49-F238E27FC236}">
                <a16:creationId xmlns:a16="http://schemas.microsoft.com/office/drawing/2014/main" id="{3214F4EB-789F-50B3-E247-7DC277A591E7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2" imgW="12103100" imgH="2362200" progId="OrgPlusWOPX.4">
                  <p:embed followColorScheme="full"/>
                </p:oleObj>
              </mc:Choice>
              <mc:Fallback>
                <p:oleObj name="MS Org Chart" r:id="rId2" imgW="12103100" imgH="2362200" progId="OrgPlusWOPX.4">
                  <p:embed followColorScheme="full"/>
                  <p:pic>
                    <p:nvPicPr>
                      <p:cNvPr id="0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8">
            <a:extLst>
              <a:ext uri="{FF2B5EF4-FFF2-40B4-BE49-F238E27FC236}">
                <a16:creationId xmlns:a16="http://schemas.microsoft.com/office/drawing/2014/main" id="{E8B15B8D-E3E5-5F3B-4DCC-681B421E645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30725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>
              <a:solidFill>
                <a:srgbClr val="FFFF00"/>
              </a:solidFill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Think about when you have been part of a group / team. 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For the situation you have chosen,  what were  the four sets of goals as outlined  above?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Were any of these missing?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If so, what impact (if any) did this have?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AB1C45B6-ED12-A13C-3EC2-25B21E7C8A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Do Individual Goals enhance Sports Performance?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D786852-72F2-413D-2F9C-6B16ACC5AE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Kyllo &amp; Landers (1995)</a:t>
            </a:r>
          </a:p>
          <a:p>
            <a:pPr>
              <a:buFont typeface="Wingdings" pitchFamily="2" charset="2"/>
              <a:buNone/>
            </a:pPr>
            <a:endParaRPr lang="en-US" altLang="en-US" sz="2800">
              <a:latin typeface="Verdana" panose="020B0604030504040204" pitchFamily="34" charset="0"/>
            </a:endParaRPr>
          </a:p>
          <a:p>
            <a:pPr algn="ctr"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“Goal setting is a succesful technique </a:t>
            </a:r>
          </a:p>
          <a:p>
            <a:pPr algn="ctr"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for motivating sport and exercise </a:t>
            </a:r>
          </a:p>
          <a:p>
            <a:pPr algn="ctr"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performance” (p. 126).</a:t>
            </a: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87DEAC9-E294-2BF3-FC26-6DFB3FBFCE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The Nature of Individual Goals within Sport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D818139F-E526-E0A8-710A-B18C87992D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Weinberg, Burton, Yukelson, &amp; Weigand (1993)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Burton, Weinberg, Yukelson, &amp; Weigand (1998)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Weinberg, Burton, Yukelson, &amp; Weigand (2000)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 b="1"/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Increased use, type, effectiveness, &amp; difficulty of goals as level of competition rises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Performance, winning, fun</a:t>
            </a:r>
            <a:endParaRPr lang="en-US" altLang="en-US" sz="2800" b="1"/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A6CAB79-4CA8-0665-B4E0-3FED0AFEB3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Group Goals</a:t>
            </a:r>
            <a:endParaRPr lang="en-US" altLang="en-US" sz="3600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982D3E9-1809-8FCC-9676-EDD070AFD6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Mills (1984)</a:t>
            </a:r>
          </a:p>
          <a:p>
            <a:pPr>
              <a:buFont typeface="Wingdings" pitchFamily="2" charset="2"/>
              <a:buNone/>
            </a:pPr>
            <a:endParaRPr lang="en-US" altLang="en-US" sz="2400" b="1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“the group goal is not a simple sum of personal goals, nor can it be directly inferred from them”</a:t>
            </a:r>
          </a:p>
          <a:p>
            <a:pPr>
              <a:buFont typeface="Wingdings" pitchFamily="2" charset="2"/>
              <a:buNone/>
            </a:pPr>
            <a:endParaRPr lang="en-US" altLang="en-US" sz="2400" b="1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“it refers to a desirable state for the group, not simply a desirable state for individuals…” (p. 81).</a:t>
            </a:r>
            <a:endParaRPr lang="en-US" altLang="en-US" sz="2400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ECDDCDD-EF83-19E5-27D5-5CFF14B150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Task: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E8B28E29-CC15-8B94-5397-1FC08E2E7F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(LATER) In your coaching groups you will be required to come up with group goals – identify goals that you wish to achieve.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(NOW) Do personal goals fit into this situation? Identify the goals that you wish to achieve within this setup…</a:t>
            </a: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EA843951-087D-1131-CE93-70F57BDC88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Group Goals and Group Performance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F753F0BF-464B-B967-2302-04DF31416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7925" y="26035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Effort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Planning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Cooperation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Morale-Building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Communication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id="{3A7A2325-3F11-B3A6-A92C-B03A3B3BBA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7538" y="3281363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X</a:t>
            </a:r>
          </a:p>
        </p:txBody>
      </p:sp>
      <p:sp>
        <p:nvSpPr>
          <p:cNvPr id="28677" name="Line 5">
            <a:extLst>
              <a:ext uri="{FF2B5EF4-FFF2-40B4-BE49-F238E27FC236}">
                <a16:creationId xmlns:a16="http://schemas.microsoft.com/office/drawing/2014/main" id="{81D50D16-B440-B2AD-23C9-3E0B9DE968D5}"/>
              </a:ext>
            </a:extLst>
          </p:cNvPr>
          <p:cNvSpPr>
            <a:spLocks noChangeShapeType="1"/>
          </p:cNvSpPr>
          <p:nvPr/>
        </p:nvSpPr>
        <p:spPr bwMode="auto">
          <a:xfrm>
            <a:off x="2954338" y="3662363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78" name="Rectangle 6">
            <a:extLst>
              <a:ext uri="{FF2B5EF4-FFF2-40B4-BE49-F238E27FC236}">
                <a16:creationId xmlns:a16="http://schemas.microsoft.com/office/drawing/2014/main" id="{2608E8D3-76D8-982A-C5A7-5DA5E5172F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4538" y="1528763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Group Goal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Difficulty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79" name="Rectangle 7">
            <a:extLst>
              <a:ext uri="{FF2B5EF4-FFF2-40B4-BE49-F238E27FC236}">
                <a16:creationId xmlns:a16="http://schemas.microsoft.com/office/drawing/2014/main" id="{254FFF55-0DCD-83EE-C2DF-72183421F8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738" y="4805363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Goal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Commitment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0" name="Line 8">
            <a:extLst>
              <a:ext uri="{FF2B5EF4-FFF2-40B4-BE49-F238E27FC236}">
                <a16:creationId xmlns:a16="http://schemas.microsoft.com/office/drawing/2014/main" id="{368351CE-E47C-1077-86ED-9289080859F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58938" y="4043363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1" name="Line 9">
            <a:extLst>
              <a:ext uri="{FF2B5EF4-FFF2-40B4-BE49-F238E27FC236}">
                <a16:creationId xmlns:a16="http://schemas.microsoft.com/office/drawing/2014/main" id="{22D357E9-B4AB-56AB-D30D-1FFAF4429ED3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8" y="2443163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2" name="Rectangle 10">
            <a:extLst>
              <a:ext uri="{FF2B5EF4-FFF2-40B4-BE49-F238E27FC236}">
                <a16:creationId xmlns:a16="http://schemas.microsoft.com/office/drawing/2014/main" id="{4A62E949-A847-68C5-C1F1-8606728966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4338" y="1147763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Task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Complexity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3" name="Line 11">
            <a:extLst>
              <a:ext uri="{FF2B5EF4-FFF2-40B4-BE49-F238E27FC236}">
                <a16:creationId xmlns:a16="http://schemas.microsoft.com/office/drawing/2014/main" id="{C0221730-87D6-4228-5A6E-2825A3CBDAD4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9138" y="2062163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4" name="Rectangle 12">
            <a:extLst>
              <a:ext uri="{FF2B5EF4-FFF2-40B4-BE49-F238E27FC236}">
                <a16:creationId xmlns:a16="http://schemas.microsoft.com/office/drawing/2014/main" id="{EC808DCF-74C0-6386-4AEB-CDBF6F61B7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1938" y="4881563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Workflow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Interdependence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5" name="Line 13">
            <a:extLst>
              <a:ext uri="{FF2B5EF4-FFF2-40B4-BE49-F238E27FC236}">
                <a16:creationId xmlns:a16="http://schemas.microsoft.com/office/drawing/2014/main" id="{84757BCE-C2C7-1B36-D383-67088F63CD0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59138" y="3662363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6" name="Rectangle 14">
            <a:extLst>
              <a:ext uri="{FF2B5EF4-FFF2-40B4-BE49-F238E27FC236}">
                <a16:creationId xmlns:a16="http://schemas.microsoft.com/office/drawing/2014/main" id="{221AD395-E9E4-E456-6A64-D99AE0DDF6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2938" y="3357563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Group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Performance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7" name="Line 15">
            <a:extLst>
              <a:ext uri="{FF2B5EF4-FFF2-40B4-BE49-F238E27FC236}">
                <a16:creationId xmlns:a16="http://schemas.microsoft.com/office/drawing/2014/main" id="{4156EEA8-2438-1EB9-078C-5F782A91054D}"/>
              </a:ext>
            </a:extLst>
          </p:cNvPr>
          <p:cNvSpPr>
            <a:spLocks noChangeShapeType="1"/>
          </p:cNvSpPr>
          <p:nvPr/>
        </p:nvSpPr>
        <p:spPr bwMode="auto">
          <a:xfrm>
            <a:off x="6383338" y="3586163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90CC7F83-CAA3-2695-4AFA-B30D45697B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Do Team Goals enhance Sport Performance?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73B95F6-8248-68AE-E696-E0D8169683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Lee (1988)</a:t>
            </a:r>
            <a:r>
              <a:rPr lang="en-US" altLang="en-US" sz="2400"/>
              <a:t> ~ positively related to winning percentage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Frierman and Gill (1994)</a:t>
            </a:r>
            <a:r>
              <a:rPr lang="en-US" altLang="en-US" sz="2400"/>
              <a:t> ~ individual, &amp; team, goal conditions outperformed do your best condition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Johnson, Ostrow, Perna, &amp; Etzel (1997)</a:t>
            </a:r>
            <a:r>
              <a:rPr lang="en-US" altLang="en-US" sz="2400"/>
              <a:t> ~ group goal condition outperformed individual &amp; do your best goal conditions</a:t>
            </a:r>
            <a:endParaRPr lang="en-US" altLang="en-US" sz="2800"/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9C7D47F-1B39-74C1-931B-65E429904E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Goal Commitment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9848D3F9-7508-3CF8-4A2E-15C5E8B815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5650" y="1557338"/>
            <a:ext cx="7772400" cy="4114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800" b="1">
                <a:latin typeface="Verdana" panose="020B0604030504040204" pitchFamily="34" charset="0"/>
              </a:rPr>
              <a:t>Locke, Latham, &amp; Erez (1988)</a:t>
            </a:r>
            <a:endParaRPr lang="en-US" altLang="en-US" sz="2800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endParaRPr lang="en-US" altLang="en-US" sz="2800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“Without goal commitment, goal setting will not work…”</a:t>
            </a:r>
          </a:p>
          <a:p>
            <a:pPr>
              <a:buFont typeface="Wingdings" pitchFamily="2" charset="2"/>
              <a:buNone/>
            </a:pPr>
            <a:endParaRPr lang="en-US" altLang="en-US" sz="2800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“One’s attachment to, or determination to, reach a goal…” </a:t>
            </a: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   (p. 24).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04D4A317-2C59-99CA-103C-F4A2279686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Task: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D11E173-3700-6089-9CE0-A371952F6C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609600" indent="-609600">
              <a:lnSpc>
                <a:spcPct val="90000"/>
              </a:lnSpc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Think of a goal that you have set yourself for this year…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altLang="en-US" sz="2000">
              <a:solidFill>
                <a:srgbClr val="3366FF"/>
              </a:solidFill>
              <a:latin typeface="Verdana" panose="020B0604030504040204" pitchFamily="34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Realistically, how committed are you to this goal?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What are the signs that someone is committed to their goals?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Think of an example of a person that you know is committed to their goal (it can be in any aspect of their life). What type of attitude / behaviours do they exhibit?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4DCA620F-27FA-9F56-6416-DC735AA081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How does Goal Commitment develop? </a:t>
            </a:r>
          </a:p>
        </p:txBody>
      </p:sp>
      <p:graphicFrame>
        <p:nvGraphicFramePr>
          <p:cNvPr id="35843" name="Object 3">
            <a:extLst>
              <a:ext uri="{FF2B5EF4-FFF2-40B4-BE49-F238E27FC236}">
                <a16:creationId xmlns:a16="http://schemas.microsoft.com/office/drawing/2014/main" id="{1655724E-DD1C-C7ED-FA51-CEF021A1D58D}"/>
              </a:ext>
            </a:extLst>
          </p:cNvPr>
          <p:cNvGraphicFramePr>
            <a:graphicFrameLocks noGrp="1" noChangeAspect="1"/>
          </p:cNvGraphicFramePr>
          <p:nvPr>
            <p:ph type="dgm" idx="1"/>
          </p:nvPr>
        </p:nvGraphicFramePr>
        <p:xfrm>
          <a:off x="468313" y="1557338"/>
          <a:ext cx="8164512" cy="3562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10198100" imgH="4457700" progId="OrgPlusWOPX.4">
                  <p:embed followColorScheme="full"/>
                </p:oleObj>
              </mc:Choice>
              <mc:Fallback>
                <p:oleObj name="MS Org Chart" r:id="rId3" imgW="10198100" imgH="4457700" progId="OrgPlusWOPX.4">
                  <p:embed followColorScheme="full"/>
                  <p:pic>
                    <p:nvPicPr>
                      <p:cNvPr id="0" name="Objec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557338"/>
                        <a:ext cx="8164512" cy="3562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7C97EB96-7AD6-DE45-5229-2085063290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Goal Commitment in Sport?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7D9F578-5A82-3CF7-9279-761BE0ECE8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latin typeface="Verdana" panose="020B0604030504040204" pitchFamily="34" charset="0"/>
              </a:rPr>
              <a:t>Weinberg </a:t>
            </a:r>
            <a:r>
              <a:rPr lang="en-US" altLang="en-US" i="1">
                <a:latin typeface="Verdana" panose="020B0604030504040204" pitchFamily="34" charset="0"/>
              </a:rPr>
              <a:t>et al</a:t>
            </a:r>
            <a:r>
              <a:rPr lang="en-US" altLang="en-US">
                <a:latin typeface="Verdana" panose="020B0604030504040204" pitchFamily="34" charset="0"/>
              </a:rPr>
              <a:t>., (2000)</a:t>
            </a:r>
          </a:p>
          <a:p>
            <a:r>
              <a:rPr lang="en-US" altLang="en-US">
                <a:latin typeface="Verdana" panose="020B0604030504040204" pitchFamily="34" charset="0"/>
              </a:rPr>
              <a:t>Weinberg, Butt, Knight, &amp; Perritt (2001)</a:t>
            </a:r>
          </a:p>
          <a:p>
            <a:pPr>
              <a:buFont typeface="Wingdings" pitchFamily="2" charset="2"/>
              <a:buNone/>
            </a:pPr>
            <a:endParaRPr lang="en-US" altLang="en-US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Verdana" panose="020B0604030504040204" pitchFamily="34" charset="0"/>
              </a:rPr>
              <a:t>barriers to goal commitment ~ time, finances, family, work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33F64DFD-133C-F8D4-32D7-F38B14EAD8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How do you go about goal setting?</a:t>
            </a:r>
            <a:endParaRPr lang="en-US" altLang="en-US"/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4A0D56ED-A08A-01D0-6C38-7D063DF1D3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>
                <a:latin typeface="Verdana" panose="020B0604030504040204" pitchFamily="34" charset="0"/>
              </a:rPr>
              <a:t>Needs analysis ~ e.g. performance profile</a:t>
            </a:r>
          </a:p>
          <a:p>
            <a:r>
              <a:rPr lang="en-US" altLang="en-US" sz="2400">
                <a:latin typeface="Verdana" panose="020B0604030504040204" pitchFamily="34" charset="0"/>
              </a:rPr>
              <a:t>Select priorities</a:t>
            </a:r>
          </a:p>
          <a:p>
            <a:r>
              <a:rPr lang="en-US" altLang="en-US" sz="2400">
                <a:latin typeface="Verdana" panose="020B0604030504040204" pitchFamily="34" charset="0"/>
              </a:rPr>
              <a:t>Assess present ability level </a:t>
            </a:r>
          </a:p>
          <a:p>
            <a:r>
              <a:rPr lang="en-US" altLang="en-US" sz="2400">
                <a:latin typeface="Verdana" panose="020B0604030504040204" pitchFamily="34" charset="0"/>
              </a:rPr>
              <a:t>Set goals ~ individual &amp; team</a:t>
            </a:r>
          </a:p>
          <a:p>
            <a:r>
              <a:rPr lang="en-US" altLang="en-US" sz="2400">
                <a:latin typeface="Verdana" panose="020B0604030504040204" pitchFamily="34" charset="0"/>
              </a:rPr>
              <a:t>Create action</a:t>
            </a:r>
          </a:p>
          <a:p>
            <a:r>
              <a:rPr lang="en-US" altLang="en-US" sz="2400">
                <a:latin typeface="Verdana" panose="020B0604030504040204" pitchFamily="34" charset="0"/>
              </a:rPr>
              <a:t>Write the goals down! </a:t>
            </a:r>
          </a:p>
          <a:p>
            <a:r>
              <a:rPr lang="en-US" altLang="en-US" sz="2400">
                <a:latin typeface="Verdana" panose="020B0604030504040204" pitchFamily="34" charset="0"/>
              </a:rPr>
              <a:t>Monitor &amp; modify goals</a:t>
            </a:r>
          </a:p>
          <a:p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850EAC09-F4F4-16D0-60E6-57ABC26902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Common problems when setting goals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2B9FE2BC-1032-D135-0B6D-97FCF93304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Failing to recognise individual differences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Setting too many goals at the start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Failing to set specific, measurable goals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Failing to monitor progress and readjust goals</a:t>
            </a: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47D59C37-C17B-112F-0D1D-28BEBF68CD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01763" y="115888"/>
            <a:ext cx="7772400" cy="1143000"/>
          </a:xfrm>
        </p:spPr>
        <p:txBody>
          <a:bodyPr/>
          <a:lstStyle/>
          <a:p>
            <a:r>
              <a:rPr lang="en-US" altLang="en-US" sz="3600"/>
              <a:t>Fostering Goal Commitment</a:t>
            </a:r>
            <a:endParaRPr lang="en-US" alt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BE181C5-735B-7DB4-7314-7F4E45E407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088" y="1052513"/>
            <a:ext cx="7772400" cy="4114800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Establish formal &amp; informal leaders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Ensure roles are accepted, known, + adhered to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Build collective efficacy, team identity, cohesion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Value individual contribution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Encourage mutual support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Encourage ownership of goals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21F74ED5-1346-D729-2FBA-66B57D3AC8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677863"/>
          </a:xfrm>
        </p:spPr>
        <p:txBody>
          <a:bodyPr/>
          <a:lstStyle/>
          <a:p>
            <a:r>
              <a:rPr lang="en-GB" altLang="en-US" sz="4000" dirty="0"/>
              <a:t>Task: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E530A0AD-9464-B6FC-762D-29F4D7D484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In your own time</a:t>
            </a:r>
            <a:r>
              <a:rPr lang="en-US" altLang="en-US" dirty="0">
                <a:latin typeface="Verdana" panose="020B0604030504040204" pitchFamily="34" charset="0"/>
              </a:rPr>
              <a:t>…(for any aspect of your life!) Sport / career / exercise 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Taking into account the principles that you have just read about, devise a goal setting programme for yourself using the sheet provided.</a:t>
            </a:r>
          </a:p>
          <a:p>
            <a:pPr>
              <a:buFont typeface="Wingdings" pitchFamily="2" charset="2"/>
              <a:buNone/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264</TotalTime>
  <Words>929</Words>
  <Application>Microsoft Macintosh PowerPoint</Application>
  <PresentationFormat>On-screen Show (4:3)</PresentationFormat>
  <Paragraphs>159</Paragraphs>
  <Slides>24</Slides>
  <Notes>15</Notes>
  <HiddenSlides>8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Verdana</vt:lpstr>
      <vt:lpstr>MS PGothic</vt:lpstr>
      <vt:lpstr>Arial</vt:lpstr>
      <vt:lpstr>Myriad Pro</vt:lpstr>
      <vt:lpstr>Times New Roman</vt:lpstr>
      <vt:lpstr>Wingdings</vt:lpstr>
      <vt:lpstr>Symbol</vt:lpstr>
      <vt:lpstr>Theme2</vt:lpstr>
      <vt:lpstr>MS Organization Chart 2.0</vt:lpstr>
      <vt:lpstr>GOAL SETTING</vt:lpstr>
      <vt:lpstr>What does Goal Setting do?</vt:lpstr>
      <vt:lpstr>Types of Goals…</vt:lpstr>
      <vt:lpstr>Process Goals</vt:lpstr>
      <vt:lpstr>Performance Goals</vt:lpstr>
      <vt:lpstr>Outcome Goals</vt:lpstr>
      <vt:lpstr>Task</vt:lpstr>
      <vt:lpstr>Goal Setting Principles</vt:lpstr>
      <vt:lpstr>Goals within Groups</vt:lpstr>
      <vt:lpstr>Task:</vt:lpstr>
      <vt:lpstr>Do Individual Goals enhance Sports Performance?</vt:lpstr>
      <vt:lpstr>The Nature of Individual Goals within Sport</vt:lpstr>
      <vt:lpstr>Group Goals</vt:lpstr>
      <vt:lpstr>Task:</vt:lpstr>
      <vt:lpstr>Group Goals and Group Performance</vt:lpstr>
      <vt:lpstr>Do Team Goals enhance Sport Performance?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Task: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IT</dc:creator>
  <cp:lastModifiedBy>Geraint Forster</cp:lastModifiedBy>
  <cp:revision>17</cp:revision>
  <cp:lastPrinted>2014-02-17T10:22:20Z</cp:lastPrinted>
  <dcterms:created xsi:type="dcterms:W3CDTF">2006-03-22T13:10:18Z</dcterms:created>
  <dcterms:modified xsi:type="dcterms:W3CDTF">2023-03-15T16:16:47Z</dcterms:modified>
</cp:coreProperties>
</file>