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2" r:id="rId2"/>
    <p:sldId id="287" r:id="rId3"/>
    <p:sldId id="263" r:id="rId4"/>
    <p:sldId id="265" r:id="rId5"/>
    <p:sldId id="264" r:id="rId6"/>
    <p:sldId id="288" r:id="rId7"/>
    <p:sldId id="260" r:id="rId8"/>
    <p:sldId id="289" r:id="rId9"/>
    <p:sldId id="261" r:id="rId10"/>
    <p:sldId id="275" r:id="rId11"/>
    <p:sldId id="272" r:id="rId12"/>
    <p:sldId id="258" r:id="rId13"/>
    <p:sldId id="269" r:id="rId14"/>
    <p:sldId id="268" r:id="rId15"/>
    <p:sldId id="270" r:id="rId16"/>
    <p:sldId id="277" r:id="rId17"/>
    <p:sldId id="273" r:id="rId18"/>
    <p:sldId id="279" r:id="rId19"/>
    <p:sldId id="285" r:id="rId20"/>
    <p:sldId id="259" r:id="rId21"/>
    <p:sldId id="276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6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5E694-C6C4-4027-BC96-1DEF3442EB6F}" type="datetimeFigureOut">
              <a:rPr lang="en-GB" smtClean="0"/>
              <a:pPr/>
              <a:t>02/02/2012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7A404-DDDD-4CE5-9E28-DE0C8D262FD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A4B777-215B-463A-951D-AE9E18B1B2C4}" type="slidenum">
              <a:rPr lang="en-GB" smtClean="0"/>
              <a:pPr>
                <a:defRPr/>
              </a:pPr>
              <a:t>1</a:t>
            </a:fld>
            <a:endParaRPr lang="en-GB" smtClean="0"/>
          </a:p>
        </p:txBody>
      </p:sp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2245758-D1C7-4826-AA54-6644D9B017F6}" type="slidenum">
              <a:rPr lang="en-US" sz="1200">
                <a:latin typeface="+mn-lt"/>
              </a:rPr>
              <a:pPr algn="r">
                <a:defRPr/>
              </a:pPr>
              <a:t>1</a:t>
            </a:fld>
            <a:endParaRPr lang="en-US" sz="1200">
              <a:latin typeface="+mn-lt"/>
            </a:endParaRPr>
          </a:p>
        </p:txBody>
      </p:sp>
      <p:sp>
        <p:nvSpPr>
          <p:cNvPr id="368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A6C99-7A5C-4843-89E3-B9C3D4CBCA7A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A6C99-7A5C-4843-89E3-B9C3D4CBCA7A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940C81-BD04-473D-8870-FA767E9D7551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ADFAE7-7688-49B4-9F82-A36BEEC88E26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06F217-2251-4A3B-98D3-4D5EAD1949A0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package" Target="../embeddings/Microsoft_Office_Word_Document1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447800"/>
            <a:ext cx="7772400" cy="2209800"/>
          </a:xfrm>
        </p:spPr>
        <p:txBody>
          <a:bodyPr>
            <a:normAutofit/>
          </a:bodyPr>
          <a:lstStyle/>
          <a:p>
            <a:pPr eaLnBrk="1" hangingPunct="1"/>
            <a:r>
              <a:rPr lang="en-GB" b="1" dirty="0" smtClean="0"/>
              <a:t>Mike Durke</a:t>
            </a:r>
            <a:br>
              <a:rPr lang="en-GB" b="1" dirty="0" smtClean="0"/>
            </a:br>
            <a:r>
              <a:rPr lang="en-GB" sz="2800" b="1" dirty="0" smtClean="0"/>
              <a:t>CEO</a:t>
            </a:r>
            <a:br>
              <a:rPr lang="en-GB" sz="2800" b="1" dirty="0" smtClean="0"/>
            </a:br>
            <a:r>
              <a:rPr lang="en-GB" sz="2800" b="1" dirty="0" smtClean="0"/>
              <a:t>Communities First Co-ordinator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810001"/>
            <a:ext cx="6400800" cy="1635124"/>
          </a:xfrm>
        </p:spPr>
        <p:txBody>
          <a:bodyPr>
            <a:normAutofit/>
          </a:bodyPr>
          <a:lstStyle/>
          <a:p>
            <a:pPr marL="0" indent="0" algn="ctr" eaLnBrk="1" hangingPunct="1">
              <a:buFontTx/>
              <a:buNone/>
            </a:pPr>
            <a:r>
              <a:rPr lang="en-GB" sz="2800" dirty="0" smtClean="0">
                <a:solidFill>
                  <a:srgbClr val="898989"/>
                </a:solidFill>
              </a:rPr>
              <a:t>The Hill Community Development Trust Ltd</a:t>
            </a:r>
          </a:p>
          <a:p>
            <a:pPr marL="0" indent="0" algn="ctr" eaLnBrk="1" hangingPunct="1">
              <a:buFontTx/>
              <a:buNone/>
            </a:pPr>
            <a:r>
              <a:rPr lang="en-GB" sz="2800" dirty="0" smtClean="0">
                <a:solidFill>
                  <a:srgbClr val="898989"/>
                </a:solidFill>
              </a:rPr>
              <a:t>24</a:t>
            </a:r>
            <a:r>
              <a:rPr lang="en-GB" sz="2800" baseline="30000" dirty="0" smtClean="0">
                <a:solidFill>
                  <a:srgbClr val="898989"/>
                </a:solidFill>
              </a:rPr>
              <a:t>th</a:t>
            </a:r>
            <a:r>
              <a:rPr lang="en-GB" sz="2800" dirty="0" smtClean="0">
                <a:solidFill>
                  <a:srgbClr val="898989"/>
                </a:solidFill>
              </a:rPr>
              <a:t> February 2011</a:t>
            </a:r>
          </a:p>
          <a:p>
            <a:pPr marL="0" indent="0" algn="ctr" eaLnBrk="1" hangingPunct="1">
              <a:buFontTx/>
              <a:buNone/>
            </a:pPr>
            <a:endParaRPr lang="en-GB" sz="1900" dirty="0" smtClean="0">
              <a:solidFill>
                <a:srgbClr val="898989"/>
              </a:solidFill>
            </a:endParaRPr>
          </a:p>
        </p:txBody>
      </p:sp>
      <p:pic>
        <p:nvPicPr>
          <p:cNvPr id="1029" name="Picture 4" descr="CF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5353050"/>
            <a:ext cx="2000250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500688"/>
            <a:ext cx="20478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3" descr="phoenix cres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533400"/>
            <a:ext cx="1595438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71500" y="5229225"/>
          <a:ext cx="928688" cy="1089025"/>
        </p:xfrm>
        <a:graphic>
          <a:graphicData uri="http://schemas.openxmlformats.org/presentationml/2006/ole">
            <p:oleObj spid="_x0000_s2050" name="Picture" r:id="rId7" imgW="514418" imgH="731540" progId="Word.Picture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The Big Society Network</a:t>
            </a:r>
          </a:p>
          <a:p>
            <a:pPr>
              <a:buNone/>
            </a:pPr>
            <a:r>
              <a:rPr lang="en-GB" dirty="0" smtClean="0"/>
              <a:t>Development Trusts Association</a:t>
            </a:r>
          </a:p>
          <a:p>
            <a:pPr>
              <a:buNone/>
            </a:pPr>
            <a:r>
              <a:rPr lang="en-GB" dirty="0" smtClean="0"/>
              <a:t>Social Enterprise Coalition</a:t>
            </a:r>
          </a:p>
          <a:p>
            <a:pPr>
              <a:buNone/>
            </a:pPr>
            <a:r>
              <a:rPr lang="en-GB" dirty="0" smtClean="0"/>
              <a:t>Communities First in Wales</a:t>
            </a:r>
          </a:p>
          <a:p>
            <a:pPr>
              <a:buNone/>
            </a:pPr>
            <a:r>
              <a:rPr lang="en-GB" dirty="0" smtClean="0"/>
              <a:t>The Mutual State (2001) </a:t>
            </a:r>
          </a:p>
          <a:p>
            <a:pPr>
              <a:buNone/>
            </a:pPr>
            <a:r>
              <a:rPr lang="en-GB" dirty="0" smtClean="0"/>
              <a:t>- New Economics Foundation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Hill CDT Ltd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72000"/>
          </a:xfrm>
        </p:spPr>
        <p:txBody>
          <a:bodyPr/>
          <a:lstStyle/>
          <a:p>
            <a:r>
              <a:rPr lang="en-GB" dirty="0" smtClean="0">
                <a:latin typeface="Arial" charset="0"/>
              </a:rPr>
              <a:t>Company set up in September 2000 to build on the URBAN Community Initiative foundation</a:t>
            </a:r>
          </a:p>
          <a:p>
            <a:r>
              <a:rPr lang="en-GB" dirty="0" smtClean="0">
                <a:latin typeface="Arial" charset="0"/>
              </a:rPr>
              <a:t>Company limited by guarantee with charitable aims</a:t>
            </a:r>
          </a:p>
          <a:p>
            <a:r>
              <a:rPr lang="en-GB" dirty="0" smtClean="0">
                <a:latin typeface="Arial" charset="0"/>
              </a:rPr>
              <a:t>Community Development Trust (PCDT)</a:t>
            </a:r>
          </a:p>
          <a:p>
            <a:r>
              <a:rPr lang="en-GB" dirty="0" smtClean="0">
                <a:latin typeface="Arial" charset="0"/>
              </a:rPr>
              <a:t>Townhill Ward – 3 communities</a:t>
            </a:r>
          </a:p>
          <a:p>
            <a:pPr>
              <a:buNone/>
            </a:pPr>
            <a:endParaRPr lang="en-GB" dirty="0" smtClean="0">
              <a:latin typeface="Arial" charset="0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sz="4000" dirty="0" smtClean="0"/>
              <a:t>To work with the community and a wide range of colleagues towards the common aim of making the Hill a wealthier, happier, healthier and safer place to live and work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82000" cy="40386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Maximum of up to 21 directors with independent Chair 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3 categories stipulated in </a:t>
            </a:r>
            <a:r>
              <a:rPr lang="en-GB" dirty="0" err="1" smtClean="0">
                <a:latin typeface="Arial" charset="0"/>
              </a:rPr>
              <a:t>M&amp;As</a:t>
            </a:r>
            <a:endParaRPr lang="en-GB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Advisors – some invited to each monthly board meeting, others as and when required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Observers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Communities First Partnership Board for Townhill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Phoenix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GB" dirty="0" smtClean="0"/>
              <a:t>13 business units</a:t>
            </a:r>
          </a:p>
          <a:p>
            <a:r>
              <a:rPr lang="en-GB" dirty="0" smtClean="0"/>
              <a:t>Playground</a:t>
            </a:r>
          </a:p>
          <a:p>
            <a:r>
              <a:rPr lang="en-GB" dirty="0" smtClean="0"/>
              <a:t>All weather sports pitch with floodlights plus changing rooms</a:t>
            </a:r>
          </a:p>
          <a:p>
            <a:r>
              <a:rPr lang="en-GB" dirty="0" smtClean="0"/>
              <a:t>Townhill library</a:t>
            </a:r>
          </a:p>
          <a:p>
            <a:r>
              <a:rPr lang="en-GB" dirty="0" smtClean="0"/>
              <a:t>Conference rooms</a:t>
            </a:r>
          </a:p>
          <a:p>
            <a:r>
              <a:rPr lang="en-GB" dirty="0" smtClean="0"/>
              <a:t>Paradise Children’s Nursery</a:t>
            </a:r>
          </a:p>
          <a:p>
            <a:r>
              <a:rPr lang="en-GB" dirty="0" smtClean="0"/>
              <a:t>Community café with catering service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04800"/>
            <a:ext cx="7002462" cy="762000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</a:rPr>
              <a:t>The Phoenix Centre</a:t>
            </a:r>
          </a:p>
        </p:txBody>
      </p:sp>
      <p:pic>
        <p:nvPicPr>
          <p:cNvPr id="12288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3400" y="1070848"/>
            <a:ext cx="8001000" cy="5620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Phoenix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Opened by PM Tony Blair in March 2001</a:t>
            </a:r>
          </a:p>
          <a:p>
            <a:r>
              <a:rPr lang="en-GB" dirty="0" smtClean="0"/>
              <a:t>Dual challenge:</a:t>
            </a:r>
          </a:p>
          <a:p>
            <a:endParaRPr lang="en-GB" dirty="0" smtClean="0"/>
          </a:p>
          <a:p>
            <a:pPr>
              <a:buFontTx/>
              <a:buChar char="-"/>
            </a:pPr>
            <a:r>
              <a:rPr lang="en-GB" dirty="0" smtClean="0"/>
              <a:t>To meet community need</a:t>
            </a:r>
          </a:p>
          <a:p>
            <a:pPr>
              <a:buFontTx/>
              <a:buChar char="-"/>
            </a:pPr>
            <a:r>
              <a:rPr lang="en-GB" dirty="0" smtClean="0"/>
              <a:t>To generate an income stream and reduce dependency on government grants</a:t>
            </a:r>
          </a:p>
          <a:p>
            <a:pPr>
              <a:buFontTx/>
              <a:buChar char="-"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From a standing start we generate £250,000 of our own funding each year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</a:rPr>
              <a:t>From the air</a:t>
            </a:r>
          </a:p>
        </p:txBody>
      </p:sp>
      <p:graphicFrame>
        <p:nvGraphicFramePr>
          <p:cNvPr id="124931" name="Object 3"/>
          <p:cNvGraphicFramePr>
            <a:graphicFrameLocks noChangeAspect="1"/>
          </p:cNvGraphicFramePr>
          <p:nvPr>
            <p:ph type="body" idx="1"/>
          </p:nvPr>
        </p:nvGraphicFramePr>
        <p:xfrm>
          <a:off x="793691" y="1142999"/>
          <a:ext cx="7588309" cy="5586167"/>
        </p:xfrm>
        <a:graphic>
          <a:graphicData uri="http://schemas.openxmlformats.org/presentationml/2006/ole">
            <p:oleObj spid="_x0000_s1026" name="Bitmap Image" r:id="rId4" imgW="8914286" imgH="6563641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Estate Origins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	Ref. Homes for Heroes – Nigel Robbins – we are part of a long story</a:t>
            </a:r>
          </a:p>
          <a:p>
            <a:pPr>
              <a:buNone/>
            </a:pPr>
            <a:r>
              <a:rPr lang="en-GB" dirty="0" smtClean="0"/>
              <a:t>Victorian slum dwellings</a:t>
            </a:r>
          </a:p>
          <a:p>
            <a:pPr>
              <a:buNone/>
            </a:pPr>
            <a:r>
              <a:rPr lang="en-GB" dirty="0" smtClean="0"/>
              <a:t>Garden City movement from 1850s on</a:t>
            </a:r>
          </a:p>
          <a:p>
            <a:pPr>
              <a:buNone/>
            </a:pPr>
            <a:r>
              <a:rPr lang="en-GB" dirty="0" smtClean="0"/>
              <a:t>South Wales Cottage Exhibition (summer 1910)</a:t>
            </a:r>
          </a:p>
          <a:p>
            <a:pPr>
              <a:buFontTx/>
              <a:buChar char="-"/>
            </a:pPr>
            <a:r>
              <a:rPr lang="en-GB" dirty="0" smtClean="0"/>
              <a:t>2 Housing committee councillors (</a:t>
            </a:r>
            <a:r>
              <a:rPr lang="en-GB" dirty="0" err="1" smtClean="0"/>
              <a:t>Ruthen</a:t>
            </a:r>
            <a:r>
              <a:rPr lang="en-GB" dirty="0" smtClean="0"/>
              <a:t> and Solomon) attended a housing reform conference in 1906</a:t>
            </a:r>
          </a:p>
          <a:p>
            <a:pPr>
              <a:buFontTx/>
              <a:buChar char="-"/>
            </a:pPr>
            <a:r>
              <a:rPr lang="en-GB" dirty="0" smtClean="0"/>
              <a:t>Council at cutting edge!</a:t>
            </a:r>
          </a:p>
          <a:p>
            <a:pPr>
              <a:buNone/>
            </a:pPr>
            <a:r>
              <a:rPr lang="en-GB" dirty="0" smtClean="0"/>
              <a:t>First Council house in Mayhill 1914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1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228600"/>
            <a:ext cx="8458200" cy="6315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Statistical evidence of deprivation suggests we can draw lines on maps around the most deprived communities. These communities suffer from the effects of multiple-deprivation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Welsh Index of Multiple Deprivation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‘Mayhill’ looks very different to ‘Mayhill’ on the Index but they are within 3 miles of each other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Some parts of the Hill have the worst level of child poverty of anywhere in Wales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r>
              <a:rPr lang="en-GB" dirty="0" smtClean="0"/>
              <a:t>Multiple Deprivation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3400" y="1143000"/>
          <a:ext cx="8305800" cy="5257803"/>
        </p:xfrm>
        <a:graphic>
          <a:graphicData uri="http://schemas.openxmlformats.org/drawingml/2006/table">
            <a:tbl>
              <a:tblPr/>
              <a:tblGrid>
                <a:gridCol w="1136052"/>
                <a:gridCol w="694690"/>
                <a:gridCol w="740827"/>
                <a:gridCol w="861832"/>
                <a:gridCol w="717323"/>
                <a:gridCol w="782613"/>
                <a:gridCol w="768685"/>
                <a:gridCol w="901877"/>
                <a:gridCol w="919288"/>
                <a:gridCol w="782613"/>
              </a:tblGrid>
              <a:tr h="16617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LSOA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(areas)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Overall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Income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Employment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Health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Education, Skills and Training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Housing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Physical Environment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Geographical Access to Services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Community Safety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1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1682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1185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2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288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348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3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503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1598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1342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499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1010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944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5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82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1651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808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Arial"/>
                          <a:ea typeface="Times New Roman"/>
                          <a:cs typeface="Times New Roman"/>
                        </a:rPr>
                        <a:t>212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n-GB" dirty="0" err="1" smtClean="0"/>
              <a:t>Mayals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38200" y="1524001"/>
          <a:ext cx="7848599" cy="3124198"/>
        </p:xfrm>
        <a:graphic>
          <a:graphicData uri="http://schemas.openxmlformats.org/drawingml/2006/table">
            <a:tbl>
              <a:tblPr/>
              <a:tblGrid>
                <a:gridCol w="1073517"/>
                <a:gridCol w="656449"/>
                <a:gridCol w="700048"/>
                <a:gridCol w="814392"/>
                <a:gridCol w="677837"/>
                <a:gridCol w="739533"/>
                <a:gridCol w="726372"/>
                <a:gridCol w="852233"/>
                <a:gridCol w="868685"/>
                <a:gridCol w="739533"/>
              </a:tblGrid>
              <a:tr h="229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LSOA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(areas)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Overall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Income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Employment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Health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Education, Skills and Training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Housing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Physical Environment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Geographical Access to Services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Community Safety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Mayals 1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1553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1507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1669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1287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314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Mayals 2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411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Times New Roman"/>
                        </a:rPr>
                        <a:t>1875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Child Poverty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.</a:t>
            </a:r>
            <a:endParaRPr lang="en-GB" dirty="0"/>
          </a:p>
        </p:txBody>
      </p:sp>
      <p:graphicFrame>
        <p:nvGraphicFramePr>
          <p:cNvPr id="43009" name="Object 1"/>
          <p:cNvGraphicFramePr>
            <a:graphicFrameLocks noChangeAspect="1"/>
          </p:cNvGraphicFramePr>
          <p:nvPr/>
        </p:nvGraphicFramePr>
        <p:xfrm>
          <a:off x="609600" y="1042191"/>
          <a:ext cx="8153400" cy="5311411"/>
        </p:xfrm>
        <a:graphic>
          <a:graphicData uri="http://schemas.openxmlformats.org/presentationml/2006/ole">
            <p:oleObj spid="_x0000_s43009" name="Document" r:id="rId4" imgW="6214944" imgH="3741678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6019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need to take a target rifle to issues of deprivation, and put away the blunderbuss.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Let’s pin-point the issues from the perspective of the professionals and the people then see what can be done to make a measurable difference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PT1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228600"/>
            <a:ext cx="6934200" cy="60553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33800" y="2514600"/>
            <a:ext cx="2362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5 Steps of Street Level Performance Management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Jobseeker’s Allowance?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If a family with two children are on benefits they will receive money from the government and allowances for rent, school meals etc.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The household income would have to be circa £23k to meet what the benefit system provides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Quite a challenge for people who may never have worked, who may have numeracy and literacy difficulties, who have never known life in a working household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8229600" cy="3733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Particular geographical areas are a melting point for economic and social issues, with huge public service dependency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Reduce dependency – save money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Where’s the money?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70000" lnSpcReduction="20000"/>
          </a:bodyPr>
          <a:lstStyle/>
          <a:p>
            <a:r>
              <a:rPr lang="en-US" sz="3400" dirty="0" smtClean="0"/>
              <a:t>If the 157 Communities First partnerships in Wales generated £250,000 of their own income this would create a revenue stream of £39 million. If the 10% most deprived communities in England followed suit this would amount to over £800 million</a:t>
            </a:r>
          </a:p>
          <a:p>
            <a:r>
              <a:rPr lang="en-US" sz="3400" dirty="0" smtClean="0"/>
              <a:t>If benefit claimants could be reduced by 10% year on year in 5 years this would represent a saving of around £7 million for Townhill. The same thinking applied to all Communities First areas in Wales would bring savings of over £ 1 billion. For the UK this could amount to around £20 billion. </a:t>
            </a:r>
          </a:p>
          <a:p>
            <a:r>
              <a:rPr lang="en-US" sz="3400" dirty="0" smtClean="0"/>
              <a:t>How big would the potential savings be if we did the same back of an envelope exercise for all areas of public service delivery?</a:t>
            </a:r>
          </a:p>
          <a:p>
            <a:r>
              <a:rPr lang="en-GB" sz="3400" dirty="0" smtClean="0"/>
              <a:t>Crime - £60 billion with 40% committed in 10% poorest areas!! (£24billion)</a:t>
            </a:r>
            <a:endParaRPr lang="en-US" sz="3400" dirty="0" smtClean="0"/>
          </a:p>
          <a:p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Assumption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r>
              <a:rPr lang="en-GB" dirty="0" smtClean="0"/>
              <a:t>	The social enterprise model shows there are alternatives to the traditional top-down approach to public service delivery, and we believe that if we can explore these potentials together then we can make some transformational improvements not just to </a:t>
            </a:r>
            <a:r>
              <a:rPr lang="en-GB" dirty="0" err="1" smtClean="0"/>
              <a:t>Townhill</a:t>
            </a:r>
            <a:r>
              <a:rPr lang="en-GB" dirty="0" smtClean="0"/>
              <a:t>, Mayhill and </a:t>
            </a:r>
            <a:r>
              <a:rPr lang="en-GB" dirty="0" err="1" smtClean="0"/>
              <a:t>Gors</a:t>
            </a:r>
            <a:r>
              <a:rPr lang="en-GB" dirty="0" smtClean="0"/>
              <a:t>, but also to Swansea, Wales and the UK.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GB" dirty="0" smtClean="0"/>
              <a:t>Thanks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618</Words>
  <Application>Microsoft Office PowerPoint</Application>
  <PresentationFormat>On-screen Show (4:3)</PresentationFormat>
  <Paragraphs>217</Paragraphs>
  <Slides>22</Slides>
  <Notes>22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Office Theme</vt:lpstr>
      <vt:lpstr>Picture</vt:lpstr>
      <vt:lpstr>Bitmap Image</vt:lpstr>
      <vt:lpstr>Document</vt:lpstr>
      <vt:lpstr>Mike Durke CEO Communities First Co-ordinator</vt:lpstr>
      <vt:lpstr>Links</vt:lpstr>
      <vt:lpstr>The Hill CDT Ltd</vt:lpstr>
      <vt:lpstr>Vision</vt:lpstr>
      <vt:lpstr>Board</vt:lpstr>
      <vt:lpstr>Phoenix Centre</vt:lpstr>
      <vt:lpstr>The Phoenix Centre</vt:lpstr>
      <vt:lpstr>Phoenix Centre</vt:lpstr>
      <vt:lpstr>From the air</vt:lpstr>
      <vt:lpstr>Estate Origins</vt:lpstr>
      <vt:lpstr>Slide 11</vt:lpstr>
      <vt:lpstr>Why?</vt:lpstr>
      <vt:lpstr>Multiple Deprivation</vt:lpstr>
      <vt:lpstr>Mayals</vt:lpstr>
      <vt:lpstr>Child Poverty</vt:lpstr>
      <vt:lpstr>We need to take a target rifle to issues of deprivation, and put away the blunderbuss.  Let’s pin-point the issues from the perspective of the professionals and the people then see what can be done to make a measurable difference</vt:lpstr>
      <vt:lpstr>Slide 17</vt:lpstr>
      <vt:lpstr>Jobseeker’s Allowance?</vt:lpstr>
      <vt:lpstr>Particular geographical areas are a melting point for economic and social issues, with huge public service dependency  Reduce dependency – save money</vt:lpstr>
      <vt:lpstr>Where’s the money?</vt:lpstr>
      <vt:lpstr>Assumption</vt:lpstr>
      <vt:lpstr>Thanks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Steve Griffiths</cp:lastModifiedBy>
  <cp:revision>18</cp:revision>
  <dcterms:created xsi:type="dcterms:W3CDTF">2006-08-16T00:00:00Z</dcterms:created>
  <dcterms:modified xsi:type="dcterms:W3CDTF">2012-02-02T15:39:40Z</dcterms:modified>
</cp:coreProperties>
</file>