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6" r:id="rId9"/>
    <p:sldId id="272" r:id="rId10"/>
    <p:sldId id="267" r:id="rId11"/>
    <p:sldId id="269" r:id="rId12"/>
    <p:sldId id="26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B1DACA-18D0-4D0C-B757-226A918624BF}" v="1" dt="2023-05-14T22:05:02.4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740" autoAdjust="0"/>
  </p:normalViewPr>
  <p:slideViewPr>
    <p:cSldViewPr>
      <p:cViewPr varScale="1">
        <p:scale>
          <a:sx n="59" d="100"/>
          <a:sy n="59" d="100"/>
        </p:scale>
        <p:origin x="1716"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nya amaro" userId="bb9888faad179acf" providerId="LiveId" clId="{94B1DACA-18D0-4D0C-B757-226A918624BF}"/>
    <pc:docChg chg="undo redo custSel modSld sldOrd">
      <pc:chgData name="tanya amaro" userId="bb9888faad179acf" providerId="LiveId" clId="{94B1DACA-18D0-4D0C-B757-226A918624BF}" dt="2023-05-16T19:27:30.358" v="824" actId="1076"/>
      <pc:docMkLst>
        <pc:docMk/>
      </pc:docMkLst>
      <pc:sldChg chg="modSp mod modNotesTx">
        <pc:chgData name="tanya amaro" userId="bb9888faad179acf" providerId="LiveId" clId="{94B1DACA-18D0-4D0C-B757-226A918624BF}" dt="2023-05-16T19:26:00.957" v="805" actId="404"/>
        <pc:sldMkLst>
          <pc:docMk/>
          <pc:sldMk cId="0" sldId="256"/>
        </pc:sldMkLst>
        <pc:spChg chg="mod">
          <ac:chgData name="tanya amaro" userId="bb9888faad179acf" providerId="LiveId" clId="{94B1DACA-18D0-4D0C-B757-226A918624BF}" dt="2023-05-16T19:26:00.957" v="805" actId="404"/>
          <ac:spMkLst>
            <pc:docMk/>
            <pc:sldMk cId="0" sldId="256"/>
            <ac:spMk id="2" creationId="{00000000-0000-0000-0000-000000000000}"/>
          </ac:spMkLst>
        </pc:spChg>
      </pc:sldChg>
      <pc:sldChg chg="modSp mod ord modNotesTx">
        <pc:chgData name="tanya amaro" userId="bb9888faad179acf" providerId="LiveId" clId="{94B1DACA-18D0-4D0C-B757-226A918624BF}" dt="2023-05-16T19:24:10.692" v="769" actId="403"/>
        <pc:sldMkLst>
          <pc:docMk/>
          <pc:sldMk cId="0" sldId="257"/>
        </pc:sldMkLst>
        <pc:spChg chg="mod">
          <ac:chgData name="tanya amaro" userId="bb9888faad179acf" providerId="LiveId" clId="{94B1DACA-18D0-4D0C-B757-226A918624BF}" dt="2023-05-16T19:24:10.692" v="769" actId="403"/>
          <ac:spMkLst>
            <pc:docMk/>
            <pc:sldMk cId="0" sldId="257"/>
            <ac:spMk id="3" creationId="{00000000-0000-0000-0000-000000000000}"/>
          </ac:spMkLst>
        </pc:spChg>
        <pc:picChg chg="mod">
          <ac:chgData name="tanya amaro" userId="bb9888faad179acf" providerId="LiveId" clId="{94B1DACA-18D0-4D0C-B757-226A918624BF}" dt="2023-05-15T00:28:12.419" v="709" actId="1076"/>
          <ac:picMkLst>
            <pc:docMk/>
            <pc:sldMk cId="0" sldId="257"/>
            <ac:picMk id="7" creationId="{00000000-0000-0000-0000-000000000000}"/>
          </ac:picMkLst>
        </pc:picChg>
      </pc:sldChg>
      <pc:sldChg chg="modSp mod modNotesTx">
        <pc:chgData name="tanya amaro" userId="bb9888faad179acf" providerId="LiveId" clId="{94B1DACA-18D0-4D0C-B757-226A918624BF}" dt="2023-05-16T19:27:30.358" v="824" actId="1076"/>
        <pc:sldMkLst>
          <pc:docMk/>
          <pc:sldMk cId="0" sldId="258"/>
        </pc:sldMkLst>
        <pc:spChg chg="mod">
          <ac:chgData name="tanya amaro" userId="bb9888faad179acf" providerId="LiveId" clId="{94B1DACA-18D0-4D0C-B757-226A918624BF}" dt="2023-05-16T19:23:04.260" v="766" actId="113"/>
          <ac:spMkLst>
            <pc:docMk/>
            <pc:sldMk cId="0" sldId="258"/>
            <ac:spMk id="3" creationId="{00000000-0000-0000-0000-000000000000}"/>
          </ac:spMkLst>
        </pc:spChg>
        <pc:picChg chg="mod">
          <ac:chgData name="tanya amaro" userId="bb9888faad179acf" providerId="LiveId" clId="{94B1DACA-18D0-4D0C-B757-226A918624BF}" dt="2023-05-16T19:27:30.358" v="824" actId="1076"/>
          <ac:picMkLst>
            <pc:docMk/>
            <pc:sldMk cId="0" sldId="258"/>
            <ac:picMk id="4" creationId="{00000000-0000-0000-0000-000000000000}"/>
          </ac:picMkLst>
        </pc:picChg>
      </pc:sldChg>
      <pc:sldChg chg="modSp mod">
        <pc:chgData name="tanya amaro" userId="bb9888faad179acf" providerId="LiveId" clId="{94B1DACA-18D0-4D0C-B757-226A918624BF}" dt="2023-05-16T19:22:43.690" v="764" actId="1076"/>
        <pc:sldMkLst>
          <pc:docMk/>
          <pc:sldMk cId="0" sldId="259"/>
        </pc:sldMkLst>
        <pc:spChg chg="mod">
          <ac:chgData name="tanya amaro" userId="bb9888faad179acf" providerId="LiveId" clId="{94B1DACA-18D0-4D0C-B757-226A918624BF}" dt="2023-05-16T19:22:18.433" v="758" actId="1076"/>
          <ac:spMkLst>
            <pc:docMk/>
            <pc:sldMk cId="0" sldId="259"/>
            <ac:spMk id="2" creationId="{00000000-0000-0000-0000-000000000000}"/>
          </ac:spMkLst>
        </pc:spChg>
        <pc:spChg chg="mod">
          <ac:chgData name="tanya amaro" userId="bb9888faad179acf" providerId="LiveId" clId="{94B1DACA-18D0-4D0C-B757-226A918624BF}" dt="2023-05-16T19:22:43.690" v="764" actId="1076"/>
          <ac:spMkLst>
            <pc:docMk/>
            <pc:sldMk cId="0" sldId="259"/>
            <ac:spMk id="3" creationId="{00000000-0000-0000-0000-000000000000}"/>
          </ac:spMkLst>
        </pc:spChg>
      </pc:sldChg>
      <pc:sldChg chg="modSp mod modNotesTx">
        <pc:chgData name="tanya amaro" userId="bb9888faad179acf" providerId="LiveId" clId="{94B1DACA-18D0-4D0C-B757-226A918624BF}" dt="2023-05-16T19:21:49.315" v="756" actId="20577"/>
        <pc:sldMkLst>
          <pc:docMk/>
          <pc:sldMk cId="0" sldId="260"/>
        </pc:sldMkLst>
        <pc:spChg chg="mod">
          <ac:chgData name="tanya amaro" userId="bb9888faad179acf" providerId="LiveId" clId="{94B1DACA-18D0-4D0C-B757-226A918624BF}" dt="2023-05-16T19:21:49.315" v="756" actId="20577"/>
          <ac:spMkLst>
            <pc:docMk/>
            <pc:sldMk cId="0" sldId="260"/>
            <ac:spMk id="3" creationId="{00000000-0000-0000-0000-000000000000}"/>
          </ac:spMkLst>
        </pc:spChg>
      </pc:sldChg>
      <pc:sldChg chg="modSp mod modNotesTx">
        <pc:chgData name="tanya amaro" userId="bb9888faad179acf" providerId="LiveId" clId="{94B1DACA-18D0-4D0C-B757-226A918624BF}" dt="2023-05-16T19:21:30.637" v="752" actId="113"/>
        <pc:sldMkLst>
          <pc:docMk/>
          <pc:sldMk cId="0" sldId="261"/>
        </pc:sldMkLst>
        <pc:spChg chg="mod">
          <ac:chgData name="tanya amaro" userId="bb9888faad179acf" providerId="LiveId" clId="{94B1DACA-18D0-4D0C-B757-226A918624BF}" dt="2023-05-16T19:21:30.637" v="752" actId="113"/>
          <ac:spMkLst>
            <pc:docMk/>
            <pc:sldMk cId="0" sldId="261"/>
            <ac:spMk id="3" creationId="{00000000-0000-0000-0000-000000000000}"/>
          </ac:spMkLst>
        </pc:spChg>
      </pc:sldChg>
      <pc:sldChg chg="modSp mod modNotesTx">
        <pc:chgData name="tanya amaro" userId="bb9888faad179acf" providerId="LiveId" clId="{94B1DACA-18D0-4D0C-B757-226A918624BF}" dt="2023-05-16T19:21:07.348" v="751" actId="1076"/>
        <pc:sldMkLst>
          <pc:docMk/>
          <pc:sldMk cId="0" sldId="262"/>
        </pc:sldMkLst>
        <pc:spChg chg="mod">
          <ac:chgData name="tanya amaro" userId="bb9888faad179acf" providerId="LiveId" clId="{94B1DACA-18D0-4D0C-B757-226A918624BF}" dt="2023-05-16T19:21:01.471" v="750" actId="1076"/>
          <ac:spMkLst>
            <pc:docMk/>
            <pc:sldMk cId="0" sldId="262"/>
            <ac:spMk id="2" creationId="{00000000-0000-0000-0000-000000000000}"/>
          </ac:spMkLst>
        </pc:spChg>
        <pc:spChg chg="mod">
          <ac:chgData name="tanya amaro" userId="bb9888faad179acf" providerId="LiveId" clId="{94B1DACA-18D0-4D0C-B757-226A918624BF}" dt="2023-05-16T19:21:07.348" v="751" actId="1076"/>
          <ac:spMkLst>
            <pc:docMk/>
            <pc:sldMk cId="0" sldId="262"/>
            <ac:spMk id="3" creationId="{00000000-0000-0000-0000-000000000000}"/>
          </ac:spMkLst>
        </pc:spChg>
      </pc:sldChg>
      <pc:sldChg chg="modSp mod">
        <pc:chgData name="tanya amaro" userId="bb9888faad179acf" providerId="LiveId" clId="{94B1DACA-18D0-4D0C-B757-226A918624BF}" dt="2023-05-16T19:27:03.084" v="823" actId="5793"/>
        <pc:sldMkLst>
          <pc:docMk/>
          <pc:sldMk cId="0" sldId="266"/>
        </pc:sldMkLst>
        <pc:spChg chg="mod">
          <ac:chgData name="tanya amaro" userId="bb9888faad179acf" providerId="LiveId" clId="{94B1DACA-18D0-4D0C-B757-226A918624BF}" dt="2023-05-16T19:27:03.084" v="823" actId="5793"/>
          <ac:spMkLst>
            <pc:docMk/>
            <pc:sldMk cId="0" sldId="266"/>
            <ac:spMk id="3" creationId="{00000000-0000-0000-0000-000000000000}"/>
          </ac:spMkLst>
        </pc:spChg>
      </pc:sldChg>
      <pc:sldChg chg="modSp mod">
        <pc:chgData name="tanya amaro" userId="bb9888faad179acf" providerId="LiveId" clId="{94B1DACA-18D0-4D0C-B757-226A918624BF}" dt="2023-05-16T19:26:26.809" v="806" actId="113"/>
        <pc:sldMkLst>
          <pc:docMk/>
          <pc:sldMk cId="2972030062" sldId="272"/>
        </pc:sldMkLst>
        <pc:spChg chg="mod">
          <ac:chgData name="tanya amaro" userId="bb9888faad179acf" providerId="LiveId" clId="{94B1DACA-18D0-4D0C-B757-226A918624BF}" dt="2023-05-16T19:26:26.809" v="806" actId="113"/>
          <ac:spMkLst>
            <pc:docMk/>
            <pc:sldMk cId="2972030062" sldId="272"/>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9211E92-EA89-4DA6-BB73-BF3F69F09CF9}" type="datetimeFigureOut">
              <a:rPr lang="en-US" smtClean="0"/>
              <a:pPr/>
              <a:t>5/16/2023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AB58C03-1E1A-43FE-B58C-54E0BBF574A5}" type="slidenum">
              <a:rPr lang="en-US" smtClean="0"/>
              <a:pPr/>
              <a:t>‹#›</a:t>
            </a:fld>
            <a:endParaRPr lang="en-US"/>
          </a:p>
        </p:txBody>
      </p:sp>
    </p:spTree>
    <p:extLst>
      <p:ext uri="{BB962C8B-B14F-4D97-AF65-F5344CB8AC3E}">
        <p14:creationId xmlns:p14="http://schemas.microsoft.com/office/powerpoint/2010/main" val="598156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PT" dirty="0"/>
              <a:t>Hello my names is tanya amaro today i will be  about  </a:t>
            </a:r>
            <a:endParaRPr lang="en-GB" dirty="0"/>
          </a:p>
        </p:txBody>
      </p:sp>
      <p:sp>
        <p:nvSpPr>
          <p:cNvPr id="4" name="Slide Number Placeholder 3"/>
          <p:cNvSpPr>
            <a:spLocks noGrp="1"/>
          </p:cNvSpPr>
          <p:nvPr>
            <p:ph type="sldNum" sz="quarter" idx="5"/>
          </p:nvPr>
        </p:nvSpPr>
        <p:spPr/>
        <p:txBody>
          <a:bodyPr/>
          <a:lstStyle/>
          <a:p>
            <a:fld id="{EAB58C03-1E1A-43FE-B58C-54E0BBF574A5}" type="slidenum">
              <a:rPr lang="en-US" smtClean="0"/>
              <a:pPr/>
              <a:t>1</a:t>
            </a:fld>
            <a:endParaRPr lang="en-US"/>
          </a:p>
        </p:txBody>
      </p:sp>
    </p:spTree>
    <p:extLst>
      <p:ext uri="{BB962C8B-B14F-4D97-AF65-F5344CB8AC3E}">
        <p14:creationId xmlns:p14="http://schemas.microsoft.com/office/powerpoint/2010/main" val="1776819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the guest service of a particular hotel brand, the importance of guest services in the overall hotel sector will be illustrated. Moreover, the significance of hospitality will be assessed along with the measures that are followed by hotels to meet customer expectations. </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AB58C03-1E1A-43FE-B58C-54E0BBF574A5}"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 hotel focuses on music, exotic experiences, design and fashion </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 </a:t>
            </a:r>
          </a:p>
        </p:txBody>
      </p:sp>
      <p:sp>
        <p:nvSpPr>
          <p:cNvPr id="4" name="Slide Number Placeholder 3"/>
          <p:cNvSpPr>
            <a:spLocks noGrp="1"/>
          </p:cNvSpPr>
          <p:nvPr>
            <p:ph type="sldNum" sz="quarter" idx="10"/>
          </p:nvPr>
        </p:nvSpPr>
        <p:spPr/>
        <p:txBody>
          <a:bodyPr/>
          <a:lstStyle/>
          <a:p>
            <a:fld id="{EAB58C03-1E1A-43FE-B58C-54E0BBF574A5}"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has been identified that People having an annual income level over 40,000 GBP mostly prefer spending leisure time at the property of “W hotels” to get the back spirit and fuel in life. Interestingly, people from developed countries who have strong financial backgrounds are the main customers of “W Hotels”. </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AB58C03-1E1A-43FE-B58C-54E0BBF574A5}"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 </a:t>
            </a:r>
            <a:r>
              <a:rPr lang="en-GB" sz="1200" kern="1200" dirty="0">
                <a:solidFill>
                  <a:schemeClr val="tx1"/>
                </a:solidFill>
                <a:effectLst/>
                <a:latin typeface="+mn-lt"/>
                <a:ea typeface="+mn-ea"/>
                <a:cs typeface="+mn-cs"/>
              </a:rPr>
              <a:t>all basic accommodation facilities along with 24h  guest assistance services, for the swimming pools, gyms and fashion studios, the W hotel offered to customers  brand to ensure a luxurious and relaxed experience.    </a:t>
            </a:r>
            <a:endParaRPr lang="en-IN" sz="1200" kern="1200" dirty="0">
              <a:solidFill>
                <a:schemeClr val="tx1"/>
              </a:solidFill>
              <a:effectLst/>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AB58C03-1E1A-43FE-B58C-54E0BBF574A5}"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context,  the space of hotel rooms, cleanliness, comfortable and clean beds, wardrobes and other furniture, good views from the balcony, and essential electronic ga including television, fridge, and air condition are essential to optimise room facilities. to the washroom should be clean, well-decorated and equipped with shower, latrine commode </a:t>
            </a:r>
            <a:endParaRPr lang="en-IN" sz="1200" kern="1200" dirty="0">
              <a:solidFill>
                <a:schemeClr val="tx1"/>
              </a:solidFill>
              <a:effectLst/>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AB58C03-1E1A-43FE-B58C-54E0BBF574A5}"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the hotel staff and management plays a significant role in making customers satisfied. Thus, it is important to hire skilled and well-behaved professional employees to scale up the quality of guest services.           </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AB58C03-1E1A-43FE-B58C-54E0BBF574A5}"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Besides this, regular housekeeping and room services are provided by skilled hotel attendants to offer room cleaning and food services in the room. Hotel organisations review and analyse customer feedback and complaints to reform guest services by prioritizing areas of improvement to exceed guest expectations. Mostly, all hotel brands emphasise staff behaviour, customer management services, fundamental facilities and amenities, cleanliness and hygiene measures and competitive pricing to satisfy customers by meeting their expectations.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AB58C03-1E1A-43FE-B58C-54E0BBF574A5}"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has been concluded from the overall presentation that the quality of guest service and hospitality plays the most significant role in enhancing organisational performance by maximising guest satisfaction. </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AB58C03-1E1A-43FE-B58C-54E0BBF574A5}"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EAB58C03-1E1A-43FE-B58C-54E0BBF574A5}" type="slidenum">
              <a:rPr lang="en-US" smtClean="0"/>
              <a:pPr/>
              <a:t>10</a:t>
            </a:fld>
            <a:endParaRPr lang="en-US"/>
          </a:p>
        </p:txBody>
      </p:sp>
    </p:spTree>
    <p:extLst>
      <p:ext uri="{BB962C8B-B14F-4D97-AF65-F5344CB8AC3E}">
        <p14:creationId xmlns:p14="http://schemas.microsoft.com/office/powerpoint/2010/main" val="7846368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8000"/>
            <a:lum/>
          </a:blip>
          <a:srcRect/>
          <a:stretch>
            <a:fillRect l="-9000" r="-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5/16/2023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4000"/>
            <a:lum/>
          </a:blip>
          <a:srcRect/>
          <a:stretch>
            <a:fillRect l="-9000" r="-9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362200"/>
            <a:ext cx="7772400" cy="1905000"/>
          </a:xfrm>
        </p:spPr>
        <p:txBody>
          <a:bodyPr>
            <a:normAutofit fontScale="90000"/>
          </a:bodyPr>
          <a:lstStyle/>
          <a:p>
            <a:r>
              <a:rPr lang="en-US" sz="3600" b="1" dirty="0">
                <a:latin typeface="Times New Roman" pitchFamily="18" charset="0"/>
                <a:cs typeface="Times New Roman" pitchFamily="18" charset="0"/>
              </a:rPr>
              <a:t>THE ROLE OF HOSPITALITY AND QUALITY GUEST SERVICES WITHIN THE HOTEL INDUSTRY</a:t>
            </a:r>
            <a:br>
              <a:rPr lang="en-US" sz="3600" b="1" dirty="0">
                <a:latin typeface="Times New Roman" pitchFamily="18" charset="0"/>
                <a:cs typeface="Times New Roman" pitchFamily="18" charset="0"/>
              </a:rPr>
            </a:br>
            <a:br>
              <a:rPr lang="en-US" sz="3600" b="1" dirty="0">
                <a:latin typeface="Times New Roman" pitchFamily="18" charset="0"/>
                <a:cs typeface="Times New Roman" pitchFamily="18" charset="0"/>
              </a:rPr>
            </a:br>
            <a:r>
              <a:rPr lang="en-US" sz="3600" b="1" dirty="0">
                <a:latin typeface="Times New Roman" pitchFamily="18" charset="0"/>
                <a:cs typeface="Times New Roman" pitchFamily="18" charset="0"/>
              </a:rPr>
              <a:t>                           </a:t>
            </a:r>
            <a:br>
              <a:rPr lang="en-US" sz="3600" b="1" dirty="0">
                <a:latin typeface="Times New Roman" pitchFamily="18" charset="0"/>
                <a:cs typeface="Times New Roman" pitchFamily="18" charset="0"/>
              </a:rPr>
            </a:br>
            <a:br>
              <a:rPr lang="en-US" sz="3600" b="1" dirty="0">
                <a:latin typeface="Times New Roman" pitchFamily="18" charset="0"/>
                <a:cs typeface="Times New Roman" pitchFamily="18" charset="0"/>
              </a:rPr>
            </a:br>
            <a:br>
              <a:rPr lang="en-US" sz="3600" b="1" dirty="0">
                <a:latin typeface="Times New Roman" pitchFamily="18" charset="0"/>
                <a:cs typeface="Times New Roman" pitchFamily="18" charset="0"/>
              </a:rPr>
            </a:br>
            <a:r>
              <a:rPr lang="en-US" sz="3600" b="1" dirty="0">
                <a:latin typeface="Times New Roman" pitchFamily="18" charset="0"/>
                <a:cs typeface="Times New Roman" pitchFamily="18" charset="0"/>
              </a:rPr>
              <a:t>			</a:t>
            </a:r>
            <a:r>
              <a:rPr lang="en-US" sz="2700" b="1" dirty="0">
                <a:latin typeface="Times New Roman" pitchFamily="18" charset="0"/>
                <a:cs typeface="Times New Roman" pitchFamily="18" charset="0"/>
              </a:rPr>
              <a:t>Tanya </a:t>
            </a:r>
            <a:r>
              <a:rPr lang="en-US" sz="2700" b="1" dirty="0" err="1">
                <a:latin typeface="Times New Roman" pitchFamily="18" charset="0"/>
                <a:cs typeface="Times New Roman" pitchFamily="18" charset="0"/>
              </a:rPr>
              <a:t>Gue</a:t>
            </a:r>
            <a:r>
              <a:rPr lang="en-US" sz="2700" b="1" dirty="0">
                <a:latin typeface="Times New Roman" pitchFamily="18" charset="0"/>
                <a:cs typeface="Times New Roman" pitchFamily="18" charset="0"/>
              </a:rPr>
              <a:t> Ferreira Amaro</a:t>
            </a:r>
            <a:endParaRPr lang="en-US" sz="3600" b="1"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normAutofit/>
          </a:bodyPr>
          <a:lstStyle/>
          <a:p>
            <a:r>
              <a:rPr lang="en-GB" b="1" dirty="0">
                <a:latin typeface="Times New Roman" pitchFamily="18" charset="0"/>
                <a:cs typeface="Times New Roman" pitchFamily="18" charset="0"/>
              </a:rPr>
              <a:t>Introduction</a:t>
            </a:r>
            <a:r>
              <a:rPr lang="en-GB" b="1" dirty="0"/>
              <a:t> </a:t>
            </a:r>
            <a:endParaRPr lang="en-US" b="1" dirty="0"/>
          </a:p>
        </p:txBody>
      </p:sp>
      <p:sp>
        <p:nvSpPr>
          <p:cNvPr id="3" name="Content Placeholder 2"/>
          <p:cNvSpPr>
            <a:spLocks noGrp="1"/>
          </p:cNvSpPr>
          <p:nvPr>
            <p:ph idx="1"/>
          </p:nvPr>
        </p:nvSpPr>
        <p:spPr>
          <a:xfrm>
            <a:off x="228600" y="3733800"/>
            <a:ext cx="8686800" cy="2819400"/>
          </a:xfrm>
        </p:spPr>
        <p:txBody>
          <a:bodyPr anchor="ctr">
            <a:noAutofit/>
          </a:bodyPr>
          <a:lstStyle/>
          <a:p>
            <a:pPr lvl="0">
              <a:lnSpc>
                <a:spcPct val="150000"/>
              </a:lnSpc>
            </a:pPr>
            <a:r>
              <a:rPr lang="en-GB" sz="2000" b="1" dirty="0">
                <a:latin typeface="Times New Roman" pitchFamily="18" charset="0"/>
                <a:cs typeface="Times New Roman" pitchFamily="18" charset="0"/>
              </a:rPr>
              <a:t>The presentation is going to shed light on the essence of hospitality and guest services in the hotel sector.</a:t>
            </a:r>
            <a:endParaRPr lang="en-IN" sz="2000" b="1" dirty="0">
              <a:latin typeface="Times New Roman" pitchFamily="18" charset="0"/>
              <a:cs typeface="Times New Roman" pitchFamily="18" charset="0"/>
            </a:endParaRPr>
          </a:p>
          <a:p>
            <a:pPr lvl="0">
              <a:lnSpc>
                <a:spcPct val="150000"/>
              </a:lnSpc>
            </a:pPr>
            <a:r>
              <a:rPr lang="en-GB" sz="2000" b="1" dirty="0">
                <a:latin typeface="Times New Roman" pitchFamily="18" charset="0"/>
                <a:cs typeface="Times New Roman" pitchFamily="18" charset="0"/>
              </a:rPr>
              <a:t>It is crucial to maximise customer satisfaction to ensure stability in organisational performance in the hotel industry.</a:t>
            </a:r>
            <a:endParaRPr lang="en-IN" sz="2000" b="1" dirty="0">
              <a:latin typeface="Times New Roman" pitchFamily="18" charset="0"/>
              <a:cs typeface="Times New Roman" pitchFamily="18" charset="0"/>
            </a:endParaRPr>
          </a:p>
          <a:p>
            <a:pPr lvl="0">
              <a:lnSpc>
                <a:spcPct val="150000"/>
              </a:lnSpc>
            </a:pPr>
            <a:r>
              <a:rPr lang="en-GB" sz="2000" b="1" dirty="0">
                <a:latin typeface="Times New Roman" pitchFamily="18" charset="0"/>
                <a:cs typeface="Times New Roman" pitchFamily="18" charset="0"/>
              </a:rPr>
              <a:t>In this context, a specific brand of a global hospitality organisation will be selected in this study to focus on its customer base, guest facilities and hospitality services.</a:t>
            </a:r>
            <a:endParaRPr lang="en-IN" sz="2000" b="1" dirty="0">
              <a:latin typeface="Times New Roman" pitchFamily="18" charset="0"/>
              <a:cs typeface="Times New Roman" pitchFamily="18" charset="0"/>
            </a:endParaRPr>
          </a:p>
          <a:p>
            <a:pPr marL="0" indent="0" algn="just">
              <a:lnSpc>
                <a:spcPct val="150000"/>
              </a:lnSpc>
              <a:buNone/>
            </a:pPr>
            <a:endParaRPr lang="en-US" sz="1800" dirty="0">
              <a:latin typeface="Times New Roman" pitchFamily="18" charset="0"/>
              <a:cs typeface="Times New Roman" pitchFamily="18" charset="0"/>
            </a:endParaRPr>
          </a:p>
        </p:txBody>
      </p:sp>
      <p:pic>
        <p:nvPicPr>
          <p:cNvPr id="7" name="Picture 6" descr="The Ultimate Guide to Hotel Operations (2023)"/>
          <p:cNvPicPr/>
          <p:nvPr/>
        </p:nvPicPr>
        <p:blipFill>
          <a:blip r:embed="rId3">
            <a:extLst>
              <a:ext uri="{28A0092B-C50C-407E-A947-70E740481C1C}">
                <a14:useLocalDpi xmlns:a14="http://schemas.microsoft.com/office/drawing/2010/main" val="0"/>
              </a:ext>
            </a:extLst>
          </a:blip>
          <a:srcRect/>
          <a:stretch>
            <a:fillRect/>
          </a:stretch>
        </p:blipFill>
        <p:spPr bwMode="auto">
          <a:xfrm>
            <a:off x="2286000" y="1046247"/>
            <a:ext cx="4038600" cy="2105167"/>
          </a:xfrm>
          <a:prstGeom prst="rect">
            <a:avLst/>
          </a:prstGeom>
          <a:noFill/>
          <a:ln w="28575">
            <a:solidFill>
              <a:schemeClr val="tx1"/>
            </a:solid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a:bodyPr>
          <a:lstStyle/>
          <a:p>
            <a:r>
              <a:rPr lang="en-GB" sz="3200" b="1" dirty="0">
                <a:latin typeface="Times New Roman" pitchFamily="18" charset="0"/>
                <a:cs typeface="Times New Roman" pitchFamily="18" charset="0"/>
              </a:rPr>
              <a:t>Background of the hotel brand </a:t>
            </a:r>
            <a:br>
              <a:rPr lang="en-IN" sz="3200" b="1" dirty="0">
                <a:latin typeface="Times New Roman" pitchFamily="18" charset="0"/>
                <a:cs typeface="Times New Roman" pitchFamily="18" charset="0"/>
              </a:rPr>
            </a:b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3810000"/>
            <a:ext cx="8382000" cy="2895600"/>
          </a:xfrm>
        </p:spPr>
        <p:txBody>
          <a:bodyPr anchor="ctr">
            <a:noAutofit/>
          </a:bodyPr>
          <a:lstStyle/>
          <a:p>
            <a:pPr lvl="0"/>
            <a:r>
              <a:rPr lang="en-GB" sz="2000" b="1" dirty="0">
                <a:latin typeface="Times New Roman" pitchFamily="18" charset="0"/>
                <a:cs typeface="Times New Roman" pitchFamily="18" charset="0"/>
              </a:rPr>
              <a:t>The study is going to focus on W Hotels which is one of the luxury hotel brands under the parent organisation Marriott International. </a:t>
            </a:r>
            <a:endParaRPr lang="en-IN" sz="2000" b="1" dirty="0">
              <a:latin typeface="Times New Roman" pitchFamily="18" charset="0"/>
              <a:cs typeface="Times New Roman" pitchFamily="18" charset="0"/>
            </a:endParaRPr>
          </a:p>
          <a:p>
            <a:pPr lvl="0"/>
            <a:r>
              <a:rPr lang="en-GB" sz="2000" b="1" dirty="0">
                <a:latin typeface="Times New Roman" pitchFamily="18" charset="0"/>
                <a:cs typeface="Times New Roman" pitchFamily="18" charset="0"/>
              </a:rPr>
              <a:t>This brand is launched back in 1998 with “W New York” (W Hotels, 2023).</a:t>
            </a:r>
            <a:endParaRPr lang="en-IN" sz="2000" b="1" dirty="0">
              <a:latin typeface="Times New Roman" pitchFamily="18" charset="0"/>
              <a:cs typeface="Times New Roman" pitchFamily="18" charset="0"/>
            </a:endParaRPr>
          </a:p>
          <a:p>
            <a:pPr lvl="0"/>
            <a:r>
              <a:rPr lang="en-GB" sz="2000" b="1" dirty="0">
                <a:latin typeface="Times New Roman" pitchFamily="18" charset="0"/>
                <a:cs typeface="Times New Roman" pitchFamily="18" charset="0"/>
              </a:rPr>
              <a:t>There were 67 hotels under the brand of W Hotels across 25 nations and territories in 2022 (Marriott, 2023).</a:t>
            </a:r>
            <a:endParaRPr lang="en-IN" sz="2000" b="1" dirty="0">
              <a:latin typeface="Times New Roman" pitchFamily="18" charset="0"/>
              <a:cs typeface="Times New Roman" pitchFamily="18" charset="0"/>
            </a:endParaRPr>
          </a:p>
          <a:p>
            <a:pPr lvl="0"/>
            <a:r>
              <a:rPr lang="en-GB" sz="2000" b="1" dirty="0">
                <a:latin typeface="Times New Roman" pitchFamily="18" charset="0"/>
                <a:cs typeface="Times New Roman" pitchFamily="18" charset="0"/>
              </a:rPr>
              <a:t>The brand comes under the luxury segment of Marriott International mainly focuses on music, exotic experiences, design and fashion</a:t>
            </a:r>
            <a:r>
              <a:rPr lang="en-GB" sz="2000" dirty="0">
                <a:latin typeface="Times New Roman" pitchFamily="18" charset="0"/>
                <a:cs typeface="Times New Roman" pitchFamily="18" charset="0"/>
              </a:rPr>
              <a:t> </a:t>
            </a:r>
            <a:r>
              <a:rPr lang="en-GB" sz="2000" b="1" dirty="0">
                <a:latin typeface="Times New Roman" pitchFamily="18" charset="0"/>
                <a:cs typeface="Times New Roman" pitchFamily="18" charset="0"/>
              </a:rPr>
              <a:t>(W Hotels, 2023)</a:t>
            </a:r>
            <a:r>
              <a:rPr lang="en-GB" sz="2000" dirty="0">
                <a:latin typeface="Times New Roman" pitchFamily="18" charset="0"/>
                <a:cs typeface="Times New Roman" pitchFamily="18" charset="0"/>
              </a:rPr>
              <a:t>.</a:t>
            </a:r>
            <a:endParaRPr lang="en-IN" sz="2000" dirty="0">
              <a:latin typeface="Times New Roman" pitchFamily="18" charset="0"/>
              <a:cs typeface="Times New Roman" pitchFamily="18" charset="0"/>
            </a:endParaRPr>
          </a:p>
          <a:p>
            <a:pPr marL="0" indent="0" algn="just">
              <a:lnSpc>
                <a:spcPct val="150000"/>
              </a:lnSpc>
              <a:buNone/>
            </a:pPr>
            <a:endParaRPr lang="en-IN" sz="1800" b="1" dirty="0">
              <a:latin typeface="Times New Roman" pitchFamily="18" charset="0"/>
              <a:cs typeface="Times New Roman"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26174" y="1013619"/>
            <a:ext cx="4444052" cy="2438400"/>
          </a:xfrm>
          <a:prstGeom prst="rect">
            <a:avLst/>
          </a:prstGeom>
          <a:effectLst>
            <a:softEdge rad="12700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6329"/>
            <a:ext cx="8229600" cy="1143000"/>
          </a:xfrm>
        </p:spPr>
        <p:txBody>
          <a:bodyPr vert="horz" lIns="91440" tIns="45720" rIns="91440" bIns="45720" rtlCol="0" anchor="ctr">
            <a:normAutofit/>
          </a:bodyPr>
          <a:lstStyle/>
          <a:p>
            <a:r>
              <a:rPr lang="en-GB" sz="3200" b="1" dirty="0">
                <a:latin typeface="Times New Roman" pitchFamily="18" charset="0"/>
                <a:cs typeface="Times New Roman" pitchFamily="18" charset="0"/>
              </a:rPr>
              <a:t>Identification of main customers </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126671"/>
            <a:ext cx="8382000" cy="2667000"/>
          </a:xfrm>
        </p:spPr>
        <p:txBody>
          <a:bodyPr vert="horz" lIns="91440" tIns="45720" rIns="91440" bIns="45720" rtlCol="0" anchor="ctr">
            <a:noAutofit/>
          </a:bodyPr>
          <a:lstStyle/>
          <a:p>
            <a:pPr lvl="0" algn="just"/>
            <a:r>
              <a:rPr lang="en-GB" sz="1800" b="1" dirty="0">
                <a:latin typeface="Times New Roman" pitchFamily="18" charset="0"/>
                <a:cs typeface="Times New Roman" pitchFamily="18" charset="0"/>
              </a:rPr>
              <a:t>“W Hotels” comes under the luxury segment of Marriott International and thus the accommodation and hospitality service charges are comparatively high (</a:t>
            </a:r>
            <a:r>
              <a:rPr lang="en-GB" sz="1800" b="1" dirty="0" err="1">
                <a:latin typeface="Times New Roman" pitchFamily="18" charset="0"/>
                <a:cs typeface="Times New Roman" pitchFamily="18" charset="0"/>
              </a:rPr>
              <a:t>Piramanayagam</a:t>
            </a:r>
            <a:r>
              <a:rPr lang="en-GB" sz="1800" b="1" dirty="0">
                <a:latin typeface="Times New Roman" pitchFamily="18" charset="0"/>
                <a:cs typeface="Times New Roman" pitchFamily="18" charset="0"/>
              </a:rPr>
              <a:t> and Seal, 2022).</a:t>
            </a:r>
          </a:p>
          <a:p>
            <a:pPr lvl="0" algn="just"/>
            <a:endParaRPr lang="en-IN" sz="1800" b="1" dirty="0">
              <a:latin typeface="Times New Roman" pitchFamily="18" charset="0"/>
              <a:cs typeface="Times New Roman" pitchFamily="18" charset="0"/>
            </a:endParaRPr>
          </a:p>
          <a:p>
            <a:pPr lvl="0" algn="just"/>
            <a:r>
              <a:rPr lang="en-GB" sz="1800" b="1" dirty="0">
                <a:latin typeface="Times New Roman" pitchFamily="18" charset="0"/>
                <a:cs typeface="Times New Roman" pitchFamily="18" charset="0"/>
              </a:rPr>
              <a:t>Thus, people having high financial status and income levels are mostly the main customers of “W hotels”</a:t>
            </a:r>
          </a:p>
          <a:p>
            <a:pPr lvl="0" algn="just"/>
            <a:endParaRPr lang="en-IN" sz="1800" b="1" dirty="0">
              <a:latin typeface="Times New Roman" pitchFamily="18" charset="0"/>
              <a:cs typeface="Times New Roman" pitchFamily="18" charset="0"/>
            </a:endParaRPr>
          </a:p>
          <a:p>
            <a:pPr algn="just"/>
            <a:r>
              <a:rPr lang="en-GB" sz="1800" b="1" dirty="0">
                <a:latin typeface="Times New Roman" pitchFamily="18" charset="0"/>
                <a:cs typeface="Times New Roman" pitchFamily="18" charset="0"/>
              </a:rPr>
              <a:t>The brand currently has exotic and luxury properties in US and Canada, Europe, Africa and the Middle East, Latin America and Asia Pacific. Thus, people having high-income levels and affordability ranges from all geographic locations are the potential customers of this selected brand (</a:t>
            </a:r>
            <a:r>
              <a:rPr lang="en-GB" sz="1800" b="1" dirty="0" err="1">
                <a:latin typeface="Times New Roman" pitchFamily="18" charset="0"/>
                <a:cs typeface="Times New Roman" pitchFamily="18" charset="0"/>
              </a:rPr>
              <a:t>Banyeva</a:t>
            </a:r>
            <a:r>
              <a:rPr lang="en-GB" sz="1800" b="1" dirty="0">
                <a:latin typeface="Times New Roman" pitchFamily="18" charset="0"/>
                <a:cs typeface="Times New Roman" pitchFamily="18" charset="0"/>
              </a:rPr>
              <a:t> </a:t>
            </a:r>
            <a:r>
              <a:rPr lang="en-GB" sz="1800" b="1" i="1" dirty="0">
                <a:latin typeface="Times New Roman" pitchFamily="18" charset="0"/>
                <a:cs typeface="Times New Roman" pitchFamily="18" charset="0"/>
              </a:rPr>
              <a:t>et al. </a:t>
            </a:r>
            <a:r>
              <a:rPr lang="en-GB" sz="1800" b="1" dirty="0">
                <a:latin typeface="Times New Roman" pitchFamily="18" charset="0"/>
                <a:cs typeface="Times New Roman" pitchFamily="18" charset="0"/>
              </a:rPr>
              <a:t>2023). </a:t>
            </a:r>
            <a:endParaRPr lang="en-US" sz="1800" b="1" dirty="0">
              <a:latin typeface="Times New Roman" pitchFamily="18" charset="0"/>
              <a:cs typeface="Times New Roman"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9800" y="4267200"/>
            <a:ext cx="4648200" cy="2362200"/>
          </a:xfrm>
          <a:prstGeom prst="rect">
            <a:avLst/>
          </a:prstGeom>
          <a:ln w="38100">
            <a:solidFill>
              <a:schemeClr val="tx1"/>
            </a:solid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fontScale="90000"/>
          </a:bodyPr>
          <a:lstStyle/>
          <a:p>
            <a:r>
              <a:rPr lang="en-GB" sz="3200" b="1" dirty="0">
                <a:latin typeface="Times New Roman" pitchFamily="18" charset="0"/>
                <a:cs typeface="Times New Roman" pitchFamily="18" charset="0"/>
              </a:rPr>
              <a:t>Outlining the nature, scope and role of guest facilities and services offered by the hotel brand </a:t>
            </a:r>
            <a:br>
              <a:rPr lang="en-IN" sz="3200" b="1" dirty="0"/>
            </a:b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140677" y="1447800"/>
            <a:ext cx="5040923" cy="5257800"/>
          </a:xfrm>
        </p:spPr>
        <p:txBody>
          <a:bodyPr anchor="ctr">
            <a:noAutofit/>
          </a:bodyPr>
          <a:lstStyle/>
          <a:p>
            <a:pPr lvl="0" algn="just"/>
            <a:r>
              <a:rPr lang="en-GB" sz="2000" dirty="0">
                <a:latin typeface="Times New Roman" pitchFamily="18" charset="0"/>
                <a:cs typeface="Times New Roman" pitchFamily="18" charset="0"/>
              </a:rPr>
              <a:t>“</a:t>
            </a:r>
            <a:r>
              <a:rPr lang="en-GB" sz="1800" b="1" dirty="0">
                <a:latin typeface="Times New Roman" pitchFamily="18" charset="0"/>
                <a:cs typeface="Times New Roman" pitchFamily="18" charset="0"/>
              </a:rPr>
              <a:t>W Hotels” offers exclusive luxury properties to entertain customers with exotic rooms, and hotel amenities. </a:t>
            </a:r>
          </a:p>
          <a:p>
            <a:pPr lvl="0" algn="just"/>
            <a:endParaRPr lang="en-IN" sz="1800" b="1" dirty="0">
              <a:latin typeface="Times New Roman" pitchFamily="18" charset="0"/>
              <a:cs typeface="Times New Roman" pitchFamily="18" charset="0"/>
            </a:endParaRPr>
          </a:p>
          <a:p>
            <a:pPr lvl="0" algn="just"/>
            <a:r>
              <a:rPr lang="en-GB" sz="1800" b="1" dirty="0">
                <a:latin typeface="Times New Roman" pitchFamily="18" charset="0"/>
                <a:cs typeface="Times New Roman" pitchFamily="18" charset="0"/>
              </a:rPr>
              <a:t>The brand is known for the designs of its proprietary, rooms. “W Hotels” incorporate local culture with property design to attract potential customers (W Hotels, 2023b).</a:t>
            </a:r>
            <a:endParaRPr lang="en-IN" sz="1800" b="1" dirty="0">
              <a:latin typeface="Times New Roman" pitchFamily="18" charset="0"/>
              <a:cs typeface="Times New Roman" pitchFamily="18" charset="0"/>
            </a:endParaRPr>
          </a:p>
          <a:p>
            <a:pPr lvl="0" algn="just"/>
            <a:r>
              <a:rPr lang="en-GB" sz="1800" b="1" dirty="0">
                <a:latin typeface="Times New Roman" pitchFamily="18" charset="0"/>
                <a:cs typeface="Times New Roman" pitchFamily="18" charset="0"/>
              </a:rPr>
              <a:t>The brand offers different kinds of musical experiences including live music at bars and hotels to entertain customers (W Hotels, 2023a).</a:t>
            </a:r>
          </a:p>
          <a:p>
            <a:pPr lvl="0" algn="just"/>
            <a:endParaRPr lang="en-IN" sz="1800" b="1" dirty="0">
              <a:latin typeface="Times New Roman" pitchFamily="18" charset="0"/>
              <a:cs typeface="Times New Roman" pitchFamily="18" charset="0"/>
            </a:endParaRPr>
          </a:p>
          <a:p>
            <a:pPr lvl="0" algn="just"/>
            <a:r>
              <a:rPr lang="en-GB" sz="1800" b="1" dirty="0">
                <a:latin typeface="Times New Roman" pitchFamily="18" charset="0"/>
                <a:cs typeface="Times New Roman" pitchFamily="18" charset="0"/>
              </a:rPr>
              <a:t>The brand also provides massage sessions, yoga sessions, sports activities and buffet facilities to detox and fuel customers (W Hotels, 2023c). </a:t>
            </a:r>
            <a:endParaRPr lang="en-IN" sz="1800" b="1" dirty="0">
              <a:latin typeface="Times New Roman" pitchFamily="18" charset="0"/>
              <a:cs typeface="Times New Roman" pitchFamily="18" charset="0"/>
            </a:endParaRPr>
          </a:p>
          <a:p>
            <a:pPr marL="0" indent="0" algn="just">
              <a:buNone/>
            </a:pPr>
            <a:endParaRPr lang="en-US" sz="1800" dirty="0">
              <a:latin typeface="Times New Roman" pitchFamily="18" charset="0"/>
              <a:cs typeface="Times New Roman"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1" y="2514600"/>
            <a:ext cx="3487358" cy="2971800"/>
          </a:xfrm>
          <a:prstGeom prst="rect">
            <a:avLst/>
          </a:prstGeom>
          <a:ln w="28575">
            <a:solidFill>
              <a:schemeClr val="tx1"/>
            </a:solid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a:bodyPr>
          <a:lstStyle/>
          <a:p>
            <a:r>
              <a:rPr lang="en-GB" sz="3200" b="1" dirty="0">
                <a:latin typeface="Times New Roman" pitchFamily="18" charset="0"/>
                <a:cs typeface="Times New Roman" pitchFamily="18" charset="0"/>
              </a:rPr>
              <a:t>Explaining the essence of guest service in the hotel sector </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152400" y="1828800"/>
            <a:ext cx="5029200" cy="4419600"/>
          </a:xfrm>
        </p:spPr>
        <p:txBody>
          <a:bodyPr>
            <a:noAutofit/>
          </a:bodyPr>
          <a:lstStyle/>
          <a:p>
            <a:pPr lvl="0" algn="just">
              <a:lnSpc>
                <a:spcPct val="150000"/>
              </a:lnSpc>
            </a:pPr>
            <a:r>
              <a:rPr lang="en-GB" sz="1800" b="1" dirty="0">
                <a:latin typeface="Times New Roman" pitchFamily="18" charset="0"/>
                <a:cs typeface="Times New Roman" pitchFamily="18" charset="0"/>
              </a:rPr>
              <a:t>As per the studies of </a:t>
            </a:r>
            <a:r>
              <a:rPr lang="en-GB" sz="1800" b="1" dirty="0" err="1">
                <a:latin typeface="Times New Roman" pitchFamily="18" charset="0"/>
                <a:cs typeface="Times New Roman" pitchFamily="18" charset="0"/>
              </a:rPr>
              <a:t>Priyo</a:t>
            </a:r>
            <a:r>
              <a:rPr lang="en-GB" sz="1800" b="1" dirty="0">
                <a:latin typeface="Times New Roman" pitchFamily="18" charset="0"/>
                <a:cs typeface="Times New Roman" pitchFamily="18" charset="0"/>
              </a:rPr>
              <a:t>, </a:t>
            </a:r>
            <a:r>
              <a:rPr lang="en-GB" sz="1800" b="1" dirty="0" err="1">
                <a:latin typeface="Times New Roman" pitchFamily="18" charset="0"/>
                <a:cs typeface="Times New Roman" pitchFamily="18" charset="0"/>
              </a:rPr>
              <a:t>Mohamad</a:t>
            </a:r>
            <a:r>
              <a:rPr lang="en-GB" sz="1800" b="1" dirty="0">
                <a:latin typeface="Times New Roman" pitchFamily="18" charset="0"/>
                <a:cs typeface="Times New Roman" pitchFamily="18" charset="0"/>
              </a:rPr>
              <a:t> and </a:t>
            </a:r>
            <a:r>
              <a:rPr lang="en-GB" sz="1800" b="1" dirty="0" err="1">
                <a:latin typeface="Times New Roman" pitchFamily="18" charset="0"/>
                <a:cs typeface="Times New Roman" pitchFamily="18" charset="0"/>
              </a:rPr>
              <a:t>Adetunji</a:t>
            </a:r>
            <a:r>
              <a:rPr lang="en-GB" sz="1800" b="1" dirty="0">
                <a:latin typeface="Times New Roman" pitchFamily="18" charset="0"/>
                <a:cs typeface="Times New Roman" pitchFamily="18" charset="0"/>
              </a:rPr>
              <a:t> (2019), maximising the quality of guest service in the hotel industry helps in influencing customers.</a:t>
            </a:r>
            <a:endParaRPr lang="en-IN" sz="1800" b="1" dirty="0">
              <a:latin typeface="Times New Roman" pitchFamily="18" charset="0"/>
              <a:cs typeface="Times New Roman" pitchFamily="18" charset="0"/>
            </a:endParaRPr>
          </a:p>
          <a:p>
            <a:pPr lvl="0" algn="just">
              <a:lnSpc>
                <a:spcPct val="150000"/>
              </a:lnSpc>
            </a:pPr>
            <a:r>
              <a:rPr lang="en-GB" sz="1800" b="1" dirty="0">
                <a:latin typeface="Times New Roman" pitchFamily="18" charset="0"/>
                <a:cs typeface="Times New Roman" pitchFamily="18" charset="0"/>
              </a:rPr>
              <a:t>The basic services in the hotel sector include accommodation including flooding and lauding.</a:t>
            </a:r>
            <a:endParaRPr lang="en-IN" sz="1800" b="1" dirty="0">
              <a:latin typeface="Times New Roman" pitchFamily="18" charset="0"/>
              <a:cs typeface="Times New Roman" pitchFamily="18" charset="0"/>
            </a:endParaRPr>
          </a:p>
          <a:p>
            <a:pPr algn="just">
              <a:lnSpc>
                <a:spcPct val="150000"/>
              </a:lnSpc>
            </a:pPr>
            <a:r>
              <a:rPr lang="en-GB" sz="1800" b="1" dirty="0">
                <a:latin typeface="Times New Roman" pitchFamily="18" charset="0"/>
                <a:cs typeface="Times New Roman" pitchFamily="18" charset="0"/>
              </a:rPr>
              <a:t>In this context, the quality of rooms, interior design, washrooms and food play the most significant role in satisfying and retaining maximum numbers of consumers</a:t>
            </a:r>
            <a:r>
              <a:rPr lang="en-GB" sz="1800" dirty="0">
                <a:latin typeface="Times New Roman" pitchFamily="18" charset="0"/>
                <a:cs typeface="Times New Roman" pitchFamily="18" charset="0"/>
              </a:rPr>
              <a:t>.</a:t>
            </a:r>
            <a:endParaRPr lang="en-US" sz="1800" dirty="0">
              <a:latin typeface="Times New Roman" pitchFamily="18" charset="0"/>
              <a:cs typeface="Times New Roman"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6526" y="2667000"/>
            <a:ext cx="3575074" cy="2819400"/>
          </a:xfrm>
          <a:prstGeom prst="rect">
            <a:avLst/>
          </a:prstGeom>
          <a:ln w="28575">
            <a:solidFill>
              <a:schemeClr val="tx1"/>
            </a:solid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3543"/>
            <a:ext cx="8229600" cy="1143000"/>
          </a:xfrm>
        </p:spPr>
        <p:txBody>
          <a:bodyPr vert="horz" lIns="91440" tIns="45720" rIns="91440" bIns="45720" rtlCol="0" anchor="ctr">
            <a:normAutofit/>
          </a:bodyPr>
          <a:lstStyle/>
          <a:p>
            <a:r>
              <a:rPr lang="en-GB" sz="3200" b="1" dirty="0">
                <a:latin typeface="Times New Roman" pitchFamily="18" charset="0"/>
                <a:cs typeface="Times New Roman" pitchFamily="18" charset="0"/>
              </a:rPr>
              <a:t>Explaining the essence of guest service in the hotel sector </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155575" y="1905000"/>
            <a:ext cx="4568825" cy="4596267"/>
          </a:xfrm>
        </p:spPr>
        <p:txBody>
          <a:bodyPr anchor="ctr">
            <a:noAutofit/>
          </a:bodyPr>
          <a:lstStyle/>
          <a:p>
            <a:pPr lvl="0" algn="just"/>
            <a:r>
              <a:rPr lang="en-GB" sz="1800" b="1" dirty="0">
                <a:latin typeface="Times New Roman" pitchFamily="18" charset="0"/>
                <a:cs typeface="Times New Roman" pitchFamily="18" charset="0"/>
              </a:rPr>
              <a:t>As opined by Al-</a:t>
            </a:r>
            <a:r>
              <a:rPr lang="en-GB" sz="1800" b="1" dirty="0" err="1">
                <a:latin typeface="Times New Roman" pitchFamily="18" charset="0"/>
                <a:cs typeface="Times New Roman" pitchFamily="18" charset="0"/>
              </a:rPr>
              <a:t>Gasawneh</a:t>
            </a:r>
            <a:r>
              <a:rPr lang="en-GB" sz="1800" b="1" dirty="0">
                <a:latin typeface="Times New Roman" pitchFamily="18" charset="0"/>
                <a:cs typeface="Times New Roman" pitchFamily="18" charset="0"/>
              </a:rPr>
              <a:t> </a:t>
            </a:r>
            <a:r>
              <a:rPr lang="en-GB" sz="1800" b="1" i="1" dirty="0">
                <a:latin typeface="Times New Roman" pitchFamily="18" charset="0"/>
                <a:cs typeface="Times New Roman" pitchFamily="18" charset="0"/>
              </a:rPr>
              <a:t>et al. </a:t>
            </a:r>
            <a:r>
              <a:rPr lang="en-GB" sz="1800" b="1" dirty="0">
                <a:latin typeface="Times New Roman" pitchFamily="18" charset="0"/>
                <a:cs typeface="Times New Roman" pitchFamily="18" charset="0"/>
              </a:rPr>
              <a:t>(2021), customer management service is the key success factor for influencing customers at hotels. Therefore, 24/7 customer assistance services are essential to help customers and solve their issues.</a:t>
            </a:r>
          </a:p>
          <a:p>
            <a:pPr lvl="0" algn="just"/>
            <a:endParaRPr lang="en-IN" sz="1800" b="1" dirty="0">
              <a:latin typeface="Times New Roman" pitchFamily="18" charset="0"/>
              <a:cs typeface="Times New Roman" pitchFamily="18" charset="0"/>
            </a:endParaRPr>
          </a:p>
          <a:p>
            <a:pPr lvl="0" algn="just"/>
            <a:r>
              <a:rPr lang="en-GB" sz="1800" b="1" dirty="0">
                <a:latin typeface="Times New Roman" pitchFamily="18" charset="0"/>
                <a:cs typeface="Times New Roman" pitchFamily="18" charset="0"/>
              </a:rPr>
              <a:t>On the other hand, Hygiene and cleanliness have become two essential measures in the hospitality sector in the post-COVID periods all over the globe. It helps in ensuring the safety and protection of customers.</a:t>
            </a:r>
          </a:p>
          <a:p>
            <a:pPr lvl="0" algn="just"/>
            <a:endParaRPr lang="en-IN" sz="1800" b="1" dirty="0">
              <a:latin typeface="Times New Roman" pitchFamily="18" charset="0"/>
              <a:cs typeface="Times New Roman" pitchFamily="18" charset="0"/>
            </a:endParaRPr>
          </a:p>
          <a:p>
            <a:pPr lvl="0" algn="just"/>
            <a:r>
              <a:rPr lang="en-GB" sz="1800" b="1" dirty="0">
                <a:latin typeface="Times New Roman" pitchFamily="18" charset="0"/>
                <a:cs typeface="Times New Roman" pitchFamily="18" charset="0"/>
              </a:rPr>
              <a:t>In luxury hotels, customers are offered with swimming pool, gym, restaurant, bar and common room facilities along with basic accommodation and hospitality services to ensure customer satisfaction and relaxation to optimise customer loyalty and sales revenue</a:t>
            </a:r>
            <a:r>
              <a:rPr lang="en-GB" sz="1600" b="1" dirty="0">
                <a:latin typeface="Times New Roman" pitchFamily="18" charset="0"/>
                <a:cs typeface="Times New Roman" pitchFamily="18" charset="0"/>
              </a:rPr>
              <a:t>.</a:t>
            </a:r>
            <a:endParaRPr lang="en-IN" sz="1600" b="1" dirty="0">
              <a:latin typeface="Times New Roman" pitchFamily="18" charset="0"/>
              <a:cs typeface="Times New Roman" pitchFamily="18" charset="0"/>
            </a:endParaRPr>
          </a:p>
          <a:p>
            <a:pPr marL="0" indent="0" algn="just">
              <a:buNone/>
            </a:pPr>
            <a:endParaRPr lang="en-US" sz="1800" dirty="0">
              <a:latin typeface="Times New Roman" pitchFamily="18" charset="0"/>
              <a:cs typeface="Times New Roman" pitchFamily="18" charset="0"/>
            </a:endParaRPr>
          </a:p>
        </p:txBody>
      </p:sp>
      <p:sp>
        <p:nvSpPr>
          <p:cNvPr id="4" name="AutoShape 2" descr="David Alaba and adidas Open Up Community Cage Pitch in Vienna"/>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0200" y="2438400"/>
            <a:ext cx="3505199" cy="3200400"/>
          </a:xfrm>
          <a:prstGeom prst="rect">
            <a:avLst/>
          </a:prstGeom>
          <a:effectLst>
            <a:softEdge rad="3175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r>
              <a:rPr lang="en-GB" sz="3200" b="1" dirty="0">
                <a:latin typeface="Times New Roman" pitchFamily="18" charset="0"/>
                <a:cs typeface="Times New Roman" pitchFamily="18" charset="0"/>
              </a:rPr>
              <a:t>Discussing the significance of hospitality and how hotels meet guest expectations </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3581400" y="1600200"/>
            <a:ext cx="5257800" cy="5257800"/>
          </a:xfrm>
        </p:spPr>
        <p:txBody>
          <a:bodyPr anchor="ctr">
            <a:normAutofit/>
          </a:bodyPr>
          <a:lstStyle/>
          <a:p>
            <a:pPr lvl="0" algn="just"/>
            <a:r>
              <a:rPr lang="en-GB" sz="1800" b="1" dirty="0">
                <a:latin typeface="Times New Roman" pitchFamily="18" charset="0"/>
                <a:cs typeface="Times New Roman" pitchFamily="18" charset="0"/>
              </a:rPr>
              <a:t>As per the studies of </a:t>
            </a:r>
            <a:r>
              <a:rPr lang="en-GB" sz="1800" b="1" dirty="0" err="1">
                <a:latin typeface="Times New Roman" pitchFamily="18" charset="0"/>
                <a:cs typeface="Times New Roman" pitchFamily="18" charset="0"/>
              </a:rPr>
              <a:t>Elsharnouby</a:t>
            </a:r>
            <a:r>
              <a:rPr lang="en-GB" sz="1800" b="1" dirty="0">
                <a:latin typeface="Times New Roman" pitchFamily="18" charset="0"/>
                <a:cs typeface="Times New Roman" pitchFamily="18" charset="0"/>
              </a:rPr>
              <a:t> and </a:t>
            </a:r>
            <a:r>
              <a:rPr lang="en-GB" sz="1800" b="1" dirty="0" err="1">
                <a:latin typeface="Times New Roman" pitchFamily="18" charset="0"/>
                <a:cs typeface="Times New Roman" pitchFamily="18" charset="0"/>
              </a:rPr>
              <a:t>Elbanna</a:t>
            </a:r>
            <a:r>
              <a:rPr lang="en-GB" sz="1800" b="1" dirty="0">
                <a:latin typeface="Times New Roman" pitchFamily="18" charset="0"/>
                <a:cs typeface="Times New Roman" pitchFamily="18" charset="0"/>
              </a:rPr>
              <a:t> (2021), hospitality refers to a generous reception to ensure the relaxation and entertainment of visitors. Hospitality is essential and significant to support guests with all kinds of possible services to optimise guest satisfaction and achieve a competitive edge over key rivalries.</a:t>
            </a:r>
          </a:p>
          <a:p>
            <a:pPr lvl="0" algn="just"/>
            <a:endParaRPr lang="en-IN" sz="1800" b="1" dirty="0">
              <a:latin typeface="Times New Roman" pitchFamily="18" charset="0"/>
              <a:cs typeface="Times New Roman" pitchFamily="18" charset="0"/>
            </a:endParaRPr>
          </a:p>
          <a:p>
            <a:pPr lvl="0" algn="just"/>
            <a:r>
              <a:rPr lang="en-GB" sz="1800" b="1" dirty="0">
                <a:latin typeface="Times New Roman" pitchFamily="18" charset="0"/>
                <a:cs typeface="Times New Roman" pitchFamily="18" charset="0"/>
              </a:rPr>
              <a:t>Generally, hotel organisations hire receptionists to receive guests with warmth and generous welcome (Wang </a:t>
            </a:r>
            <a:r>
              <a:rPr lang="en-GB" sz="1800" b="1" i="1" dirty="0">
                <a:latin typeface="Times New Roman" pitchFamily="18" charset="0"/>
                <a:cs typeface="Times New Roman" pitchFamily="18" charset="0"/>
              </a:rPr>
              <a:t>et al. </a:t>
            </a:r>
            <a:r>
              <a:rPr lang="en-GB" sz="1800" b="1" dirty="0">
                <a:latin typeface="Times New Roman" pitchFamily="18" charset="0"/>
                <a:cs typeface="Times New Roman" pitchFamily="18" charset="0"/>
              </a:rPr>
              <a:t>2023). It has been observed many hotel organisations receive customers with a flower bouquet and welcome drinks.</a:t>
            </a:r>
          </a:p>
          <a:p>
            <a:pPr marL="0" lvl="0" indent="0" algn="just">
              <a:buNone/>
            </a:pPr>
            <a:r>
              <a:rPr lang="en-GB" sz="1800" b="1" dirty="0">
                <a:latin typeface="Times New Roman" pitchFamily="18" charset="0"/>
                <a:cs typeface="Times New Roman" pitchFamily="18" charset="0"/>
              </a:rPr>
              <a:t> </a:t>
            </a:r>
            <a:endParaRPr lang="en-IN" sz="1800" b="1" dirty="0">
              <a:latin typeface="Times New Roman" pitchFamily="18" charset="0"/>
              <a:cs typeface="Times New Roman" pitchFamily="18" charset="0"/>
            </a:endParaRPr>
          </a:p>
          <a:p>
            <a:pPr lvl="0" algn="just"/>
            <a:r>
              <a:rPr lang="en-GB" sz="1800" b="1" dirty="0">
                <a:latin typeface="Times New Roman" pitchFamily="18" charset="0"/>
                <a:cs typeface="Times New Roman" pitchFamily="18" charset="0"/>
              </a:rPr>
              <a:t>Customers can ask for any help or service just through a phone call to reception. </a:t>
            </a:r>
            <a:endParaRPr lang="en-IN" sz="1800" b="1" dirty="0">
              <a:latin typeface="Times New Roman" pitchFamily="18" charset="0"/>
              <a:cs typeface="Times New Roman" pitchFamily="18" charset="0"/>
            </a:endParaRPr>
          </a:p>
          <a:p>
            <a:pPr marL="0" indent="0" algn="just">
              <a:buNone/>
            </a:pPr>
            <a:endParaRPr lang="en-US" sz="1800" dirty="0">
              <a:latin typeface="Times New Roman" pitchFamily="18" charset="0"/>
              <a:cs typeface="Times New Roman" pitchFamily="18" charset="0"/>
            </a:endParaRPr>
          </a:p>
        </p:txBody>
      </p:sp>
      <p:pic>
        <p:nvPicPr>
          <p:cNvPr id="6" name="Picture 5" descr="How to Instill a Hotel Customer Service Culture In All Hotels"/>
          <p:cNvPicPr/>
          <p:nvPr/>
        </p:nvPicPr>
        <p:blipFill>
          <a:blip r:embed="rId3">
            <a:extLst>
              <a:ext uri="{28A0092B-C50C-407E-A947-70E740481C1C}">
                <a14:useLocalDpi xmlns:a14="http://schemas.microsoft.com/office/drawing/2010/main" val="0"/>
              </a:ext>
            </a:extLst>
          </a:blip>
          <a:srcRect/>
          <a:stretch>
            <a:fillRect/>
          </a:stretch>
        </p:blipFill>
        <p:spPr bwMode="auto">
          <a:xfrm>
            <a:off x="228600" y="2590800"/>
            <a:ext cx="3276600" cy="2819400"/>
          </a:xfrm>
          <a:prstGeom prst="rect">
            <a:avLst/>
          </a:prstGeom>
          <a:noFill/>
          <a:ln>
            <a:noFill/>
          </a:ln>
          <a:effectLst>
            <a:glow rad="63500">
              <a:schemeClr val="accent5">
                <a:satMod val="175000"/>
                <a:alpha val="40000"/>
              </a:schemeClr>
            </a:glo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a:bodyPr>
          <a:lstStyle/>
          <a:p>
            <a:r>
              <a:rPr lang="en-GB" sz="3200" b="1" dirty="0">
                <a:latin typeface="Times New Roman" pitchFamily="18" charset="0"/>
                <a:cs typeface="Times New Roman" pitchFamily="18" charset="0"/>
              </a:rPr>
              <a:t>Summary</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3810000" y="1600200"/>
            <a:ext cx="4953000" cy="4724400"/>
          </a:xfrm>
        </p:spPr>
        <p:txBody>
          <a:bodyPr anchor="ctr">
            <a:normAutofit lnSpcReduction="10000"/>
          </a:bodyPr>
          <a:lstStyle/>
          <a:p>
            <a:pPr lvl="0" algn="just">
              <a:lnSpc>
                <a:spcPct val="150000"/>
              </a:lnSpc>
            </a:pPr>
            <a:r>
              <a:rPr lang="en-GB" sz="2000" b="1" dirty="0">
                <a:latin typeface="Times New Roman" pitchFamily="18" charset="0"/>
                <a:cs typeface="Times New Roman" pitchFamily="18" charset="0"/>
              </a:rPr>
              <a:t>The presentation mainly focused on the guest facilities provided by the “W Hotels” brand under the parent company Marriott International.   </a:t>
            </a:r>
            <a:endParaRPr lang="en-IN" sz="2000" b="1" dirty="0">
              <a:latin typeface="Times New Roman" pitchFamily="18" charset="0"/>
              <a:cs typeface="Times New Roman" pitchFamily="18" charset="0"/>
            </a:endParaRPr>
          </a:p>
          <a:p>
            <a:pPr lvl="0" algn="just">
              <a:lnSpc>
                <a:spcPct val="150000"/>
              </a:lnSpc>
            </a:pPr>
            <a:r>
              <a:rPr lang="en-GB" sz="2000" b="1" dirty="0">
                <a:latin typeface="Times New Roman" pitchFamily="18" charset="0"/>
                <a:cs typeface="Times New Roman" pitchFamily="18" charset="0"/>
              </a:rPr>
              <a:t>The role of guest service in the hotel sector in influencing customers has been assessed.</a:t>
            </a:r>
            <a:endParaRPr lang="en-IN" sz="2000" b="1" dirty="0">
              <a:latin typeface="Times New Roman" pitchFamily="18" charset="0"/>
              <a:cs typeface="Times New Roman" pitchFamily="18" charset="0"/>
            </a:endParaRPr>
          </a:p>
          <a:p>
            <a:pPr lvl="0" algn="just">
              <a:lnSpc>
                <a:spcPct val="150000"/>
              </a:lnSpc>
            </a:pPr>
            <a:r>
              <a:rPr lang="en-GB" sz="2000" b="1" dirty="0">
                <a:latin typeface="Times New Roman" pitchFamily="18" charset="0"/>
                <a:cs typeface="Times New Roman" pitchFamily="18" charset="0"/>
              </a:rPr>
              <a:t>The study has evaluated how hotel organisations meet customer expectations through hospitality. </a:t>
            </a:r>
            <a:endParaRPr lang="en-IN" sz="2000" b="1" dirty="0">
              <a:latin typeface="Times New Roman" pitchFamily="18" charset="0"/>
              <a:cs typeface="Times New Roman" pitchFamily="18" charset="0"/>
            </a:endParaRPr>
          </a:p>
          <a:p>
            <a:pPr marL="0" indent="0" algn="just">
              <a:lnSpc>
                <a:spcPct val="150000"/>
              </a:lnSpc>
              <a:buNone/>
            </a:pPr>
            <a:endParaRPr lang="en-US" sz="1800" dirty="0">
              <a:latin typeface="Times New Roman" pitchFamily="18" charset="0"/>
              <a:cs typeface="Times New Roman"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2286000"/>
            <a:ext cx="3429000" cy="2895600"/>
          </a:xfrm>
          <a:prstGeom prst="rect">
            <a:avLst/>
          </a:prstGeom>
          <a:effectLst>
            <a:glow rad="101600">
              <a:schemeClr val="accent2">
                <a:satMod val="175000"/>
                <a:alpha val="40000"/>
              </a:schemeClr>
            </a:glow>
            <a:innerShdw blurRad="63500" dist="50800" dir="10800000">
              <a:prstClr val="black">
                <a:alpha val="50000"/>
              </a:prstClr>
            </a:innerShdw>
          </a:effectLst>
        </p:spPr>
      </p:pic>
    </p:spTree>
    <p:extLst>
      <p:ext uri="{BB962C8B-B14F-4D97-AF65-F5344CB8AC3E}">
        <p14:creationId xmlns:p14="http://schemas.microsoft.com/office/powerpoint/2010/main" val="2972030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vert="horz" lIns="91440" tIns="45720" rIns="91440" bIns="45720" rtlCol="0" anchor="ctr">
            <a:normAutofit/>
          </a:bodyPr>
          <a:lstStyle/>
          <a:p>
            <a:r>
              <a:rPr lang="en-US" sz="3200" b="1" dirty="0">
                <a:latin typeface="Times New Roman" pitchFamily="18" charset="0"/>
                <a:cs typeface="Times New Roman" pitchFamily="18" charset="0"/>
              </a:rPr>
              <a:t>References</a:t>
            </a:r>
          </a:p>
        </p:txBody>
      </p:sp>
      <p:sp>
        <p:nvSpPr>
          <p:cNvPr id="3" name="Content Placeholder 2"/>
          <p:cNvSpPr>
            <a:spLocks noGrp="1"/>
          </p:cNvSpPr>
          <p:nvPr>
            <p:ph idx="1"/>
          </p:nvPr>
        </p:nvSpPr>
        <p:spPr>
          <a:xfrm>
            <a:off x="457200" y="1219200"/>
            <a:ext cx="8458200" cy="5410200"/>
          </a:xfrm>
        </p:spPr>
        <p:txBody>
          <a:bodyPr>
            <a:noAutofit/>
          </a:bodyPr>
          <a:lstStyle/>
          <a:p>
            <a:r>
              <a:rPr lang="en-GB" sz="1400" dirty="0">
                <a:latin typeface="Times New Roman" pitchFamily="18" charset="0"/>
                <a:cs typeface="Times New Roman" pitchFamily="18" charset="0"/>
              </a:rPr>
              <a:t>Al-</a:t>
            </a:r>
            <a:r>
              <a:rPr lang="en-GB" sz="1400" dirty="0" err="1">
                <a:latin typeface="Times New Roman" pitchFamily="18" charset="0"/>
                <a:cs typeface="Times New Roman" pitchFamily="18" charset="0"/>
              </a:rPr>
              <a:t>Gasawneh</a:t>
            </a:r>
            <a:r>
              <a:rPr lang="en-GB" sz="1400" dirty="0">
                <a:latin typeface="Times New Roman" pitchFamily="18" charset="0"/>
                <a:cs typeface="Times New Roman" pitchFamily="18" charset="0"/>
              </a:rPr>
              <a:t>, J.A., </a:t>
            </a:r>
            <a:r>
              <a:rPr lang="en-GB" sz="1400" dirty="0" err="1">
                <a:latin typeface="Times New Roman" pitchFamily="18" charset="0"/>
                <a:cs typeface="Times New Roman" pitchFamily="18" charset="0"/>
              </a:rPr>
              <a:t>Anuar</a:t>
            </a:r>
            <a:r>
              <a:rPr lang="en-GB" sz="1400" dirty="0">
                <a:latin typeface="Times New Roman" pitchFamily="18" charset="0"/>
                <a:cs typeface="Times New Roman" pitchFamily="18" charset="0"/>
              </a:rPr>
              <a:t>, M.M., </a:t>
            </a:r>
            <a:r>
              <a:rPr lang="en-GB" sz="1400" dirty="0" err="1">
                <a:latin typeface="Times New Roman" pitchFamily="18" charset="0"/>
                <a:cs typeface="Times New Roman" pitchFamily="18" charset="0"/>
              </a:rPr>
              <a:t>Dacko-Pikiewicz</a:t>
            </a:r>
            <a:r>
              <a:rPr lang="en-GB" sz="1400" dirty="0">
                <a:latin typeface="Times New Roman" pitchFamily="18" charset="0"/>
                <a:cs typeface="Times New Roman" pitchFamily="18" charset="0"/>
              </a:rPr>
              <a:t>, Z. and </a:t>
            </a:r>
            <a:r>
              <a:rPr lang="en-GB" sz="1400" dirty="0" err="1">
                <a:latin typeface="Times New Roman" pitchFamily="18" charset="0"/>
                <a:cs typeface="Times New Roman" pitchFamily="18" charset="0"/>
              </a:rPr>
              <a:t>Saputra</a:t>
            </a:r>
            <a:r>
              <a:rPr lang="en-GB" sz="1400" dirty="0">
                <a:latin typeface="Times New Roman" pitchFamily="18" charset="0"/>
                <a:cs typeface="Times New Roman" pitchFamily="18" charset="0"/>
              </a:rPr>
              <a:t>, J., 2021. The impact of customer relationship management dimensions on service quality. </a:t>
            </a:r>
            <a:r>
              <a:rPr lang="en-GB" sz="1400" i="1" dirty="0">
                <a:latin typeface="Times New Roman" pitchFamily="18" charset="0"/>
                <a:cs typeface="Times New Roman" pitchFamily="18" charset="0"/>
              </a:rPr>
              <a:t>Polish Journal of Management Studies</a:t>
            </a:r>
            <a:r>
              <a:rPr lang="en-GB" sz="1400" dirty="0">
                <a:latin typeface="Times New Roman" pitchFamily="18" charset="0"/>
                <a:cs typeface="Times New Roman" pitchFamily="18" charset="0"/>
              </a:rPr>
              <a:t>, </a:t>
            </a:r>
            <a:r>
              <a:rPr lang="en-GB" sz="1400" i="1" dirty="0">
                <a:latin typeface="Times New Roman" pitchFamily="18" charset="0"/>
                <a:cs typeface="Times New Roman" pitchFamily="18" charset="0"/>
              </a:rPr>
              <a:t>23</a:t>
            </a:r>
            <a:r>
              <a:rPr lang="en-GB" sz="1400" dirty="0">
                <a:latin typeface="Times New Roman" pitchFamily="18" charset="0"/>
                <a:cs typeface="Times New Roman" pitchFamily="18" charset="0"/>
              </a:rPr>
              <a:t>(2), pp.24-41.</a:t>
            </a:r>
            <a:endParaRPr lang="en-IN" sz="1400" dirty="0">
              <a:latin typeface="Times New Roman" pitchFamily="18" charset="0"/>
              <a:cs typeface="Times New Roman" pitchFamily="18" charset="0"/>
            </a:endParaRPr>
          </a:p>
          <a:p>
            <a:r>
              <a:rPr lang="en-GB" sz="1400" dirty="0" err="1">
                <a:latin typeface="Times New Roman" pitchFamily="18" charset="0"/>
                <a:cs typeface="Times New Roman" pitchFamily="18" charset="0"/>
              </a:rPr>
              <a:t>Banyeva</a:t>
            </a:r>
            <a:r>
              <a:rPr lang="en-GB" sz="1400" dirty="0">
                <a:latin typeface="Times New Roman" pitchFamily="18" charset="0"/>
                <a:cs typeface="Times New Roman" pitchFamily="18" charset="0"/>
              </a:rPr>
              <a:t>, I., </a:t>
            </a:r>
            <a:r>
              <a:rPr lang="en-GB" sz="1400" dirty="0" err="1">
                <a:latin typeface="Times New Roman" pitchFamily="18" charset="0"/>
                <a:cs typeface="Times New Roman" pitchFamily="18" charset="0"/>
              </a:rPr>
              <a:t>Lebedieva</a:t>
            </a:r>
            <a:r>
              <a:rPr lang="en-GB" sz="1400" dirty="0">
                <a:latin typeface="Times New Roman" pitchFamily="18" charset="0"/>
                <a:cs typeface="Times New Roman" pitchFamily="18" charset="0"/>
              </a:rPr>
              <a:t>, N., </a:t>
            </a:r>
            <a:r>
              <a:rPr lang="en-GB" sz="1400" dirty="0" err="1">
                <a:latin typeface="Times New Roman" pitchFamily="18" charset="0"/>
                <a:cs typeface="Times New Roman" pitchFamily="18" charset="0"/>
              </a:rPr>
              <a:t>Nehrey</a:t>
            </a:r>
            <a:r>
              <a:rPr lang="en-GB" sz="1400" dirty="0">
                <a:latin typeface="Times New Roman" pitchFamily="18" charset="0"/>
                <a:cs typeface="Times New Roman" pitchFamily="18" charset="0"/>
              </a:rPr>
              <a:t>, M., </a:t>
            </a:r>
            <a:r>
              <a:rPr lang="en-GB" sz="1400" dirty="0" err="1">
                <a:latin typeface="Times New Roman" pitchFamily="18" charset="0"/>
                <a:cs typeface="Times New Roman" pitchFamily="18" charset="0"/>
              </a:rPr>
              <a:t>Velychko</a:t>
            </a:r>
            <a:r>
              <a:rPr lang="en-GB" sz="1400" dirty="0">
                <a:latin typeface="Times New Roman" pitchFamily="18" charset="0"/>
                <a:cs typeface="Times New Roman" pitchFamily="18" charset="0"/>
              </a:rPr>
              <a:t>, O., </a:t>
            </a:r>
            <a:r>
              <a:rPr lang="en-GB" sz="1400" dirty="0" err="1">
                <a:latin typeface="Times New Roman" pitchFamily="18" charset="0"/>
                <a:cs typeface="Times New Roman" pitchFamily="18" charset="0"/>
              </a:rPr>
              <a:t>Petrova</a:t>
            </a:r>
            <a:r>
              <a:rPr lang="en-GB" sz="1400" dirty="0">
                <a:latin typeface="Times New Roman" pitchFamily="18" charset="0"/>
                <a:cs typeface="Times New Roman" pitchFamily="18" charset="0"/>
              </a:rPr>
              <a:t>, O. and </a:t>
            </a:r>
            <a:r>
              <a:rPr lang="en-GB" sz="1400" dirty="0" err="1">
                <a:latin typeface="Times New Roman" pitchFamily="18" charset="0"/>
                <a:cs typeface="Times New Roman" pitchFamily="18" charset="0"/>
              </a:rPr>
              <a:t>Peresichna</a:t>
            </a:r>
            <a:r>
              <a:rPr lang="en-GB" sz="1400" dirty="0">
                <a:latin typeface="Times New Roman" pitchFamily="18" charset="0"/>
                <a:cs typeface="Times New Roman" pitchFamily="18" charset="0"/>
              </a:rPr>
              <a:t>, S., 2023. Digital Tools of Marketing Strategies in Hotel Branding. </a:t>
            </a:r>
            <a:r>
              <a:rPr lang="en-GB" sz="1400" i="1" dirty="0">
                <a:latin typeface="Times New Roman" pitchFamily="18" charset="0"/>
                <a:cs typeface="Times New Roman" pitchFamily="18" charset="0"/>
              </a:rPr>
              <a:t>Journal of Information Technology Management</a:t>
            </a:r>
            <a:r>
              <a:rPr lang="en-GB" sz="1400" dirty="0">
                <a:latin typeface="Times New Roman" pitchFamily="18" charset="0"/>
                <a:cs typeface="Times New Roman" pitchFamily="18" charset="0"/>
              </a:rPr>
              <a:t>, </a:t>
            </a:r>
            <a:r>
              <a:rPr lang="en-GB" sz="1400" i="1" dirty="0">
                <a:latin typeface="Times New Roman" pitchFamily="18" charset="0"/>
                <a:cs typeface="Times New Roman" pitchFamily="18" charset="0"/>
              </a:rPr>
              <a:t>15</a:t>
            </a:r>
            <a:r>
              <a:rPr lang="en-GB" sz="1400" dirty="0">
                <a:latin typeface="Times New Roman" pitchFamily="18" charset="0"/>
                <a:cs typeface="Times New Roman" pitchFamily="18" charset="0"/>
              </a:rPr>
              <a:t>(1), pp.62-88.</a:t>
            </a:r>
            <a:endParaRPr lang="en-IN" sz="1400" dirty="0">
              <a:latin typeface="Times New Roman" pitchFamily="18" charset="0"/>
              <a:cs typeface="Times New Roman" pitchFamily="18" charset="0"/>
            </a:endParaRPr>
          </a:p>
          <a:p>
            <a:r>
              <a:rPr lang="en-GB" sz="1400" dirty="0" err="1">
                <a:latin typeface="Times New Roman" pitchFamily="18" charset="0"/>
                <a:cs typeface="Times New Roman" pitchFamily="18" charset="0"/>
              </a:rPr>
              <a:t>Elsharnouby</a:t>
            </a:r>
            <a:r>
              <a:rPr lang="en-GB" sz="1400" dirty="0">
                <a:latin typeface="Times New Roman" pitchFamily="18" charset="0"/>
                <a:cs typeface="Times New Roman" pitchFamily="18" charset="0"/>
              </a:rPr>
              <a:t>, T.H. and </a:t>
            </a:r>
            <a:r>
              <a:rPr lang="en-GB" sz="1400" dirty="0" err="1">
                <a:latin typeface="Times New Roman" pitchFamily="18" charset="0"/>
                <a:cs typeface="Times New Roman" pitchFamily="18" charset="0"/>
              </a:rPr>
              <a:t>Elbanna</a:t>
            </a:r>
            <a:r>
              <a:rPr lang="en-GB" sz="1400" dirty="0">
                <a:latin typeface="Times New Roman" pitchFamily="18" charset="0"/>
                <a:cs typeface="Times New Roman" pitchFamily="18" charset="0"/>
              </a:rPr>
              <a:t>, S., 2021. Change or perish: Examining the role of human capital and dynamic marketing capabilities in the hospitality sector. </a:t>
            </a:r>
            <a:r>
              <a:rPr lang="en-GB" sz="1400" i="1" dirty="0">
                <a:latin typeface="Times New Roman" pitchFamily="18" charset="0"/>
                <a:cs typeface="Times New Roman" pitchFamily="18" charset="0"/>
              </a:rPr>
              <a:t>Tourism Management</a:t>
            </a:r>
            <a:r>
              <a:rPr lang="en-GB" sz="1400" dirty="0">
                <a:latin typeface="Times New Roman" pitchFamily="18" charset="0"/>
                <a:cs typeface="Times New Roman" pitchFamily="18" charset="0"/>
              </a:rPr>
              <a:t>, </a:t>
            </a:r>
            <a:r>
              <a:rPr lang="en-GB" sz="1400" i="1" dirty="0">
                <a:latin typeface="Times New Roman" pitchFamily="18" charset="0"/>
                <a:cs typeface="Times New Roman" pitchFamily="18" charset="0"/>
              </a:rPr>
              <a:t>82</a:t>
            </a:r>
            <a:r>
              <a:rPr lang="en-GB" sz="1400" dirty="0">
                <a:latin typeface="Times New Roman" pitchFamily="18" charset="0"/>
                <a:cs typeface="Times New Roman" pitchFamily="18" charset="0"/>
              </a:rPr>
              <a:t>, p.104184.</a:t>
            </a:r>
            <a:endParaRPr lang="en-IN" sz="1400" dirty="0">
              <a:latin typeface="Times New Roman" pitchFamily="18" charset="0"/>
              <a:cs typeface="Times New Roman" pitchFamily="18" charset="0"/>
            </a:endParaRPr>
          </a:p>
          <a:p>
            <a:r>
              <a:rPr lang="en-GB" sz="1400" dirty="0">
                <a:latin typeface="Times New Roman" pitchFamily="18" charset="0"/>
                <a:cs typeface="Times New Roman" pitchFamily="18" charset="0"/>
              </a:rPr>
              <a:t>Marriott, 2023. </a:t>
            </a:r>
            <a:r>
              <a:rPr lang="en-GB" sz="1400" i="1" dirty="0">
                <a:latin typeface="Times New Roman" pitchFamily="18" charset="0"/>
                <a:cs typeface="Times New Roman" pitchFamily="18" charset="0"/>
              </a:rPr>
              <a:t>Marriott International 2022 ANNUAL REPORT.</a:t>
            </a:r>
            <a:r>
              <a:rPr lang="en-GB" sz="1400" dirty="0">
                <a:latin typeface="Times New Roman" pitchFamily="18" charset="0"/>
                <a:cs typeface="Times New Roman" pitchFamily="18" charset="0"/>
              </a:rPr>
              <a:t> Available at: https://marriott.gcs-web.com/static-files/b82978a6-9d28-4e38-9855-fc4ae2cebe11 [Accessed 09 May 2023].</a:t>
            </a:r>
            <a:endParaRPr lang="en-IN" sz="1400" dirty="0">
              <a:latin typeface="Times New Roman" pitchFamily="18" charset="0"/>
              <a:cs typeface="Times New Roman" pitchFamily="18" charset="0"/>
            </a:endParaRPr>
          </a:p>
          <a:p>
            <a:r>
              <a:rPr lang="en-GB" sz="1400" dirty="0" err="1">
                <a:latin typeface="Times New Roman" pitchFamily="18" charset="0"/>
                <a:cs typeface="Times New Roman" pitchFamily="18" charset="0"/>
              </a:rPr>
              <a:t>Piramanayagam</a:t>
            </a:r>
            <a:r>
              <a:rPr lang="en-GB" sz="1400" dirty="0">
                <a:latin typeface="Times New Roman" pitchFamily="18" charset="0"/>
                <a:cs typeface="Times New Roman" pitchFamily="18" charset="0"/>
              </a:rPr>
              <a:t>, S. and Seal, P.P., 2022. The Language of Luxury: Decoding the Luxury Hotel Brand's Marketing Communication. In </a:t>
            </a:r>
            <a:r>
              <a:rPr lang="en-GB" sz="1400" i="1" dirty="0">
                <a:latin typeface="Times New Roman" pitchFamily="18" charset="0"/>
                <a:cs typeface="Times New Roman" pitchFamily="18" charset="0"/>
              </a:rPr>
              <a:t>The Emerald Handbook of Luxury Management for Hospitality and Tourism</a:t>
            </a:r>
            <a:r>
              <a:rPr lang="en-GB" sz="1400" dirty="0">
                <a:latin typeface="Times New Roman" pitchFamily="18" charset="0"/>
                <a:cs typeface="Times New Roman" pitchFamily="18" charset="0"/>
              </a:rPr>
              <a:t> (pp. 221-242). Emerald Publishing Limited.</a:t>
            </a:r>
            <a:endParaRPr lang="en-IN" sz="1400" dirty="0">
              <a:latin typeface="Times New Roman" pitchFamily="18" charset="0"/>
              <a:cs typeface="Times New Roman" pitchFamily="18" charset="0"/>
            </a:endParaRPr>
          </a:p>
          <a:p>
            <a:r>
              <a:rPr lang="en-GB" sz="1400" dirty="0" err="1">
                <a:latin typeface="Times New Roman" pitchFamily="18" charset="0"/>
                <a:cs typeface="Times New Roman" pitchFamily="18" charset="0"/>
              </a:rPr>
              <a:t>Priyo</a:t>
            </a:r>
            <a:r>
              <a:rPr lang="en-GB" sz="1400" dirty="0">
                <a:latin typeface="Times New Roman" pitchFamily="18" charset="0"/>
                <a:cs typeface="Times New Roman" pitchFamily="18" charset="0"/>
              </a:rPr>
              <a:t>, J.S., </a:t>
            </a:r>
            <a:r>
              <a:rPr lang="en-GB" sz="1400" dirty="0" err="1">
                <a:latin typeface="Times New Roman" pitchFamily="18" charset="0"/>
                <a:cs typeface="Times New Roman" pitchFamily="18" charset="0"/>
              </a:rPr>
              <a:t>Mohamad</a:t>
            </a:r>
            <a:r>
              <a:rPr lang="en-GB" sz="1400" dirty="0">
                <a:latin typeface="Times New Roman" pitchFamily="18" charset="0"/>
                <a:cs typeface="Times New Roman" pitchFamily="18" charset="0"/>
              </a:rPr>
              <a:t>, B. and </a:t>
            </a:r>
            <a:r>
              <a:rPr lang="en-GB" sz="1400" dirty="0" err="1">
                <a:latin typeface="Times New Roman" pitchFamily="18" charset="0"/>
                <a:cs typeface="Times New Roman" pitchFamily="18" charset="0"/>
              </a:rPr>
              <a:t>Adetunji</a:t>
            </a:r>
            <a:r>
              <a:rPr lang="en-GB" sz="1400" dirty="0">
                <a:latin typeface="Times New Roman" pitchFamily="18" charset="0"/>
                <a:cs typeface="Times New Roman" pitchFamily="18" charset="0"/>
              </a:rPr>
              <a:t>, R.R., 2019. An examination of the effects of service quality and customer satisfaction on customer loyalty in the hotel industry. </a:t>
            </a:r>
            <a:r>
              <a:rPr lang="en-GB" sz="1400" i="1" dirty="0">
                <a:latin typeface="Times New Roman" pitchFamily="18" charset="0"/>
                <a:cs typeface="Times New Roman" pitchFamily="18" charset="0"/>
              </a:rPr>
              <a:t>International Journal of Supply Chain Management</a:t>
            </a:r>
            <a:r>
              <a:rPr lang="en-GB" sz="1400" dirty="0">
                <a:latin typeface="Times New Roman" pitchFamily="18" charset="0"/>
                <a:cs typeface="Times New Roman" pitchFamily="18" charset="0"/>
              </a:rPr>
              <a:t>, </a:t>
            </a:r>
            <a:r>
              <a:rPr lang="en-GB" sz="1400" i="1" dirty="0">
                <a:latin typeface="Times New Roman" pitchFamily="18" charset="0"/>
                <a:cs typeface="Times New Roman" pitchFamily="18" charset="0"/>
              </a:rPr>
              <a:t>8</a:t>
            </a:r>
            <a:r>
              <a:rPr lang="en-GB" sz="1400" dirty="0">
                <a:latin typeface="Times New Roman" pitchFamily="18" charset="0"/>
                <a:cs typeface="Times New Roman" pitchFamily="18" charset="0"/>
              </a:rPr>
              <a:t>(1), pp.653-663.</a:t>
            </a:r>
            <a:endParaRPr lang="en-IN" sz="1400" dirty="0">
              <a:latin typeface="Times New Roman" pitchFamily="18" charset="0"/>
              <a:cs typeface="Times New Roman" pitchFamily="18" charset="0"/>
            </a:endParaRPr>
          </a:p>
          <a:p>
            <a:r>
              <a:rPr lang="en-GB" sz="1400" dirty="0">
                <a:latin typeface="Times New Roman" pitchFamily="18" charset="0"/>
                <a:cs typeface="Times New Roman" pitchFamily="18" charset="0"/>
              </a:rPr>
              <a:t>W Hotels, 2023. </a:t>
            </a:r>
            <a:r>
              <a:rPr lang="en-GB" sz="1400" i="1" dirty="0">
                <a:latin typeface="Times New Roman" pitchFamily="18" charset="0"/>
                <a:cs typeface="Times New Roman" pitchFamily="18" charset="0"/>
              </a:rPr>
              <a:t>ABOUT W.</a:t>
            </a:r>
            <a:r>
              <a:rPr lang="en-GB" sz="1400" dirty="0">
                <a:latin typeface="Times New Roman" pitchFamily="18" charset="0"/>
                <a:cs typeface="Times New Roman" pitchFamily="18" charset="0"/>
              </a:rPr>
              <a:t> Available at: https://w-hotels.marriott.com/about/ [Accessed 09 May 2023].</a:t>
            </a:r>
            <a:endParaRPr lang="en-IN" sz="1400" dirty="0">
              <a:latin typeface="Times New Roman" pitchFamily="18" charset="0"/>
              <a:cs typeface="Times New Roman" pitchFamily="18" charset="0"/>
            </a:endParaRPr>
          </a:p>
          <a:p>
            <a:r>
              <a:rPr lang="en-GB" sz="1400" dirty="0">
                <a:latin typeface="Times New Roman" pitchFamily="18" charset="0"/>
                <a:cs typeface="Times New Roman" pitchFamily="18" charset="0"/>
              </a:rPr>
              <a:t>W Hotels, 2023a. </a:t>
            </a:r>
            <a:r>
              <a:rPr lang="en-GB" sz="1400" i="1" dirty="0">
                <a:latin typeface="Times New Roman" pitchFamily="18" charset="0"/>
                <a:cs typeface="Times New Roman" pitchFamily="18" charset="0"/>
              </a:rPr>
              <a:t>MUSIC EVERY SCENE HAS A SOUNDTRACK.</a:t>
            </a:r>
            <a:r>
              <a:rPr lang="en-GB" sz="1400" dirty="0">
                <a:latin typeface="Times New Roman" pitchFamily="18" charset="0"/>
                <a:cs typeface="Times New Roman" pitchFamily="18" charset="0"/>
              </a:rPr>
              <a:t> Available at: https://w-hotels.marriott.com/about/music/ [Accessed 09 May 2023].</a:t>
            </a:r>
            <a:endParaRPr lang="en-IN" sz="1400" dirty="0">
              <a:latin typeface="Times New Roman" pitchFamily="18" charset="0"/>
              <a:cs typeface="Times New Roman" pitchFamily="18" charset="0"/>
            </a:endParaRPr>
          </a:p>
          <a:p>
            <a:r>
              <a:rPr lang="en-GB" sz="1400" dirty="0">
                <a:latin typeface="Times New Roman" pitchFamily="18" charset="0"/>
                <a:cs typeface="Times New Roman" pitchFamily="18" charset="0"/>
              </a:rPr>
              <a:t>W Hotels, 2023b. </a:t>
            </a:r>
            <a:r>
              <a:rPr lang="en-GB" sz="1400" i="1" dirty="0">
                <a:latin typeface="Times New Roman" pitchFamily="18" charset="0"/>
                <a:cs typeface="Times New Roman" pitchFamily="18" charset="0"/>
              </a:rPr>
              <a:t>DESIGN </a:t>
            </a:r>
            <a:r>
              <a:rPr lang="en-GB" sz="1400" i="1" dirty="0" err="1">
                <a:latin typeface="Times New Roman" pitchFamily="18" charset="0"/>
                <a:cs typeface="Times New Roman" pitchFamily="18" charset="0"/>
              </a:rPr>
              <a:t>DESIGN</a:t>
            </a:r>
            <a:r>
              <a:rPr lang="en-GB" sz="1400" i="1" dirty="0">
                <a:latin typeface="Times New Roman" pitchFamily="18" charset="0"/>
                <a:cs typeface="Times New Roman" pitchFamily="18" charset="0"/>
              </a:rPr>
              <a:t> THAT DEFIES EXPECTATIONS IN ICONIC DESTINATIONS.</a:t>
            </a:r>
            <a:r>
              <a:rPr lang="en-GB" sz="1400" dirty="0">
                <a:latin typeface="Times New Roman" pitchFamily="18" charset="0"/>
                <a:cs typeface="Times New Roman" pitchFamily="18" charset="0"/>
              </a:rPr>
              <a:t> Available at: https://w-hotels.marriott.com/about/design/ [Accessed 09 May 2023].</a:t>
            </a:r>
            <a:endParaRPr lang="en-IN" sz="1400" dirty="0">
              <a:latin typeface="Times New Roman" pitchFamily="18" charset="0"/>
              <a:cs typeface="Times New Roman" pitchFamily="18" charset="0"/>
            </a:endParaRPr>
          </a:p>
          <a:p>
            <a:r>
              <a:rPr lang="en-GB" sz="1400" dirty="0">
                <a:latin typeface="Times New Roman" pitchFamily="18" charset="0"/>
                <a:cs typeface="Times New Roman" pitchFamily="18" charset="0"/>
              </a:rPr>
              <a:t>W Hotels, 2023c. </a:t>
            </a:r>
            <a:r>
              <a:rPr lang="en-GB" sz="1400" i="1" dirty="0">
                <a:latin typeface="Times New Roman" pitchFamily="18" charset="0"/>
                <a:cs typeface="Times New Roman" pitchFamily="18" charset="0"/>
              </a:rPr>
              <a:t>FUEL DETOX. RETOX. REPEAT.</a:t>
            </a:r>
            <a:r>
              <a:rPr lang="en-GB" sz="1400" dirty="0">
                <a:latin typeface="Times New Roman" pitchFamily="18" charset="0"/>
                <a:cs typeface="Times New Roman" pitchFamily="18" charset="0"/>
              </a:rPr>
              <a:t> Available at: https://w-hotels.marriott.com/about/fuel/ [Accessed 09 May 2023].</a:t>
            </a:r>
            <a:endParaRPr lang="en-IN" sz="1400" dirty="0">
              <a:latin typeface="Times New Roman" pitchFamily="18" charset="0"/>
              <a:cs typeface="Times New Roman" pitchFamily="18" charset="0"/>
            </a:endParaRPr>
          </a:p>
          <a:p>
            <a:r>
              <a:rPr lang="en-GB" sz="1400" dirty="0">
                <a:latin typeface="Times New Roman" pitchFamily="18" charset="0"/>
                <a:cs typeface="Times New Roman" pitchFamily="18" charset="0"/>
              </a:rPr>
              <a:t>Wang, X., Zhang, Z., Huang, D. and Li, Z., 2023. Consumer resistance to service robots at the hotel front desk: A mixed-methods research. </a:t>
            </a:r>
            <a:r>
              <a:rPr lang="en-GB" sz="1400" i="1" dirty="0">
                <a:latin typeface="Times New Roman" pitchFamily="18" charset="0"/>
                <a:cs typeface="Times New Roman" pitchFamily="18" charset="0"/>
              </a:rPr>
              <a:t>Tourism Management Perspectives</a:t>
            </a:r>
            <a:r>
              <a:rPr lang="en-GB" sz="1400" dirty="0">
                <a:latin typeface="Times New Roman" pitchFamily="18" charset="0"/>
                <a:cs typeface="Times New Roman" pitchFamily="18" charset="0"/>
              </a:rPr>
              <a:t>, </a:t>
            </a:r>
            <a:r>
              <a:rPr lang="en-GB" sz="1400" i="1" dirty="0">
                <a:latin typeface="Times New Roman" pitchFamily="18" charset="0"/>
                <a:cs typeface="Times New Roman" pitchFamily="18" charset="0"/>
              </a:rPr>
              <a:t>46</a:t>
            </a:r>
            <a:r>
              <a:rPr lang="en-GB" sz="1400" dirty="0">
                <a:latin typeface="Times New Roman" pitchFamily="18" charset="0"/>
                <a:cs typeface="Times New Roman" pitchFamily="18" charset="0"/>
              </a:rPr>
              <a:t>, p.101074</a:t>
            </a:r>
            <a:r>
              <a:rPr lang="en-GB" sz="1200" dirty="0"/>
              <a:t>.</a:t>
            </a:r>
            <a:endParaRPr lang="en-IN" sz="1200" dirty="0"/>
          </a:p>
          <a:p>
            <a:pPr>
              <a:buNone/>
            </a:pPr>
            <a:endParaRPr lang="en-US" sz="1200"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descr="Qa Banner Icon In Flat Style Question And Answer Vector Illustration On  White Isolated Background Communication Sign Business Concept Stock  Illustration - Download Image Now - iStock"/>
          <p:cNvPicPr>
            <a:picLocks noChangeAspect="1" noChangeArrowheads="1"/>
          </p:cNvPicPr>
          <p:nvPr/>
        </p:nvPicPr>
        <p:blipFill>
          <a:blip r:embed="rId2"/>
          <a:srcRect/>
          <a:stretch>
            <a:fillRect/>
          </a:stretch>
        </p:blipFill>
        <p:spPr bwMode="auto">
          <a:xfrm>
            <a:off x="1371600" y="1219200"/>
            <a:ext cx="6696844" cy="4191000"/>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hank you Vectors &amp; Illustrations for Free Download | Freepik"/>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28800" y="1524000"/>
            <a:ext cx="5867400" cy="3581400"/>
          </a:xfrm>
          <a:prstGeom prst="rect">
            <a:avLst/>
          </a:prstGeom>
          <a:noFill/>
          <a:ln>
            <a:noFill/>
          </a:ln>
          <a:effectLst>
            <a:softEdge rad="317500"/>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4425</TotalTime>
  <Words>1623</Words>
  <Application>Microsoft Office PowerPoint</Application>
  <PresentationFormat>On-screen Show (4:3)</PresentationFormat>
  <Paragraphs>75</Paragraphs>
  <Slides>12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Times New Roman</vt:lpstr>
      <vt:lpstr>Office Theme</vt:lpstr>
      <vt:lpstr>THE ROLE OF HOSPITALITY AND QUALITY GUEST SERVICES WITHIN THE HOTEL INDUSTRY                                   Tanya Gue Ferreira Amaro</vt:lpstr>
      <vt:lpstr>Introduction </vt:lpstr>
      <vt:lpstr>Background of the hotel brand  </vt:lpstr>
      <vt:lpstr>Identification of main customers </vt:lpstr>
      <vt:lpstr>Outlining the nature, scope and role of guest facilities and services offered by the hotel brand  </vt:lpstr>
      <vt:lpstr>Explaining the essence of guest service in the hotel sector </vt:lpstr>
      <vt:lpstr>Explaining the essence of guest service in the hotel sector </vt:lpstr>
      <vt:lpstr>Discussing the significance of hospitality and how hotels meet guest expectations </vt:lpstr>
      <vt:lpstr>Summary</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tanya amaro</cp:lastModifiedBy>
  <cp:revision>125</cp:revision>
  <dcterms:created xsi:type="dcterms:W3CDTF">2006-08-16T00:00:00Z</dcterms:created>
  <dcterms:modified xsi:type="dcterms:W3CDTF">2023-05-16T19:27:39Z</dcterms:modified>
</cp:coreProperties>
</file>