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493" r:id="rId2"/>
    <p:sldId id="278" r:id="rId3"/>
    <p:sldId id="495" r:id="rId4"/>
    <p:sldId id="496" r:id="rId5"/>
    <p:sldId id="497" r:id="rId6"/>
    <p:sldId id="519" r:id="rId7"/>
    <p:sldId id="499" r:id="rId8"/>
    <p:sldId id="498" r:id="rId9"/>
    <p:sldId id="520" r:id="rId10"/>
    <p:sldId id="500" r:id="rId11"/>
    <p:sldId id="521" r:id="rId12"/>
    <p:sldId id="522" r:id="rId13"/>
    <p:sldId id="523" r:id="rId14"/>
    <p:sldId id="524" r:id="rId15"/>
    <p:sldId id="525" r:id="rId16"/>
    <p:sldId id="526" r:id="rId17"/>
    <p:sldId id="527" r:id="rId18"/>
    <p:sldId id="528" r:id="rId19"/>
    <p:sldId id="341" r:id="rId20"/>
    <p:sldId id="512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00" autoAdjust="0"/>
    <p:restoredTop sz="91422" autoAdjust="0"/>
  </p:normalViewPr>
  <p:slideViewPr>
    <p:cSldViewPr>
      <p:cViewPr varScale="1">
        <p:scale>
          <a:sx n="100" d="100"/>
          <a:sy n="100" d="100"/>
        </p:scale>
        <p:origin x="151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993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13/06/2023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lecthub.com/business-intelligence/business-intelligence-trends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221088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2: Session 1: </a:t>
            </a:r>
            <a:br>
              <a:rPr lang="en-GB" altLang="en-US" sz="2400" b="1" dirty="0"/>
            </a:br>
            <a:r>
              <a:rPr lang="en-GB" altLang="en-US" sz="2200" b="1" dirty="0"/>
              <a:t>Current Trends of Business Intelligence (BI)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LCBB5000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218521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Overview of BI Trends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Importance of BI Trends and Timeline Differences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Most important BI Trends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Overview of BI Trends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539750" y="977551"/>
            <a:ext cx="8064500" cy="48320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Data never stops, and neither does business. Despite a rough three years disrupted by the worldwide COVID-19 pandemic, BI is more important now than ever for enterprises to make data-informed decisions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BI tools and analytics platforms have come a long way with business intelligence trends like Artificial Intelligence, the cloud and mobility.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Many businesses are adapting to change requirements owing to COVID-19 pandemic. Some businesses are dealing with past three years decline in sales/orders, while others are coping with the ongoing supply chain disruptions or are still in the midst of adapting their business models</a:t>
            </a: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Overview of BI Trends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D7FFD9-4610-D3F9-7C28-ADED8BB37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2" y="1268760"/>
            <a:ext cx="8147248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358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65148"/>
            <a:ext cx="8641655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Importance of Data, BI and Analytics Trends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75FFF0-51D2-068E-EBA3-4630E6AC3E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4" y="1012843"/>
            <a:ext cx="8641655" cy="4576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82" y="365148"/>
            <a:ext cx="8291264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2800" b="1" dirty="0">
                <a:latin typeface="+mj-lt"/>
              </a:rPr>
              <a:t>Importance of BI Trends – Timeline Differences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77BDF8-BABA-3AD2-6017-E0C206DA49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950936"/>
            <a:ext cx="8291264" cy="4782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973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0138F9-7842-2E1E-5DC0-31D8DDF190FB}"/>
              </a:ext>
            </a:extLst>
          </p:cNvPr>
          <p:cNvSpPr/>
          <p:nvPr/>
        </p:nvSpPr>
        <p:spPr>
          <a:xfrm>
            <a:off x="539750" y="977551"/>
            <a:ext cx="8064500" cy="4493538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GB" sz="2200" b="1" dirty="0">
                <a:latin typeface="+mn-lt"/>
              </a:rPr>
              <a:t>1. Data Discovery: </a:t>
            </a:r>
            <a:r>
              <a:rPr lang="en-GB" sz="2200" dirty="0">
                <a:latin typeface="+mn-lt"/>
              </a:rPr>
              <a:t>Data discovery is not a tool but it is a business user oriented process for detecting patterns and outliers by visually navigating data or applying guided advanced analytics.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Data discovery is an iterative process that does not require extensive upfront model creation. Data discovery is currently amongst the hottest BI trends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There are three main categories of Data Discoveries: </a:t>
            </a:r>
          </a:p>
          <a:p>
            <a:pPr algn="just"/>
            <a:r>
              <a:rPr lang="en-GB" sz="2200" dirty="0">
                <a:latin typeface="+mn-lt"/>
              </a:rPr>
              <a:t>	- data preparation</a:t>
            </a:r>
          </a:p>
          <a:p>
            <a:pPr algn="just"/>
            <a:r>
              <a:rPr lang="en-GB" sz="2200" dirty="0">
                <a:latin typeface="+mn-lt"/>
              </a:rPr>
              <a:t>	- visual analysis </a:t>
            </a:r>
          </a:p>
          <a:p>
            <a:pPr algn="just"/>
            <a:r>
              <a:rPr lang="en-GB" sz="2200" dirty="0">
                <a:latin typeface="+mn-lt"/>
              </a:rPr>
              <a:t>	- guided advanced analytics </a:t>
            </a: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5656" y="391763"/>
            <a:ext cx="8424302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Importance of Data Discovery in Industries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9A4BFF-A61A-6A56-4948-0D5B7D7F8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56" y="1743075"/>
            <a:ext cx="8111144" cy="3371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29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179512" y="1052736"/>
            <a:ext cx="4860441" cy="5309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2. Mobile BI: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Mobile BI refers to the access and use of information via mobile devices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With the increasing use of mobile devices for business, mobile BI is able to bring BI and analytics closer to the user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For example: during a train journey, in the airport departure lounge or during a meeting break, information can be consumed almost anywhere and anytime with mobile BI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algn="just"/>
            <a:endParaRPr lang="en-GB" sz="1900" dirty="0">
              <a:latin typeface="+mn-lt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AC3B24-4CD3-8F8C-AF4A-F2376B65B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53" y="1357312"/>
            <a:ext cx="3924535" cy="43435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83E1AE-26A1-D3C9-2155-84434A6B61CF}"/>
              </a:ext>
            </a:extLst>
          </p:cNvPr>
          <p:cNvSpPr txBox="1"/>
          <p:nvPr/>
        </p:nvSpPr>
        <p:spPr>
          <a:xfrm>
            <a:off x="4865235" y="1133279"/>
            <a:ext cx="3250704" cy="379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+mn-lt"/>
              </a:rPr>
              <a:t>Example of Mobile BI usage</a:t>
            </a:r>
          </a:p>
        </p:txBody>
      </p:sp>
    </p:spTree>
    <p:extLst>
      <p:ext uri="{BB962C8B-B14F-4D97-AF65-F5344CB8AC3E}">
        <p14:creationId xmlns:p14="http://schemas.microsoft.com/office/powerpoint/2010/main" val="665757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575655" y="1136064"/>
            <a:ext cx="7992690" cy="4478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3. SaaS and Cloud Adoption: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With on-premises solutions unable to measure up to the challenge of a largely remote workforce and therefore many businesses were forced to look hard at their current BI strategies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More organisations seek to migrate to cloud-based BI, whether on a private or public cloud of SaaS solution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Many companies are readjusting their budgets post-pandemic to make room for adopting cloud infrastructure in the move towards remote and disparate workforces.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For example: Gartner predicts that by 2023, 40% of all enterprise workloads will be deployed in the cloud, up from 20% in 2020. </a:t>
            </a:r>
          </a:p>
        </p:txBody>
      </p:sp>
    </p:spTree>
    <p:extLst>
      <p:ext uri="{BB962C8B-B14F-4D97-AF65-F5344CB8AC3E}">
        <p14:creationId xmlns:p14="http://schemas.microsoft.com/office/powerpoint/2010/main" val="2285296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575655" y="1136064"/>
            <a:ext cx="3996345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4. Data Literacy: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According to Gartner, Data Literacy is the ability to read, write, and communicate data in context – to put it simply, the ability to “speak data”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Businesses are beginning to understand the importance of implementing data analytics throughout their organisations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374F3A-EC2C-D33C-F3AA-DE5E193C2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171575"/>
            <a:ext cx="4320480" cy="451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132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4609206" cy="62324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5. Natural Language Processing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Natural language enables the software to generate answers that are easy to understand, irrespective of technical skills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NLP bridges the gap between computers and humans by eliminating the need for any programming languages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NLP allows users to interact with data by asking questions in a conversational format, such as, “what was the revenue for the last quarter for Zone X?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E0D43D-15A3-CDEC-769A-AB44DA41E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1" y="1112183"/>
            <a:ext cx="4051217" cy="4621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909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4609206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6. Autonomous BI: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Self-service BI empowers users of all technical skills to access the data they need and utilise it effectively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Teams can sort and analyse data through ad hoc reporting, and no need to wait for insights from the IT team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Intuitive interfaces and pre-designed workflows in enterprise BI tools let regular users do more with their data without technical help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algn="just"/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385562-556D-9EE9-941A-71BCE20B23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1" y="1109912"/>
            <a:ext cx="3826769" cy="397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8776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4609206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7. Analytical Databases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Analytical databases are specialized databases optimised for analytics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Analytical databases are available as software or as data warehouse appliances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The increased popularity of analytical databases in recent years is mainly due to the limitations of current OLTP relational and multidimensional databases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Example: through data storage, hardware usage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E85B0F-7FF9-FB9A-4DFF-841D863CA5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3" y="977551"/>
            <a:ext cx="4198242" cy="4683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540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8. Data Quality and Master Data Management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Data quality can be defined in many different ways. In the most general sense, good data quality exists when data is suitable for the use case at hand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This means that quality always depends on the context in which it is used, leading to the conclusion that there is no absolute valid quality benchmark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Data Quality and Master Data Management also means: </a:t>
            </a:r>
          </a:p>
          <a:p>
            <a:pPr algn="just"/>
            <a:r>
              <a:rPr lang="en-GB" sz="1900" dirty="0">
                <a:latin typeface="+mn-lt"/>
              </a:rPr>
              <a:t>	- Completeness: are values missing? </a:t>
            </a:r>
          </a:p>
          <a:p>
            <a:pPr algn="just"/>
            <a:r>
              <a:rPr lang="en-GB" sz="1900" dirty="0">
                <a:latin typeface="+mn-lt"/>
              </a:rPr>
              <a:t>	- Validity: does the data match the rules? </a:t>
            </a:r>
          </a:p>
          <a:p>
            <a:pPr algn="just"/>
            <a:r>
              <a:rPr lang="en-GB" sz="1900" dirty="0">
                <a:latin typeface="+mn-lt"/>
              </a:rPr>
              <a:t>	- Uniqueness: is there duplicated data? </a:t>
            </a:r>
          </a:p>
          <a:p>
            <a:pPr algn="just"/>
            <a:r>
              <a:rPr lang="en-GB" sz="1900" dirty="0">
                <a:latin typeface="+mn-lt"/>
              </a:rPr>
              <a:t>	- Consistency: is the data consistent across various data stores? </a:t>
            </a:r>
          </a:p>
          <a:p>
            <a:pPr algn="just"/>
            <a:r>
              <a:rPr lang="en-GB" sz="1900" dirty="0">
                <a:latin typeface="+mn-lt"/>
              </a:rPr>
              <a:t>	- Timeliness: does the data represent reality from the required point? </a:t>
            </a:r>
          </a:p>
        </p:txBody>
      </p:sp>
    </p:spTree>
    <p:extLst>
      <p:ext uri="{BB962C8B-B14F-4D97-AF65-F5344CB8AC3E}">
        <p14:creationId xmlns:p14="http://schemas.microsoft.com/office/powerpoint/2010/main" val="31568566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969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900" b="1" dirty="0">
                <a:latin typeface="+mn-lt"/>
              </a:rPr>
              <a:t>Importance of Data Quality and Master Data Management in European Regions and Industry</a:t>
            </a:r>
          </a:p>
          <a:p>
            <a:pPr algn="just"/>
            <a:endParaRPr lang="en-GB" sz="1900" b="1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EE8F31-6607-A85F-B1F1-218B613B5E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6" y="1700808"/>
            <a:ext cx="4189404" cy="38884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1D666D-9F07-A42A-643B-BDE6998472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1" y="1700808"/>
            <a:ext cx="4321174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4373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9. Artificial Intelligence 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Artificial Intelligence has a wide range of uses in business, including streamlining job processes and aggregating business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AI is a broad term that refers to any type of computer software that engages in humanlike activities – including learning, planning and problem-solving.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Some of the most standard uses of AI are machine learning, cybersecurity, customers relationship management, internet searches and personal assistants </a:t>
            </a:r>
          </a:p>
        </p:txBody>
      </p:sp>
    </p:spTree>
    <p:extLst>
      <p:ext uri="{BB962C8B-B14F-4D97-AF65-F5344CB8AC3E}">
        <p14:creationId xmlns:p14="http://schemas.microsoft.com/office/powerpoint/2010/main" val="2990422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Most Important BI Trends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B5FA0B-1EAE-E146-AEB9-91100AA8F7BD}"/>
              </a:ext>
            </a:extLst>
          </p:cNvPr>
          <p:cNvSpPr/>
          <p:nvPr/>
        </p:nvSpPr>
        <p:spPr>
          <a:xfrm>
            <a:off x="250826" y="977551"/>
            <a:ext cx="8435974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900" b="1" dirty="0">
                <a:latin typeface="+mn-lt"/>
              </a:rPr>
              <a:t>10. Power BI</a:t>
            </a:r>
          </a:p>
          <a:p>
            <a:pPr algn="just"/>
            <a:endParaRPr lang="en-GB" sz="19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Power BI is a business analytics service provided by Microsoft that lets you visualise your data and share insights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It converts data from different sources to build interactive dashboards and Business Intelligence reports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Power BI can access vast volumes of data from multiple sources. It allows you to view, analyse, and visualize vast quantities of data that cannot be opened in Excel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9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900" dirty="0">
                <a:latin typeface="+mn-lt"/>
              </a:rPr>
              <a:t>Power BI uses powerful compression algorithms to import and cache the data within the .PBIX file. </a:t>
            </a:r>
          </a:p>
        </p:txBody>
      </p:sp>
    </p:spTree>
    <p:extLst>
      <p:ext uri="{BB962C8B-B14F-4D97-AF65-F5344CB8AC3E}">
        <p14:creationId xmlns:p14="http://schemas.microsoft.com/office/powerpoint/2010/main" val="14417424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184665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Kaur, R. (2022) Business Intelligence Trends in 2022: Futures of BI. [Online] </a:t>
            </a:r>
            <a:r>
              <a:rPr lang="en-GB" sz="2400" dirty="0">
                <a:hlinkClick r:id="rId2"/>
              </a:rPr>
              <a:t>Business Intelligence Trends 2022 | Latest Trends in BI (selecthub.com)</a:t>
            </a: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85895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13/06/2023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1120</Words>
  <Application>Microsoft Office PowerPoint</Application>
  <PresentationFormat>On-screen Show (4:3)</PresentationFormat>
  <Paragraphs>159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Myriad Pro</vt:lpstr>
      <vt:lpstr>Arial</vt:lpstr>
      <vt:lpstr>Verdana</vt:lpstr>
      <vt:lpstr>20140311PresentationUWTSDTemplate</vt:lpstr>
      <vt:lpstr>Week 2: Session 1:  Current Trends of Business Intelligence (BI)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96</cp:revision>
  <dcterms:created xsi:type="dcterms:W3CDTF">2020-06-23T16:08:04Z</dcterms:created>
  <dcterms:modified xsi:type="dcterms:W3CDTF">2023-06-13T15:50:58Z</dcterms:modified>
</cp:coreProperties>
</file>