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7"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756"/>
    <p:restoredTop sz="93041"/>
  </p:normalViewPr>
  <p:slideViewPr>
    <p:cSldViewPr snapToGrid="0">
      <p:cViewPr varScale="1">
        <p:scale>
          <a:sx n="31" d="100"/>
          <a:sy n="31" d="100"/>
        </p:scale>
        <p:origin x="192"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6C5A74-7241-A44E-BD0F-742DE5B4C369}" type="datetimeFigureOut">
              <a:rPr lang="en-US" smtClean="0"/>
              <a:t>2/22/24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AB1FF-4E07-B94C-AE04-641EBF1923EF}" type="slidenum">
              <a:rPr lang="en-US" smtClean="0"/>
              <a:t>‹#›</a:t>
            </a:fld>
            <a:endParaRPr lang="en-US"/>
          </a:p>
        </p:txBody>
      </p:sp>
    </p:spTree>
    <p:extLst>
      <p:ext uri="{BB962C8B-B14F-4D97-AF65-F5344CB8AC3E}">
        <p14:creationId xmlns:p14="http://schemas.microsoft.com/office/powerpoint/2010/main" val="193558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81AB1FF-4E07-B94C-AE04-641EBF1923EF}" type="slidenum">
              <a:rPr lang="en-US" smtClean="0"/>
              <a:t>4</a:t>
            </a:fld>
            <a:endParaRPr lang="en-US"/>
          </a:p>
        </p:txBody>
      </p:sp>
    </p:spTree>
    <p:extLst>
      <p:ext uri="{BB962C8B-B14F-4D97-AF65-F5344CB8AC3E}">
        <p14:creationId xmlns:p14="http://schemas.microsoft.com/office/powerpoint/2010/main" val="2075870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1AB1FF-4E07-B94C-AE04-641EBF1923EF}" type="slidenum">
              <a:rPr lang="en-US" smtClean="0"/>
              <a:t>12</a:t>
            </a:fld>
            <a:endParaRPr lang="en-US"/>
          </a:p>
        </p:txBody>
      </p:sp>
    </p:spTree>
    <p:extLst>
      <p:ext uri="{BB962C8B-B14F-4D97-AF65-F5344CB8AC3E}">
        <p14:creationId xmlns:p14="http://schemas.microsoft.com/office/powerpoint/2010/main" val="74217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93899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81798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51267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345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3676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82305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8178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22819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96446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8426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2/22/24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08378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2/22/24</a:t>
            </a:fld>
            <a:endParaRPr lang="en-US"/>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a:p>
        </p:txBody>
      </p:sp>
    </p:spTree>
    <p:extLst>
      <p:ext uri="{BB962C8B-B14F-4D97-AF65-F5344CB8AC3E}">
        <p14:creationId xmlns:p14="http://schemas.microsoft.com/office/powerpoint/2010/main" val="988166247"/>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6" r:id="rId6"/>
    <p:sldLayoutId id="2147483687" r:id="rId7"/>
    <p:sldLayoutId id="2147483688" r:id="rId8"/>
    <p:sldLayoutId id="2147483689" r:id="rId9"/>
    <p:sldLayoutId id="2147483695" r:id="rId10"/>
    <p:sldLayoutId id="2147483696"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1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jpeg"/></Relationships>
</file>

<file path=ppt/slides/_rels/slide14.xml.rels><?xml version="1.0" encoding="UTF-8" standalone="yes"?>
<Relationships xmlns="http://schemas.openxmlformats.org/package/2006/relationships"><Relationship Id="rId3" Type="http://schemas.openxmlformats.org/officeDocument/2006/relationships/hyperlink" Target="https://www.pexels.com/photo/thank-you-heart-text-791024/" TargetMode="External"/><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3" name="Rectangle 72">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74" name="Rectangle 73">
            <a:extLst>
              <a:ext uri="{FF2B5EF4-FFF2-40B4-BE49-F238E27FC236}">
                <a16:creationId xmlns:a16="http://schemas.microsoft.com/office/drawing/2014/main" id="{A05B71C2-75E8-4CBE-AAF9-CBE78FEC5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75" name="Rectangle 74">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6" name="Rectangle 75">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 name="Title 6">
            <a:extLst>
              <a:ext uri="{FF2B5EF4-FFF2-40B4-BE49-F238E27FC236}">
                <a16:creationId xmlns:a16="http://schemas.microsoft.com/office/drawing/2014/main" id="{2200D2C0-0972-704B-BA55-991C04965824}"/>
              </a:ext>
            </a:extLst>
          </p:cNvPr>
          <p:cNvSpPr>
            <a:spLocks noGrp="1"/>
          </p:cNvSpPr>
          <p:nvPr>
            <p:ph type="ctrTitle"/>
          </p:nvPr>
        </p:nvSpPr>
        <p:spPr>
          <a:xfrm>
            <a:off x="777240" y="777240"/>
            <a:ext cx="7059598" cy="1867769"/>
          </a:xfrm>
        </p:spPr>
        <p:txBody>
          <a:bodyPr vert="horz" lIns="91440" tIns="45720" rIns="91440" bIns="45720" rtlCol="0" anchor="b">
            <a:normAutofit/>
          </a:bodyPr>
          <a:lstStyle/>
          <a:p>
            <a:pPr algn="l"/>
            <a:r>
              <a:rPr lang="en-US" sz="4400" dirty="0"/>
              <a:t>Managing a dinner service in a bustling restaurant</a:t>
            </a:r>
          </a:p>
        </p:txBody>
      </p:sp>
      <p:sp>
        <p:nvSpPr>
          <p:cNvPr id="3" name="Subtitle 2">
            <a:extLst>
              <a:ext uri="{FF2B5EF4-FFF2-40B4-BE49-F238E27FC236}">
                <a16:creationId xmlns:a16="http://schemas.microsoft.com/office/drawing/2014/main" id="{88FD536A-68FD-46C0-B862-4C3AD736893A}"/>
              </a:ext>
            </a:extLst>
          </p:cNvPr>
          <p:cNvSpPr>
            <a:spLocks noGrp="1"/>
          </p:cNvSpPr>
          <p:nvPr>
            <p:ph type="subTitle" idx="1"/>
          </p:nvPr>
        </p:nvSpPr>
        <p:spPr>
          <a:xfrm>
            <a:off x="777240" y="2786743"/>
            <a:ext cx="7059598" cy="3390220"/>
          </a:xfrm>
        </p:spPr>
        <p:txBody>
          <a:bodyPr vert="horz" lIns="91440" tIns="45720" rIns="91440" bIns="45720" rtlCol="0" anchor="t">
            <a:normAutofit/>
          </a:bodyPr>
          <a:lstStyle/>
          <a:p>
            <a:pPr indent="-228600" algn="l">
              <a:buFont typeface="Arial" panose="020B0604020202020204" pitchFamily="34" charset="0"/>
              <a:buChar char="•"/>
            </a:pPr>
            <a:r>
              <a:rPr lang="en-US" sz="3200" dirty="0"/>
              <a:t>Name: Muhammad Naveed Jawed </a:t>
            </a:r>
          </a:p>
          <a:p>
            <a:pPr indent="-228600" algn="l">
              <a:buFont typeface="Arial" panose="020B0604020202020204" pitchFamily="34" charset="0"/>
              <a:buChar char="•"/>
            </a:pPr>
            <a:r>
              <a:rPr lang="en-US" sz="3200" dirty="0"/>
              <a:t>Id number: 2240728</a:t>
            </a:r>
          </a:p>
          <a:p>
            <a:pPr indent="-228600" algn="l">
              <a:buFont typeface="Arial" panose="020B0604020202020204" pitchFamily="34" charset="0"/>
              <a:buChar char="•"/>
            </a:pPr>
            <a:r>
              <a:rPr lang="en-US" sz="3200" dirty="0" err="1"/>
              <a:t>Programme</a:t>
            </a:r>
            <a:r>
              <a:rPr lang="en-US" sz="3200"/>
              <a:t>: International Gastronomy Management</a:t>
            </a:r>
          </a:p>
          <a:p>
            <a:pPr indent="-228600" algn="l">
              <a:buFont typeface="Arial" panose="020B0604020202020204" pitchFamily="34" charset="0"/>
              <a:buChar char="•"/>
            </a:pPr>
            <a:r>
              <a:rPr lang="en-US" sz="3200"/>
              <a:t>Module Code : BMGM4004</a:t>
            </a:r>
          </a:p>
          <a:p>
            <a:pPr indent="-228600" algn="l">
              <a:buFont typeface="Arial" panose="020B0604020202020204" pitchFamily="34" charset="0"/>
              <a:buChar char="•"/>
            </a:pPr>
            <a:endParaRPr lang="en-US" sz="3200"/>
          </a:p>
          <a:p>
            <a:pPr indent="-228600" algn="l">
              <a:buFont typeface="Arial" panose="020B0604020202020204" pitchFamily="34" charset="0"/>
              <a:buChar char="•"/>
            </a:pPr>
            <a:endParaRPr lang="en-US" sz="3200"/>
          </a:p>
        </p:txBody>
      </p:sp>
      <p:sp>
        <p:nvSpPr>
          <p:cNvPr id="77" name="Rectangle 76">
            <a:extLst>
              <a:ext uri="{FF2B5EF4-FFF2-40B4-BE49-F238E27FC236}">
                <a16:creationId xmlns:a16="http://schemas.microsoft.com/office/drawing/2014/main" id="{9F3CB34B-2F8F-4442-91D1-923678282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smiling at the camera&#10;&#10;Description automatically generated">
            <a:extLst>
              <a:ext uri="{FF2B5EF4-FFF2-40B4-BE49-F238E27FC236}">
                <a16:creationId xmlns:a16="http://schemas.microsoft.com/office/drawing/2014/main" id="{99E6B122-A539-1CB1-D5FE-F62A6EF362D9}"/>
              </a:ext>
            </a:extLst>
          </p:cNvPr>
          <p:cNvPicPr>
            <a:picLocks noChangeAspect="1"/>
          </p:cNvPicPr>
          <p:nvPr/>
        </p:nvPicPr>
        <p:blipFill rotWithShape="1">
          <a:blip r:embed="rId2"/>
          <a:srcRect r="6" b="6"/>
          <a:stretch/>
        </p:blipFill>
        <p:spPr>
          <a:xfrm>
            <a:off x="8763000" y="-1800"/>
            <a:ext cx="3429000" cy="3429000"/>
          </a:xfrm>
          <a:prstGeom prst="rect">
            <a:avLst/>
          </a:prstGeom>
        </p:spPr>
      </p:pic>
      <p:sp>
        <p:nvSpPr>
          <p:cNvPr id="78" name="Rectangle 77">
            <a:extLst>
              <a:ext uri="{FF2B5EF4-FFF2-40B4-BE49-F238E27FC236}">
                <a16:creationId xmlns:a16="http://schemas.microsoft.com/office/drawing/2014/main" id="{92AFC398-9263-43B8-98C4-6D97765B8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A splash of colours on a white surface">
            <a:extLst>
              <a:ext uri="{FF2B5EF4-FFF2-40B4-BE49-F238E27FC236}">
                <a16:creationId xmlns:a16="http://schemas.microsoft.com/office/drawing/2014/main" id="{199217E8-E075-2EF0-0F95-B731643623D3}"/>
              </a:ext>
            </a:extLst>
          </p:cNvPr>
          <p:cNvPicPr>
            <a:picLocks noChangeAspect="1"/>
          </p:cNvPicPr>
          <p:nvPr/>
        </p:nvPicPr>
        <p:blipFill rotWithShape="1">
          <a:blip r:embed="rId3"/>
          <a:srcRect r="24997" b="-4"/>
          <a:stretch/>
        </p:blipFill>
        <p:spPr>
          <a:xfrm>
            <a:off x="9101941" y="3767941"/>
            <a:ext cx="2749318" cy="2749318"/>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1200576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52" name="Rectangle 51">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D168E1C-FBEF-AF55-0425-DC2A6AB8A42D}"/>
              </a:ext>
            </a:extLst>
          </p:cNvPr>
          <p:cNvSpPr>
            <a:spLocks noGrp="1"/>
          </p:cNvSpPr>
          <p:nvPr>
            <p:ph type="title"/>
          </p:nvPr>
        </p:nvSpPr>
        <p:spPr>
          <a:xfrm>
            <a:off x="777242" y="777240"/>
            <a:ext cx="4114800" cy="1335024"/>
          </a:xfrm>
        </p:spPr>
        <p:txBody>
          <a:bodyPr>
            <a:normAutofit/>
          </a:bodyPr>
          <a:lstStyle/>
          <a:p>
            <a:r>
              <a:rPr lang="en-US" sz="4100"/>
              <a:t>Introduction of Task in hand</a:t>
            </a:r>
          </a:p>
        </p:txBody>
      </p:sp>
      <p:sp>
        <p:nvSpPr>
          <p:cNvPr id="45" name="Content Placeholder 27">
            <a:extLst>
              <a:ext uri="{FF2B5EF4-FFF2-40B4-BE49-F238E27FC236}">
                <a16:creationId xmlns:a16="http://schemas.microsoft.com/office/drawing/2014/main" id="{E5D1B842-7642-13EF-FA33-34B5A2FDE24E}"/>
              </a:ext>
            </a:extLst>
          </p:cNvPr>
          <p:cNvSpPr>
            <a:spLocks noGrp="1"/>
          </p:cNvSpPr>
          <p:nvPr>
            <p:ph idx="1"/>
          </p:nvPr>
        </p:nvSpPr>
        <p:spPr>
          <a:xfrm>
            <a:off x="777242" y="2788920"/>
            <a:ext cx="4114800" cy="3392424"/>
          </a:xfrm>
        </p:spPr>
        <p:txBody>
          <a:bodyPr>
            <a:normAutofit fontScale="62500" lnSpcReduction="20000"/>
          </a:bodyPr>
          <a:lstStyle/>
          <a:p>
            <a:r>
              <a:rPr lang="en-US" sz="3600"/>
              <a:t>Prepare a service for 80 covers with potential of 20 walk ins.</a:t>
            </a:r>
          </a:p>
          <a:p>
            <a:r>
              <a:rPr lang="en-US" sz="3600"/>
              <a:t>What tasks will be carried out  ?</a:t>
            </a:r>
          </a:p>
          <a:p>
            <a:r>
              <a:rPr lang="en-US" sz="3600"/>
              <a:t>Who will be responsible for what ?</a:t>
            </a:r>
          </a:p>
          <a:p>
            <a:r>
              <a:rPr lang="en-US" sz="3600"/>
              <a:t>Poor Service with excellent food will never bring customer back. (Sondra J . Dahmer Kurt W . Kahl)</a:t>
            </a:r>
            <a:endParaRPr lang="en-US"/>
          </a:p>
          <a:p>
            <a:endParaRPr lang="en-US"/>
          </a:p>
        </p:txBody>
      </p:sp>
      <p:sp>
        <p:nvSpPr>
          <p:cNvPr id="54" name="Rectangle 53">
            <a:extLst>
              <a:ext uri="{FF2B5EF4-FFF2-40B4-BE49-F238E27FC236}">
                <a16:creationId xmlns:a16="http://schemas.microsoft.com/office/drawing/2014/main" id="{D19DEF7F-B261-48D6-B0AD-1C0C88138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7862" y="478918"/>
            <a:ext cx="2943695" cy="29436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restaurant with tables and chairs&#10;&#10;Description automatically generated">
            <a:extLst>
              <a:ext uri="{FF2B5EF4-FFF2-40B4-BE49-F238E27FC236}">
                <a16:creationId xmlns:a16="http://schemas.microsoft.com/office/drawing/2014/main" id="{73283CAB-6196-EA09-B721-29A06AAF48CE}"/>
              </a:ext>
            </a:extLst>
          </p:cNvPr>
          <p:cNvPicPr>
            <a:picLocks noChangeAspect="1"/>
          </p:cNvPicPr>
          <p:nvPr/>
        </p:nvPicPr>
        <p:blipFill rotWithShape="1">
          <a:blip r:embed="rId2"/>
          <a:srcRect l="14004" r="19448" b="-4"/>
          <a:stretch/>
        </p:blipFill>
        <p:spPr>
          <a:xfrm>
            <a:off x="6076140" y="752925"/>
            <a:ext cx="2428684" cy="2428684"/>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
        <p:nvSpPr>
          <p:cNvPr id="56" name="Rectangle 55">
            <a:extLst>
              <a:ext uri="{FF2B5EF4-FFF2-40B4-BE49-F238E27FC236}">
                <a16:creationId xmlns:a16="http://schemas.microsoft.com/office/drawing/2014/main" id="{6B888F72-4298-4836-8515-919A1A86B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103" y="478918"/>
            <a:ext cx="2943695" cy="2943695"/>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restaurant with tables and chairs&#10;&#10;Description automatically generated">
            <a:extLst>
              <a:ext uri="{FF2B5EF4-FFF2-40B4-BE49-F238E27FC236}">
                <a16:creationId xmlns:a16="http://schemas.microsoft.com/office/drawing/2014/main" id="{B490D283-1204-1CF2-DC98-8AE325764F24}"/>
              </a:ext>
            </a:extLst>
          </p:cNvPr>
          <p:cNvPicPr>
            <a:picLocks noChangeAspect="1"/>
          </p:cNvPicPr>
          <p:nvPr/>
        </p:nvPicPr>
        <p:blipFill rotWithShape="1">
          <a:blip r:embed="rId3"/>
          <a:srcRect l="21350" r="12104" b="-1"/>
          <a:stretch/>
        </p:blipFill>
        <p:spPr>
          <a:xfrm>
            <a:off x="8763103" y="476600"/>
            <a:ext cx="2945241" cy="2945241"/>
          </a:xfrm>
          <a:prstGeom prst="rect">
            <a:avLst/>
          </a:prstGeom>
        </p:spPr>
      </p:pic>
      <p:sp>
        <p:nvSpPr>
          <p:cNvPr id="58" name="Rectangle 57">
            <a:extLst>
              <a:ext uri="{FF2B5EF4-FFF2-40B4-BE49-F238E27FC236}">
                <a16:creationId xmlns:a16="http://schemas.microsoft.com/office/drawing/2014/main" id="{41683C56-14B6-40FA-B183-0BAFAF7D3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7862" y="3421068"/>
            <a:ext cx="2945241" cy="294524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24C87280-A77E-43DE-9358-D4D719CF7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558" y="3421068"/>
            <a:ext cx="2945241" cy="294524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estaurant with tables and chairs&#10;&#10;Description automatically generated">
            <a:extLst>
              <a:ext uri="{FF2B5EF4-FFF2-40B4-BE49-F238E27FC236}">
                <a16:creationId xmlns:a16="http://schemas.microsoft.com/office/drawing/2014/main" id="{09E00116-4856-FD3B-A897-21B5B63CDD9A}"/>
              </a:ext>
            </a:extLst>
          </p:cNvPr>
          <p:cNvPicPr>
            <a:picLocks noChangeAspect="1"/>
          </p:cNvPicPr>
          <p:nvPr/>
        </p:nvPicPr>
        <p:blipFill rotWithShape="1">
          <a:blip r:embed="rId4"/>
          <a:srcRect l="13441" r="20012" b="-1"/>
          <a:stretch/>
        </p:blipFill>
        <p:spPr>
          <a:xfrm>
            <a:off x="5823405" y="3418750"/>
            <a:ext cx="2945241" cy="2945241"/>
          </a:xfrm>
          <a:prstGeom prst="rect">
            <a:avLst/>
          </a:prstGeom>
        </p:spPr>
      </p:pic>
      <p:pic>
        <p:nvPicPr>
          <p:cNvPr id="10" name="Picture 9" descr="A restaurant with tables and chairs&#10;&#10;Description automatically generated">
            <a:extLst>
              <a:ext uri="{FF2B5EF4-FFF2-40B4-BE49-F238E27FC236}">
                <a16:creationId xmlns:a16="http://schemas.microsoft.com/office/drawing/2014/main" id="{6CF51EB5-35CC-2C9B-FFAA-03714BC11828}"/>
              </a:ext>
            </a:extLst>
          </p:cNvPr>
          <p:cNvPicPr>
            <a:picLocks noChangeAspect="1"/>
          </p:cNvPicPr>
          <p:nvPr/>
        </p:nvPicPr>
        <p:blipFill rotWithShape="1">
          <a:blip r:embed="rId5"/>
          <a:srcRect l="11726" r="21726" b="-4"/>
          <a:stretch/>
        </p:blipFill>
        <p:spPr>
          <a:xfrm>
            <a:off x="9019836" y="3679346"/>
            <a:ext cx="2428684" cy="2428684"/>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4011587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00" name="Rectangle 99">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5897507A-F2D8-4B7C-9F14-DE09CFC0FDC6}"/>
              </a:ext>
            </a:extLst>
          </p:cNvPr>
          <p:cNvSpPr>
            <a:spLocks noGrp="1"/>
          </p:cNvSpPr>
          <p:nvPr>
            <p:ph type="title"/>
          </p:nvPr>
        </p:nvSpPr>
        <p:spPr>
          <a:xfrm>
            <a:off x="3427199" y="-219772"/>
            <a:ext cx="4792929" cy="1792855"/>
          </a:xfrm>
        </p:spPr>
        <p:txBody>
          <a:bodyPr vert="horz" lIns="91440" tIns="45720" rIns="91440" bIns="45720" rtlCol="0" anchor="b">
            <a:normAutofit fontScale="90000"/>
          </a:bodyPr>
          <a:lstStyle/>
          <a:p>
            <a:pPr algn="ctr"/>
            <a:br>
              <a:rPr lang="en-US" sz="4400" dirty="0"/>
            </a:br>
            <a:r>
              <a:rPr lang="en-US" sz="4400" dirty="0"/>
              <a:t>Introduction to the team </a:t>
            </a:r>
          </a:p>
        </p:txBody>
      </p:sp>
      <p:pic>
        <p:nvPicPr>
          <p:cNvPr id="17" name="Picture 16" descr="A person pouring liquid into a shot glass&#10;&#10;Description automatically generated">
            <a:extLst>
              <a:ext uri="{FF2B5EF4-FFF2-40B4-BE49-F238E27FC236}">
                <a16:creationId xmlns:a16="http://schemas.microsoft.com/office/drawing/2014/main" id="{B8A1757C-6010-0F42-DD59-B6E99C0E6BE0}"/>
              </a:ext>
            </a:extLst>
          </p:cNvPr>
          <p:cNvPicPr>
            <a:picLocks noChangeAspect="1"/>
          </p:cNvPicPr>
          <p:nvPr/>
        </p:nvPicPr>
        <p:blipFill rotWithShape="1">
          <a:blip r:embed="rId2"/>
          <a:srcRect l="12909" r="20546" b="1"/>
          <a:stretch/>
        </p:blipFill>
        <p:spPr>
          <a:xfrm>
            <a:off x="20" y="10"/>
            <a:ext cx="3427180" cy="3427190"/>
          </a:xfrm>
          <a:prstGeom prst="rect">
            <a:avLst/>
          </a:prstGeom>
        </p:spPr>
      </p:pic>
      <p:pic>
        <p:nvPicPr>
          <p:cNvPr id="11" name="Picture 10" descr="A person in a suit holding a folder&#10;&#10;Description automatically generated">
            <a:extLst>
              <a:ext uri="{FF2B5EF4-FFF2-40B4-BE49-F238E27FC236}">
                <a16:creationId xmlns:a16="http://schemas.microsoft.com/office/drawing/2014/main" id="{311FC10C-4C4D-C574-CDA1-3A300CB20226}"/>
              </a:ext>
            </a:extLst>
          </p:cNvPr>
          <p:cNvPicPr>
            <a:picLocks noChangeAspect="1"/>
          </p:cNvPicPr>
          <p:nvPr/>
        </p:nvPicPr>
        <p:blipFill rotWithShape="1">
          <a:blip r:embed="rId3"/>
          <a:srcRect l="25498" r="8042" b="-2"/>
          <a:stretch/>
        </p:blipFill>
        <p:spPr>
          <a:xfrm>
            <a:off x="20" y="3426299"/>
            <a:ext cx="3427180" cy="3431701"/>
          </a:xfrm>
          <a:prstGeom prst="rect">
            <a:avLst/>
          </a:prstGeom>
        </p:spPr>
      </p:pic>
      <p:sp>
        <p:nvSpPr>
          <p:cNvPr id="3" name="Content Placeholder 2">
            <a:extLst>
              <a:ext uri="{FF2B5EF4-FFF2-40B4-BE49-F238E27FC236}">
                <a16:creationId xmlns:a16="http://schemas.microsoft.com/office/drawing/2014/main" id="{CFA3D44D-2A76-9411-A312-671D38EE33D9}"/>
              </a:ext>
            </a:extLst>
          </p:cNvPr>
          <p:cNvSpPr>
            <a:spLocks noGrp="1"/>
          </p:cNvSpPr>
          <p:nvPr>
            <p:ph idx="1"/>
          </p:nvPr>
        </p:nvSpPr>
        <p:spPr>
          <a:xfrm>
            <a:off x="3700272" y="1911411"/>
            <a:ext cx="4791456" cy="4608261"/>
          </a:xfrm>
        </p:spPr>
        <p:txBody>
          <a:bodyPr vert="horz" lIns="91440" tIns="45720" rIns="91440" bIns="45720" rtlCol="0">
            <a:normAutofit/>
          </a:bodyPr>
          <a:lstStyle/>
          <a:p>
            <a:pPr marL="0" indent="0" algn="ctr">
              <a:buNone/>
            </a:pPr>
            <a:r>
              <a:rPr lang="en-US" sz="3600" dirty="0"/>
              <a:t>Front of House : </a:t>
            </a:r>
          </a:p>
          <a:p>
            <a:pPr marL="0" indent="0" algn="ctr">
              <a:buNone/>
            </a:pPr>
            <a:r>
              <a:rPr lang="en-US" sz="3600" dirty="0"/>
              <a:t>Front of House Manager</a:t>
            </a:r>
          </a:p>
          <a:p>
            <a:pPr marL="0" indent="0" algn="ctr">
              <a:buNone/>
            </a:pPr>
            <a:r>
              <a:rPr lang="en-US" sz="3600" dirty="0"/>
              <a:t>1 Head waiter/</a:t>
            </a:r>
            <a:r>
              <a:rPr lang="en-US" sz="3600" dirty="0" err="1"/>
              <a:t>Sommeleir</a:t>
            </a:r>
            <a:endParaRPr lang="en-US" sz="3600" dirty="0"/>
          </a:p>
          <a:p>
            <a:pPr marL="0" indent="0" algn="ctr">
              <a:buNone/>
            </a:pPr>
            <a:r>
              <a:rPr lang="en-US" sz="3600" dirty="0"/>
              <a:t>3 waiters 	</a:t>
            </a:r>
          </a:p>
          <a:p>
            <a:pPr marL="0" indent="0" algn="ctr">
              <a:buNone/>
            </a:pPr>
            <a:r>
              <a:rPr lang="en-US" sz="3600" dirty="0"/>
              <a:t>1 Mixologist	</a:t>
            </a:r>
          </a:p>
          <a:p>
            <a:pPr marL="0" indent="0" algn="ctr">
              <a:buNone/>
            </a:pPr>
            <a:r>
              <a:rPr lang="en-US" sz="3600" dirty="0"/>
              <a:t>1 bar team member</a:t>
            </a:r>
          </a:p>
        </p:txBody>
      </p:sp>
      <p:pic>
        <p:nvPicPr>
          <p:cNvPr id="6" name="Picture 5">
            <a:extLst>
              <a:ext uri="{FF2B5EF4-FFF2-40B4-BE49-F238E27FC236}">
                <a16:creationId xmlns:a16="http://schemas.microsoft.com/office/drawing/2014/main" id="{454FFAAB-D761-9928-4BC2-3B02143D62A5}"/>
              </a:ext>
            </a:extLst>
          </p:cNvPr>
          <p:cNvPicPr>
            <a:picLocks noChangeAspect="1"/>
          </p:cNvPicPr>
          <p:nvPr/>
        </p:nvPicPr>
        <p:blipFill rotWithShape="1">
          <a:blip r:embed="rId4"/>
          <a:srcRect l="14726" r="18729" b="1"/>
          <a:stretch/>
        </p:blipFill>
        <p:spPr>
          <a:xfrm>
            <a:off x="8764802" y="10"/>
            <a:ext cx="3427200" cy="3427190"/>
          </a:xfrm>
          <a:prstGeom prst="rect">
            <a:avLst/>
          </a:prstGeom>
        </p:spPr>
      </p:pic>
      <p:pic>
        <p:nvPicPr>
          <p:cNvPr id="5" name="Picture 4" descr="A group of people holding bottles and glasses&#10;&#10;Description automatically generated">
            <a:extLst>
              <a:ext uri="{FF2B5EF4-FFF2-40B4-BE49-F238E27FC236}">
                <a16:creationId xmlns:a16="http://schemas.microsoft.com/office/drawing/2014/main" id="{2E2DD37E-ECBC-E293-BD6D-8F179F8F1801}"/>
              </a:ext>
            </a:extLst>
          </p:cNvPr>
          <p:cNvPicPr>
            <a:picLocks noChangeAspect="1"/>
          </p:cNvPicPr>
          <p:nvPr/>
        </p:nvPicPr>
        <p:blipFill rotWithShape="1">
          <a:blip r:embed="rId5"/>
          <a:srcRect l="17131" r="16409" b="-2"/>
          <a:stretch/>
        </p:blipFill>
        <p:spPr>
          <a:xfrm>
            <a:off x="8769763" y="3426299"/>
            <a:ext cx="3427200" cy="3431701"/>
          </a:xfrm>
          <a:prstGeom prst="rect">
            <a:avLst/>
          </a:prstGeom>
        </p:spPr>
      </p:pic>
    </p:spTree>
    <p:extLst>
      <p:ext uri="{BB962C8B-B14F-4D97-AF65-F5344CB8AC3E}">
        <p14:creationId xmlns:p14="http://schemas.microsoft.com/office/powerpoint/2010/main" val="164419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1" name="Rectangle 20">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7DFDA90D-588B-DA9B-DF7E-DDDB69DFBE5B}"/>
              </a:ext>
            </a:extLst>
          </p:cNvPr>
          <p:cNvSpPr>
            <a:spLocks noGrp="1"/>
          </p:cNvSpPr>
          <p:nvPr>
            <p:ph type="title"/>
          </p:nvPr>
        </p:nvSpPr>
        <p:spPr>
          <a:xfrm>
            <a:off x="3730752" y="777240"/>
            <a:ext cx="4791456" cy="2322576"/>
          </a:xfrm>
        </p:spPr>
        <p:txBody>
          <a:bodyPr anchor="b">
            <a:normAutofit/>
          </a:bodyPr>
          <a:lstStyle/>
          <a:p>
            <a:pPr algn="ctr"/>
            <a:r>
              <a:rPr lang="en-US" sz="4400"/>
              <a:t>Introduction To the team </a:t>
            </a:r>
          </a:p>
        </p:txBody>
      </p:sp>
      <p:sp>
        <p:nvSpPr>
          <p:cNvPr id="23" name="Rectangle 22">
            <a:extLst>
              <a:ext uri="{FF2B5EF4-FFF2-40B4-BE49-F238E27FC236}">
                <a16:creationId xmlns:a16="http://schemas.microsoft.com/office/drawing/2014/main" id="{45C19DD9-A034-45D0-AEC8-0EA8714E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0" cy="34290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chefs in a kitchen&#10;&#10;Description automatically generated">
            <a:extLst>
              <a:ext uri="{FF2B5EF4-FFF2-40B4-BE49-F238E27FC236}">
                <a16:creationId xmlns:a16="http://schemas.microsoft.com/office/drawing/2014/main" id="{AB1D6A39-C2E4-D3DA-2425-0E5FD1D06654}"/>
              </a:ext>
            </a:extLst>
          </p:cNvPr>
          <p:cNvPicPr>
            <a:picLocks noChangeAspect="1"/>
          </p:cNvPicPr>
          <p:nvPr/>
        </p:nvPicPr>
        <p:blipFill rotWithShape="1">
          <a:blip r:embed="rId3"/>
          <a:srcRect l="10730" r="28269" b="-2"/>
          <a:stretch/>
        </p:blipFill>
        <p:spPr>
          <a:xfrm>
            <a:off x="253520" y="253520"/>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
        <p:nvSpPr>
          <p:cNvPr id="25" name="Rectangle 24">
            <a:extLst>
              <a:ext uri="{FF2B5EF4-FFF2-40B4-BE49-F238E27FC236}">
                <a16:creationId xmlns:a16="http://schemas.microsoft.com/office/drawing/2014/main" id="{4342BA98-7A17-4BF4-BF27-03E36FAC0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889134D-5A78-4C41-9468-1139C2522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4F245F-42A7-C7DD-E085-A7DE933124B0}"/>
              </a:ext>
            </a:extLst>
          </p:cNvPr>
          <p:cNvSpPr>
            <a:spLocks noGrp="1"/>
          </p:cNvSpPr>
          <p:nvPr>
            <p:ph idx="1"/>
          </p:nvPr>
        </p:nvSpPr>
        <p:spPr>
          <a:xfrm>
            <a:off x="3730752" y="3429000"/>
            <a:ext cx="4791456" cy="2752344"/>
          </a:xfrm>
        </p:spPr>
        <p:txBody>
          <a:bodyPr>
            <a:normAutofit lnSpcReduction="10000"/>
          </a:bodyPr>
          <a:lstStyle/>
          <a:p>
            <a:pPr algn="ctr"/>
            <a:r>
              <a:rPr lang="en-US" sz="3200"/>
              <a:t>Back of House :</a:t>
            </a:r>
          </a:p>
          <a:p>
            <a:pPr marL="0" indent="0" algn="ctr">
              <a:buNone/>
            </a:pPr>
            <a:r>
              <a:rPr lang="en-US" sz="3200"/>
              <a:t>1 Head  Chef</a:t>
            </a:r>
          </a:p>
          <a:p>
            <a:pPr marL="0" indent="0" algn="ctr">
              <a:buNone/>
            </a:pPr>
            <a:r>
              <a:rPr lang="en-US" sz="3200"/>
              <a:t>1 sous chef</a:t>
            </a:r>
          </a:p>
          <a:p>
            <a:pPr marL="0" indent="0" algn="ctr">
              <a:buNone/>
            </a:pPr>
            <a:r>
              <a:rPr lang="en-US" sz="3200"/>
              <a:t>1 </a:t>
            </a:r>
            <a:r>
              <a:rPr lang="en-US" sz="3200" err="1"/>
              <a:t>commis</a:t>
            </a:r>
            <a:r>
              <a:rPr lang="en-US" sz="3200"/>
              <a:t> </a:t>
            </a:r>
          </a:p>
          <a:p>
            <a:pPr marL="0" indent="0" algn="ctr">
              <a:buNone/>
            </a:pPr>
            <a:r>
              <a:rPr lang="en-US" sz="3200"/>
              <a:t>1 kitchen Porter</a:t>
            </a:r>
          </a:p>
          <a:p>
            <a:pPr marL="0" indent="0" algn="ctr">
              <a:buNone/>
            </a:pPr>
            <a:endParaRPr lang="en-US"/>
          </a:p>
          <a:p>
            <a:pPr marL="0" indent="0" algn="ctr">
              <a:buNone/>
            </a:pPr>
            <a:endParaRPr lang="en-US"/>
          </a:p>
          <a:p>
            <a:pPr algn="ctr"/>
            <a:endParaRPr lang="en-US"/>
          </a:p>
        </p:txBody>
      </p:sp>
      <p:pic>
        <p:nvPicPr>
          <p:cNvPr id="5" name="Picture 4" descr="A group of women in chef uniforms&#10;&#10;Description automatically generated">
            <a:extLst>
              <a:ext uri="{FF2B5EF4-FFF2-40B4-BE49-F238E27FC236}">
                <a16:creationId xmlns:a16="http://schemas.microsoft.com/office/drawing/2014/main" id="{CB8255FC-62A7-04F8-9618-42F79BD89A66}"/>
              </a:ext>
            </a:extLst>
          </p:cNvPr>
          <p:cNvPicPr>
            <a:picLocks noChangeAspect="1"/>
          </p:cNvPicPr>
          <p:nvPr/>
        </p:nvPicPr>
        <p:blipFill rotWithShape="1">
          <a:blip r:embed="rId4"/>
          <a:srcRect b="26718"/>
          <a:stretch/>
        </p:blipFill>
        <p:spPr>
          <a:xfrm>
            <a:off x="8764802" y="10"/>
            <a:ext cx="3427200" cy="3427190"/>
          </a:xfrm>
          <a:prstGeom prst="rect">
            <a:avLst/>
          </a:prstGeom>
        </p:spPr>
      </p:pic>
      <p:pic>
        <p:nvPicPr>
          <p:cNvPr id="11" name="Picture 10" descr="A person cutting vegetables in a kitchen&#10;&#10;Description automatically generated">
            <a:extLst>
              <a:ext uri="{FF2B5EF4-FFF2-40B4-BE49-F238E27FC236}">
                <a16:creationId xmlns:a16="http://schemas.microsoft.com/office/drawing/2014/main" id="{3940D553-50B7-9419-B4E5-7CFE94ED1235}"/>
              </a:ext>
            </a:extLst>
          </p:cNvPr>
          <p:cNvPicPr>
            <a:picLocks noChangeAspect="1"/>
          </p:cNvPicPr>
          <p:nvPr/>
        </p:nvPicPr>
        <p:blipFill rotWithShape="1">
          <a:blip r:embed="rId5"/>
          <a:srcRect l="14732" r="16485" b="4"/>
          <a:stretch/>
        </p:blipFill>
        <p:spPr>
          <a:xfrm>
            <a:off x="20" y="3430800"/>
            <a:ext cx="3428979" cy="3427200"/>
          </a:xfrm>
          <a:prstGeom prst="rect">
            <a:avLst/>
          </a:prstGeom>
        </p:spPr>
      </p:pic>
      <p:sp>
        <p:nvSpPr>
          <p:cNvPr id="29" name="Rectangle 28">
            <a:extLst>
              <a:ext uri="{FF2B5EF4-FFF2-40B4-BE49-F238E27FC236}">
                <a16:creationId xmlns:a16="http://schemas.microsoft.com/office/drawing/2014/main" id="{18EC6029-5041-4575-A19C-A21C68AFA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08FAFB3-63BB-E0EA-5C80-658E4546246D}"/>
              </a:ext>
            </a:extLst>
          </p:cNvPr>
          <p:cNvPicPr>
            <a:picLocks noChangeAspect="1"/>
          </p:cNvPicPr>
          <p:nvPr/>
        </p:nvPicPr>
        <p:blipFill rotWithShape="1">
          <a:blip r:embed="rId6"/>
          <a:srcRect r="33455"/>
          <a:stretch/>
        </p:blipFill>
        <p:spPr>
          <a:xfrm>
            <a:off x="8967649" y="3682912"/>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3328476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75" name="Rectangle 74">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DCA8EE2-715A-4732-0EE7-BE7FE05C0229}"/>
              </a:ext>
            </a:extLst>
          </p:cNvPr>
          <p:cNvSpPr>
            <a:spLocks noGrp="1"/>
          </p:cNvSpPr>
          <p:nvPr>
            <p:ph type="title"/>
          </p:nvPr>
        </p:nvSpPr>
        <p:spPr>
          <a:xfrm>
            <a:off x="3730752" y="-369551"/>
            <a:ext cx="4791456" cy="2322576"/>
          </a:xfrm>
        </p:spPr>
        <p:txBody>
          <a:bodyPr anchor="b">
            <a:normAutofit/>
          </a:bodyPr>
          <a:lstStyle/>
          <a:p>
            <a:pPr algn="ctr"/>
            <a:r>
              <a:rPr lang="en-US" sz="4400"/>
              <a:t>Pre-service Tasks</a:t>
            </a:r>
          </a:p>
        </p:txBody>
      </p:sp>
      <p:pic>
        <p:nvPicPr>
          <p:cNvPr id="5" name="Content Placeholder 4" descr="A group of people in a kitchen&#10;&#10;Description automatically generated">
            <a:extLst>
              <a:ext uri="{FF2B5EF4-FFF2-40B4-BE49-F238E27FC236}">
                <a16:creationId xmlns:a16="http://schemas.microsoft.com/office/drawing/2014/main" id="{E3D1497D-7F24-3967-5333-857B37812A63}"/>
              </a:ext>
            </a:extLst>
          </p:cNvPr>
          <p:cNvPicPr>
            <a:picLocks noChangeAspect="1"/>
          </p:cNvPicPr>
          <p:nvPr/>
        </p:nvPicPr>
        <p:blipFill rotWithShape="1">
          <a:blip r:embed="rId2"/>
          <a:srcRect r="1" b="25097"/>
          <a:stretch/>
        </p:blipFill>
        <p:spPr>
          <a:xfrm>
            <a:off x="20" y="10"/>
            <a:ext cx="3427180" cy="3427190"/>
          </a:xfrm>
          <a:prstGeom prst="rect">
            <a:avLst/>
          </a:prstGeom>
        </p:spPr>
      </p:pic>
      <p:pic>
        <p:nvPicPr>
          <p:cNvPr id="8" name="Picture 7" descr="A person in an apron talking on a phone&#10;&#10;Description automatically generated">
            <a:extLst>
              <a:ext uri="{FF2B5EF4-FFF2-40B4-BE49-F238E27FC236}">
                <a16:creationId xmlns:a16="http://schemas.microsoft.com/office/drawing/2014/main" id="{C05F42E1-33C1-4E32-4F9F-06BCEE0E33FF}"/>
              </a:ext>
            </a:extLst>
          </p:cNvPr>
          <p:cNvPicPr>
            <a:picLocks noChangeAspect="1"/>
          </p:cNvPicPr>
          <p:nvPr/>
        </p:nvPicPr>
        <p:blipFill rotWithShape="1">
          <a:blip r:embed="rId3"/>
          <a:srcRect t="9994" r="2" b="27601"/>
          <a:stretch/>
        </p:blipFill>
        <p:spPr>
          <a:xfrm>
            <a:off x="20" y="3426299"/>
            <a:ext cx="3427180" cy="3431701"/>
          </a:xfrm>
          <a:prstGeom prst="rect">
            <a:avLst/>
          </a:prstGeom>
        </p:spPr>
      </p:pic>
      <p:sp>
        <p:nvSpPr>
          <p:cNvPr id="9" name="Content Placeholder 8">
            <a:extLst>
              <a:ext uri="{FF2B5EF4-FFF2-40B4-BE49-F238E27FC236}">
                <a16:creationId xmlns:a16="http://schemas.microsoft.com/office/drawing/2014/main" id="{8D711D5F-89E8-2732-9A8F-FDA5E9E7B6DD}"/>
              </a:ext>
            </a:extLst>
          </p:cNvPr>
          <p:cNvSpPr>
            <a:spLocks noGrp="1"/>
          </p:cNvSpPr>
          <p:nvPr>
            <p:ph idx="1"/>
          </p:nvPr>
        </p:nvSpPr>
        <p:spPr>
          <a:xfrm>
            <a:off x="3730752" y="1953025"/>
            <a:ext cx="4791456" cy="5071001"/>
          </a:xfrm>
        </p:spPr>
        <p:txBody>
          <a:bodyPr>
            <a:normAutofit lnSpcReduction="10000"/>
          </a:bodyPr>
          <a:lstStyle/>
          <a:p>
            <a:pPr algn="ctr"/>
            <a:r>
              <a:rPr lang="en-US"/>
              <a:t>Pre-Shift Meeting</a:t>
            </a:r>
          </a:p>
          <a:p>
            <a:pPr algn="ctr"/>
            <a:r>
              <a:rPr lang="en-US"/>
              <a:t>Formal Table Settings</a:t>
            </a:r>
          </a:p>
          <a:p>
            <a:pPr algn="ctr"/>
            <a:r>
              <a:rPr lang="en-US"/>
              <a:t>Checking and confirming reservations </a:t>
            </a:r>
          </a:p>
          <a:p>
            <a:pPr algn="ctr"/>
            <a:r>
              <a:rPr lang="en-US"/>
              <a:t>Briefing Staff (who is responsible to carry out what tasks?)</a:t>
            </a:r>
          </a:p>
          <a:p>
            <a:pPr algn="ctr"/>
            <a:r>
              <a:rPr lang="en-US"/>
              <a:t>Setting up a special menu (Set Menu) </a:t>
            </a:r>
          </a:p>
          <a:p>
            <a:pPr algn="ctr"/>
            <a:r>
              <a:rPr lang="en-US"/>
              <a:t>Co-ordination within front of house and back of house.</a:t>
            </a:r>
          </a:p>
          <a:p>
            <a:pPr algn="ctr"/>
            <a:r>
              <a:rPr lang="en-US"/>
              <a:t>Communicating order specifications and allergens to the back of house.</a:t>
            </a:r>
          </a:p>
          <a:p>
            <a:pPr algn="ctr"/>
            <a:r>
              <a:rPr lang="en-US"/>
              <a:t>Designate different covers to different customers and assigned the areas to 3 waiters. </a:t>
            </a:r>
          </a:p>
          <a:p>
            <a:pPr algn="ctr"/>
            <a:r>
              <a:rPr lang="en-US"/>
              <a:t>Design sop’s(Standard Operating Procedures) for whole dinner service.</a:t>
            </a:r>
          </a:p>
          <a:p>
            <a:pPr algn="ctr"/>
            <a:endParaRPr lang="en-US"/>
          </a:p>
          <a:p>
            <a:pPr algn="ctr"/>
            <a:endParaRPr lang="en-US"/>
          </a:p>
          <a:p>
            <a:pPr algn="ctr"/>
            <a:endParaRPr lang="en-US"/>
          </a:p>
        </p:txBody>
      </p:sp>
      <p:pic>
        <p:nvPicPr>
          <p:cNvPr id="6" name="Picture 5">
            <a:extLst>
              <a:ext uri="{FF2B5EF4-FFF2-40B4-BE49-F238E27FC236}">
                <a16:creationId xmlns:a16="http://schemas.microsoft.com/office/drawing/2014/main" id="{F71C604A-F809-F308-3E40-596405E3BEBF}"/>
              </a:ext>
            </a:extLst>
          </p:cNvPr>
          <p:cNvPicPr>
            <a:picLocks noChangeAspect="1"/>
          </p:cNvPicPr>
          <p:nvPr/>
        </p:nvPicPr>
        <p:blipFill rotWithShape="1">
          <a:blip r:embed="rId4"/>
          <a:srcRect l="21378" r="12077" b="1"/>
          <a:stretch/>
        </p:blipFill>
        <p:spPr>
          <a:xfrm>
            <a:off x="8764802" y="10"/>
            <a:ext cx="3427200" cy="3427190"/>
          </a:xfrm>
          <a:prstGeom prst="rect">
            <a:avLst/>
          </a:prstGeom>
        </p:spPr>
      </p:pic>
      <p:pic>
        <p:nvPicPr>
          <p:cNvPr id="10" name="Picture 9">
            <a:extLst>
              <a:ext uri="{FF2B5EF4-FFF2-40B4-BE49-F238E27FC236}">
                <a16:creationId xmlns:a16="http://schemas.microsoft.com/office/drawing/2014/main" id="{A2235862-5D09-A423-99F9-8902983AD7A9}"/>
              </a:ext>
            </a:extLst>
          </p:cNvPr>
          <p:cNvPicPr>
            <a:picLocks noChangeAspect="1"/>
          </p:cNvPicPr>
          <p:nvPr/>
        </p:nvPicPr>
        <p:blipFill rotWithShape="1">
          <a:blip r:embed="rId5"/>
          <a:srcRect l="4462" r="22350" b="-2"/>
          <a:stretch/>
        </p:blipFill>
        <p:spPr>
          <a:xfrm>
            <a:off x="8769763" y="3426299"/>
            <a:ext cx="3427200" cy="3431701"/>
          </a:xfrm>
          <a:prstGeom prst="rect">
            <a:avLst/>
          </a:prstGeom>
        </p:spPr>
      </p:pic>
    </p:spTree>
    <p:extLst>
      <p:ext uri="{BB962C8B-B14F-4D97-AF65-F5344CB8AC3E}">
        <p14:creationId xmlns:p14="http://schemas.microsoft.com/office/powerpoint/2010/main" val="3336850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47" name="Rectangle 46">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CF96205-2663-0B3D-7FC1-7E97D7B1939A}"/>
              </a:ext>
            </a:extLst>
          </p:cNvPr>
          <p:cNvSpPr>
            <a:spLocks noGrp="1"/>
          </p:cNvSpPr>
          <p:nvPr>
            <p:ph type="title"/>
          </p:nvPr>
        </p:nvSpPr>
        <p:spPr>
          <a:xfrm>
            <a:off x="610225" y="-419166"/>
            <a:ext cx="4114800" cy="1812537"/>
          </a:xfrm>
        </p:spPr>
        <p:txBody>
          <a:bodyPr anchor="b">
            <a:normAutofit/>
          </a:bodyPr>
          <a:lstStyle/>
          <a:p>
            <a:r>
              <a:rPr lang="en-US" sz="4400"/>
              <a:t>Managing guest arrivals </a:t>
            </a:r>
          </a:p>
        </p:txBody>
      </p:sp>
      <p:sp>
        <p:nvSpPr>
          <p:cNvPr id="9" name="Content Placeholder 8">
            <a:extLst>
              <a:ext uri="{FF2B5EF4-FFF2-40B4-BE49-F238E27FC236}">
                <a16:creationId xmlns:a16="http://schemas.microsoft.com/office/drawing/2014/main" id="{5F41E004-5D77-4EB5-49C9-530D34E72101}"/>
              </a:ext>
            </a:extLst>
          </p:cNvPr>
          <p:cNvSpPr>
            <a:spLocks noGrp="1"/>
          </p:cNvSpPr>
          <p:nvPr>
            <p:ph idx="1"/>
          </p:nvPr>
        </p:nvSpPr>
        <p:spPr>
          <a:xfrm>
            <a:off x="0" y="1393370"/>
            <a:ext cx="5084977" cy="5464629"/>
          </a:xfrm>
        </p:spPr>
        <p:txBody>
          <a:bodyPr anchor="t">
            <a:normAutofit fontScale="92500" lnSpcReduction="10000"/>
          </a:bodyPr>
          <a:lstStyle/>
          <a:p>
            <a:r>
              <a:rPr lang="en-US"/>
              <a:t>Greeting Customers </a:t>
            </a:r>
          </a:p>
          <a:p>
            <a:r>
              <a:rPr lang="en-US" err="1"/>
              <a:t>Seatings</a:t>
            </a:r>
            <a:r>
              <a:rPr lang="en-US"/>
              <a:t>  ( As a Host , you are the first and last person  guest will interact)</a:t>
            </a:r>
          </a:p>
          <a:p>
            <a:r>
              <a:rPr lang="en-US"/>
              <a:t>Offering welcome drinks </a:t>
            </a:r>
          </a:p>
          <a:p>
            <a:r>
              <a:rPr lang="en-US"/>
              <a:t>Making a positive impression</a:t>
            </a:r>
          </a:p>
          <a:p>
            <a:r>
              <a:rPr lang="en-US"/>
              <a:t>Making guest comfortable and give them sometime to think what they want to eat .</a:t>
            </a:r>
          </a:p>
          <a:p>
            <a:r>
              <a:rPr lang="en-US"/>
              <a:t>Suggest them food with accordance to their taste. Give your recommendations</a:t>
            </a:r>
          </a:p>
          <a:p>
            <a:r>
              <a:rPr lang="en-US"/>
              <a:t>Satisfied Vs Loyal Customers. </a:t>
            </a:r>
          </a:p>
          <a:p>
            <a:r>
              <a:rPr lang="en-US"/>
              <a:t>Loyal 3.0. ( we do want you want us to do , and we do it better then  anyone else possibly could)</a:t>
            </a:r>
          </a:p>
          <a:p>
            <a:r>
              <a:rPr lang="en-US"/>
              <a:t>You should avoid saying </a:t>
            </a:r>
            <a:r>
              <a:rPr lang="en-US" err="1"/>
              <a:t>folks,guys</a:t>
            </a:r>
            <a:r>
              <a:rPr lang="en-US"/>
              <a:t>, bro .</a:t>
            </a:r>
          </a:p>
          <a:p>
            <a:r>
              <a:rPr lang="en-US"/>
              <a:t>Front of House Manager will ensure the whole procedure of welcoming guests</a:t>
            </a:r>
          </a:p>
          <a:p>
            <a:pPr marL="0" indent="0">
              <a:buNone/>
            </a:pPr>
            <a:r>
              <a:rPr lang="en-US"/>
              <a:t> </a:t>
            </a:r>
          </a:p>
          <a:p>
            <a:endParaRPr lang="en-US"/>
          </a:p>
        </p:txBody>
      </p:sp>
      <p:sp>
        <p:nvSpPr>
          <p:cNvPr id="49" name="Rectangle 48">
            <a:extLst>
              <a:ext uri="{FF2B5EF4-FFF2-40B4-BE49-F238E27FC236}">
                <a16:creationId xmlns:a16="http://schemas.microsoft.com/office/drawing/2014/main" id="{570263F1-450D-4A49-A435-B58A96D1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artoon of a person in a suit talking to another person&#10;&#10;Description automatically generated">
            <a:extLst>
              <a:ext uri="{FF2B5EF4-FFF2-40B4-BE49-F238E27FC236}">
                <a16:creationId xmlns:a16="http://schemas.microsoft.com/office/drawing/2014/main" id="{41069A01-C4C4-2F67-F320-705EDDDBA3AE}"/>
              </a:ext>
            </a:extLst>
          </p:cNvPr>
          <p:cNvPicPr>
            <a:picLocks noChangeAspect="1"/>
          </p:cNvPicPr>
          <p:nvPr/>
        </p:nvPicPr>
        <p:blipFill rotWithShape="1">
          <a:blip r:embed="rId2"/>
          <a:srcRect l="8967" r="16131" b="2"/>
          <a:stretch/>
        </p:blipFill>
        <p:spPr>
          <a:xfrm>
            <a:off x="5579419" y="220640"/>
            <a:ext cx="2934559" cy="2934557"/>
          </a:xfrm>
          <a:prstGeom prst="rect">
            <a:avLst/>
          </a:prstGeom>
        </p:spPr>
      </p:pic>
      <p:sp>
        <p:nvSpPr>
          <p:cNvPr id="51" name="Rectangle 50">
            <a:extLst>
              <a:ext uri="{FF2B5EF4-FFF2-40B4-BE49-F238E27FC236}">
                <a16:creationId xmlns:a16="http://schemas.microsoft.com/office/drawing/2014/main" id="{B561DE1A-F39F-46D4-BA9A-9DAB77A48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striped apron standing in a room with a group of people&#10;&#10;Description automatically generated">
            <a:extLst>
              <a:ext uri="{FF2B5EF4-FFF2-40B4-BE49-F238E27FC236}">
                <a16:creationId xmlns:a16="http://schemas.microsoft.com/office/drawing/2014/main" id="{3E39AAF5-DE69-31A6-421F-16DC685762B1}"/>
              </a:ext>
            </a:extLst>
          </p:cNvPr>
          <p:cNvPicPr>
            <a:picLocks noChangeAspect="1"/>
          </p:cNvPicPr>
          <p:nvPr/>
        </p:nvPicPr>
        <p:blipFill rotWithShape="1">
          <a:blip r:embed="rId3"/>
          <a:srcRect l="13004" r="13712" b="-2"/>
          <a:stretch/>
        </p:blipFill>
        <p:spPr>
          <a:xfrm>
            <a:off x="9010219" y="216230"/>
            <a:ext cx="2934559" cy="2934554"/>
          </a:xfrm>
          <a:prstGeom prst="rect">
            <a:avLst/>
          </a:prstGeom>
        </p:spPr>
      </p:pic>
      <p:sp>
        <p:nvSpPr>
          <p:cNvPr id="53" name="Rectangle 52">
            <a:extLst>
              <a:ext uri="{FF2B5EF4-FFF2-40B4-BE49-F238E27FC236}">
                <a16:creationId xmlns:a16="http://schemas.microsoft.com/office/drawing/2014/main" id="{C6105A24-81C0-4B45-99A5-311F3B74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oup of glasses filled with pink liquid with flowers in them&#10;&#10;Description automatically generated">
            <a:extLst>
              <a:ext uri="{FF2B5EF4-FFF2-40B4-BE49-F238E27FC236}">
                <a16:creationId xmlns:a16="http://schemas.microsoft.com/office/drawing/2014/main" id="{26728765-62F8-A9D7-C649-F2A68C34AE15}"/>
              </a:ext>
            </a:extLst>
          </p:cNvPr>
          <p:cNvPicPr>
            <a:picLocks noChangeAspect="1"/>
          </p:cNvPicPr>
          <p:nvPr/>
        </p:nvPicPr>
        <p:blipFill>
          <a:blip r:embed="rId4"/>
          <a:stretch>
            <a:fillRect/>
          </a:stretch>
        </p:blipFill>
        <p:spPr>
          <a:xfrm>
            <a:off x="5579419" y="4122296"/>
            <a:ext cx="3041823" cy="2024194"/>
          </a:xfrm>
          <a:prstGeom prst="rect">
            <a:avLst/>
          </a:prstGeom>
        </p:spPr>
      </p:pic>
      <p:sp>
        <p:nvSpPr>
          <p:cNvPr id="55" name="Rectangle 54">
            <a:extLst>
              <a:ext uri="{FF2B5EF4-FFF2-40B4-BE49-F238E27FC236}">
                <a16:creationId xmlns:a16="http://schemas.microsoft.com/office/drawing/2014/main" id="{C3B21356-601F-4761-B3FB-16E3D4A5C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Graphic 56">
            <a:extLst>
              <a:ext uri="{FF2B5EF4-FFF2-40B4-BE49-F238E27FC236}">
                <a16:creationId xmlns:a16="http://schemas.microsoft.com/office/drawing/2014/main" id="{004EF464-0C9E-4D7E-B8B3-8652858192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767754" y="3429816"/>
            <a:ext cx="3429000" cy="3429000"/>
          </a:xfrm>
          <a:prstGeom prst="rect">
            <a:avLst/>
          </a:prstGeom>
        </p:spPr>
      </p:pic>
      <p:pic>
        <p:nvPicPr>
          <p:cNvPr id="13" name="Picture 12" descr="A person giving a thumbs up&#10;&#10;Description automatically generated">
            <a:extLst>
              <a:ext uri="{FF2B5EF4-FFF2-40B4-BE49-F238E27FC236}">
                <a16:creationId xmlns:a16="http://schemas.microsoft.com/office/drawing/2014/main" id="{E25EDA96-63E9-C1F6-009F-C0B89AA55CD3}"/>
              </a:ext>
            </a:extLst>
          </p:cNvPr>
          <p:cNvPicPr>
            <a:picLocks noChangeAspect="1"/>
          </p:cNvPicPr>
          <p:nvPr/>
        </p:nvPicPr>
        <p:blipFill>
          <a:blip r:embed="rId7"/>
          <a:stretch>
            <a:fillRect/>
          </a:stretch>
        </p:blipFill>
        <p:spPr>
          <a:xfrm>
            <a:off x="8914715" y="3975535"/>
            <a:ext cx="3125569" cy="2170954"/>
          </a:xfrm>
          <a:prstGeom prst="rect">
            <a:avLst/>
          </a:prstGeom>
        </p:spPr>
      </p:pic>
    </p:spTree>
    <p:extLst>
      <p:ext uri="{BB962C8B-B14F-4D97-AF65-F5344CB8AC3E}">
        <p14:creationId xmlns:p14="http://schemas.microsoft.com/office/powerpoint/2010/main" val="215648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60" name="Rectangle 5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CC3F2606-4E9C-8698-4256-7D5864949FB4}"/>
              </a:ext>
            </a:extLst>
          </p:cNvPr>
          <p:cNvSpPr>
            <a:spLocks noGrp="1"/>
          </p:cNvSpPr>
          <p:nvPr>
            <p:ph type="title"/>
          </p:nvPr>
        </p:nvSpPr>
        <p:spPr>
          <a:xfrm>
            <a:off x="777240" y="777240"/>
            <a:ext cx="4114800" cy="1812537"/>
          </a:xfrm>
        </p:spPr>
        <p:txBody>
          <a:bodyPr anchor="b">
            <a:normAutofit/>
          </a:bodyPr>
          <a:lstStyle/>
          <a:p>
            <a:r>
              <a:rPr lang="en-US" sz="4400"/>
              <a:t>Taking Orders </a:t>
            </a:r>
          </a:p>
        </p:txBody>
      </p:sp>
      <p:sp>
        <p:nvSpPr>
          <p:cNvPr id="9" name="Content Placeholder 8">
            <a:extLst>
              <a:ext uri="{FF2B5EF4-FFF2-40B4-BE49-F238E27FC236}">
                <a16:creationId xmlns:a16="http://schemas.microsoft.com/office/drawing/2014/main" id="{BC7FD868-FC7B-9BCA-EB4E-08DC9C946011}"/>
              </a:ext>
            </a:extLst>
          </p:cNvPr>
          <p:cNvSpPr>
            <a:spLocks noGrp="1"/>
          </p:cNvSpPr>
          <p:nvPr>
            <p:ph idx="1"/>
          </p:nvPr>
        </p:nvSpPr>
        <p:spPr>
          <a:xfrm>
            <a:off x="777240" y="2786743"/>
            <a:ext cx="4114800" cy="3390220"/>
          </a:xfrm>
        </p:spPr>
        <p:txBody>
          <a:bodyPr anchor="t">
            <a:normAutofit/>
          </a:bodyPr>
          <a:lstStyle/>
          <a:p>
            <a:r>
              <a:rPr lang="en-US" sz="1300"/>
              <a:t>Head waiter will assign other 3 waiters to their designated area for service and taking orders.</a:t>
            </a:r>
          </a:p>
          <a:p>
            <a:r>
              <a:rPr lang="en-US" sz="1300"/>
              <a:t>Accuracy and clear communication </a:t>
            </a:r>
          </a:p>
          <a:p>
            <a:r>
              <a:rPr lang="en-US" sz="1300"/>
              <a:t>any instructions and specification about the order </a:t>
            </a:r>
          </a:p>
          <a:p>
            <a:r>
              <a:rPr lang="en-US" sz="1300"/>
              <a:t>Repeat the whole order to the customer to make sure and start sending orders In the kitchen .</a:t>
            </a:r>
          </a:p>
          <a:p>
            <a:r>
              <a:rPr lang="en-US" sz="1300"/>
              <a:t>Waiter will serve the cold starters and drinks right after  the order taken so in the mean time their food is prepared customers can enjoy their starters and drinks </a:t>
            </a:r>
          </a:p>
          <a:p>
            <a:r>
              <a:rPr lang="en-US" sz="1300"/>
              <a:t>Mixologist will be given a brief on drinks waiters will be offering in dinner service so with the help of bar member he would prepare the drinks halfway .</a:t>
            </a:r>
          </a:p>
          <a:p>
            <a:endParaRPr lang="en-US" sz="1300"/>
          </a:p>
        </p:txBody>
      </p:sp>
      <p:sp>
        <p:nvSpPr>
          <p:cNvPr id="62" name="Rectangle 61">
            <a:extLst>
              <a:ext uri="{FF2B5EF4-FFF2-40B4-BE49-F238E27FC236}">
                <a16:creationId xmlns:a16="http://schemas.microsoft.com/office/drawing/2014/main" id="{570263F1-450D-4A49-A435-B58A96D1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3099"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late of food on a wood surface&#10;&#10;Description automatically generated">
            <a:extLst>
              <a:ext uri="{FF2B5EF4-FFF2-40B4-BE49-F238E27FC236}">
                <a16:creationId xmlns:a16="http://schemas.microsoft.com/office/drawing/2014/main" id="{5CA19177-00F7-6DCF-9CB7-63148021AB35}"/>
              </a:ext>
            </a:extLst>
          </p:cNvPr>
          <p:cNvPicPr>
            <a:picLocks noChangeAspect="1"/>
          </p:cNvPicPr>
          <p:nvPr/>
        </p:nvPicPr>
        <p:blipFill>
          <a:blip r:embed="rId2"/>
          <a:stretch>
            <a:fillRect/>
          </a:stretch>
        </p:blipFill>
        <p:spPr>
          <a:xfrm>
            <a:off x="6191888" y="397801"/>
            <a:ext cx="1711422" cy="2571810"/>
          </a:xfrm>
          <a:prstGeom prst="rect">
            <a:avLst/>
          </a:prstGeom>
        </p:spPr>
      </p:pic>
      <p:sp>
        <p:nvSpPr>
          <p:cNvPr id="64" name="Rectangle 63">
            <a:extLst>
              <a:ext uri="{FF2B5EF4-FFF2-40B4-BE49-F238E27FC236}">
                <a16:creationId xmlns:a16="http://schemas.microsoft.com/office/drawing/2014/main" id="{B561DE1A-F39F-46D4-BA9A-9DAB77A48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1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erson pouring a drink into a martini glass&#10;&#10;Description automatically generated">
            <a:extLst>
              <a:ext uri="{FF2B5EF4-FFF2-40B4-BE49-F238E27FC236}">
                <a16:creationId xmlns:a16="http://schemas.microsoft.com/office/drawing/2014/main" id="{2EF6C1CD-8B19-15C4-DD48-DC1D34F590C3}"/>
              </a:ext>
            </a:extLst>
          </p:cNvPr>
          <p:cNvPicPr>
            <a:picLocks noChangeAspect="1"/>
          </p:cNvPicPr>
          <p:nvPr/>
        </p:nvPicPr>
        <p:blipFill>
          <a:blip r:embed="rId3"/>
          <a:stretch>
            <a:fillRect/>
          </a:stretch>
        </p:blipFill>
        <p:spPr>
          <a:xfrm>
            <a:off x="9113935" y="625637"/>
            <a:ext cx="2725330" cy="2116138"/>
          </a:xfrm>
          <a:prstGeom prst="rect">
            <a:avLst/>
          </a:prstGeom>
        </p:spPr>
      </p:pic>
      <p:sp>
        <p:nvSpPr>
          <p:cNvPr id="66" name="Rectangle 65">
            <a:extLst>
              <a:ext uri="{FF2B5EF4-FFF2-40B4-BE49-F238E27FC236}">
                <a16:creationId xmlns:a16="http://schemas.microsoft.com/office/drawing/2014/main" id="{C6105A24-81C0-4B45-99A5-311F3B74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2199"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at a table&#10;&#10;Description automatically generated">
            <a:extLst>
              <a:ext uri="{FF2B5EF4-FFF2-40B4-BE49-F238E27FC236}">
                <a16:creationId xmlns:a16="http://schemas.microsoft.com/office/drawing/2014/main" id="{783686CE-C5DD-2407-CA36-478159902EA9}"/>
              </a:ext>
            </a:extLst>
          </p:cNvPr>
          <p:cNvPicPr>
            <a:picLocks noChangeAspect="1"/>
          </p:cNvPicPr>
          <p:nvPr/>
        </p:nvPicPr>
        <p:blipFill>
          <a:blip r:embed="rId4"/>
          <a:stretch>
            <a:fillRect/>
          </a:stretch>
        </p:blipFill>
        <p:spPr>
          <a:xfrm>
            <a:off x="5684934" y="4091123"/>
            <a:ext cx="2725330" cy="2041366"/>
          </a:xfrm>
          <a:prstGeom prst="rect">
            <a:avLst/>
          </a:prstGeom>
        </p:spPr>
      </p:pic>
      <p:sp>
        <p:nvSpPr>
          <p:cNvPr id="68" name="Rectangle 67">
            <a:extLst>
              <a:ext uri="{FF2B5EF4-FFF2-40B4-BE49-F238E27FC236}">
                <a16:creationId xmlns:a16="http://schemas.microsoft.com/office/drawing/2014/main" id="{C3B21356-601F-4761-B3FB-16E3D4A5C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toon of a person serving a group of people&#10;&#10;Description automatically generated">
            <a:extLst>
              <a:ext uri="{FF2B5EF4-FFF2-40B4-BE49-F238E27FC236}">
                <a16:creationId xmlns:a16="http://schemas.microsoft.com/office/drawing/2014/main" id="{0C00EE4E-B06B-3237-905C-F6FE24A603E1}"/>
              </a:ext>
            </a:extLst>
          </p:cNvPr>
          <p:cNvPicPr>
            <a:picLocks noChangeAspect="1"/>
          </p:cNvPicPr>
          <p:nvPr/>
        </p:nvPicPr>
        <p:blipFill>
          <a:blip r:embed="rId5"/>
          <a:stretch>
            <a:fillRect/>
          </a:stretch>
        </p:blipFill>
        <p:spPr>
          <a:xfrm>
            <a:off x="9113935" y="4091123"/>
            <a:ext cx="2725330" cy="2041366"/>
          </a:xfrm>
          <a:prstGeom prst="rect">
            <a:avLst/>
          </a:prstGeom>
        </p:spPr>
      </p:pic>
    </p:spTree>
    <p:extLst>
      <p:ext uri="{BB962C8B-B14F-4D97-AF65-F5344CB8AC3E}">
        <p14:creationId xmlns:p14="http://schemas.microsoft.com/office/powerpoint/2010/main" val="3010496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3" name="Rectangle 12">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5" name="Rectangle 14">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Herbs on bundles on a wood table">
            <a:extLst>
              <a:ext uri="{FF2B5EF4-FFF2-40B4-BE49-F238E27FC236}">
                <a16:creationId xmlns:a16="http://schemas.microsoft.com/office/drawing/2014/main" id="{CDA36F44-064D-4107-91C1-A8EA620C3E44}"/>
              </a:ext>
            </a:extLst>
          </p:cNvPr>
          <p:cNvPicPr>
            <a:picLocks noChangeAspect="1"/>
          </p:cNvPicPr>
          <p:nvPr/>
        </p:nvPicPr>
        <p:blipFill rotWithShape="1">
          <a:blip r:embed="rId2">
            <a:alphaModFix/>
          </a:blip>
          <a:srcRect b="1573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15112-297D-EB7A-3A99-CAD839AEDC49}"/>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a:solidFill>
                  <a:srgbClr val="FFFFFF"/>
                </a:solidFill>
              </a:rPr>
              <a:t>Kitchen Operations</a:t>
            </a:r>
          </a:p>
        </p:txBody>
      </p:sp>
    </p:spTree>
    <p:extLst>
      <p:ext uri="{BB962C8B-B14F-4D97-AF65-F5344CB8AC3E}">
        <p14:creationId xmlns:p14="http://schemas.microsoft.com/office/powerpoint/2010/main" val="3531986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07" name="Rectangle 106">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9CE49DF-2A64-6C26-52DB-97590178ED2A}"/>
              </a:ext>
            </a:extLst>
          </p:cNvPr>
          <p:cNvSpPr>
            <a:spLocks noGrp="1"/>
          </p:cNvSpPr>
          <p:nvPr>
            <p:ph type="title"/>
          </p:nvPr>
        </p:nvSpPr>
        <p:spPr>
          <a:xfrm>
            <a:off x="267514" y="0"/>
            <a:ext cx="4114800" cy="1810512"/>
          </a:xfrm>
        </p:spPr>
        <p:txBody>
          <a:bodyPr vert="horz" lIns="91440" tIns="45720" rIns="91440" bIns="45720" rtlCol="0">
            <a:normAutofit/>
          </a:bodyPr>
          <a:lstStyle/>
          <a:p>
            <a:r>
              <a:rPr lang="en-US" sz="4400"/>
              <a:t>Role of Head Chef , Sous Chef </a:t>
            </a:r>
          </a:p>
        </p:txBody>
      </p:sp>
      <p:sp>
        <p:nvSpPr>
          <p:cNvPr id="87" name="Content Placeholder 86">
            <a:extLst>
              <a:ext uri="{FF2B5EF4-FFF2-40B4-BE49-F238E27FC236}">
                <a16:creationId xmlns:a16="http://schemas.microsoft.com/office/drawing/2014/main" id="{D807DE48-FB5A-19E0-BB21-AD4C0038AFD5}"/>
              </a:ext>
            </a:extLst>
          </p:cNvPr>
          <p:cNvSpPr>
            <a:spLocks noGrp="1"/>
          </p:cNvSpPr>
          <p:nvPr>
            <p:ph idx="1"/>
          </p:nvPr>
        </p:nvSpPr>
        <p:spPr>
          <a:xfrm>
            <a:off x="33093" y="1591056"/>
            <a:ext cx="5559369" cy="5266944"/>
          </a:xfrm>
        </p:spPr>
        <p:txBody>
          <a:bodyPr>
            <a:normAutofit/>
          </a:bodyPr>
          <a:lstStyle/>
          <a:p>
            <a:r>
              <a:rPr lang="en-US" dirty="0"/>
              <a:t>Cooking : Sous Chef and </a:t>
            </a:r>
            <a:r>
              <a:rPr lang="en-US" dirty="0" err="1"/>
              <a:t>Commis</a:t>
            </a:r>
            <a:r>
              <a:rPr lang="en-US" dirty="0"/>
              <a:t> have done all the required prep and it’s time for service now.</a:t>
            </a:r>
          </a:p>
          <a:p>
            <a:r>
              <a:rPr lang="en-US" dirty="0"/>
              <a:t>Head Chef will be the kitchen runner and as per planning set menu and orders are certain just potential of 20 walk ins are also considered while whole dinner service prep.</a:t>
            </a:r>
          </a:p>
          <a:p>
            <a:r>
              <a:rPr lang="en-US" dirty="0"/>
              <a:t>Head Chef will call out the order for the sous and </a:t>
            </a:r>
            <a:r>
              <a:rPr lang="en-US" dirty="0" err="1"/>
              <a:t>commis</a:t>
            </a:r>
            <a:r>
              <a:rPr lang="en-US" dirty="0"/>
              <a:t> , sous chef will be working on main course on the meat and vegetable station along with the </a:t>
            </a:r>
            <a:r>
              <a:rPr lang="en-US" dirty="0" err="1"/>
              <a:t>commis</a:t>
            </a:r>
            <a:r>
              <a:rPr lang="en-US" dirty="0"/>
              <a:t> who will be working on sauces , sides and bread and head chef will be working on his final touch of plating and expediting orders  and kitchen porters  will be responsible for hot pots washing and operating a dish washer to provide full support so sous chef and </a:t>
            </a:r>
            <a:r>
              <a:rPr lang="en-US" dirty="0" err="1"/>
              <a:t>commis</a:t>
            </a:r>
            <a:r>
              <a:rPr lang="en-US" dirty="0"/>
              <a:t> never runs out of clean fry pans and sauce pan to run smooth service</a:t>
            </a:r>
          </a:p>
        </p:txBody>
      </p:sp>
      <p:sp>
        <p:nvSpPr>
          <p:cNvPr id="108" name="Rectangle 107">
            <a:extLst>
              <a:ext uri="{FF2B5EF4-FFF2-40B4-BE49-F238E27FC236}">
                <a16:creationId xmlns:a16="http://schemas.microsoft.com/office/drawing/2014/main" id="{D19DEF7F-B261-48D6-B0AD-1C0C88138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7862" y="478918"/>
            <a:ext cx="2943695" cy="29436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ef preparing food on plates&#10;&#10;Description automatically generated">
            <a:extLst>
              <a:ext uri="{FF2B5EF4-FFF2-40B4-BE49-F238E27FC236}">
                <a16:creationId xmlns:a16="http://schemas.microsoft.com/office/drawing/2014/main" id="{39AD1A72-FBF7-87D3-374C-D4D595597CB9}"/>
              </a:ext>
            </a:extLst>
          </p:cNvPr>
          <p:cNvPicPr>
            <a:picLocks noChangeAspect="1"/>
          </p:cNvPicPr>
          <p:nvPr/>
        </p:nvPicPr>
        <p:blipFill rotWithShape="1">
          <a:blip r:embed="rId2"/>
          <a:srcRect l="302" r="33150" b="-4"/>
          <a:stretch/>
        </p:blipFill>
        <p:spPr>
          <a:xfrm>
            <a:off x="6076140" y="752925"/>
            <a:ext cx="2428684" cy="2428684"/>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
        <p:nvSpPr>
          <p:cNvPr id="109" name="Rectangle 108">
            <a:extLst>
              <a:ext uri="{FF2B5EF4-FFF2-40B4-BE49-F238E27FC236}">
                <a16:creationId xmlns:a16="http://schemas.microsoft.com/office/drawing/2014/main" id="{6B888F72-4298-4836-8515-919A1A86B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103" y="478918"/>
            <a:ext cx="2943695" cy="2943695"/>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cooking in a kitchen&#10;&#10;Description automatically generated">
            <a:extLst>
              <a:ext uri="{FF2B5EF4-FFF2-40B4-BE49-F238E27FC236}">
                <a16:creationId xmlns:a16="http://schemas.microsoft.com/office/drawing/2014/main" id="{18A856B9-A851-3F7C-D170-60738B685FFD}"/>
              </a:ext>
            </a:extLst>
          </p:cNvPr>
          <p:cNvPicPr>
            <a:picLocks noChangeAspect="1"/>
          </p:cNvPicPr>
          <p:nvPr/>
        </p:nvPicPr>
        <p:blipFill rotWithShape="1">
          <a:blip r:embed="rId3"/>
          <a:srcRect l="20893" r="12561" b="-1"/>
          <a:stretch/>
        </p:blipFill>
        <p:spPr>
          <a:xfrm>
            <a:off x="8763103" y="476600"/>
            <a:ext cx="2945241" cy="2945241"/>
          </a:xfrm>
          <a:prstGeom prst="rect">
            <a:avLst/>
          </a:prstGeom>
        </p:spPr>
      </p:pic>
      <p:sp>
        <p:nvSpPr>
          <p:cNvPr id="110" name="Rectangle 109">
            <a:extLst>
              <a:ext uri="{FF2B5EF4-FFF2-40B4-BE49-F238E27FC236}">
                <a16:creationId xmlns:a16="http://schemas.microsoft.com/office/drawing/2014/main" id="{41683C56-14B6-40FA-B183-0BAFAF7D3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7862" y="3421068"/>
            <a:ext cx="2945241" cy="294524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24C87280-A77E-43DE-9358-D4D719CF7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558" y="3421068"/>
            <a:ext cx="2945241" cy="294524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cutting vegetables in a kitchen&#10;&#10;Description automatically generated">
            <a:extLst>
              <a:ext uri="{FF2B5EF4-FFF2-40B4-BE49-F238E27FC236}">
                <a16:creationId xmlns:a16="http://schemas.microsoft.com/office/drawing/2014/main" id="{3EC77822-ADB8-C993-2B6E-D06A2337F566}"/>
              </a:ext>
            </a:extLst>
          </p:cNvPr>
          <p:cNvPicPr>
            <a:picLocks noChangeAspect="1"/>
          </p:cNvPicPr>
          <p:nvPr/>
        </p:nvPicPr>
        <p:blipFill rotWithShape="1">
          <a:blip r:embed="rId4"/>
          <a:srcRect l="14391" r="16976" b="2"/>
          <a:stretch/>
        </p:blipFill>
        <p:spPr>
          <a:xfrm>
            <a:off x="5823405" y="3418750"/>
            <a:ext cx="2945241" cy="2945241"/>
          </a:xfrm>
          <a:prstGeom prst="rect">
            <a:avLst/>
          </a:prstGeom>
        </p:spPr>
      </p:pic>
      <p:pic>
        <p:nvPicPr>
          <p:cNvPr id="13" name="Picture 12" descr="A person in a kitchen&#10;&#10;Description automatically generated">
            <a:extLst>
              <a:ext uri="{FF2B5EF4-FFF2-40B4-BE49-F238E27FC236}">
                <a16:creationId xmlns:a16="http://schemas.microsoft.com/office/drawing/2014/main" id="{6EDDF40A-960F-3CF6-1914-76A471D7EF31}"/>
              </a:ext>
            </a:extLst>
          </p:cNvPr>
          <p:cNvPicPr>
            <a:picLocks noChangeAspect="1"/>
          </p:cNvPicPr>
          <p:nvPr/>
        </p:nvPicPr>
        <p:blipFill rotWithShape="1">
          <a:blip r:embed="rId5"/>
          <a:srcRect l="11643" r="21809" b="-4"/>
          <a:stretch/>
        </p:blipFill>
        <p:spPr>
          <a:xfrm>
            <a:off x="9019836" y="3679346"/>
            <a:ext cx="2428684" cy="2428684"/>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3665201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2" name="Rectangle 41">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4B62D31-3D02-AA31-A9DC-86A14E3A9039}"/>
              </a:ext>
            </a:extLst>
          </p:cNvPr>
          <p:cNvSpPr>
            <a:spLocks noGrp="1"/>
          </p:cNvSpPr>
          <p:nvPr>
            <p:ph type="title"/>
          </p:nvPr>
        </p:nvSpPr>
        <p:spPr>
          <a:xfrm>
            <a:off x="3730752" y="-1491778"/>
            <a:ext cx="4791456" cy="2322576"/>
          </a:xfrm>
        </p:spPr>
        <p:txBody>
          <a:bodyPr anchor="b">
            <a:normAutofit/>
          </a:bodyPr>
          <a:lstStyle/>
          <a:p>
            <a:pPr algn="ctr"/>
            <a:r>
              <a:rPr lang="en-US" sz="4400" dirty="0"/>
              <a:t>Kitchen Operations</a:t>
            </a:r>
          </a:p>
        </p:txBody>
      </p:sp>
      <p:pic>
        <p:nvPicPr>
          <p:cNvPr id="4" name="Picture 3" descr="A group of people sitting at tables&#10;&#10;Description automatically generated">
            <a:extLst>
              <a:ext uri="{FF2B5EF4-FFF2-40B4-BE49-F238E27FC236}">
                <a16:creationId xmlns:a16="http://schemas.microsoft.com/office/drawing/2014/main" id="{8363CE71-934D-CE9C-5B0F-E6FF1EBE25C3}"/>
              </a:ext>
            </a:extLst>
          </p:cNvPr>
          <p:cNvPicPr>
            <a:picLocks noChangeAspect="1"/>
          </p:cNvPicPr>
          <p:nvPr/>
        </p:nvPicPr>
        <p:blipFill rotWithShape="1">
          <a:blip r:embed="rId2"/>
          <a:srcRect l="22506" r="21494"/>
          <a:stretch/>
        </p:blipFill>
        <p:spPr>
          <a:xfrm>
            <a:off x="20" y="10"/>
            <a:ext cx="3427180" cy="3427190"/>
          </a:xfrm>
          <a:prstGeom prst="rect">
            <a:avLst/>
          </a:prstGeom>
        </p:spPr>
      </p:pic>
      <p:pic>
        <p:nvPicPr>
          <p:cNvPr id="10" name="Picture 9" descr="A person eating food at a table with other people around&#10;&#10;Description automatically generated">
            <a:extLst>
              <a:ext uri="{FF2B5EF4-FFF2-40B4-BE49-F238E27FC236}">
                <a16:creationId xmlns:a16="http://schemas.microsoft.com/office/drawing/2014/main" id="{87ADB3BA-8F7C-6799-3513-5499403E1F27}"/>
              </a:ext>
            </a:extLst>
          </p:cNvPr>
          <p:cNvPicPr>
            <a:picLocks noChangeAspect="1"/>
          </p:cNvPicPr>
          <p:nvPr/>
        </p:nvPicPr>
        <p:blipFill rotWithShape="1">
          <a:blip r:embed="rId3"/>
          <a:srcRect l="25449" r="8092" b="-2"/>
          <a:stretch/>
        </p:blipFill>
        <p:spPr>
          <a:xfrm>
            <a:off x="20" y="3426299"/>
            <a:ext cx="3427180" cy="3431701"/>
          </a:xfrm>
          <a:prstGeom prst="rect">
            <a:avLst/>
          </a:prstGeom>
        </p:spPr>
      </p:pic>
      <p:sp>
        <p:nvSpPr>
          <p:cNvPr id="9" name="Content Placeholder 8">
            <a:extLst>
              <a:ext uri="{FF2B5EF4-FFF2-40B4-BE49-F238E27FC236}">
                <a16:creationId xmlns:a16="http://schemas.microsoft.com/office/drawing/2014/main" id="{9783AB25-A07C-706E-C237-B3F97670DEB3}"/>
              </a:ext>
            </a:extLst>
          </p:cNvPr>
          <p:cNvSpPr>
            <a:spLocks noGrp="1"/>
          </p:cNvSpPr>
          <p:nvPr>
            <p:ph idx="1"/>
          </p:nvPr>
        </p:nvSpPr>
        <p:spPr>
          <a:xfrm>
            <a:off x="3852048" y="946403"/>
            <a:ext cx="4912753" cy="5907085"/>
          </a:xfrm>
        </p:spPr>
        <p:txBody>
          <a:bodyPr>
            <a:normAutofit lnSpcReduction="10000"/>
          </a:bodyPr>
          <a:lstStyle/>
          <a:p>
            <a:pPr algn="ctr"/>
            <a:r>
              <a:rPr lang="en-US" sz="2800" dirty="0" err="1"/>
              <a:t>Momemtum</a:t>
            </a:r>
            <a:r>
              <a:rPr lang="en-US" sz="2800" dirty="0"/>
              <a:t> is the key of  smooth workflow  (Don’t Rush and orders to be prepared on first come first serve basis) step by step workflow</a:t>
            </a:r>
          </a:p>
          <a:p>
            <a:pPr algn="ctr"/>
            <a:r>
              <a:rPr lang="en-US" sz="2800" dirty="0"/>
              <a:t>Communication and co-ordination in kitchen and front of house (Communication Channels and Strategies )</a:t>
            </a:r>
          </a:p>
          <a:p>
            <a:pPr algn="ctr"/>
            <a:r>
              <a:rPr lang="en-US" sz="2800" dirty="0"/>
              <a:t>Final Food Serving and table service</a:t>
            </a:r>
          </a:p>
          <a:p>
            <a:pPr algn="ctr"/>
            <a:r>
              <a:rPr lang="en-US" sz="2800" dirty="0"/>
              <a:t>Room for 20 guests walk ins </a:t>
            </a:r>
          </a:p>
          <a:p>
            <a:pPr algn="ctr"/>
            <a:r>
              <a:rPr lang="en-US" sz="2800" dirty="0"/>
              <a:t>Role of Manager in facilitating communication</a:t>
            </a:r>
          </a:p>
          <a:p>
            <a:pPr marL="0" indent="0" algn="ctr">
              <a:buNone/>
            </a:pPr>
            <a:endParaRPr lang="en-US" sz="2800" dirty="0"/>
          </a:p>
          <a:p>
            <a:pPr marL="0" indent="0" algn="ctr">
              <a:buNone/>
            </a:pPr>
            <a:endParaRPr lang="en-US" sz="1700" dirty="0"/>
          </a:p>
        </p:txBody>
      </p:sp>
      <p:pic>
        <p:nvPicPr>
          <p:cNvPr id="5" name="Content Placeholder 4" descr="A chef cooking in a kitchen&#10;&#10;Description automatically generated">
            <a:extLst>
              <a:ext uri="{FF2B5EF4-FFF2-40B4-BE49-F238E27FC236}">
                <a16:creationId xmlns:a16="http://schemas.microsoft.com/office/drawing/2014/main" id="{B8B52D72-F129-0039-1CA1-E33CC581F822}"/>
              </a:ext>
            </a:extLst>
          </p:cNvPr>
          <p:cNvPicPr>
            <a:picLocks noChangeAspect="1"/>
          </p:cNvPicPr>
          <p:nvPr/>
        </p:nvPicPr>
        <p:blipFill rotWithShape="1">
          <a:blip r:embed="rId4"/>
          <a:srcRect l="30495" r="13691"/>
          <a:stretch/>
        </p:blipFill>
        <p:spPr>
          <a:xfrm>
            <a:off x="8764802" y="10"/>
            <a:ext cx="3427200" cy="3427190"/>
          </a:xfrm>
          <a:prstGeom prst="rect">
            <a:avLst/>
          </a:prstGeom>
        </p:spPr>
      </p:pic>
      <p:pic>
        <p:nvPicPr>
          <p:cNvPr id="7" name="Picture 6" descr="A group of people sitting at tables in a restaurant&#10;&#10;Description automatically generated">
            <a:extLst>
              <a:ext uri="{FF2B5EF4-FFF2-40B4-BE49-F238E27FC236}">
                <a16:creationId xmlns:a16="http://schemas.microsoft.com/office/drawing/2014/main" id="{43157992-38A9-D1F6-D248-C99C2686E34B}"/>
              </a:ext>
            </a:extLst>
          </p:cNvPr>
          <p:cNvPicPr>
            <a:picLocks noChangeAspect="1"/>
          </p:cNvPicPr>
          <p:nvPr/>
        </p:nvPicPr>
        <p:blipFill rotWithShape="1">
          <a:blip r:embed="rId5"/>
          <a:srcRect r="2" b="2945"/>
          <a:stretch/>
        </p:blipFill>
        <p:spPr>
          <a:xfrm>
            <a:off x="8769763" y="3426299"/>
            <a:ext cx="3427200" cy="3431701"/>
          </a:xfrm>
          <a:prstGeom prst="rect">
            <a:avLst/>
          </a:prstGeom>
        </p:spPr>
      </p:pic>
    </p:spTree>
    <p:extLst>
      <p:ext uri="{BB962C8B-B14F-4D97-AF65-F5344CB8AC3E}">
        <p14:creationId xmlns:p14="http://schemas.microsoft.com/office/powerpoint/2010/main" val="967517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6" name="Rectangle 45">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D99118A-6C3F-4C14-7BA0-9206E5576473}"/>
              </a:ext>
            </a:extLst>
          </p:cNvPr>
          <p:cNvSpPr>
            <a:spLocks noGrp="1"/>
          </p:cNvSpPr>
          <p:nvPr>
            <p:ph type="title"/>
          </p:nvPr>
        </p:nvSpPr>
        <p:spPr>
          <a:xfrm>
            <a:off x="3175480" y="-1008046"/>
            <a:ext cx="4791456" cy="2322576"/>
          </a:xfrm>
        </p:spPr>
        <p:txBody>
          <a:bodyPr anchor="b">
            <a:normAutofit/>
          </a:bodyPr>
          <a:lstStyle/>
          <a:p>
            <a:pPr algn="ctr"/>
            <a:r>
              <a:rPr lang="en-US" sz="4400" dirty="0"/>
              <a:t>Managing special request</a:t>
            </a:r>
          </a:p>
        </p:txBody>
      </p:sp>
      <p:sp>
        <p:nvSpPr>
          <p:cNvPr id="48" name="Rectangle 47">
            <a:extLst>
              <a:ext uri="{FF2B5EF4-FFF2-40B4-BE49-F238E27FC236}">
                <a16:creationId xmlns:a16="http://schemas.microsoft.com/office/drawing/2014/main" id="{45C19DD9-A034-45D0-AEC8-0EA8714E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0" cy="34290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lection of food icons&#10;&#10;Description automatically generated">
            <a:extLst>
              <a:ext uri="{FF2B5EF4-FFF2-40B4-BE49-F238E27FC236}">
                <a16:creationId xmlns:a16="http://schemas.microsoft.com/office/drawing/2014/main" id="{D007AB9C-8011-B104-9A15-F1A2537D1336}"/>
              </a:ext>
            </a:extLst>
          </p:cNvPr>
          <p:cNvPicPr>
            <a:picLocks noChangeAspect="1"/>
          </p:cNvPicPr>
          <p:nvPr/>
        </p:nvPicPr>
        <p:blipFill rotWithShape="1">
          <a:blip r:embed="rId2"/>
          <a:srcRect l="17219" r="23876" b="-1"/>
          <a:stretch/>
        </p:blipFill>
        <p:spPr>
          <a:xfrm>
            <a:off x="253520" y="253520"/>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
        <p:nvSpPr>
          <p:cNvPr id="50" name="Rectangle 49">
            <a:extLst>
              <a:ext uri="{FF2B5EF4-FFF2-40B4-BE49-F238E27FC236}">
                <a16:creationId xmlns:a16="http://schemas.microsoft.com/office/drawing/2014/main" id="{4342BA98-7A17-4BF4-BF27-03E36FAC0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889134D-5A78-4C41-9468-1139C2522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BCFB4B-DD84-B824-A25E-1D33C68FE4D1}"/>
              </a:ext>
            </a:extLst>
          </p:cNvPr>
          <p:cNvSpPr>
            <a:spLocks noGrp="1"/>
          </p:cNvSpPr>
          <p:nvPr>
            <p:ph idx="1"/>
          </p:nvPr>
        </p:nvSpPr>
        <p:spPr>
          <a:xfrm>
            <a:off x="3571712" y="1314530"/>
            <a:ext cx="4934168" cy="5290342"/>
          </a:xfrm>
        </p:spPr>
        <p:txBody>
          <a:bodyPr>
            <a:normAutofit/>
          </a:bodyPr>
          <a:lstStyle/>
          <a:p>
            <a:pPr algn="ctr"/>
            <a:r>
              <a:rPr lang="en-US" sz="2400" dirty="0"/>
              <a:t>Discussion of handling special requests or dietary restrictions </a:t>
            </a:r>
          </a:p>
          <a:p>
            <a:pPr algn="ctr"/>
            <a:r>
              <a:rPr lang="en-US" sz="2400" dirty="0"/>
              <a:t>Importance of accommodating guest’s needs.</a:t>
            </a:r>
          </a:p>
          <a:p>
            <a:pPr algn="ctr"/>
            <a:r>
              <a:rPr lang="en-US" sz="2400" dirty="0"/>
              <a:t>Team collaboration to fulfill special requests.</a:t>
            </a:r>
          </a:p>
          <a:p>
            <a:pPr algn="ctr"/>
            <a:r>
              <a:rPr lang="en-US" sz="2400" dirty="0"/>
              <a:t>Quality control (Checking food presentation ,taste , temperature)</a:t>
            </a:r>
          </a:p>
          <a:p>
            <a:pPr algn="ctr"/>
            <a:r>
              <a:rPr lang="en-US" sz="2400" dirty="0"/>
              <a:t>Maintaining High Standards within the time frame.</a:t>
            </a:r>
          </a:p>
          <a:p>
            <a:pPr algn="ctr"/>
            <a:r>
              <a:rPr lang="en-US" sz="2400" dirty="0"/>
              <a:t>Responsibility of both kitchen  and front of house in quality control</a:t>
            </a:r>
          </a:p>
          <a:p>
            <a:pPr marL="0" indent="0" algn="ctr">
              <a:buNone/>
            </a:pPr>
            <a:endParaRPr lang="en-US" sz="2400" dirty="0"/>
          </a:p>
          <a:p>
            <a:pPr algn="ctr"/>
            <a:endParaRPr lang="en-US" dirty="0"/>
          </a:p>
        </p:txBody>
      </p:sp>
      <p:pic>
        <p:nvPicPr>
          <p:cNvPr id="14" name="Picture 13" descr="A plate of food on a table&#10;&#10;Description automatically generated">
            <a:extLst>
              <a:ext uri="{FF2B5EF4-FFF2-40B4-BE49-F238E27FC236}">
                <a16:creationId xmlns:a16="http://schemas.microsoft.com/office/drawing/2014/main" id="{EB18B817-8AAC-9912-A2E3-1E80930B2916}"/>
              </a:ext>
            </a:extLst>
          </p:cNvPr>
          <p:cNvPicPr>
            <a:picLocks noChangeAspect="1"/>
          </p:cNvPicPr>
          <p:nvPr/>
        </p:nvPicPr>
        <p:blipFill rotWithShape="1">
          <a:blip r:embed="rId3"/>
          <a:srcRect/>
          <a:stretch/>
        </p:blipFill>
        <p:spPr>
          <a:xfrm>
            <a:off x="8764802" y="10"/>
            <a:ext cx="3427200" cy="3427190"/>
          </a:xfrm>
          <a:prstGeom prst="rect">
            <a:avLst/>
          </a:prstGeom>
        </p:spPr>
      </p:pic>
      <p:pic>
        <p:nvPicPr>
          <p:cNvPr id="8" name="Picture 7" descr="A bowl of food with a spoon&#10;&#10;Description automatically generated">
            <a:extLst>
              <a:ext uri="{FF2B5EF4-FFF2-40B4-BE49-F238E27FC236}">
                <a16:creationId xmlns:a16="http://schemas.microsoft.com/office/drawing/2014/main" id="{AF7BD249-3FA3-8327-82CE-875C90625F73}"/>
              </a:ext>
            </a:extLst>
          </p:cNvPr>
          <p:cNvPicPr>
            <a:picLocks noChangeAspect="1"/>
          </p:cNvPicPr>
          <p:nvPr/>
        </p:nvPicPr>
        <p:blipFill rotWithShape="1">
          <a:blip r:embed="rId4"/>
          <a:srcRect l="19079" r="14341" b="1"/>
          <a:stretch/>
        </p:blipFill>
        <p:spPr>
          <a:xfrm>
            <a:off x="20" y="3430800"/>
            <a:ext cx="3428979" cy="3427200"/>
          </a:xfrm>
          <a:prstGeom prst="rect">
            <a:avLst/>
          </a:prstGeom>
        </p:spPr>
      </p:pic>
      <p:sp>
        <p:nvSpPr>
          <p:cNvPr id="54" name="Rectangle 53">
            <a:extLst>
              <a:ext uri="{FF2B5EF4-FFF2-40B4-BE49-F238E27FC236}">
                <a16:creationId xmlns:a16="http://schemas.microsoft.com/office/drawing/2014/main" id="{18EC6029-5041-4575-A19C-A21C68AFA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late of food on a table&#10;&#10;Description automatically generated">
            <a:extLst>
              <a:ext uri="{FF2B5EF4-FFF2-40B4-BE49-F238E27FC236}">
                <a16:creationId xmlns:a16="http://schemas.microsoft.com/office/drawing/2014/main" id="{23B572D4-FD52-1FD2-A039-92D3626E4223}"/>
              </a:ext>
            </a:extLst>
          </p:cNvPr>
          <p:cNvPicPr>
            <a:picLocks noChangeAspect="1"/>
          </p:cNvPicPr>
          <p:nvPr/>
        </p:nvPicPr>
        <p:blipFill rotWithShape="1">
          <a:blip r:embed="rId5"/>
          <a:srcRect r="-4" b="-4"/>
          <a:stretch/>
        </p:blipFill>
        <p:spPr>
          <a:xfrm>
            <a:off x="8967649" y="3682912"/>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4205756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1" name="Rectangle 70">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4C66CEA-EB88-CAC0-BF67-17D215511597}"/>
              </a:ext>
            </a:extLst>
          </p:cNvPr>
          <p:cNvSpPr>
            <a:spLocks noGrp="1"/>
          </p:cNvSpPr>
          <p:nvPr>
            <p:ph type="title"/>
          </p:nvPr>
        </p:nvSpPr>
        <p:spPr>
          <a:xfrm>
            <a:off x="3669792" y="-152911"/>
            <a:ext cx="4792929" cy="1244941"/>
          </a:xfrm>
        </p:spPr>
        <p:txBody>
          <a:bodyPr vert="horz" lIns="91440" tIns="45720" rIns="91440" bIns="45720" rtlCol="0" anchor="b">
            <a:normAutofit fontScale="90000"/>
          </a:bodyPr>
          <a:lstStyle/>
          <a:p>
            <a:pPr algn="ctr"/>
            <a:r>
              <a:rPr lang="en-US" sz="4400" dirty="0"/>
              <a:t>Strategies and challenges</a:t>
            </a:r>
          </a:p>
        </p:txBody>
      </p:sp>
      <p:sp>
        <p:nvSpPr>
          <p:cNvPr id="73" name="Rectangle 72">
            <a:extLst>
              <a:ext uri="{FF2B5EF4-FFF2-40B4-BE49-F238E27FC236}">
                <a16:creationId xmlns:a16="http://schemas.microsoft.com/office/drawing/2014/main" id="{45C19DD9-A034-45D0-AEC8-0EA8714E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0" cy="34290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black apron and a person in a restaurant&#10;&#10;Description automatically generated">
            <a:extLst>
              <a:ext uri="{FF2B5EF4-FFF2-40B4-BE49-F238E27FC236}">
                <a16:creationId xmlns:a16="http://schemas.microsoft.com/office/drawing/2014/main" id="{322A065C-CE47-A1E5-AE25-BB67B39B134A}"/>
              </a:ext>
            </a:extLst>
          </p:cNvPr>
          <p:cNvPicPr>
            <a:picLocks noChangeAspect="1"/>
          </p:cNvPicPr>
          <p:nvPr/>
        </p:nvPicPr>
        <p:blipFill rotWithShape="1">
          <a:blip r:embed="rId3"/>
          <a:srcRect l="16118" r="16115" b="-2"/>
          <a:stretch/>
        </p:blipFill>
        <p:spPr>
          <a:xfrm>
            <a:off x="253520" y="253520"/>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
        <p:nvSpPr>
          <p:cNvPr id="75" name="Rectangle 74">
            <a:extLst>
              <a:ext uri="{FF2B5EF4-FFF2-40B4-BE49-F238E27FC236}">
                <a16:creationId xmlns:a16="http://schemas.microsoft.com/office/drawing/2014/main" id="{4342BA98-7A17-4BF4-BF27-03E36FAC0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889134D-5A78-4C41-9468-1139C2522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Content Placeholder 65">
            <a:extLst>
              <a:ext uri="{FF2B5EF4-FFF2-40B4-BE49-F238E27FC236}">
                <a16:creationId xmlns:a16="http://schemas.microsoft.com/office/drawing/2014/main" id="{734C7CC9-BDF4-84E2-AEBA-6F2818BA3310}"/>
              </a:ext>
            </a:extLst>
          </p:cNvPr>
          <p:cNvSpPr>
            <a:spLocks noGrp="1"/>
          </p:cNvSpPr>
          <p:nvPr>
            <p:ph idx="1"/>
          </p:nvPr>
        </p:nvSpPr>
        <p:spPr>
          <a:xfrm>
            <a:off x="3475759" y="1092030"/>
            <a:ext cx="5191023" cy="5512842"/>
          </a:xfrm>
        </p:spPr>
        <p:txBody>
          <a:bodyPr>
            <a:normAutofit fontScale="92500" lnSpcReduction="20000"/>
          </a:bodyPr>
          <a:lstStyle/>
          <a:p>
            <a:pPr algn="ctr"/>
            <a:r>
              <a:rPr lang="en-US" sz="3500" dirty="0"/>
              <a:t>Overview of potential challenges during the service</a:t>
            </a:r>
          </a:p>
          <a:p>
            <a:pPr algn="ctr"/>
            <a:r>
              <a:rPr lang="en-US" sz="3500" dirty="0"/>
              <a:t>Rush Periods, equipment malfunctions, difficult  guests.</a:t>
            </a:r>
          </a:p>
          <a:p>
            <a:pPr algn="ctr"/>
            <a:r>
              <a:rPr lang="en-US" sz="3500" dirty="0"/>
              <a:t>Strategies  for overcoming challenges and maintaining professionalism</a:t>
            </a:r>
          </a:p>
          <a:p>
            <a:pPr algn="ctr"/>
            <a:r>
              <a:rPr lang="en-US" sz="3500" dirty="0"/>
              <a:t>Role of Restaurant manager in problem-solving and support.</a:t>
            </a:r>
          </a:p>
          <a:p>
            <a:pPr algn="ctr"/>
            <a:r>
              <a:rPr lang="en-US" sz="3500" dirty="0"/>
              <a:t>Handling complaints very efficiently.</a:t>
            </a:r>
          </a:p>
          <a:p>
            <a:pPr algn="ctr"/>
            <a:endParaRPr lang="en-US" dirty="0"/>
          </a:p>
        </p:txBody>
      </p:sp>
      <p:pic>
        <p:nvPicPr>
          <p:cNvPr id="8" name="Content Placeholder 7" descr="A person and person sitting at a table with a bottle of wine&#10;&#10;Description automatically generated">
            <a:extLst>
              <a:ext uri="{FF2B5EF4-FFF2-40B4-BE49-F238E27FC236}">
                <a16:creationId xmlns:a16="http://schemas.microsoft.com/office/drawing/2014/main" id="{58CB92E3-6B3E-E82E-8434-DE61A1241659}"/>
              </a:ext>
            </a:extLst>
          </p:cNvPr>
          <p:cNvPicPr>
            <a:picLocks noChangeAspect="1"/>
          </p:cNvPicPr>
          <p:nvPr/>
        </p:nvPicPr>
        <p:blipFill rotWithShape="1">
          <a:blip r:embed="rId4"/>
          <a:srcRect l="15366" r="18089" b="1"/>
          <a:stretch/>
        </p:blipFill>
        <p:spPr>
          <a:xfrm>
            <a:off x="8764802" y="10"/>
            <a:ext cx="3427200" cy="3427190"/>
          </a:xfrm>
          <a:prstGeom prst="rect">
            <a:avLst/>
          </a:prstGeom>
        </p:spPr>
      </p:pic>
      <p:pic>
        <p:nvPicPr>
          <p:cNvPr id="9" name="Picture 8" descr="A chef in a kitchen&#10;&#10;Description automatically generated">
            <a:extLst>
              <a:ext uri="{FF2B5EF4-FFF2-40B4-BE49-F238E27FC236}">
                <a16:creationId xmlns:a16="http://schemas.microsoft.com/office/drawing/2014/main" id="{64C441D1-72EF-205A-72FD-5D6B783FEB25}"/>
              </a:ext>
            </a:extLst>
          </p:cNvPr>
          <p:cNvPicPr>
            <a:picLocks noChangeAspect="1"/>
          </p:cNvPicPr>
          <p:nvPr/>
        </p:nvPicPr>
        <p:blipFill rotWithShape="1">
          <a:blip r:embed="rId5"/>
          <a:srcRect l="12277" r="21144" b="1"/>
          <a:stretch/>
        </p:blipFill>
        <p:spPr>
          <a:xfrm>
            <a:off x="20" y="3430800"/>
            <a:ext cx="3427180" cy="3427200"/>
          </a:xfrm>
          <a:prstGeom prst="rect">
            <a:avLst/>
          </a:prstGeom>
        </p:spPr>
      </p:pic>
      <p:sp>
        <p:nvSpPr>
          <p:cNvPr id="79" name="Rectangle 78">
            <a:extLst>
              <a:ext uri="{FF2B5EF4-FFF2-40B4-BE49-F238E27FC236}">
                <a16:creationId xmlns:a16="http://schemas.microsoft.com/office/drawing/2014/main" id="{18EC6029-5041-4575-A19C-A21C68AFA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group of chefs in a kitchen&#10;&#10;Description automatically generated">
            <a:extLst>
              <a:ext uri="{FF2B5EF4-FFF2-40B4-BE49-F238E27FC236}">
                <a16:creationId xmlns:a16="http://schemas.microsoft.com/office/drawing/2014/main" id="{A3C30CED-F26B-F52B-DACB-422199E3DD49}"/>
              </a:ext>
            </a:extLst>
          </p:cNvPr>
          <p:cNvPicPr>
            <a:picLocks noChangeAspect="1"/>
          </p:cNvPicPr>
          <p:nvPr/>
        </p:nvPicPr>
        <p:blipFill rotWithShape="1">
          <a:blip r:embed="rId6"/>
          <a:srcRect l="32422" r="11579" b="2"/>
          <a:stretch/>
        </p:blipFill>
        <p:spPr>
          <a:xfrm>
            <a:off x="8967649" y="3682912"/>
            <a:ext cx="2921960" cy="2921960"/>
          </a:xfrm>
          <a:custGeom>
            <a:avLst/>
            <a:gdLst/>
            <a:ahLst/>
            <a:cxnLst/>
            <a:rect l="l" t="t" r="r" b="b"/>
            <a:pathLst>
              <a:path w="3375124" h="3375124">
                <a:moveTo>
                  <a:pt x="1687562" y="0"/>
                </a:moveTo>
                <a:cubicBezTo>
                  <a:pt x="2619577" y="0"/>
                  <a:pt x="3375124" y="755547"/>
                  <a:pt x="3375124" y="1687562"/>
                </a:cubicBezTo>
                <a:cubicBezTo>
                  <a:pt x="3375124" y="2619577"/>
                  <a:pt x="2619577" y="3375124"/>
                  <a:pt x="1687562" y="3375124"/>
                </a:cubicBezTo>
                <a:cubicBezTo>
                  <a:pt x="755547" y="3375124"/>
                  <a:pt x="0" y="2619577"/>
                  <a:pt x="0" y="1687562"/>
                </a:cubicBezTo>
                <a:cubicBezTo>
                  <a:pt x="0" y="755547"/>
                  <a:pt x="755547" y="0"/>
                  <a:pt x="1687562" y="0"/>
                </a:cubicBezTo>
                <a:close/>
              </a:path>
            </a:pathLst>
          </a:custGeom>
        </p:spPr>
      </p:pic>
    </p:spTree>
    <p:extLst>
      <p:ext uri="{BB962C8B-B14F-4D97-AF65-F5344CB8AC3E}">
        <p14:creationId xmlns:p14="http://schemas.microsoft.com/office/powerpoint/2010/main" val="382505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BC5E634-CA05-4263-90CE-5DE3E7790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9" name="Rectangle 28">
            <a:extLst>
              <a:ext uri="{FF2B5EF4-FFF2-40B4-BE49-F238E27FC236}">
                <a16:creationId xmlns:a16="http://schemas.microsoft.com/office/drawing/2014/main" id="{C40FBA88-7872-43E7-B7C8-1576289FC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1A7D4859-F26A-DA67-6FD0-28889AF93EE5}"/>
              </a:ext>
            </a:extLst>
          </p:cNvPr>
          <p:cNvSpPr>
            <a:spLocks noGrp="1"/>
          </p:cNvSpPr>
          <p:nvPr>
            <p:ph type="title"/>
          </p:nvPr>
        </p:nvSpPr>
        <p:spPr>
          <a:xfrm>
            <a:off x="3730752" y="0"/>
            <a:ext cx="4791456" cy="1502229"/>
          </a:xfrm>
        </p:spPr>
        <p:txBody>
          <a:bodyPr anchor="b">
            <a:normAutofit/>
          </a:bodyPr>
          <a:lstStyle/>
          <a:p>
            <a:pPr algn="ctr"/>
            <a:r>
              <a:rPr lang="en-US" sz="4400" dirty="0"/>
              <a:t>Feedback and Reflection </a:t>
            </a:r>
          </a:p>
        </p:txBody>
      </p:sp>
      <p:pic>
        <p:nvPicPr>
          <p:cNvPr id="6" name="Picture 5">
            <a:extLst>
              <a:ext uri="{FF2B5EF4-FFF2-40B4-BE49-F238E27FC236}">
                <a16:creationId xmlns:a16="http://schemas.microsoft.com/office/drawing/2014/main" id="{CA5B0A43-AFC3-1DD3-DF36-AC4F35F1363E}"/>
              </a:ext>
            </a:extLst>
          </p:cNvPr>
          <p:cNvPicPr>
            <a:picLocks noChangeAspect="1"/>
          </p:cNvPicPr>
          <p:nvPr/>
        </p:nvPicPr>
        <p:blipFill rotWithShape="1">
          <a:blip r:embed="rId2"/>
          <a:srcRect l="21284" r="19265" b="-2"/>
          <a:stretch/>
        </p:blipFill>
        <p:spPr>
          <a:xfrm>
            <a:off x="20" y="10"/>
            <a:ext cx="3427180" cy="3427190"/>
          </a:xfrm>
          <a:prstGeom prst="rect">
            <a:avLst/>
          </a:prstGeom>
        </p:spPr>
      </p:pic>
      <p:pic>
        <p:nvPicPr>
          <p:cNvPr id="7" name="Picture 6">
            <a:extLst>
              <a:ext uri="{FF2B5EF4-FFF2-40B4-BE49-F238E27FC236}">
                <a16:creationId xmlns:a16="http://schemas.microsoft.com/office/drawing/2014/main" id="{6B4C2171-88A8-C0ED-37C9-13511C74DC8D}"/>
              </a:ext>
            </a:extLst>
          </p:cNvPr>
          <p:cNvPicPr>
            <a:picLocks noChangeAspect="1"/>
          </p:cNvPicPr>
          <p:nvPr/>
        </p:nvPicPr>
        <p:blipFill rotWithShape="1">
          <a:blip r:embed="rId3"/>
          <a:srcRect l="11075" r="11076" b="1"/>
          <a:stretch/>
        </p:blipFill>
        <p:spPr>
          <a:xfrm>
            <a:off x="20" y="3426299"/>
            <a:ext cx="3427180" cy="3431701"/>
          </a:xfrm>
          <a:prstGeom prst="rect">
            <a:avLst/>
          </a:prstGeom>
        </p:spPr>
      </p:pic>
      <p:sp>
        <p:nvSpPr>
          <p:cNvPr id="11" name="Content Placeholder 10">
            <a:extLst>
              <a:ext uri="{FF2B5EF4-FFF2-40B4-BE49-F238E27FC236}">
                <a16:creationId xmlns:a16="http://schemas.microsoft.com/office/drawing/2014/main" id="{2A472C18-C05C-96E4-B111-8FA5BA8B2371}"/>
              </a:ext>
            </a:extLst>
          </p:cNvPr>
          <p:cNvSpPr>
            <a:spLocks noGrp="1"/>
          </p:cNvSpPr>
          <p:nvPr>
            <p:ph idx="1"/>
          </p:nvPr>
        </p:nvSpPr>
        <p:spPr>
          <a:xfrm>
            <a:off x="3730752" y="1502229"/>
            <a:ext cx="4791456" cy="5355771"/>
          </a:xfrm>
        </p:spPr>
        <p:txBody>
          <a:bodyPr>
            <a:normAutofit/>
          </a:bodyPr>
          <a:lstStyle/>
          <a:p>
            <a:pPr algn="ctr"/>
            <a:r>
              <a:rPr lang="en-US" sz="3200" dirty="0"/>
              <a:t>importance of feedback from guests and staff </a:t>
            </a:r>
          </a:p>
          <a:p>
            <a:pPr algn="ctr"/>
            <a:r>
              <a:rPr lang="en-US" sz="3200" dirty="0"/>
              <a:t>Feedback is useful for future improvements.</a:t>
            </a:r>
          </a:p>
          <a:p>
            <a:pPr algn="ctr"/>
            <a:r>
              <a:rPr lang="en-US" sz="3200" dirty="0"/>
              <a:t>Reflection on the night service and areas for improvement.</a:t>
            </a:r>
          </a:p>
          <a:p>
            <a:pPr algn="ctr"/>
            <a:r>
              <a:rPr lang="en-US" sz="3200" dirty="0"/>
              <a:t>Keep Encouraging and motivating staff  for continued excellence.</a:t>
            </a:r>
          </a:p>
          <a:p>
            <a:pPr algn="ctr"/>
            <a:endParaRPr lang="en-US" sz="3200" dirty="0"/>
          </a:p>
          <a:p>
            <a:pPr algn="ctr"/>
            <a:endParaRPr lang="en-US" dirty="0"/>
          </a:p>
        </p:txBody>
      </p:sp>
      <p:pic>
        <p:nvPicPr>
          <p:cNvPr id="5" name="Picture 4">
            <a:extLst>
              <a:ext uri="{FF2B5EF4-FFF2-40B4-BE49-F238E27FC236}">
                <a16:creationId xmlns:a16="http://schemas.microsoft.com/office/drawing/2014/main" id="{C746A753-06FB-08E4-2011-D103F782A62E}"/>
              </a:ext>
            </a:extLst>
          </p:cNvPr>
          <p:cNvPicPr>
            <a:picLocks noChangeAspect="1"/>
          </p:cNvPicPr>
          <p:nvPr/>
        </p:nvPicPr>
        <p:blipFill rotWithShape="1">
          <a:blip r:embed="rId4"/>
          <a:srcRect l="19039" r="22259" b="2"/>
          <a:stretch/>
        </p:blipFill>
        <p:spPr>
          <a:xfrm>
            <a:off x="8764802" y="10"/>
            <a:ext cx="3427200" cy="3427190"/>
          </a:xfrm>
          <a:prstGeom prst="rect">
            <a:avLst/>
          </a:prstGeom>
        </p:spPr>
      </p:pic>
      <p:pic>
        <p:nvPicPr>
          <p:cNvPr id="4" name="Content Placeholder 3">
            <a:extLst>
              <a:ext uri="{FF2B5EF4-FFF2-40B4-BE49-F238E27FC236}">
                <a16:creationId xmlns:a16="http://schemas.microsoft.com/office/drawing/2014/main" id="{9C01994D-E3D5-3D6C-32BE-4AC3FBC5077E}"/>
              </a:ext>
            </a:extLst>
          </p:cNvPr>
          <p:cNvPicPr>
            <a:picLocks noChangeAspect="1"/>
          </p:cNvPicPr>
          <p:nvPr/>
        </p:nvPicPr>
        <p:blipFill rotWithShape="1">
          <a:blip r:embed="rId5"/>
          <a:srcRect l="15754" r="13551" b="-1"/>
          <a:stretch/>
        </p:blipFill>
        <p:spPr>
          <a:xfrm>
            <a:off x="8769763" y="3426299"/>
            <a:ext cx="3427200" cy="3431701"/>
          </a:xfrm>
          <a:prstGeom prst="rect">
            <a:avLst/>
          </a:prstGeom>
        </p:spPr>
      </p:pic>
    </p:spTree>
    <p:extLst>
      <p:ext uri="{BB962C8B-B14F-4D97-AF65-F5344CB8AC3E}">
        <p14:creationId xmlns:p14="http://schemas.microsoft.com/office/powerpoint/2010/main" val="1877246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4" name="Rectangle 13">
            <a:extLst>
              <a:ext uri="{FF2B5EF4-FFF2-40B4-BE49-F238E27FC236}">
                <a16:creationId xmlns:a16="http://schemas.microsoft.com/office/drawing/2014/main" id="{2BAF6C38-492C-4EA2-9BD9-B3CCDF422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6" name="Rectangle 15">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8" name="Rectangle 17">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pic>
        <p:nvPicPr>
          <p:cNvPr id="5" name="Content Placeholder 4" descr="A close-up of a thank you note&#10;&#10;Description automatically generated">
            <a:extLst>
              <a:ext uri="{FF2B5EF4-FFF2-40B4-BE49-F238E27FC236}">
                <a16:creationId xmlns:a16="http://schemas.microsoft.com/office/drawing/2014/main" id="{915DE45E-AF97-4865-55AF-BCE59109BB8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b="11088"/>
          <a:stretch/>
        </p:blipFill>
        <p:spPr>
          <a:xfrm>
            <a:off x="20" y="1612"/>
            <a:ext cx="12191980" cy="6856388"/>
          </a:xfrm>
          <a:prstGeom prst="rect">
            <a:avLst/>
          </a:prstGeom>
        </p:spPr>
      </p:pic>
    </p:spTree>
    <p:extLst>
      <p:ext uri="{BB962C8B-B14F-4D97-AF65-F5344CB8AC3E}">
        <p14:creationId xmlns:p14="http://schemas.microsoft.com/office/powerpoint/2010/main" val="3266089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13EBF-9DCA-F274-7E31-4DE9D6DD7839}"/>
              </a:ext>
            </a:extLst>
          </p:cNvPr>
          <p:cNvSpPr>
            <a:spLocks noGrp="1"/>
          </p:cNvSpPr>
          <p:nvPr>
            <p:ph type="title"/>
          </p:nvPr>
        </p:nvSpPr>
        <p:spPr>
          <a:xfrm>
            <a:off x="0" y="-295275"/>
            <a:ext cx="10637518" cy="1325563"/>
          </a:xfrm>
        </p:spPr>
        <p:txBody>
          <a:bodyPr/>
          <a:lstStyle/>
          <a:p>
            <a:r>
              <a:rPr lang="en-US" dirty="0"/>
              <a:t>References</a:t>
            </a:r>
          </a:p>
        </p:txBody>
      </p:sp>
      <p:sp>
        <p:nvSpPr>
          <p:cNvPr id="3" name="Content Placeholder 2">
            <a:extLst>
              <a:ext uri="{FF2B5EF4-FFF2-40B4-BE49-F238E27FC236}">
                <a16:creationId xmlns:a16="http://schemas.microsoft.com/office/drawing/2014/main" id="{00B75024-18A3-E145-1674-5238E048A7E7}"/>
              </a:ext>
            </a:extLst>
          </p:cNvPr>
          <p:cNvSpPr>
            <a:spLocks noGrp="1"/>
          </p:cNvSpPr>
          <p:nvPr>
            <p:ph idx="1"/>
          </p:nvPr>
        </p:nvSpPr>
        <p:spPr>
          <a:xfrm>
            <a:off x="0" y="787400"/>
            <a:ext cx="12192000" cy="6070600"/>
          </a:xfrm>
        </p:spPr>
        <p:txBody>
          <a:bodyPr/>
          <a:lstStyle/>
          <a:p>
            <a:r>
              <a:rPr lang="en-US" sz="2800" dirty="0" err="1"/>
              <a:t>Heppell</a:t>
            </a:r>
            <a:r>
              <a:rPr lang="en-US" sz="2800" dirty="0"/>
              <a:t>, M 2015, Five Star Service : How to Deliver Exceptional Customer Service, Pearson Education, Limited, Harlow. Available from: ProQuest </a:t>
            </a:r>
            <a:r>
              <a:rPr lang="en-US" sz="2800" dirty="0" err="1"/>
              <a:t>Ebook</a:t>
            </a:r>
            <a:r>
              <a:rPr lang="en-US" sz="2800" dirty="0"/>
              <a:t> Central. [22 February 2024].</a:t>
            </a:r>
          </a:p>
          <a:p>
            <a:r>
              <a:rPr lang="en-US" sz="2800" dirty="0"/>
              <a:t>Solomon, M, &amp; </a:t>
            </a:r>
            <a:r>
              <a:rPr lang="en-US" sz="2800" dirty="0" err="1"/>
              <a:t>Humler</a:t>
            </a:r>
            <a:r>
              <a:rPr lang="en-US" sz="2800" dirty="0"/>
              <a:t>, H 2016, The Heart of Hospitality : Great Hotel and Restaurant Leaders Share Their Secrets, </a:t>
            </a:r>
            <a:r>
              <a:rPr lang="en-US" sz="2800" dirty="0" err="1"/>
              <a:t>SelectBooks</a:t>
            </a:r>
            <a:r>
              <a:rPr lang="en-US" sz="2800" dirty="0"/>
              <a:t>, Chicago. Available from: ProQuest </a:t>
            </a:r>
            <a:r>
              <a:rPr lang="en-US" sz="2800" dirty="0" err="1"/>
              <a:t>Ebook</a:t>
            </a:r>
            <a:r>
              <a:rPr lang="en-US" sz="2800" dirty="0"/>
              <a:t> Central. [22 February 2024].</a:t>
            </a:r>
          </a:p>
          <a:p>
            <a:r>
              <a:rPr lang="en-US" sz="2800" dirty="0"/>
              <a:t>Brown, D.R. (2019) The restaurant manager’s handbook : how to set up, operate, and manage a financially successful food service operation. Revised fifth edition. Ocala, Florida: Atlantic Publishing Group, Inc.</a:t>
            </a:r>
          </a:p>
          <a:p>
            <a:r>
              <a:rPr lang="en-US" sz="2800" dirty="0"/>
              <a:t>Davis, B. et al. (2018) Food and beverage management. Sixth edition. New York, NY: Routledge.</a:t>
            </a:r>
          </a:p>
          <a:p>
            <a:r>
              <a:rPr lang="en-US" sz="2800" dirty="0"/>
              <a:t>Restaurant hospitality. (1974). Cleveland, Ohio: [Penton/IPC].</a:t>
            </a:r>
          </a:p>
          <a:p>
            <a:r>
              <a:rPr lang="en-US" sz="2800" dirty="0"/>
              <a:t>https://</a:t>
            </a:r>
            <a:r>
              <a:rPr lang="en-US" sz="2800" dirty="0" err="1"/>
              <a:t>www.youtube.com</a:t>
            </a:r>
            <a:r>
              <a:rPr lang="en-US" sz="2800" dirty="0"/>
              <a:t>/</a:t>
            </a:r>
            <a:r>
              <a:rPr lang="en-US" sz="2800" dirty="0" err="1"/>
              <a:t>watch?app</a:t>
            </a:r>
            <a:r>
              <a:rPr lang="en-US" sz="2800" dirty="0"/>
              <a:t>=</a:t>
            </a:r>
            <a:r>
              <a:rPr lang="en-US" sz="2800" dirty="0" err="1"/>
              <a:t>desktop&amp;v</a:t>
            </a:r>
            <a:r>
              <a:rPr lang="en-US" sz="2800" dirty="0"/>
              <a:t>=</a:t>
            </a:r>
            <a:r>
              <a:rPr lang="en-US" sz="2800" dirty="0" err="1"/>
              <a:t>RLBQJOWogOI</a:t>
            </a:r>
            <a:endParaRPr lang="en-US" sz="2800" dirty="0"/>
          </a:p>
          <a:p>
            <a:endParaRPr lang="en-US" sz="2800" dirty="0"/>
          </a:p>
          <a:p>
            <a:endParaRPr lang="en-US" dirty="0"/>
          </a:p>
        </p:txBody>
      </p:sp>
    </p:spTree>
    <p:extLst>
      <p:ext uri="{BB962C8B-B14F-4D97-AF65-F5344CB8AC3E}">
        <p14:creationId xmlns:p14="http://schemas.microsoft.com/office/powerpoint/2010/main" val="1259668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C2B1-8FC3-28B2-118A-FC55F421C3A9}"/>
              </a:ext>
            </a:extLst>
          </p:cNvPr>
          <p:cNvSpPr>
            <a:spLocks noGrp="1"/>
          </p:cNvSpPr>
          <p:nvPr>
            <p:ph type="title"/>
          </p:nvPr>
        </p:nvSpPr>
        <p:spPr>
          <a:xfrm>
            <a:off x="0" y="18255"/>
            <a:ext cx="10637518" cy="1325563"/>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0B4DAD3B-62CA-EB14-F81C-290D9AC5E27E}"/>
              </a:ext>
            </a:extLst>
          </p:cNvPr>
          <p:cNvSpPr>
            <a:spLocks noGrp="1"/>
          </p:cNvSpPr>
          <p:nvPr>
            <p:ph idx="1"/>
          </p:nvPr>
        </p:nvSpPr>
        <p:spPr>
          <a:xfrm>
            <a:off x="0" y="965200"/>
            <a:ext cx="12192000" cy="5874545"/>
          </a:xfrm>
        </p:spPr>
        <p:txBody>
          <a:bodyPr>
            <a:normAutofit fontScale="92500" lnSpcReduction="10000"/>
          </a:bodyPr>
          <a:lstStyle/>
          <a:p>
            <a:r>
              <a:rPr lang="en-US" sz="2800" dirty="0"/>
              <a:t>https://</a:t>
            </a:r>
            <a:r>
              <a:rPr lang="en-US" sz="2800" dirty="0" err="1"/>
              <a:t>www.ezcater.com</a:t>
            </a:r>
            <a:r>
              <a:rPr lang="en-US" sz="2800" dirty="0"/>
              <a:t>/</a:t>
            </a:r>
            <a:r>
              <a:rPr lang="en-US" sz="2800" dirty="0" err="1"/>
              <a:t>lunchrush</a:t>
            </a:r>
            <a:r>
              <a:rPr lang="en-US" sz="2800" dirty="0"/>
              <a:t>/office/common-special-dietary-requirements-simplified/</a:t>
            </a:r>
          </a:p>
          <a:p>
            <a:r>
              <a:rPr lang="en-US" sz="2800" dirty="0"/>
              <a:t>https://</a:t>
            </a:r>
            <a:r>
              <a:rPr lang="en-US" sz="2800" dirty="0" err="1"/>
              <a:t>restaurants.yelp.com</a:t>
            </a:r>
            <a:r>
              <a:rPr lang="en-US" sz="2800" dirty="0"/>
              <a:t>/articles/front-of-house-manager/</a:t>
            </a:r>
          </a:p>
          <a:p>
            <a:r>
              <a:rPr lang="en-US" sz="2800" dirty="0"/>
              <a:t>https://</a:t>
            </a:r>
            <a:r>
              <a:rPr lang="en-US" sz="2800" dirty="0" err="1"/>
              <a:t>prabeshgroup.com</a:t>
            </a:r>
            <a:r>
              <a:rPr lang="en-US" sz="2800" dirty="0"/>
              <a:t>/jobs/head-waiter/</a:t>
            </a:r>
          </a:p>
          <a:p>
            <a:r>
              <a:rPr lang="en-US" sz="2800" dirty="0"/>
              <a:t>https://</a:t>
            </a:r>
            <a:r>
              <a:rPr lang="en-US" sz="2800" dirty="0" err="1"/>
              <a:t>www.istockphoto.com</a:t>
            </a:r>
            <a:r>
              <a:rPr lang="en-US" sz="2800" dirty="0"/>
              <a:t>/photos/head-waiter</a:t>
            </a:r>
          </a:p>
          <a:p>
            <a:r>
              <a:rPr lang="en-US" sz="2800" dirty="0"/>
              <a:t>https://</a:t>
            </a:r>
            <a:r>
              <a:rPr lang="en-US" sz="2800" dirty="0" err="1"/>
              <a:t>www.thecocktaillab.co.uk</a:t>
            </a:r>
            <a:r>
              <a:rPr lang="en-US" sz="2800" dirty="0"/>
              <a:t>/mixologist-hire/the-cocktail-lab-mixologist-hire-in-</a:t>
            </a:r>
            <a:r>
              <a:rPr lang="en-US" sz="2800" dirty="0" err="1"/>
              <a:t>london</a:t>
            </a:r>
            <a:r>
              <a:rPr lang="en-US" sz="2800" dirty="0"/>
              <a:t>/</a:t>
            </a:r>
          </a:p>
          <a:p>
            <a:r>
              <a:rPr lang="en-US" sz="2800" dirty="0"/>
              <a:t>https://</a:t>
            </a:r>
            <a:r>
              <a:rPr lang="en-US" sz="2800" dirty="0" err="1"/>
              <a:t>ksbrecruitment.co.uk</a:t>
            </a:r>
            <a:r>
              <a:rPr lang="en-US" sz="2800" dirty="0"/>
              <a:t>/clients-catering-and-hospitality-recruitment/kitchen-brigade/</a:t>
            </a:r>
          </a:p>
          <a:p>
            <a:r>
              <a:rPr lang="en-US" sz="2800" dirty="0"/>
              <a:t>https://</a:t>
            </a:r>
            <a:r>
              <a:rPr lang="en-US" sz="2800" dirty="0" err="1"/>
              <a:t>ksbrecruitment.co.uk</a:t>
            </a:r>
            <a:r>
              <a:rPr lang="en-US" sz="2800" dirty="0"/>
              <a:t>/candidates-catering-and-hospitality-jobs/kitchen-porter-jobs/</a:t>
            </a:r>
          </a:p>
          <a:p>
            <a:r>
              <a:rPr lang="en-US" sz="2800" dirty="0"/>
              <a:t>https://</a:t>
            </a:r>
            <a:r>
              <a:rPr lang="en-US" sz="2800" dirty="0" err="1"/>
              <a:t>www.cookingschool.org</a:t>
            </a:r>
            <a:r>
              <a:rPr lang="en-US" sz="2800" dirty="0"/>
              <a:t>/sous-chefs/</a:t>
            </a:r>
          </a:p>
          <a:p>
            <a:r>
              <a:rPr lang="en-US" sz="2800" dirty="0"/>
              <a:t>https://</a:t>
            </a:r>
            <a:r>
              <a:rPr lang="en-US" sz="2800" dirty="0" err="1"/>
              <a:t>azoss.com</a:t>
            </a:r>
            <a:r>
              <a:rPr lang="en-US" sz="2800" dirty="0"/>
              <a:t>/products/</a:t>
            </a:r>
            <a:r>
              <a:rPr lang="en-US" sz="2800" dirty="0" err="1"/>
              <a:t>commis</a:t>
            </a:r>
            <a:r>
              <a:rPr lang="en-US" sz="2800" dirty="0"/>
              <a:t>-chef </a:t>
            </a:r>
          </a:p>
          <a:p>
            <a:r>
              <a:rPr lang="en-US" sz="2800" dirty="0"/>
              <a:t>https://</a:t>
            </a:r>
            <a:r>
              <a:rPr lang="en-US" sz="2800" dirty="0" err="1"/>
              <a:t>clubandresortchef.com</a:t>
            </a:r>
            <a:r>
              <a:rPr lang="en-US" sz="2800" dirty="0"/>
              <a:t>/what-is-a-pre-shift/</a:t>
            </a:r>
          </a:p>
          <a:p>
            <a:endParaRPr lang="en-US" dirty="0"/>
          </a:p>
        </p:txBody>
      </p:sp>
    </p:spTree>
    <p:extLst>
      <p:ext uri="{BB962C8B-B14F-4D97-AF65-F5344CB8AC3E}">
        <p14:creationId xmlns:p14="http://schemas.microsoft.com/office/powerpoint/2010/main" val="1659110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8063A-9C8D-E7F8-76E1-8CB4169E2D82}"/>
              </a:ext>
            </a:extLst>
          </p:cNvPr>
          <p:cNvSpPr>
            <a:spLocks noGrp="1"/>
          </p:cNvSpPr>
          <p:nvPr>
            <p:ph type="title"/>
          </p:nvPr>
        </p:nvSpPr>
        <p:spPr>
          <a:xfrm>
            <a:off x="0" y="0"/>
            <a:ext cx="3581400" cy="1325563"/>
          </a:xfrm>
        </p:spPr>
        <p:txBody>
          <a:bodyPr/>
          <a:lstStyle/>
          <a:p>
            <a:r>
              <a:rPr lang="en-US" dirty="0"/>
              <a:t>References </a:t>
            </a:r>
          </a:p>
        </p:txBody>
      </p:sp>
      <p:sp>
        <p:nvSpPr>
          <p:cNvPr id="3" name="Content Placeholder 2">
            <a:extLst>
              <a:ext uri="{FF2B5EF4-FFF2-40B4-BE49-F238E27FC236}">
                <a16:creationId xmlns:a16="http://schemas.microsoft.com/office/drawing/2014/main" id="{5E063589-4DFC-1196-AF3E-42B2B719F53C}"/>
              </a:ext>
            </a:extLst>
          </p:cNvPr>
          <p:cNvSpPr>
            <a:spLocks noGrp="1"/>
          </p:cNvSpPr>
          <p:nvPr>
            <p:ph idx="1"/>
          </p:nvPr>
        </p:nvSpPr>
        <p:spPr>
          <a:xfrm>
            <a:off x="0" y="1092200"/>
            <a:ext cx="12192000" cy="5765800"/>
          </a:xfrm>
        </p:spPr>
        <p:txBody>
          <a:bodyPr>
            <a:normAutofit fontScale="92500" lnSpcReduction="20000"/>
          </a:bodyPr>
          <a:lstStyle/>
          <a:p>
            <a:r>
              <a:rPr lang="en-US" sz="3000" dirty="0"/>
              <a:t>https://</a:t>
            </a:r>
            <a:r>
              <a:rPr lang="en-US" sz="3000" dirty="0" err="1"/>
              <a:t>mantelandtable.com</a:t>
            </a:r>
            <a:r>
              <a:rPr lang="en-US" sz="3000" dirty="0"/>
              <a:t> </a:t>
            </a:r>
          </a:p>
          <a:p>
            <a:r>
              <a:rPr lang="en-US" sz="3000" dirty="0"/>
              <a:t>https://</a:t>
            </a:r>
            <a:r>
              <a:rPr lang="en-US" sz="3000" dirty="0" err="1"/>
              <a:t>www.alamy.com</a:t>
            </a:r>
            <a:r>
              <a:rPr lang="en-US" sz="3000" dirty="0"/>
              <a:t>/young-chef-checking-reservations-talking-by-phone-in-restaurant-wearing-uniform-and-kitchen-gown-image409625067.html</a:t>
            </a:r>
          </a:p>
          <a:p>
            <a:r>
              <a:rPr lang="en-US" sz="3000" dirty="0"/>
              <a:t>https://</a:t>
            </a:r>
            <a:r>
              <a:rPr lang="en-US" sz="3000" dirty="0" err="1"/>
              <a:t>www.alamy.com</a:t>
            </a:r>
            <a:r>
              <a:rPr lang="en-US" sz="3000" dirty="0"/>
              <a:t>/stock-photo-restaurant-manager-briefing-to-his-kitchen-staff-174749837.html</a:t>
            </a:r>
          </a:p>
          <a:p>
            <a:r>
              <a:rPr lang="en-US" sz="3000" dirty="0"/>
              <a:t>https://</a:t>
            </a:r>
            <a:r>
              <a:rPr lang="en-US" sz="3000" dirty="0" err="1"/>
              <a:t>books.google.co.uk</a:t>
            </a:r>
            <a:r>
              <a:rPr lang="en-US" sz="3000" dirty="0"/>
              <a:t>/</a:t>
            </a:r>
            <a:r>
              <a:rPr lang="en-US" sz="3000" dirty="0" err="1"/>
              <a:t>books?hl</a:t>
            </a:r>
            <a:r>
              <a:rPr lang="en-US" sz="3000" dirty="0"/>
              <a:t>=</a:t>
            </a:r>
            <a:r>
              <a:rPr lang="en-US" sz="3000" dirty="0" err="1"/>
              <a:t>en&amp;lr</a:t>
            </a:r>
            <a:r>
              <a:rPr lang="en-US" sz="3000" dirty="0"/>
              <a:t>=&amp;id=4hFkxwPqbr8C&amp;oi=</a:t>
            </a:r>
            <a:r>
              <a:rPr lang="en-US" sz="3000" dirty="0" err="1"/>
              <a:t>fnd&amp;pg</a:t>
            </a:r>
            <a:r>
              <a:rPr lang="en-US" sz="3000" dirty="0"/>
              <a:t>=PR9&amp;dq=</a:t>
            </a:r>
            <a:r>
              <a:rPr lang="en-US" sz="3000" dirty="0" err="1"/>
              <a:t>restaurant+service&amp;ots</a:t>
            </a:r>
            <a:r>
              <a:rPr lang="en-US" sz="3000" dirty="0"/>
              <a:t>=_</a:t>
            </a:r>
            <a:r>
              <a:rPr lang="en-US" sz="3000" dirty="0" err="1"/>
              <a:t>ouqt_K_FD&amp;sig</a:t>
            </a:r>
            <a:r>
              <a:rPr lang="en-US" sz="3000" dirty="0"/>
              <a:t>=M-pwpOi7gazD7psQ2OPgMqJPA84&amp;redir_esc=</a:t>
            </a:r>
            <a:r>
              <a:rPr lang="en-US" sz="3000" dirty="0" err="1"/>
              <a:t>y#v</a:t>
            </a:r>
            <a:r>
              <a:rPr lang="en-US" sz="3000" dirty="0"/>
              <a:t>=</a:t>
            </a:r>
            <a:r>
              <a:rPr lang="en-US" sz="3000" dirty="0" err="1"/>
              <a:t>onepage&amp;q</a:t>
            </a:r>
            <a:r>
              <a:rPr lang="en-US" sz="3000" dirty="0"/>
              <a:t>=restaurant%20service&amp;f=false</a:t>
            </a:r>
          </a:p>
          <a:p>
            <a:r>
              <a:rPr lang="en-US" sz="3000" dirty="0"/>
              <a:t>https://</a:t>
            </a:r>
            <a:r>
              <a:rPr lang="en-US" sz="3000" dirty="0" err="1"/>
              <a:t>www.uidaho.edu</a:t>
            </a:r>
            <a:r>
              <a:rPr lang="en-US" sz="3000" dirty="0"/>
              <a:t>/-/media/</a:t>
            </a:r>
            <a:r>
              <a:rPr lang="en-US" sz="3000" dirty="0" err="1"/>
              <a:t>UIdaho</a:t>
            </a:r>
            <a:r>
              <a:rPr lang="en-US" sz="3000" dirty="0"/>
              <a:t>-Responsive/Files/</a:t>
            </a:r>
            <a:r>
              <a:rPr lang="en-US" sz="3000" dirty="0" err="1"/>
              <a:t>cals</a:t>
            </a:r>
            <a:r>
              <a:rPr lang="en-US" sz="3000" dirty="0"/>
              <a:t>/programs/ready-set-food-safe/rsfs-2019-lesson-4.pdf?la=</a:t>
            </a:r>
            <a:r>
              <a:rPr lang="en-US" sz="3000" dirty="0" err="1"/>
              <a:t>en&amp;hash</a:t>
            </a:r>
            <a:r>
              <a:rPr lang="en-US" sz="3000" dirty="0"/>
              <a:t>=E879E5CD2BB8B774D66F2C3B592FC7DC597B33EA#:~:text=(Slide%2047)%20Question%3A%20Name,%2C%20cooling%2C%20storage%2C%20reheating.</a:t>
            </a:r>
          </a:p>
          <a:p>
            <a:r>
              <a:rPr lang="en-US" sz="3000" dirty="0"/>
              <a:t>https://</a:t>
            </a:r>
            <a:r>
              <a:rPr lang="en-US" sz="3000" dirty="0" err="1"/>
              <a:t>www.wikihow.com</a:t>
            </a:r>
            <a:r>
              <a:rPr lang="en-US" sz="3000" dirty="0"/>
              <a:t>/Be-a-Great-Host-or-Hostess-in-a-Restaurant</a:t>
            </a:r>
          </a:p>
          <a:p>
            <a:r>
              <a:rPr lang="en-US" sz="3000" dirty="0"/>
              <a:t> </a:t>
            </a:r>
          </a:p>
          <a:p>
            <a:endParaRPr lang="en-US" dirty="0"/>
          </a:p>
        </p:txBody>
      </p:sp>
    </p:spTree>
    <p:extLst>
      <p:ext uri="{BB962C8B-B14F-4D97-AF65-F5344CB8AC3E}">
        <p14:creationId xmlns:p14="http://schemas.microsoft.com/office/powerpoint/2010/main" val="226535235"/>
      </p:ext>
    </p:extLst>
  </p:cSld>
  <p:clrMapOvr>
    <a:masterClrMapping/>
  </p:clrMapOvr>
</p:sld>
</file>

<file path=ppt/theme/theme1.xml><?xml version="1.0" encoding="utf-8"?>
<a:theme xmlns:a="http://schemas.openxmlformats.org/drawingml/2006/main" name="CelebrationVTI">
  <a:themeElements>
    <a:clrScheme name="Custom 25">
      <a:dk1>
        <a:sysClr val="windowText" lastClr="000000"/>
      </a:dk1>
      <a:lt1>
        <a:sysClr val="window" lastClr="FFFFFF"/>
      </a:lt1>
      <a:dk2>
        <a:srgbClr val="420023"/>
      </a:dk2>
      <a:lt2>
        <a:srgbClr val="FDFBF9"/>
      </a:lt2>
      <a:accent1>
        <a:srgbClr val="91274F"/>
      </a:accent1>
      <a:accent2>
        <a:srgbClr val="97446E"/>
      </a:accent2>
      <a:accent3>
        <a:srgbClr val="24BEEE"/>
      </a:accent3>
      <a:accent4>
        <a:srgbClr val="A52B3A"/>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1186</TotalTime>
  <Words>1217</Words>
  <Application>Microsoft Macintosh PowerPoint</Application>
  <PresentationFormat>Widescreen</PresentationFormat>
  <Paragraphs>111</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AvenirNext LT Pro Medium</vt:lpstr>
      <vt:lpstr>Calibri</vt:lpstr>
      <vt:lpstr>Gill Sans Nova</vt:lpstr>
      <vt:lpstr>CelebrationVTI</vt:lpstr>
      <vt:lpstr>Managing a dinner service in a bustling restaurant</vt:lpstr>
      <vt:lpstr>Introduction of Task in hand</vt:lpstr>
      <vt:lpstr> Introduction to the team </vt:lpstr>
      <vt:lpstr>Introduction To the team </vt:lpstr>
      <vt:lpstr>Pre-service Tasks</vt:lpstr>
      <vt:lpstr>Managing guest arrivals </vt:lpstr>
      <vt:lpstr>Taking Orders </vt:lpstr>
      <vt:lpstr>Kitchen Operations</vt:lpstr>
      <vt:lpstr>Role of Head Chef , Sous Chef </vt:lpstr>
      <vt:lpstr>Kitchen Operations</vt:lpstr>
      <vt:lpstr>Managing special request</vt:lpstr>
      <vt:lpstr>Strategies and challenges</vt:lpstr>
      <vt:lpstr>Feedback and Reflection </vt:lpstr>
      <vt:lpstr>PowerPoint Presentation</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a dinner service in a bustling restaurant</dc:title>
  <dc:creator>Muhammad Naveen Jawed (2240728)</dc:creator>
  <cp:lastModifiedBy>Muhammad Naveen Jawed (2240728)</cp:lastModifiedBy>
  <cp:revision>16</cp:revision>
  <dcterms:created xsi:type="dcterms:W3CDTF">2024-02-20T21:10:11Z</dcterms:created>
  <dcterms:modified xsi:type="dcterms:W3CDTF">2024-02-22T13:30:49Z</dcterms:modified>
</cp:coreProperties>
</file>