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4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75" d="100"/>
          <a:sy n="75" d="100"/>
        </p:scale>
        <p:origin x="300" y="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83579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157656-D2E0-168F-291E-F3170190F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E7DB99-CB60-A600-49AE-B6976BF53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3BD7C88-679A-C9A6-6816-2DDC3A875C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C16237-7AFD-FAF2-CAD7-0E7124D6B9E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48453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User-provided Task 3 report draft, forensic screenshots, and case details.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786823" y="2880360"/>
            <a:ext cx="6618354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</a:rPr>
              <a:t>Module: Digital Forensics Analysis (ACCA7031)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</a:rPr>
              <a:t>Student: Md. Mashrurul Haque</a:t>
            </a: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1F1F1F"/>
                </a:solidFill>
              </a:rPr>
              <a:t>Student ID: 2435257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2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48640" y="64008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24D"/>
                </a:solidFill>
              </a:rPr>
              <a:t>Case Background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66928" y="960120"/>
            <a:ext cx="9601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6666"/>
                </a:solidFill>
              </a:rPr>
              <a:t>What the investigation is about</a:t>
            </a:r>
            <a:endParaRPr lang="en-US" sz="1100" dirty="0"/>
          </a:p>
        </p:txBody>
      </p:sp>
      <p:sp>
        <p:nvSpPr>
          <p:cNvPr id="9" name="Text 7"/>
          <p:cNvSpPr/>
          <p:nvPr/>
        </p:nvSpPr>
        <p:spPr>
          <a:xfrm>
            <a:off x="731520" y="1417320"/>
            <a:ext cx="10881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dirty="0">
                <a:solidFill>
                  <a:srgbClr val="1F1F1F"/>
                </a:solidFill>
              </a:rPr>
              <a:t>Quantum Tech’s IT team detected unauthorised access to AI chip design patent (QT-AI-2025) and an attempted sale to competitor NexGen Circuits.</a:t>
            </a:r>
            <a:endParaRPr lang="en-US" sz="1800" dirty="0"/>
          </a:p>
        </p:txBody>
      </p:sp>
      <p:sp>
        <p:nvSpPr>
          <p:cNvPr id="10" name="Shape 8"/>
          <p:cNvSpPr/>
          <p:nvPr/>
        </p:nvSpPr>
        <p:spPr>
          <a:xfrm>
            <a:off x="1005840" y="2743200"/>
            <a:ext cx="2743200" cy="1097280"/>
          </a:xfrm>
          <a:prstGeom prst="roundRect">
            <a:avLst>
              <a:gd name="adj" fmla="val 5000"/>
            </a:avLst>
          </a:prstGeom>
          <a:solidFill>
            <a:srgbClr val="FDEDEC"/>
          </a:solidFill>
          <a:ln w="12700">
            <a:solidFill>
              <a:srgbClr val="C94C4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43000" y="2944368"/>
            <a:ext cx="24688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</a:rPr>
              <a:t>Emma (Suspect)</a:t>
            </a:r>
            <a:endParaRPr lang="en-US" sz="20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</a:rPr>
              <a:t>Senior engineer of Quantum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4709160" y="2743200"/>
            <a:ext cx="2743200" cy="1097280"/>
          </a:xfrm>
          <a:prstGeom prst="roundRect">
            <a:avLst>
              <a:gd name="adj" fmla="val 5000"/>
            </a:avLst>
          </a:prstGeom>
          <a:solidFill>
            <a:srgbClr val="FEF5E7"/>
          </a:solidFill>
          <a:ln w="12700">
            <a:solidFill>
              <a:srgbClr val="E6950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46320" y="2944368"/>
            <a:ext cx="24688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</a:rPr>
              <a:t>Joe</a:t>
            </a:r>
            <a:endParaRPr lang="en-US" sz="20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</a:rPr>
              <a:t>Intermediary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8412480" y="2743200"/>
            <a:ext cx="2743200" cy="1097280"/>
          </a:xfrm>
          <a:prstGeom prst="roundRect">
            <a:avLst>
              <a:gd name="adj" fmla="val 5000"/>
            </a:avLst>
          </a:prstGeom>
          <a:solidFill>
            <a:srgbClr val="EAFAF1"/>
          </a:solidFill>
          <a:ln w="12700">
            <a:solidFill>
              <a:srgbClr val="2E8B5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8549640" y="2944368"/>
            <a:ext cx="24688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7324D"/>
                </a:solidFill>
              </a:rPr>
              <a:t>Norman (Buyer)</a:t>
            </a:r>
            <a:endParaRPr lang="en-US" sz="2000" dirty="0"/>
          </a:p>
          <a:p>
            <a:pPr marL="0" indent="0" algn="ctr">
              <a:buNone/>
            </a:pPr>
            <a:r>
              <a:rPr lang="en-US" sz="1400" b="1" dirty="0">
                <a:solidFill>
                  <a:srgbClr val="17324D"/>
                </a:solidFill>
              </a:rPr>
              <a:t>R&amp;D Director of NexGen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3840480" y="3063240"/>
            <a:ext cx="777240" cy="411480"/>
          </a:xfrm>
          <a:prstGeom prst="chevron">
            <a:avLst/>
          </a:prstGeom>
          <a:solidFill>
            <a:srgbClr val="D9E2F3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7543800" y="3063240"/>
            <a:ext cx="777240" cy="411480"/>
          </a:xfrm>
          <a:prstGeom prst="chevron">
            <a:avLst/>
          </a:prstGeom>
          <a:solidFill>
            <a:srgbClr val="D9E2F3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3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48640" y="64008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24D"/>
                </a:solidFill>
              </a:rPr>
              <a:t>Investigation Aim and Objectives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66928" y="960120"/>
            <a:ext cx="9601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6666"/>
                </a:solidFill>
              </a:rPr>
              <a:t>Why the investigation was conducted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731520" y="1325880"/>
            <a:ext cx="10789920" cy="868680"/>
          </a:xfrm>
          <a:prstGeom prst="roundRect">
            <a:avLst>
              <a:gd name="adj" fmla="val 5263"/>
            </a:avLst>
          </a:prstGeom>
          <a:solidFill>
            <a:srgbClr val="EAF2FB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60120" y="1572768"/>
            <a:ext cx="1024128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Aim: Determine whether the recovered digital evidence supports the allegation that Emma attempted to sell Quantum Tech’s confidential AI patent design through Joe to Norman.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971550" y="2770200"/>
            <a:ext cx="1800000" cy="1800000"/>
          </a:xfrm>
          <a:prstGeom prst="roundRect">
            <a:avLst>
              <a:gd name="adj" fmla="val 4348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1056560" y="2809798"/>
            <a:ext cx="365760" cy="365760"/>
          </a:xfrm>
          <a:prstGeom prst="ellipse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56560" y="2846374"/>
            <a:ext cx="3657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1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957150" y="2770200"/>
            <a:ext cx="1828800" cy="180000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Acquire and examine digital evidence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3026492" y="2795046"/>
            <a:ext cx="1800000" cy="1800000"/>
          </a:xfrm>
          <a:prstGeom prst="roundRect">
            <a:avLst>
              <a:gd name="adj" fmla="val 4348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3113093" y="2827050"/>
            <a:ext cx="365760" cy="365760"/>
          </a:xfrm>
          <a:prstGeom prst="ellipse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3113093" y="2863626"/>
            <a:ext cx="3657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2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3026492" y="2795046"/>
            <a:ext cx="1800000" cy="180000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Analyse communications, call logs, files, and metadata</a:t>
            </a:r>
            <a:endParaRPr lang="en-US" sz="1500" dirty="0"/>
          </a:p>
        </p:txBody>
      </p:sp>
      <p:sp>
        <p:nvSpPr>
          <p:cNvPr id="19" name="Shape 17"/>
          <p:cNvSpPr/>
          <p:nvPr/>
        </p:nvSpPr>
        <p:spPr>
          <a:xfrm>
            <a:off x="5123678" y="2803672"/>
            <a:ext cx="1800000" cy="1800000"/>
          </a:xfrm>
          <a:prstGeom prst="roundRect">
            <a:avLst>
              <a:gd name="adj" fmla="val 4348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204169" y="2835676"/>
            <a:ext cx="365760" cy="365760"/>
          </a:xfrm>
          <a:prstGeom prst="ellipse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204169" y="2872252"/>
            <a:ext cx="3657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3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5123678" y="2803672"/>
            <a:ext cx="1800000" cy="180000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Reconstruct the sequence of events</a:t>
            </a:r>
            <a:endParaRPr lang="en-US" sz="1500" dirty="0"/>
          </a:p>
        </p:txBody>
      </p:sp>
      <p:sp>
        <p:nvSpPr>
          <p:cNvPr id="23" name="Shape 21"/>
          <p:cNvSpPr/>
          <p:nvPr/>
        </p:nvSpPr>
        <p:spPr>
          <a:xfrm>
            <a:off x="7212106" y="2801960"/>
            <a:ext cx="1800000" cy="1800000"/>
          </a:xfrm>
          <a:prstGeom prst="roundRect">
            <a:avLst>
              <a:gd name="adj" fmla="val 4348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7283962" y="2833964"/>
            <a:ext cx="365760" cy="365760"/>
          </a:xfrm>
          <a:prstGeom prst="ellipse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7283962" y="2870540"/>
            <a:ext cx="3657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4</a:t>
            </a:r>
            <a:endParaRPr lang="en-US" sz="1500" dirty="0"/>
          </a:p>
        </p:txBody>
      </p:sp>
      <p:sp>
        <p:nvSpPr>
          <p:cNvPr id="26" name="Text 24"/>
          <p:cNvSpPr/>
          <p:nvPr/>
        </p:nvSpPr>
        <p:spPr>
          <a:xfrm>
            <a:off x="7212106" y="2801960"/>
            <a:ext cx="1800000" cy="180000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Determine suspect roles</a:t>
            </a:r>
            <a:endParaRPr lang="en-US" sz="1500" dirty="0"/>
          </a:p>
        </p:txBody>
      </p:sp>
      <p:sp>
        <p:nvSpPr>
          <p:cNvPr id="27" name="Shape 25"/>
          <p:cNvSpPr/>
          <p:nvPr/>
        </p:nvSpPr>
        <p:spPr>
          <a:xfrm>
            <a:off x="9294529" y="2827830"/>
            <a:ext cx="1800000" cy="1800000"/>
          </a:xfrm>
          <a:prstGeom prst="roundRect">
            <a:avLst>
              <a:gd name="adj" fmla="val 4348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9375015" y="2859834"/>
            <a:ext cx="365760" cy="365760"/>
          </a:xfrm>
          <a:prstGeom prst="ellipse">
            <a:avLst/>
          </a:prstGeom>
          <a:solidFill>
            <a:srgbClr val="2E75B6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9375015" y="2896410"/>
            <a:ext cx="365760" cy="16459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</a:rPr>
              <a:t>5</a:t>
            </a:r>
            <a:endParaRPr lang="en-US" sz="1500" dirty="0"/>
          </a:p>
        </p:txBody>
      </p:sp>
      <p:sp>
        <p:nvSpPr>
          <p:cNvPr id="30" name="Text 28"/>
          <p:cNvSpPr/>
          <p:nvPr/>
        </p:nvSpPr>
        <p:spPr>
          <a:xfrm>
            <a:off x="9294529" y="2827830"/>
            <a:ext cx="1800000" cy="180000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solidFill>
                  <a:srgbClr val="17324D"/>
                </a:solidFill>
              </a:rPr>
              <a:t>Assess support for attempted corporate espionage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4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48640" y="64008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24D"/>
                </a:solidFill>
              </a:rPr>
              <a:t>Forensic Methodology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66928" y="960120"/>
            <a:ext cx="9601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6666"/>
                </a:solidFill>
              </a:rPr>
              <a:t>Structured steps used in the investigation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822960" y="1554480"/>
            <a:ext cx="10515600" cy="822960"/>
          </a:xfrm>
          <a:prstGeom prst="roundRect">
            <a:avLst>
              <a:gd name="adj" fmla="val 5556"/>
            </a:avLst>
          </a:prstGeom>
          <a:solidFill>
            <a:srgbClr val="EAF2FB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51560" y="1755648"/>
            <a:ext cx="20116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7324D"/>
                </a:solidFill>
              </a:rPr>
              <a:t>1. Acquisition</a:t>
            </a:r>
            <a:endParaRPr lang="en-US" dirty="0"/>
          </a:p>
        </p:txBody>
      </p:sp>
      <p:sp>
        <p:nvSpPr>
          <p:cNvPr id="11" name="Text 9"/>
          <p:cNvSpPr/>
          <p:nvPr/>
        </p:nvSpPr>
        <p:spPr>
          <a:xfrm>
            <a:off x="2880360" y="1737360"/>
            <a:ext cx="80467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F1F1F"/>
                </a:solidFill>
              </a:rPr>
              <a:t>Acquisition of phone (Honor 400 Pro) using Cellebrite UFED.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822960" y="2560320"/>
            <a:ext cx="10515600" cy="822960"/>
          </a:xfrm>
          <a:prstGeom prst="roundRect">
            <a:avLst>
              <a:gd name="adj" fmla="val 5556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1051560" y="2761488"/>
            <a:ext cx="20116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7324D"/>
                </a:solidFill>
              </a:rPr>
              <a:t>2. Examination</a:t>
            </a:r>
            <a:endParaRPr lang="en-US" dirty="0"/>
          </a:p>
        </p:txBody>
      </p:sp>
      <p:sp>
        <p:nvSpPr>
          <p:cNvPr id="14" name="Text 12"/>
          <p:cNvSpPr/>
          <p:nvPr/>
        </p:nvSpPr>
        <p:spPr>
          <a:xfrm>
            <a:off x="2880360" y="2743200"/>
            <a:ext cx="80467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F1F1F"/>
                </a:solidFill>
              </a:rPr>
              <a:t>Extracted data reviewed in Cellebrite Physical Analyzer (Huawei, Nokia, Samsung, Note 14).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822960" y="3566160"/>
            <a:ext cx="10515600" cy="822960"/>
          </a:xfrm>
          <a:prstGeom prst="roundRect">
            <a:avLst>
              <a:gd name="adj" fmla="val 5556"/>
            </a:avLst>
          </a:prstGeom>
          <a:solidFill>
            <a:srgbClr val="EAF2FB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051560" y="3767328"/>
            <a:ext cx="20116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7324D"/>
                </a:solidFill>
              </a:rPr>
              <a:t>3. Correlation</a:t>
            </a:r>
            <a:endParaRPr lang="en-US" dirty="0"/>
          </a:p>
        </p:txBody>
      </p:sp>
      <p:sp>
        <p:nvSpPr>
          <p:cNvPr id="17" name="Text 15"/>
          <p:cNvSpPr/>
          <p:nvPr/>
        </p:nvSpPr>
        <p:spPr>
          <a:xfrm>
            <a:off x="2880360" y="3749040"/>
            <a:ext cx="80467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F1F1F"/>
                </a:solidFill>
              </a:rPr>
              <a:t>Contacts, messages, files, timestamps, and metadata compared.</a:t>
            </a:r>
            <a:endParaRPr lang="en-US" sz="1600" dirty="0"/>
          </a:p>
        </p:txBody>
      </p:sp>
      <p:sp>
        <p:nvSpPr>
          <p:cNvPr id="18" name="Shape 16"/>
          <p:cNvSpPr/>
          <p:nvPr/>
        </p:nvSpPr>
        <p:spPr>
          <a:xfrm>
            <a:off x="822960" y="4572000"/>
            <a:ext cx="10515600" cy="822960"/>
          </a:xfrm>
          <a:prstGeom prst="roundRect">
            <a:avLst>
              <a:gd name="adj" fmla="val 5556"/>
            </a:avLst>
          </a:prstGeom>
          <a:solidFill>
            <a:srgbClr val="F5F7FA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1051560" y="4773168"/>
            <a:ext cx="201168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7324D"/>
                </a:solidFill>
              </a:rPr>
              <a:t>4. Interpretation</a:t>
            </a:r>
            <a:endParaRPr lang="en-US" dirty="0"/>
          </a:p>
        </p:txBody>
      </p:sp>
      <p:sp>
        <p:nvSpPr>
          <p:cNvPr id="20" name="Text 18"/>
          <p:cNvSpPr/>
          <p:nvPr/>
        </p:nvSpPr>
        <p:spPr>
          <a:xfrm>
            <a:off x="2880360" y="4754880"/>
            <a:ext cx="804672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1F1F1F"/>
                </a:solidFill>
              </a:rPr>
              <a:t>Findings linked carefully to suspect roles and case issues.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5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436502" y="18981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Acquisition and Analysis of Evidence</a:t>
            </a:r>
            <a:endParaRPr lang="en-US" sz="2400" dirty="0">
              <a:solidFill>
                <a:schemeClr val="bg1"/>
              </a:solidFill>
            </a:endParaRPr>
          </a:p>
        </p:txBody>
      </p:sp>
      <p:pic>
        <p:nvPicPr>
          <p:cNvPr id="11" name="Image 0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6348" y="593349"/>
            <a:ext cx="2525850" cy="4490398"/>
          </a:xfrm>
          <a:prstGeom prst="rect">
            <a:avLst/>
          </a:prstGeom>
        </p:spPr>
      </p:pic>
      <p:pic>
        <p:nvPicPr>
          <p:cNvPr id="13" name="Image 2" descr="/mnt/data/Screenshot (26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1810" y="363887"/>
            <a:ext cx="7209220" cy="4101886"/>
          </a:xfrm>
          <a:prstGeom prst="rect">
            <a:avLst/>
          </a:prstGeom>
        </p:spPr>
      </p:pic>
      <p:pic>
        <p:nvPicPr>
          <p:cNvPr id="18" name="Image 4"/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5155920" y="3087149"/>
            <a:ext cx="6365520" cy="375187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81D3101-79A3-FFBA-79C3-2E252B43FBC5}"/>
              </a:ext>
            </a:extLst>
          </p:cNvPr>
          <p:cNvSpPr txBox="1"/>
          <p:nvPr/>
        </p:nvSpPr>
        <p:spPr>
          <a:xfrm>
            <a:off x="1476738" y="5156206"/>
            <a:ext cx="60988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>
              <a:buSzPct val="100000"/>
              <a:buChar char="•"/>
            </a:pPr>
            <a:r>
              <a:rPr lang="en-US" sz="1400" dirty="0"/>
              <a:t>Connected through Cellebrite adapter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CFD6CFD-4F1B-C1A6-75FA-668473642808}"/>
              </a:ext>
            </a:extLst>
          </p:cNvPr>
          <p:cNvSpPr txBox="1"/>
          <p:nvPr/>
        </p:nvSpPr>
        <p:spPr>
          <a:xfrm>
            <a:off x="1476738" y="5522701"/>
            <a:ext cx="609887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>
              <a:buSzPct val="100000"/>
              <a:buChar char="•"/>
            </a:pPr>
            <a:r>
              <a:rPr lang="en-US" sz="1400" dirty="0"/>
              <a:t>Extracting image of device in UFED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64E4660-2EE4-D31A-C0F9-AAFBAAD33145}"/>
              </a:ext>
            </a:extLst>
          </p:cNvPr>
          <p:cNvSpPr txBox="1"/>
          <p:nvPr/>
        </p:nvSpPr>
        <p:spPr>
          <a:xfrm>
            <a:off x="1476738" y="5849816"/>
            <a:ext cx="6098874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>
              <a:buSzPct val="100000"/>
              <a:buChar char="•"/>
            </a:pPr>
            <a:r>
              <a:rPr lang="en-US" sz="1400" dirty="0"/>
              <a:t>Load and verify Hash of image in Physical </a:t>
            </a:r>
          </a:p>
          <a:p>
            <a:pPr>
              <a:buSzPct val="100000"/>
            </a:pPr>
            <a:r>
              <a:rPr lang="en-US" sz="1400" dirty="0"/>
              <a:t>      Analyzer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6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48640" y="4572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Communication Evidence: Emma and Joe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174902" y="4930270"/>
            <a:ext cx="4681770" cy="113264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Emma initiated contact regarding “something sensitive”.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Emma disclosed access to valuable AI-related information.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Joe was asked to find a buyer.</a:t>
            </a:r>
            <a:endParaRPr lang="en-US" sz="1200" dirty="0"/>
          </a:p>
        </p:txBody>
      </p:sp>
      <p:pic>
        <p:nvPicPr>
          <p:cNvPr id="10" name="Image 0" descr="/mnt/data/Screenshot (59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7880" y="2960370"/>
            <a:ext cx="1828800" cy="1028700"/>
          </a:xfrm>
          <a:prstGeom prst="rect">
            <a:avLst/>
          </a:prstGeom>
        </p:spPr>
      </p:pic>
      <p:pic>
        <p:nvPicPr>
          <p:cNvPr id="11" name="Image 1" descr="/mnt/data/extracted_screens/Screenshot (5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902" y="542180"/>
            <a:ext cx="7375190" cy="4148544"/>
          </a:xfrm>
          <a:prstGeom prst="rect">
            <a:avLst/>
          </a:prstGeom>
        </p:spPr>
      </p:pic>
      <p:pic>
        <p:nvPicPr>
          <p:cNvPr id="12" name="Image 2" descr="/mnt/data/extracted_screens/Screenshot (6)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0128" y="2477163"/>
            <a:ext cx="7497335" cy="42172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3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7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191567" y="22859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To Transaction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0" y="529556"/>
            <a:ext cx="4754880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US" sz="1000" dirty="0">
                <a:solidFill>
                  <a:srgbClr val="1F1F1F"/>
                </a:solidFill>
              </a:rPr>
              <a:t>Joe reported meetings with potential contacts.</a:t>
            </a:r>
            <a:endParaRPr lang="en-US" sz="1000" dirty="0"/>
          </a:p>
          <a:p>
            <a:pPr marL="228600" indent="-228600">
              <a:buSzPct val="100000"/>
              <a:buChar char="•"/>
            </a:pPr>
            <a:r>
              <a:rPr lang="en-US" sz="1000" dirty="0">
                <a:solidFill>
                  <a:srgbClr val="1F1F1F"/>
                </a:solidFill>
              </a:rPr>
              <a:t>Travel to Glasgow and later negotiations were mentioned.</a:t>
            </a:r>
            <a:endParaRPr lang="en-US" sz="1000" dirty="0"/>
          </a:p>
          <a:p>
            <a:pPr marL="228600" indent="-228600">
              <a:buSzPct val="100000"/>
              <a:buChar char="•"/>
            </a:pPr>
            <a:r>
              <a:rPr lang="en-US" sz="1000" dirty="0">
                <a:solidFill>
                  <a:srgbClr val="1F1F1F"/>
                </a:solidFill>
              </a:rPr>
              <a:t>A buyer requested a sample.</a:t>
            </a:r>
            <a:endParaRPr lang="en-US" sz="1000" dirty="0"/>
          </a:p>
          <a:p>
            <a:pPr marL="228600" indent="-228600">
              <a:buSzPct val="100000"/>
              <a:buChar char="•"/>
            </a:pPr>
            <a:r>
              <a:rPr lang="en-US" sz="1000" dirty="0">
                <a:solidFill>
                  <a:srgbClr val="1F1F1F"/>
                </a:solidFill>
              </a:rPr>
              <a:t>Emma refused full release but allowed a detailed breakdown.</a:t>
            </a:r>
            <a:endParaRPr lang="en-US" sz="1000" dirty="0"/>
          </a:p>
          <a:p>
            <a:pPr marL="228600" indent="-228600">
              <a:buSzPct val="100000"/>
              <a:buChar char="•"/>
            </a:pPr>
            <a:r>
              <a:rPr lang="en-US" sz="1000" dirty="0">
                <a:solidFill>
                  <a:srgbClr val="1F1F1F"/>
                </a:solidFill>
              </a:rPr>
              <a:t>Offshore payment and “5M secured” were discussed.</a:t>
            </a:r>
            <a:endParaRPr lang="en-US" sz="1000" dirty="0"/>
          </a:p>
        </p:txBody>
      </p:sp>
      <p:pic>
        <p:nvPicPr>
          <p:cNvPr id="11" name="Image 1" descr="/mnt/data/extracted_screens/Screenshot (16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0247" y="529556"/>
            <a:ext cx="5119200" cy="2879550"/>
          </a:xfrm>
          <a:prstGeom prst="rect">
            <a:avLst/>
          </a:prstGeom>
        </p:spPr>
      </p:pic>
      <p:pic>
        <p:nvPicPr>
          <p:cNvPr id="12" name="Image 2" descr="/mnt/data/extracted_screens/Screenshot (17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3695" y="3527182"/>
            <a:ext cx="5119200" cy="287955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5837734-4579-0211-6A29-2415A47F90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1017" y="3955591"/>
            <a:ext cx="5119200" cy="2879550"/>
          </a:xfrm>
          <a:prstGeom prst="rect">
            <a:avLst/>
          </a:prstGeom>
        </p:spPr>
      </p:pic>
      <p:pic>
        <p:nvPicPr>
          <p:cNvPr id="10" name="Image 0" descr="/mnt/data/extracted_screens/Screenshot (11)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91" y="1315617"/>
            <a:ext cx="5120000" cy="2880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Image 1" descr="/mnt/data/extracted_screens/Screenshot (34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5423" y="1867625"/>
            <a:ext cx="8140257" cy="4578895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8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457200" y="4572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Buyer-Side Evidence: Norman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139257" y="4764528"/>
            <a:ext cx="2587165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Norman was linked directly to the transaction.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The blueprint was released in “chunks” rather than full release.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Offshore payment was referenced.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Inbox delivery was expected within 48 hours.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These support Norman’s role as the intended buyer.</a:t>
            </a:r>
            <a:endParaRPr lang="en-US" sz="1200" dirty="0"/>
          </a:p>
        </p:txBody>
      </p:sp>
      <p:pic>
        <p:nvPicPr>
          <p:cNvPr id="10" name="Image 0" descr="/mnt/data/extracted_screens/Screenshot (33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" y="653973"/>
            <a:ext cx="7307650" cy="411055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56515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Metadata and Travel Evidence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129734" y="5866253"/>
            <a:ext cx="6219308" cy="10966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Geo-tagged images supported movement claims.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Travel artefacts aligned with the negotiation period.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Metadata strengthened the credibility of the chat evidence. corroborative</a:t>
            </a:r>
            <a:endParaRPr lang="en-US" sz="1200" dirty="0"/>
          </a:p>
          <a:p>
            <a:pPr marL="228600" indent="-228600">
              <a:buSzPct val="100000"/>
              <a:buChar char="•"/>
            </a:pPr>
            <a:r>
              <a:rPr lang="en-US" sz="1200" dirty="0">
                <a:solidFill>
                  <a:srgbClr val="1F1F1F"/>
                </a:solidFill>
              </a:rPr>
              <a:t>These artefacts were rather than standalone proof.</a:t>
            </a:r>
            <a:endParaRPr lang="en-US" sz="1200" dirty="0"/>
          </a:p>
        </p:txBody>
      </p:sp>
      <p:pic>
        <p:nvPicPr>
          <p:cNvPr id="10" name="Image 0" descr="/mnt/data/extracted_screens/Screenshot (19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734" y="456325"/>
            <a:ext cx="5120000" cy="2880000"/>
          </a:xfrm>
          <a:prstGeom prst="rect">
            <a:avLst/>
          </a:prstGeom>
        </p:spPr>
      </p:pic>
      <p:pic>
        <p:nvPicPr>
          <p:cNvPr id="12" name="Image 2" descr="/mnt/data/extracted_screens/Screenshot (22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1278" y="3336325"/>
            <a:ext cx="5119999" cy="2880000"/>
          </a:xfrm>
          <a:prstGeom prst="rect">
            <a:avLst/>
          </a:prstGeom>
        </p:spPr>
      </p:pic>
      <p:pic>
        <p:nvPicPr>
          <p:cNvPr id="11" name="Image 1" descr="/mnt/data/extracted_screens/Screenshot (20).png"/>
          <p:cNvPicPr>
            <a:picLocks noChangeAspect="1"/>
          </p:cNvPicPr>
          <p:nvPr/>
        </p:nvPicPr>
        <p:blipFill>
          <a:blip r:embed="rId5"/>
          <a:srcRect l="18960" t="-1705" r="1" b="1744"/>
          <a:stretch>
            <a:fillRect/>
          </a:stretch>
        </p:blipFill>
        <p:spPr>
          <a:xfrm>
            <a:off x="7160000" y="376555"/>
            <a:ext cx="4150880" cy="2880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AE460C-6A3B-4C82-9BE6-5DABAE2BF0D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1241" y="3336325"/>
            <a:ext cx="4544000" cy="255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18DEDD4-92F3-08CD-DC1F-F5DD63AFE4F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31800" y="3517914"/>
            <a:ext cx="3852000" cy="216675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F739E0-DE92-8A89-012E-755782697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176FC4EB-417B-9694-410F-74FEEFECB54C}"/>
              </a:ext>
            </a:extLst>
          </p:cNvPr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1304AD25-A084-0419-0E36-485F3766CB25}"/>
              </a:ext>
            </a:extLst>
          </p:cNvPr>
          <p:cNvSpPr/>
          <p:nvPr/>
        </p:nvSpPr>
        <p:spPr>
          <a:xfrm>
            <a:off x="457200" y="56515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Call Log Analysis</a:t>
            </a:r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510B3CF6-39DF-89B8-23FF-0339DAE1B5EB}"/>
              </a:ext>
            </a:extLst>
          </p:cNvPr>
          <p:cNvSpPr/>
          <p:nvPr/>
        </p:nvSpPr>
        <p:spPr>
          <a:xfrm>
            <a:off x="457200" y="4508742"/>
            <a:ext cx="6219308" cy="109667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</a:rPr>
              <a:t>Joe’s contact saved from previously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B87213-C6BE-C58C-FC96-AC3E0B2AD9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249734" y="2829459"/>
            <a:ext cx="6703200" cy="3770550"/>
          </a:xfrm>
          <a:prstGeom prst="rect">
            <a:avLst/>
          </a:prstGeom>
        </p:spPr>
      </p:pic>
      <p:pic>
        <p:nvPicPr>
          <p:cNvPr id="10" name="Image 0">
            <a:extLst>
              <a:ext uri="{FF2B5EF4-FFF2-40B4-BE49-F238E27FC236}">
                <a16:creationId xmlns:a16="http://schemas.microsoft.com/office/drawing/2014/main" id="{7E710A1F-9B25-2C34-1FE5-6C3CA296DBD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29734" y="456325"/>
            <a:ext cx="6480000" cy="364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1909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9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48640" y="64008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24D"/>
                </a:solidFill>
              </a:rPr>
              <a:t>Timeline Reconstruction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66928" y="960120"/>
            <a:ext cx="9601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6666"/>
                </a:solidFill>
              </a:rPr>
              <a:t>How the events developed over time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777240" y="2743200"/>
            <a:ext cx="1920240" cy="1097280"/>
          </a:xfrm>
          <a:prstGeom prst="roundRect">
            <a:avLst>
              <a:gd name="adj" fmla="val 4167"/>
            </a:avLst>
          </a:prstGeom>
          <a:solidFill>
            <a:srgbClr val="EAF2FB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14400" y="2944368"/>
            <a:ext cx="1645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21 Aug 2024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914400" y="3200400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Emma initiated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sensitive contact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2775246" y="3044952"/>
            <a:ext cx="438912" cy="411480"/>
          </a:xfrm>
          <a:prstGeom prst="chevron">
            <a:avLst/>
          </a:prstGeom>
          <a:solidFill>
            <a:srgbClr val="D9E2F3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268351" y="2743200"/>
            <a:ext cx="1920240" cy="1097280"/>
          </a:xfrm>
          <a:prstGeom prst="roundRect">
            <a:avLst>
              <a:gd name="adj" fmla="val 4167"/>
            </a:avLst>
          </a:prstGeom>
          <a:solidFill>
            <a:srgbClr val="F5F7FA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3405511" y="2944368"/>
            <a:ext cx="1645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Late Aug 2024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3321621" y="3200400"/>
            <a:ext cx="1865376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Joe arranged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meetings and travel</a:t>
            </a:r>
            <a:endParaRPr lang="en-US" sz="1500" dirty="0"/>
          </a:p>
        </p:txBody>
      </p:sp>
      <p:sp>
        <p:nvSpPr>
          <p:cNvPr id="16" name="Shape 14"/>
          <p:cNvSpPr/>
          <p:nvPr/>
        </p:nvSpPr>
        <p:spPr>
          <a:xfrm>
            <a:off x="5291524" y="3044952"/>
            <a:ext cx="438912" cy="411480"/>
          </a:xfrm>
          <a:prstGeom prst="chevron">
            <a:avLst/>
          </a:prstGeom>
          <a:solidFill>
            <a:srgbClr val="D9E2F3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5801407" y="2743200"/>
            <a:ext cx="1920240" cy="1097280"/>
          </a:xfrm>
          <a:prstGeom prst="roundRect">
            <a:avLst>
              <a:gd name="adj" fmla="val 4167"/>
            </a:avLst>
          </a:prstGeom>
          <a:solidFill>
            <a:srgbClr val="EAF2FB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5938567" y="2944368"/>
            <a:ext cx="1645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Nov 2024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5938567" y="3200400"/>
            <a:ext cx="16459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Negotiations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remained active</a:t>
            </a:r>
            <a:endParaRPr lang="en-US" sz="1500" dirty="0"/>
          </a:p>
        </p:txBody>
      </p:sp>
      <p:sp>
        <p:nvSpPr>
          <p:cNvPr id="20" name="Shape 18"/>
          <p:cNvSpPr/>
          <p:nvPr/>
        </p:nvSpPr>
        <p:spPr>
          <a:xfrm>
            <a:off x="7878899" y="3044952"/>
            <a:ext cx="438912" cy="411480"/>
          </a:xfrm>
          <a:prstGeom prst="chevron">
            <a:avLst/>
          </a:prstGeom>
          <a:solidFill>
            <a:srgbClr val="D9E2F3"/>
          </a:solidFill>
          <a:ln w="12700">
            <a:solidFill>
              <a:srgbClr val="D9E2F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468687" y="2743200"/>
            <a:ext cx="1920240" cy="1097280"/>
          </a:xfrm>
          <a:prstGeom prst="roundRect">
            <a:avLst>
              <a:gd name="adj" fmla="val 4167"/>
            </a:avLst>
          </a:prstGeom>
          <a:solidFill>
            <a:srgbClr val="F5F7FA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8605847" y="2944368"/>
            <a:ext cx="164592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7324D"/>
                </a:solidFill>
              </a:rPr>
              <a:t>31 Jan 2025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8605847" y="3200400"/>
            <a:ext cx="189280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Sample, payment,</a:t>
            </a:r>
            <a:endParaRPr lang="en-US" sz="1500" dirty="0"/>
          </a:p>
          <a:p>
            <a:pPr marL="0" indent="0" algn="ctr">
              <a:buNone/>
            </a:pPr>
            <a:r>
              <a:rPr lang="en-US" sz="1500" dirty="0">
                <a:solidFill>
                  <a:srgbClr val="1F1F1F"/>
                </a:solidFill>
              </a:rPr>
              <a:t>and staged release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411480"/>
          </a:xfrm>
          <a:prstGeom prst="rect">
            <a:avLst/>
          </a:prstGeom>
          <a:solidFill>
            <a:srgbClr val="17324D"/>
          </a:solidFill>
          <a:ln w="12700">
            <a:solidFill>
              <a:srgbClr val="17324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155680" y="6446520"/>
            <a:ext cx="36576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66666"/>
                </a:solidFill>
              </a:rPr>
              <a:t>12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48640" y="640080"/>
            <a:ext cx="87782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7324D"/>
                </a:solidFill>
              </a:rPr>
              <a:t>Findings &amp; Conclusion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566928" y="960120"/>
            <a:ext cx="960120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66666"/>
                </a:solidFill>
              </a:rPr>
              <a:t>Final position of the investigation</a:t>
            </a:r>
            <a:endParaRPr lang="en-US" sz="1100" dirty="0"/>
          </a:p>
        </p:txBody>
      </p:sp>
      <p:sp>
        <p:nvSpPr>
          <p:cNvPr id="9" name="Shape 7"/>
          <p:cNvSpPr/>
          <p:nvPr/>
        </p:nvSpPr>
        <p:spPr>
          <a:xfrm>
            <a:off x="731520" y="1417320"/>
            <a:ext cx="5349240" cy="4389120"/>
          </a:xfrm>
          <a:prstGeom prst="roundRect">
            <a:avLst>
              <a:gd name="adj" fmla="val 1042"/>
            </a:avLst>
          </a:prstGeom>
          <a:solidFill>
            <a:srgbClr val="EAF2FB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960120" y="1691640"/>
            <a:ext cx="201168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24D"/>
                </a:solidFill>
              </a:rPr>
              <a:t>Findings</a:t>
            </a:r>
            <a:endParaRPr lang="en-US" sz="2200" dirty="0"/>
          </a:p>
        </p:txBody>
      </p:sp>
      <p:sp>
        <p:nvSpPr>
          <p:cNvPr id="11" name="Text 9"/>
          <p:cNvSpPr/>
          <p:nvPr/>
        </p:nvSpPr>
        <p:spPr>
          <a:xfrm>
            <a:off x="914400" y="2057400"/>
            <a:ext cx="4983480" cy="2286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US" sz="1800" dirty="0">
                <a:solidFill>
                  <a:srgbClr val="1F1F1F"/>
                </a:solidFill>
              </a:rPr>
              <a:t>Emma initiated confidential contact with Joe.</a:t>
            </a:r>
          </a:p>
          <a:p>
            <a:pPr marL="228600" indent="-228600">
              <a:buSzPct val="100000"/>
              <a:buChar char="•"/>
            </a:pPr>
            <a:r>
              <a:rPr lang="en-US" sz="1800" dirty="0">
                <a:solidFill>
                  <a:srgbClr val="1F1F1F"/>
                </a:solidFill>
              </a:rPr>
              <a:t>Message showed access to valuable AI-related information.</a:t>
            </a:r>
            <a:endParaRPr lang="en-US" sz="1800" dirty="0"/>
          </a:p>
          <a:p>
            <a:pPr marL="228600" indent="-228600">
              <a:buSzPct val="100000"/>
              <a:buChar char="•"/>
            </a:pPr>
            <a:r>
              <a:rPr lang="en-US" dirty="0">
                <a:solidFill>
                  <a:srgbClr val="1F1F1F"/>
                </a:solidFill>
              </a:rPr>
              <a:t>Joe progressed the communication into buyer negotiation.</a:t>
            </a:r>
          </a:p>
          <a:p>
            <a:pPr marL="228600" indent="-228600">
              <a:buSzPct val="100000"/>
              <a:buChar char="•"/>
            </a:pPr>
            <a:r>
              <a:rPr lang="en-US" sz="1800" dirty="0">
                <a:solidFill>
                  <a:srgbClr val="1F1F1F"/>
                </a:solidFill>
              </a:rPr>
              <a:t>Financial motive was clearly present.</a:t>
            </a:r>
            <a:endParaRPr lang="en-US" sz="1800" dirty="0"/>
          </a:p>
          <a:p>
            <a:pPr marL="228600" indent="-228600">
              <a:buSzPct val="100000"/>
              <a:buChar char="•"/>
            </a:pPr>
            <a:r>
              <a:rPr lang="en-US" sz="1800" dirty="0">
                <a:solidFill>
                  <a:srgbClr val="1F1F1F"/>
                </a:solidFill>
              </a:rPr>
              <a:t>Norman appeared in the recipient side communication stream</a:t>
            </a:r>
            <a:endParaRPr lang="en-US" sz="1800" dirty="0"/>
          </a:p>
        </p:txBody>
      </p:sp>
      <p:sp>
        <p:nvSpPr>
          <p:cNvPr id="12" name="Shape 10"/>
          <p:cNvSpPr/>
          <p:nvPr/>
        </p:nvSpPr>
        <p:spPr>
          <a:xfrm>
            <a:off x="6217920" y="1417320"/>
            <a:ext cx="5257800" cy="4389120"/>
          </a:xfrm>
          <a:prstGeom prst="roundRect">
            <a:avLst>
              <a:gd name="adj" fmla="val 1042"/>
            </a:avLst>
          </a:prstGeom>
          <a:solidFill>
            <a:srgbClr val="F5F7FA"/>
          </a:solidFill>
          <a:ln w="12700">
            <a:solidFill>
              <a:srgbClr val="2E75B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6446520" y="1691640"/>
            <a:ext cx="23774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17324D"/>
                </a:solidFill>
              </a:rPr>
              <a:t>Conclusion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6400800" y="2057400"/>
            <a:ext cx="4572000" cy="2377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buSzPct val="100000"/>
              <a:buChar char="•"/>
            </a:pPr>
            <a:r>
              <a:rPr lang="en-GB" sz="1800" dirty="0"/>
              <a:t>The recovered artefacts strongly support attempted corporate espionage</a:t>
            </a:r>
            <a:endParaRPr lang="en-US" sz="1800" dirty="0"/>
          </a:p>
          <a:p>
            <a:pPr marL="228600" indent="-228600">
              <a:buSzPct val="100000"/>
              <a:buChar char="•"/>
            </a:pPr>
            <a:r>
              <a:rPr lang="en-GB" sz="1800" dirty="0">
                <a:solidFill>
                  <a:srgbClr val="1F1F1F"/>
                </a:solidFill>
              </a:rPr>
              <a:t>The communication pattern developed from intent to “5M” sell</a:t>
            </a:r>
          </a:p>
          <a:p>
            <a:pPr marL="228600" indent="-228600">
              <a:buSzPct val="100000"/>
              <a:buChar char="•"/>
            </a:pPr>
            <a:r>
              <a:rPr lang="en-GB" sz="1800" dirty="0">
                <a:solidFill>
                  <a:srgbClr val="1F1F1F"/>
                </a:solidFill>
              </a:rPr>
              <a:t>Emma acted as the insider source</a:t>
            </a:r>
          </a:p>
          <a:p>
            <a:pPr marL="228600" indent="-228600">
              <a:buSzPct val="100000"/>
              <a:buChar char="•"/>
            </a:pPr>
            <a:r>
              <a:rPr lang="en-GB" sz="1800" dirty="0">
                <a:solidFill>
                  <a:srgbClr val="1F1F1F"/>
                </a:solidFill>
              </a:rPr>
              <a:t>Joe acted as the intermediary</a:t>
            </a:r>
          </a:p>
          <a:p>
            <a:pPr marL="228600" indent="-228600">
              <a:buSzPct val="100000"/>
              <a:buChar char="•"/>
            </a:pPr>
            <a:r>
              <a:rPr lang="en-GB" sz="1800" dirty="0"/>
              <a:t>Norman acted as the intended buyer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</TotalTime>
  <Words>782</Words>
  <Application>Microsoft Office PowerPoint</Application>
  <PresentationFormat>Widescreen</PresentationFormat>
  <Paragraphs>124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 3 - Digital Forensic Investigation of Attempted Corporate Espionage</dc:title>
  <dc:subject>Digital Forensics Presentation</dc:subject>
  <dc:creator>OpenAI</dc:creator>
  <cp:lastModifiedBy>Md. Mashrurul Haque (2435257)</cp:lastModifiedBy>
  <cp:revision>9</cp:revision>
  <dcterms:created xsi:type="dcterms:W3CDTF">2026-04-21T19:59:02Z</dcterms:created>
  <dcterms:modified xsi:type="dcterms:W3CDTF">2026-04-29T09:32:55Z</dcterms:modified>
</cp:coreProperties>
</file>