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73" r:id="rId9"/>
    <p:sldId id="264" r:id="rId10"/>
    <p:sldId id="265" r:id="rId11"/>
    <p:sldId id="266" r:id="rId12"/>
    <p:sldId id="268" r:id="rId13"/>
    <p:sldId id="267"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8140" autoAdjust="0"/>
  </p:normalViewPr>
  <p:slideViewPr>
    <p:cSldViewPr snapToGrid="0">
      <p:cViewPr varScale="1">
        <p:scale>
          <a:sx n="66" d="100"/>
          <a:sy n="66" d="100"/>
        </p:scale>
        <p:origin x="110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 vasile" userId="8ce8b669d0c37cc4" providerId="LiveId" clId="{7ABF298B-6ABD-45D4-8220-93F4DB4B41BA}"/>
    <pc:docChg chg="custSel modSld">
      <pc:chgData name="bogdan vasile" userId="8ce8b669d0c37cc4" providerId="LiveId" clId="{7ABF298B-6ABD-45D4-8220-93F4DB4B41BA}" dt="2026-07-17T14:35:41.948" v="34" actId="20577"/>
      <pc:docMkLst>
        <pc:docMk/>
      </pc:docMkLst>
      <pc:sldChg chg="modSp mod">
        <pc:chgData name="bogdan vasile" userId="8ce8b669d0c37cc4" providerId="LiveId" clId="{7ABF298B-6ABD-45D4-8220-93F4DB4B41BA}" dt="2026-07-17T14:35:41.948" v="34" actId="20577"/>
        <pc:sldMkLst>
          <pc:docMk/>
          <pc:sldMk cId="109857222" sldId="256"/>
        </pc:sldMkLst>
        <pc:spChg chg="mod">
          <ac:chgData name="bogdan vasile" userId="8ce8b669d0c37cc4" providerId="LiveId" clId="{7ABF298B-6ABD-45D4-8220-93F4DB4B41BA}" dt="2026-07-17T14:35:41.948" v="34" actId="20577"/>
          <ac:spMkLst>
            <pc:docMk/>
            <pc:sldMk cId="109857222"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DAB893-2060-4B5E-A773-F59A686A4FBB}" type="datetimeFigureOut">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C1ABE-97E1-4214-9D1A-27B27E6EE156}" type="slidenum">
              <a:t>‹#›</a:t>
            </a:fld>
            <a:endParaRPr lang="en-US"/>
          </a:p>
        </p:txBody>
      </p:sp>
    </p:spTree>
    <p:extLst>
      <p:ext uri="{BB962C8B-B14F-4D97-AF65-F5344CB8AC3E}">
        <p14:creationId xmlns:p14="http://schemas.microsoft.com/office/powerpoint/2010/main" val="2581617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suggested re-entry of Tesco into China as a strategic alliances with Alibaba are put in the context of this presentation (Tian, 2021). It focuses on the opportunity to use the complementary potential of retail and online trading. The contention relies on the dynamics of cross-cultural negotiation that make the role of cultural intelligence to generate strategic alignment and success of partnership in multifaceted international environments possible.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F0C1ABE-97E1-4214-9D1A-27B27E6EE156}" type="slidenum">
              <a:t>3</a:t>
            </a:fld>
            <a:endParaRPr lang="en-US"/>
          </a:p>
        </p:txBody>
      </p:sp>
    </p:spTree>
    <p:extLst>
      <p:ext uri="{BB962C8B-B14F-4D97-AF65-F5344CB8AC3E}">
        <p14:creationId xmlns:p14="http://schemas.microsoft.com/office/powerpoint/2010/main" val="1729510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Tesco is planning to re-enter China with the help of a digitally-enabled collaboration with Alibaba (Dakhli et al., 2019). The partnership is based on the Alibaba robust e-commerce framework and data and Tesco prevailing retail and supply chain expertise. This is a strategic step given the fact that China has a huge consumer base and is rapidly becoming </a:t>
            </a:r>
            <a:r>
              <a:rPr lang="en-US" dirty="0" err="1"/>
              <a:t>digitalised</a:t>
            </a:r>
            <a:r>
              <a:rPr lang="en-US" dirty="0"/>
              <a:t> that can permit an integrated Omni-channel retail model that enhances competitiveness and efficacy of the operation.</a:t>
            </a:r>
          </a:p>
        </p:txBody>
      </p:sp>
      <p:sp>
        <p:nvSpPr>
          <p:cNvPr id="4" name="Slide Number Placeholder 3"/>
          <p:cNvSpPr>
            <a:spLocks noGrp="1"/>
          </p:cNvSpPr>
          <p:nvPr>
            <p:ph type="sldNum" sz="quarter" idx="5"/>
          </p:nvPr>
        </p:nvSpPr>
        <p:spPr/>
        <p:txBody>
          <a:bodyPr/>
          <a:lstStyle/>
          <a:p>
            <a:fld id="{2F0C1ABE-97E1-4214-9D1A-27B27E6EE156}" type="slidenum">
              <a:t>4</a:t>
            </a:fld>
            <a:endParaRPr lang="en-US"/>
          </a:p>
        </p:txBody>
      </p:sp>
    </p:spTree>
    <p:extLst>
      <p:ext uri="{BB962C8B-B14F-4D97-AF65-F5344CB8AC3E}">
        <p14:creationId xmlns:p14="http://schemas.microsoft.com/office/powerpoint/2010/main" val="1911192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Culture can be considered to be a shared body of values, norms, and meanings that motivate how individuals think of the world and behave in social and business contexts. The cultural differences greatly contribute to international business in the aspect of communication style, building of trust and negotiation </a:t>
            </a:r>
            <a:r>
              <a:rPr lang="en-US" dirty="0" err="1"/>
              <a:t>behaviour</a:t>
            </a:r>
            <a:r>
              <a:rPr lang="en-US" dirty="0"/>
              <a:t> (White, 2022). Any deficiency in these dimensions can lead to a loss of understanding, ineffectiveness and collapse of cross border strategic alliances.</a:t>
            </a:r>
          </a:p>
        </p:txBody>
      </p:sp>
      <p:sp>
        <p:nvSpPr>
          <p:cNvPr id="4" name="Slide Number Placeholder 3"/>
          <p:cNvSpPr>
            <a:spLocks noGrp="1"/>
          </p:cNvSpPr>
          <p:nvPr>
            <p:ph type="sldNum" sz="quarter" idx="5"/>
          </p:nvPr>
        </p:nvSpPr>
        <p:spPr/>
        <p:txBody>
          <a:bodyPr/>
          <a:lstStyle/>
          <a:p>
            <a:fld id="{2F0C1ABE-97E1-4214-9D1A-27B27E6EE156}" type="slidenum">
              <a:t>5</a:t>
            </a:fld>
            <a:endParaRPr lang="en-US"/>
          </a:p>
        </p:txBody>
      </p:sp>
    </p:spTree>
    <p:extLst>
      <p:ext uri="{BB962C8B-B14F-4D97-AF65-F5344CB8AC3E}">
        <p14:creationId xmlns:p14="http://schemas.microsoft.com/office/powerpoint/2010/main" val="897334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cultural aspects have a bearing on the process and perception of business across the borders. China has been most commonly characterized in terms of the high context system of communication, hierarchical and relationship based systems of trust, but UK business culture is more overt, having an egalitarian and contractual relationship (Liu, Lu and Zhan, 2021). Such differences have a big impact on the negotiation </a:t>
            </a:r>
            <a:r>
              <a:rPr lang="en-US" dirty="0" err="1"/>
              <a:t>behaviour</a:t>
            </a:r>
            <a:r>
              <a:rPr lang="en-US" dirty="0"/>
              <a:t>, expectations, and meaning interpretation, and thus cultural awareness is necessary in order to minimize miscommunication and enhance strategic alignment.</a:t>
            </a:r>
          </a:p>
        </p:txBody>
      </p:sp>
      <p:sp>
        <p:nvSpPr>
          <p:cNvPr id="4" name="Slide Number Placeholder 3"/>
          <p:cNvSpPr>
            <a:spLocks noGrp="1"/>
          </p:cNvSpPr>
          <p:nvPr>
            <p:ph type="sldNum" sz="quarter" idx="5"/>
          </p:nvPr>
        </p:nvSpPr>
        <p:spPr/>
        <p:txBody>
          <a:bodyPr/>
          <a:lstStyle/>
          <a:p>
            <a:fld id="{2F0C1ABE-97E1-4214-9D1A-27B27E6EE156}" type="slidenum">
              <a:t>6</a:t>
            </a:fld>
            <a:endParaRPr lang="en-US"/>
          </a:p>
        </p:txBody>
      </p:sp>
    </p:spTree>
    <p:extLst>
      <p:ext uri="{BB962C8B-B14F-4D97-AF65-F5344CB8AC3E}">
        <p14:creationId xmlns:p14="http://schemas.microsoft.com/office/powerpoint/2010/main" val="94716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differences in business </a:t>
            </a:r>
            <a:r>
              <a:rPr lang="en-US" dirty="0" err="1"/>
              <a:t>behaviour</a:t>
            </a:r>
            <a:r>
              <a:rPr lang="en-US" dirty="0"/>
              <a:t> between the UK and China can be described with the help of Hofstede cultural dimensions framework (Nickerson, 2025). The high power distance in China demonstrates the high hierarchical decision making process whereas the collectivism </a:t>
            </a:r>
            <a:r>
              <a:rPr lang="en-US" dirty="0" err="1"/>
              <a:t>emphasises</a:t>
            </a:r>
            <a:r>
              <a:rPr lang="en-US" dirty="0"/>
              <a:t> group will over individual will. Long-term orientation is also high in support of long-term relationship building as opposed to short-term benefits, transactional. In the case of Tesco, it will require moving towards a more relational, patient, and trust-oriented negotiation strategy that is in line with Chinese business expectations.</a:t>
            </a:r>
          </a:p>
        </p:txBody>
      </p:sp>
      <p:sp>
        <p:nvSpPr>
          <p:cNvPr id="4" name="Slide Number Placeholder 3"/>
          <p:cNvSpPr>
            <a:spLocks noGrp="1"/>
          </p:cNvSpPr>
          <p:nvPr>
            <p:ph type="sldNum" sz="quarter" idx="5"/>
          </p:nvPr>
        </p:nvSpPr>
        <p:spPr/>
        <p:txBody>
          <a:bodyPr/>
          <a:lstStyle/>
          <a:p>
            <a:fld id="{2F0C1ABE-97E1-4214-9D1A-27B27E6EE156}" type="slidenum">
              <a:t>7</a:t>
            </a:fld>
            <a:endParaRPr lang="en-US"/>
          </a:p>
        </p:txBody>
      </p:sp>
    </p:spTree>
    <p:extLst>
      <p:ext uri="{BB962C8B-B14F-4D97-AF65-F5344CB8AC3E}">
        <p14:creationId xmlns:p14="http://schemas.microsoft.com/office/powerpoint/2010/main" val="910321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Chinese communication is founded on the implicit meaning, the non-verbal elements and the interpretation of relationships rather than the verbalisation as postulated by the high context theory formulated by Hall. This is supplemented by </a:t>
            </a:r>
            <a:r>
              <a:rPr lang="en-GB" sz="1200" kern="1200" dirty="0" err="1">
                <a:solidFill>
                  <a:schemeClr val="tx1"/>
                </a:solidFill>
                <a:effectLst/>
                <a:latin typeface="+mn-lt"/>
                <a:ea typeface="+mn-ea"/>
                <a:cs typeface="+mn-cs"/>
              </a:rPr>
              <a:t>Trompenaars</a:t>
            </a:r>
            <a:r>
              <a:rPr lang="en-GB" sz="1200" kern="1200" dirty="0">
                <a:solidFill>
                  <a:schemeClr val="tx1"/>
                </a:solidFill>
                <a:effectLst/>
                <a:latin typeface="+mn-lt"/>
                <a:ea typeface="+mn-ea"/>
                <a:cs typeface="+mn-cs"/>
              </a:rPr>
              <a:t> framework according to which China is the </a:t>
            </a:r>
            <a:r>
              <a:rPr lang="en-GB" sz="1200" kern="1200" dirty="0" err="1">
                <a:solidFill>
                  <a:schemeClr val="tx1"/>
                </a:solidFill>
                <a:effectLst/>
                <a:latin typeface="+mn-lt"/>
                <a:ea typeface="+mn-ea"/>
                <a:cs typeface="+mn-cs"/>
              </a:rPr>
              <a:t>particularist</a:t>
            </a:r>
            <a:r>
              <a:rPr lang="en-GB" sz="1200" kern="1200" dirty="0">
                <a:solidFill>
                  <a:schemeClr val="tx1"/>
                </a:solidFill>
                <a:effectLst/>
                <a:latin typeface="+mn-lt"/>
                <a:ea typeface="+mn-ea"/>
                <a:cs typeface="+mn-cs"/>
              </a:rPr>
              <a:t> culture in which relationships tend to prevail over rules and contracts. This puts a pressure on more flexibility, interpretative awareness and relational sensitivity, in negotiations, than the structured and rule based business approach of Tesco in the UK.</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F0C1ABE-97E1-4214-9D1A-27B27E6EE156}" type="slidenum">
              <a:rPr lang="en-IN" smtClean="0"/>
              <a:t>8</a:t>
            </a:fld>
            <a:endParaRPr lang="en-IN"/>
          </a:p>
        </p:txBody>
      </p:sp>
    </p:spTree>
    <p:extLst>
      <p:ext uri="{BB962C8B-B14F-4D97-AF65-F5344CB8AC3E}">
        <p14:creationId xmlns:p14="http://schemas.microsoft.com/office/powerpoint/2010/main" val="4212193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Chinese business culture poses a number of challenges related to one another to western companies like Tesco. Communication is indirect and should be understood more than the written.</a:t>
            </a:r>
            <a:r>
              <a:rPr lang="en-US" baseline="0" dirty="0"/>
              <a:t> </a:t>
            </a:r>
            <a:r>
              <a:rPr lang="en-US" dirty="0" err="1"/>
              <a:t>Guanxi</a:t>
            </a:r>
            <a:r>
              <a:rPr lang="en-US" dirty="0"/>
              <a:t> network creates trust yet save face is also crucial to maintain the relationship in the long-term (</a:t>
            </a:r>
            <a:r>
              <a:rPr lang="en-US" dirty="0" err="1"/>
              <a:t>Anglès</a:t>
            </a:r>
            <a:r>
              <a:rPr lang="en-US" dirty="0"/>
              <a:t>, 2019). . Decision-making can be hierarchical, which slows the process of negotiations and contracts are not viewed as stringent agreements but rather as a flexible system.</a:t>
            </a:r>
          </a:p>
        </p:txBody>
      </p:sp>
      <p:sp>
        <p:nvSpPr>
          <p:cNvPr id="4" name="Slide Number Placeholder 3"/>
          <p:cNvSpPr>
            <a:spLocks noGrp="1"/>
          </p:cNvSpPr>
          <p:nvPr>
            <p:ph type="sldNum" sz="quarter" idx="5"/>
          </p:nvPr>
        </p:nvSpPr>
        <p:spPr/>
        <p:txBody>
          <a:bodyPr/>
          <a:lstStyle/>
          <a:p>
            <a:fld id="{2F0C1ABE-97E1-4214-9D1A-27B27E6EE156}" type="slidenum">
              <a:t>9</a:t>
            </a:fld>
            <a:endParaRPr lang="en-US"/>
          </a:p>
        </p:txBody>
      </p:sp>
    </p:spTree>
    <p:extLst>
      <p:ext uri="{BB962C8B-B14F-4D97-AF65-F5344CB8AC3E}">
        <p14:creationId xmlns:p14="http://schemas.microsoft.com/office/powerpoint/2010/main" val="60253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communications between UK and China are vastly different; this is what has a significant influence on the result of the negotiations. The direct communication of Tesco can be regarded as being overly aggressive, whereas the indirect communication of Chinese can be inferred as uncertainty. Silence has a strategic connotation instead of being a sign of disagreement. To preserve trust and prevent a conflict, saving face as well as respecting hierarchy norms are critical. Negotiation skills need to be sensitive to non-verbal responses and contextual understanding of meaning.</a:t>
            </a:r>
          </a:p>
        </p:txBody>
      </p:sp>
      <p:sp>
        <p:nvSpPr>
          <p:cNvPr id="4" name="Slide Number Placeholder 3"/>
          <p:cNvSpPr>
            <a:spLocks noGrp="1"/>
          </p:cNvSpPr>
          <p:nvPr>
            <p:ph type="sldNum" sz="quarter" idx="5"/>
          </p:nvPr>
        </p:nvSpPr>
        <p:spPr/>
        <p:txBody>
          <a:bodyPr/>
          <a:lstStyle/>
          <a:p>
            <a:fld id="{2F0C1ABE-97E1-4214-9D1A-27B27E6EE156}" type="slidenum">
              <a:t>10</a:t>
            </a:fld>
            <a:endParaRPr lang="en-US"/>
          </a:p>
        </p:txBody>
      </p:sp>
    </p:spTree>
    <p:extLst>
      <p:ext uri="{BB962C8B-B14F-4D97-AF65-F5344CB8AC3E}">
        <p14:creationId xmlns:p14="http://schemas.microsoft.com/office/powerpoint/2010/main" val="4140554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Structural and cultural differences between Tesco and Chinese partners can be found as the root of the main problems in negotiations. The model of efficiency-based in Tesco is contrasted to the slower model of consensus-based decision making process in China. Time consuming Multi-level approval systems are extremely long (Farmer, 2025). Tendencies also exist towards more flexible interpretations of contracts, and towards more reputational contracts than legal contracts. These differences cause gap in expectations that must be dealt with through patience, adaptive and long-term engagement strategies.</a:t>
            </a:r>
          </a:p>
        </p:txBody>
      </p:sp>
      <p:sp>
        <p:nvSpPr>
          <p:cNvPr id="4" name="Slide Number Placeholder 3"/>
          <p:cNvSpPr>
            <a:spLocks noGrp="1"/>
          </p:cNvSpPr>
          <p:nvPr>
            <p:ph type="sldNum" sz="quarter" idx="5"/>
          </p:nvPr>
        </p:nvSpPr>
        <p:spPr/>
        <p:txBody>
          <a:bodyPr/>
          <a:lstStyle/>
          <a:p>
            <a:fld id="{2F0C1ABE-97E1-4214-9D1A-27B27E6EE156}" type="slidenum">
              <a:t>11</a:t>
            </a:fld>
            <a:endParaRPr lang="en-US"/>
          </a:p>
        </p:txBody>
      </p:sp>
    </p:spTree>
    <p:extLst>
      <p:ext uri="{BB962C8B-B14F-4D97-AF65-F5344CB8AC3E}">
        <p14:creationId xmlns:p14="http://schemas.microsoft.com/office/powerpoint/2010/main" val="39918851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One of the pillars of Chinese business culture is Guanxi, whereby the networks of long-term relationships and not only in contracts are trusted. In the case of Tesco, the negotiation with Alibaba will only be successful with long-term informal contact to create credibility and relationship capital. This involves putting more attention on the establishment of trust and avoiding short-term transactional performance.</a:t>
            </a:r>
            <a:r>
              <a:rPr lang="en-US" baseline="0" dirty="0"/>
              <a:t> </a:t>
            </a:r>
            <a:r>
              <a:rPr lang="en-US" dirty="0"/>
              <a:t>Coherence of </a:t>
            </a:r>
            <a:r>
              <a:rPr lang="en-US" dirty="0" err="1"/>
              <a:t>behaviour</a:t>
            </a:r>
            <a:r>
              <a:rPr lang="en-US" dirty="0"/>
              <a:t> and reciprocal exchange increases long-term cooperation and the risk is </a:t>
            </a:r>
            <a:r>
              <a:rPr lang="en-US" dirty="0" err="1"/>
              <a:t>minimised</a:t>
            </a:r>
            <a:r>
              <a:rPr lang="en-US" dirty="0"/>
              <a:t> in the partnership.</a:t>
            </a:r>
          </a:p>
        </p:txBody>
      </p:sp>
      <p:sp>
        <p:nvSpPr>
          <p:cNvPr id="4" name="Slide Number Placeholder 3"/>
          <p:cNvSpPr>
            <a:spLocks noGrp="1"/>
          </p:cNvSpPr>
          <p:nvPr>
            <p:ph type="sldNum" sz="quarter" idx="5"/>
          </p:nvPr>
        </p:nvSpPr>
        <p:spPr/>
        <p:txBody>
          <a:bodyPr/>
          <a:lstStyle/>
          <a:p>
            <a:fld id="{2F0C1ABE-97E1-4214-9D1A-27B27E6EE156}" type="slidenum">
              <a:t>12</a:t>
            </a:fld>
            <a:endParaRPr lang="en-US"/>
          </a:p>
        </p:txBody>
      </p:sp>
    </p:spTree>
    <p:extLst>
      <p:ext uri="{BB962C8B-B14F-4D97-AF65-F5344CB8AC3E}">
        <p14:creationId xmlns:p14="http://schemas.microsoft.com/office/powerpoint/2010/main" val="47902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Tesco needs to modify its communication approach so as to conform to Chinese high-context communication standards. This includes the necessity to alter the straight forwardness of expression towards a more indirect, diplomatic style of expression where the meaning is often not expressed but implied (Ye, 2024). Active listening is essential so as to decipher blatant motives and relationship indicators. Such an adaptation will reduce the chances of misunderstanding as much as possible and make the negotiations as effective as possible by aligning the message with the expectations of the cultures and enhancing the level of mutual understanding.</a:t>
            </a:r>
          </a:p>
        </p:txBody>
      </p:sp>
      <p:sp>
        <p:nvSpPr>
          <p:cNvPr id="4" name="Slide Number Placeholder 3"/>
          <p:cNvSpPr>
            <a:spLocks noGrp="1"/>
          </p:cNvSpPr>
          <p:nvPr>
            <p:ph type="sldNum" sz="quarter" idx="5"/>
          </p:nvPr>
        </p:nvSpPr>
        <p:spPr/>
        <p:txBody>
          <a:bodyPr/>
          <a:lstStyle/>
          <a:p>
            <a:fld id="{2F0C1ABE-97E1-4214-9D1A-27B27E6EE156}" type="slidenum">
              <a:t>13</a:t>
            </a:fld>
            <a:endParaRPr lang="en-US"/>
          </a:p>
        </p:txBody>
      </p:sp>
    </p:spTree>
    <p:extLst>
      <p:ext uri="{BB962C8B-B14F-4D97-AF65-F5344CB8AC3E}">
        <p14:creationId xmlns:p14="http://schemas.microsoft.com/office/powerpoint/2010/main" val="789081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design of negotiation must change to a more adaptive and stage-based negotiation design, as opposed to the previous, rigid and single contractual agreements. Incremental commitments enable the build-up of trust over time with a decrease in perceived risk. Sharing of decisions is a manifestation of equality in the relationship and promotes collaboration (Thakur and Verma, 2024). This is a long-term strategic orientation strategy; and it helps in developing relationships sustainably in high context, trust based business environment.</a:t>
            </a:r>
          </a:p>
        </p:txBody>
      </p:sp>
      <p:sp>
        <p:nvSpPr>
          <p:cNvPr id="4" name="Slide Number Placeholder 3"/>
          <p:cNvSpPr>
            <a:spLocks noGrp="1"/>
          </p:cNvSpPr>
          <p:nvPr>
            <p:ph type="sldNum" sz="quarter" idx="5"/>
          </p:nvPr>
        </p:nvSpPr>
        <p:spPr/>
        <p:txBody>
          <a:bodyPr/>
          <a:lstStyle/>
          <a:p>
            <a:fld id="{2F0C1ABE-97E1-4214-9D1A-27B27E6EE156}" type="slidenum">
              <a:t>14</a:t>
            </a:fld>
            <a:endParaRPr lang="en-US"/>
          </a:p>
        </p:txBody>
      </p:sp>
    </p:spTree>
    <p:extLst>
      <p:ext uri="{BB962C8B-B14F-4D97-AF65-F5344CB8AC3E}">
        <p14:creationId xmlns:p14="http://schemas.microsoft.com/office/powerpoint/2010/main" val="924799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Flexibility of cultures is a key factor of success in international business negotiations. Sensitive companies would be in a more </a:t>
            </a:r>
            <a:r>
              <a:rPr lang="en-US" dirty="0" err="1"/>
              <a:t>favourable</a:t>
            </a:r>
            <a:r>
              <a:rPr lang="en-US" dirty="0"/>
              <a:t> position to build trust, minimize conflicts, and long-lasting relations (Liu, 2024). Adaptability will also enable easier negotiation process, enhanced alignment of stakeholders, and enhanced strategic positioning in the very multifaceted and culturally diverse business environment once Tesco decides to enter China.</a:t>
            </a:r>
          </a:p>
        </p:txBody>
      </p:sp>
      <p:sp>
        <p:nvSpPr>
          <p:cNvPr id="4" name="Slide Number Placeholder 3"/>
          <p:cNvSpPr>
            <a:spLocks noGrp="1"/>
          </p:cNvSpPr>
          <p:nvPr>
            <p:ph type="sldNum" sz="quarter" idx="5"/>
          </p:nvPr>
        </p:nvSpPr>
        <p:spPr/>
        <p:txBody>
          <a:bodyPr/>
          <a:lstStyle/>
          <a:p>
            <a:fld id="{2F0C1ABE-97E1-4214-9D1A-27B27E6EE156}" type="slidenum">
              <a:t>15</a:t>
            </a:fld>
            <a:endParaRPr lang="en-US"/>
          </a:p>
        </p:txBody>
      </p:sp>
    </p:spTree>
    <p:extLst>
      <p:ext uri="{BB962C8B-B14F-4D97-AF65-F5344CB8AC3E}">
        <p14:creationId xmlns:p14="http://schemas.microsoft.com/office/powerpoint/2010/main" val="2375699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conclusion, the main elements of the effectiveness of the cross-cultural negotiation between Tesco and Alibaba are cultural intelligence and flexibility. The most important thing is to learn the relationship-based business logic in China and adjust communication and negotiation styles to its logic. Tesco must be flexible, patient and have mechanisms of building trust which must be aligned with the expectation of the Chinese environment to ensure that a sustainable development of partnerships and long term strategic value is achieved.</a:t>
            </a:r>
          </a:p>
        </p:txBody>
      </p:sp>
      <p:sp>
        <p:nvSpPr>
          <p:cNvPr id="4" name="Slide Number Placeholder 3"/>
          <p:cNvSpPr>
            <a:spLocks noGrp="1"/>
          </p:cNvSpPr>
          <p:nvPr>
            <p:ph type="sldNum" sz="quarter" idx="5"/>
          </p:nvPr>
        </p:nvSpPr>
        <p:spPr/>
        <p:txBody>
          <a:bodyPr/>
          <a:lstStyle/>
          <a:p>
            <a:fld id="{2F0C1ABE-97E1-4214-9D1A-27B27E6EE156}" type="slidenum">
              <a:t>16</a:t>
            </a:fld>
            <a:endParaRPr lang="en-US"/>
          </a:p>
        </p:txBody>
      </p:sp>
    </p:spTree>
    <p:extLst>
      <p:ext uri="{BB962C8B-B14F-4D97-AF65-F5344CB8AC3E}">
        <p14:creationId xmlns:p14="http://schemas.microsoft.com/office/powerpoint/2010/main" val="4272747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tcs.pressbooks.pub/communications/chapter/chapter-8-cultural-communication/" TargetMode="External"/><Relationship Id="rId13" Type="http://schemas.openxmlformats.org/officeDocument/2006/relationships/hyperlink" Target="https://doi.org/10.2991/assehr.k.211011.079" TargetMode="External"/><Relationship Id="rId18" Type="http://schemas.openxmlformats.org/officeDocument/2006/relationships/hyperlink" Target="https://doi.org/10.1007/978-3-031-25515-1_4" TargetMode="External"/><Relationship Id="rId3" Type="http://schemas.openxmlformats.org/officeDocument/2006/relationships/hyperlink" Target="https://doi.org/10.1002/joe.21910" TargetMode="External"/><Relationship Id="rId7" Type="http://schemas.openxmlformats.org/officeDocument/2006/relationships/hyperlink" Target="https://doi.org/10.4135/9781529753936" TargetMode="External"/><Relationship Id="rId12" Type="http://schemas.openxmlformats.org/officeDocument/2006/relationships/hyperlink" Target="http://www.atlantis-press.com" TargetMode="External"/><Relationship Id="rId17" Type="http://schemas.openxmlformats.org/officeDocument/2006/relationships/hyperlink" Target="https://www.researchgate.net/publication/371822907_Hofstede" TargetMode="External"/><Relationship Id="rId2" Type="http://schemas.openxmlformats.org/officeDocument/2006/relationships/image" Target="../media/image17.jpeg"/><Relationship Id="rId16" Type="http://schemas.openxmlformats.org/officeDocument/2006/relationships/hyperlink" Target="https://doi.org/10.1007/s10919-024-00454-z" TargetMode="External"/><Relationship Id="rId20" Type="http://schemas.openxmlformats.org/officeDocument/2006/relationships/hyperlink" Target="https://www.researchgate.net/publication/380352805_Language_Barriers_in_Intercultural_Communication_and_Their_Translation_Strategies" TargetMode="External"/><Relationship Id="rId1" Type="http://schemas.openxmlformats.org/officeDocument/2006/relationships/slideLayout" Target="../slideLayouts/slideLayout2.xml"/><Relationship Id="rId6" Type="http://schemas.openxmlformats.org/officeDocument/2006/relationships/hyperlink" Target="https://doi.org/10.1729/Journal.44346" TargetMode="External"/><Relationship Id="rId11" Type="http://schemas.openxmlformats.org/officeDocument/2006/relationships/hyperlink" Target="https://www.investopedia.com/terms/g/guanxi.asp" TargetMode="External"/><Relationship Id="rId5" Type="http://schemas.openxmlformats.org/officeDocument/2006/relationships/hyperlink" Target="https://doi.org/10.1093/oso/9780198808732.001.0001" TargetMode="External"/><Relationship Id="rId15" Type="http://schemas.openxmlformats.org/officeDocument/2006/relationships/hyperlink" Target="https://www.simplypsychology.org/hofstedes-cultural-dimensions-theory.html" TargetMode="External"/><Relationship Id="rId10" Type="http://schemas.openxmlformats.org/officeDocument/2006/relationships/hyperlink" Target="https://ijirts.org/index.php/ijirts/article/view/13" TargetMode="External"/><Relationship Id="rId19" Type="http://schemas.openxmlformats.org/officeDocument/2006/relationships/hyperlink" Target="https://www.britannica.com/topic/culture" TargetMode="External"/><Relationship Id="rId4" Type="http://schemas.openxmlformats.org/officeDocument/2006/relationships/hyperlink" Target="https://www.nature.com/articles/s41599-022-01109-4" TargetMode="External"/><Relationship Id="rId9" Type="http://schemas.openxmlformats.org/officeDocument/2006/relationships/hyperlink" Target="https://doi.org/10.2139/ssrn.5524861" TargetMode="External"/><Relationship Id="rId14" Type="http://schemas.openxmlformats.org/officeDocument/2006/relationships/hyperlink" Target="https://www.researchgate.net/publication/382662174_Effective_Strategies_for_Cross-Cultural_Business_Negot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UK and China's security and trade relationship: A strategic void | DGAP">
            <a:extLst>
              <a:ext uri="{FF2B5EF4-FFF2-40B4-BE49-F238E27FC236}">
                <a16:creationId xmlns:a16="http://schemas.microsoft.com/office/drawing/2014/main" id="{FB3FCCEA-3729-D7F7-302C-3BE6198FAB4E}"/>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fontScale="90000"/>
          </a:bodyPr>
          <a:lstStyle/>
          <a:p>
            <a:r>
              <a:rPr lang="en-US" b="1" dirty="0">
                <a:solidFill>
                  <a:srgbClr val="FFFFFF"/>
                </a:solidFill>
                <a:latin typeface="Times New Roman"/>
                <a:ea typeface="+mj-lt"/>
                <a:cs typeface="Times New Roman"/>
              </a:rPr>
              <a:t>LCBB6023 </a:t>
            </a:r>
            <a:br>
              <a:rPr lang="en-US" b="1" dirty="0">
                <a:solidFill>
                  <a:srgbClr val="FFFFFF"/>
                </a:solidFill>
                <a:latin typeface="Times New Roman"/>
                <a:ea typeface="+mj-lt"/>
                <a:cs typeface="Times New Roman"/>
              </a:rPr>
            </a:br>
            <a:r>
              <a:rPr lang="en-US" b="1" dirty="0">
                <a:solidFill>
                  <a:srgbClr val="FFFFFF"/>
                </a:solidFill>
                <a:latin typeface="Times New Roman"/>
                <a:ea typeface="+mj-lt"/>
                <a:cs typeface="Times New Roman"/>
              </a:rPr>
              <a:t>International Business Communications</a:t>
            </a:r>
            <a:br>
              <a:rPr lang="en-US" b="1" dirty="0">
                <a:solidFill>
                  <a:srgbClr val="FFFFFF"/>
                </a:solidFill>
                <a:latin typeface="Times New Roman"/>
                <a:ea typeface="+mj-lt"/>
                <a:cs typeface="Times New Roman"/>
              </a:rPr>
            </a:br>
            <a:r>
              <a:rPr lang="en-US" sz="4000" b="1" dirty="0">
                <a:solidFill>
                  <a:srgbClr val="FFFFFF"/>
                </a:solidFill>
                <a:latin typeface="Times New Roman"/>
                <a:ea typeface="+mj-lt"/>
                <a:cs typeface="Times New Roman"/>
              </a:rPr>
              <a:t>2337237</a:t>
            </a:r>
            <a:r>
              <a:rPr lang="en-US" sz="4000" b="1">
                <a:solidFill>
                  <a:srgbClr val="FFFFFF"/>
                </a:solidFill>
                <a:latin typeface="Times New Roman"/>
                <a:ea typeface="+mj-lt"/>
                <a:cs typeface="Times New Roman"/>
              </a:rPr>
              <a:t>@Bogdan-Florin Vasile</a:t>
            </a:r>
            <a:endParaRPr lang="en-US" sz="4000" b="1" dirty="0">
              <a:solidFill>
                <a:srgbClr val="FFFFFF"/>
              </a:solidFill>
              <a:latin typeface="Times New Roman"/>
              <a:ea typeface="+mj-lt"/>
              <a:cs typeface="Times New Roman"/>
            </a:endParaRPr>
          </a:p>
        </p:txBody>
      </p:sp>
      <p:sp>
        <p:nvSpPr>
          <p:cNvPr id="3" name="Subtitle 2"/>
          <p:cNvSpPr>
            <a:spLocks noGrp="1"/>
          </p:cNvSpPr>
          <p:nvPr>
            <p:ph type="subTitle" idx="1"/>
          </p:nvPr>
        </p:nvSpPr>
        <p:spPr>
          <a:xfrm>
            <a:off x="1524000" y="4159404"/>
            <a:ext cx="9144000" cy="1098395"/>
          </a:xfrm>
          <a:solidFill>
            <a:schemeClr val="tx1"/>
          </a:solidFill>
        </p:spPr>
        <p:txBody>
          <a:bodyPr vert="horz" lIns="91440" tIns="45720" rIns="91440" bIns="45720" rtlCol="0">
            <a:normAutofit/>
          </a:bodyPr>
          <a:lstStyle/>
          <a:p>
            <a:r>
              <a:rPr lang="en-US" b="1" dirty="0">
                <a:solidFill>
                  <a:schemeClr val="bg1"/>
                </a:solidFill>
                <a:latin typeface="Times New Roman" panose="02020603050405020304" pitchFamily="18" charset="0"/>
                <a:ea typeface="+mn-lt"/>
                <a:cs typeface="Times New Roman" panose="02020603050405020304" pitchFamily="18" charset="0"/>
              </a:rPr>
              <a:t>“Cross-Cultural Negotiation Strategy Between Tesco PLC and Alibaba: A UK–China Strategic Partnership Analysis”</a:t>
            </a: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831D1-7052-0968-6629-89F0DAAEFBB5}"/>
              </a:ext>
            </a:extLst>
          </p:cNvPr>
          <p:cNvSpPr>
            <a:spLocks noGrp="1"/>
          </p:cNvSpPr>
          <p:nvPr>
            <p:ph type="title"/>
          </p:nvPr>
        </p:nvSpPr>
        <p:spPr>
          <a:xfrm>
            <a:off x="838200" y="698643"/>
            <a:ext cx="5243394" cy="2225532"/>
          </a:xfrm>
        </p:spPr>
        <p:txBody>
          <a:bodyPr anchor="t">
            <a:normAutofit/>
          </a:bodyPr>
          <a:lstStyle/>
          <a:p>
            <a:r>
              <a:rPr lang="en-US" sz="5600" b="1">
                <a:latin typeface="Times New Roman"/>
                <a:cs typeface="Times New Roman"/>
              </a:rPr>
              <a:t>Presentation Outline</a:t>
            </a:r>
            <a:endParaRPr lang="en-US" sz="5600"/>
          </a:p>
          <a:p>
            <a:endParaRPr lang="en-US" sz="5600"/>
          </a:p>
        </p:txBody>
      </p:sp>
      <p:cxnSp>
        <p:nvCxnSpPr>
          <p:cNvPr id="11" name="Straight Connector 1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3" descr="Tips, Tricks &amp; Other Helpful Hints: Creating a table of contents  automatically | Announce | University of Nebraska-Lincoln">
            <a:extLst>
              <a:ext uri="{FF2B5EF4-FFF2-40B4-BE49-F238E27FC236}">
                <a16:creationId xmlns:a16="http://schemas.microsoft.com/office/drawing/2014/main" id="{4001D345-7C97-782A-EC81-3D5352FA74B6}"/>
              </a:ext>
            </a:extLst>
          </p:cNvPr>
          <p:cNvPicPr>
            <a:picLocks noChangeAspect="1"/>
          </p:cNvPicPr>
          <p:nvPr/>
        </p:nvPicPr>
        <p:blipFill>
          <a:blip r:embed="rId2"/>
          <a:stretch>
            <a:fillRect/>
          </a:stretch>
        </p:blipFill>
        <p:spPr>
          <a:xfrm>
            <a:off x="843327" y="2320883"/>
            <a:ext cx="4739651" cy="3684399"/>
          </a:xfrm>
          <a:prstGeom prst="rect">
            <a:avLst/>
          </a:prstGeom>
        </p:spPr>
      </p:pic>
      <p:sp>
        <p:nvSpPr>
          <p:cNvPr id="3" name="Content Placeholder 2">
            <a:extLst>
              <a:ext uri="{FF2B5EF4-FFF2-40B4-BE49-F238E27FC236}">
                <a16:creationId xmlns:a16="http://schemas.microsoft.com/office/drawing/2014/main" id="{84B8D219-1D1A-F838-05E2-4F5DA9E42EBE}"/>
              </a:ext>
            </a:extLst>
          </p:cNvPr>
          <p:cNvSpPr>
            <a:spLocks noGrp="1"/>
          </p:cNvSpPr>
          <p:nvPr>
            <p:ph idx="1"/>
          </p:nvPr>
        </p:nvSpPr>
        <p:spPr>
          <a:xfrm>
            <a:off x="7229042" y="879355"/>
            <a:ext cx="4386015" cy="5120755"/>
          </a:xfrm>
        </p:spPr>
        <p:txBody>
          <a:bodyPr vert="horz" lIns="91440" tIns="45720" rIns="91440" bIns="45720" rtlCol="0" anchor="ctr">
            <a:normAutofit lnSpcReduction="10000"/>
          </a:bodyPr>
          <a:lstStyle/>
          <a:p>
            <a:pPr>
              <a:buAutoNum type="arabicPeriod"/>
            </a:pPr>
            <a:r>
              <a:rPr lang="en-US" sz="1600" b="1" dirty="0">
                <a:latin typeface="Times New Roman"/>
                <a:cs typeface="Times New Roman"/>
              </a:rPr>
              <a:t>Introduction </a:t>
            </a:r>
            <a:endParaRPr lang="en-US" sz="1600" b="1" dirty="0"/>
          </a:p>
          <a:p>
            <a:pPr>
              <a:buAutoNum type="arabicPeriod"/>
            </a:pPr>
            <a:r>
              <a:rPr lang="en-US" sz="1600" b="1" dirty="0">
                <a:latin typeface="Times New Roman"/>
                <a:cs typeface="Times New Roman"/>
              </a:rPr>
              <a:t>Strategic Context (Tesco × Alibaba) </a:t>
            </a:r>
            <a:endParaRPr lang="en-US" sz="1600" b="1" dirty="0"/>
          </a:p>
          <a:p>
            <a:pPr>
              <a:buAutoNum type="arabicPeriod"/>
            </a:pPr>
            <a:r>
              <a:rPr lang="en-US" sz="1600" b="1" dirty="0">
                <a:latin typeface="Times New Roman"/>
                <a:cs typeface="Times New Roman"/>
              </a:rPr>
              <a:t>Definition of Culture</a:t>
            </a:r>
            <a:endParaRPr lang="en-US" sz="1600" b="1" dirty="0"/>
          </a:p>
          <a:p>
            <a:pPr>
              <a:buAutoNum type="arabicPeriod"/>
            </a:pPr>
            <a:r>
              <a:rPr lang="en-US" sz="1600" b="1" dirty="0">
                <a:latin typeface="Times New Roman"/>
                <a:cs typeface="Times New Roman"/>
              </a:rPr>
              <a:t>Cultural Elements Framework </a:t>
            </a:r>
            <a:endParaRPr lang="en-US" sz="1600" b="1" dirty="0"/>
          </a:p>
          <a:p>
            <a:pPr>
              <a:buAutoNum type="arabicPeriod"/>
            </a:pPr>
            <a:r>
              <a:rPr lang="en-US" sz="1600" b="1" dirty="0">
                <a:latin typeface="Times New Roman"/>
                <a:cs typeface="Times New Roman"/>
              </a:rPr>
              <a:t>Hofstede's Cultural Dimensions Theory</a:t>
            </a:r>
          </a:p>
          <a:p>
            <a:pPr>
              <a:buAutoNum type="arabicPeriod"/>
            </a:pPr>
            <a:r>
              <a:rPr lang="en-GB" sz="1600" b="1" dirty="0">
                <a:latin typeface="Times New Roman" panose="02020603050405020304" pitchFamily="18" charset="0"/>
                <a:cs typeface="Times New Roman" panose="02020603050405020304" pitchFamily="18" charset="0"/>
              </a:rPr>
              <a:t>Hall's High-Context/Low-Context Theory</a:t>
            </a:r>
            <a:endParaRPr lang="en-US" sz="1600" b="1" dirty="0"/>
          </a:p>
          <a:p>
            <a:pPr>
              <a:buAutoNum type="arabicPeriod"/>
            </a:pPr>
            <a:r>
              <a:rPr lang="en-US" sz="1600" b="1" dirty="0">
                <a:latin typeface="Times New Roman"/>
                <a:cs typeface="Times New Roman"/>
              </a:rPr>
              <a:t>Chinese Cultural Factors to Overcome </a:t>
            </a:r>
            <a:endParaRPr lang="en-US" sz="1600" b="1" dirty="0"/>
          </a:p>
          <a:p>
            <a:pPr>
              <a:buAutoNum type="arabicPeriod"/>
            </a:pPr>
            <a:r>
              <a:rPr lang="en-US" sz="1600" b="1" dirty="0">
                <a:latin typeface="Times New Roman"/>
                <a:cs typeface="Times New Roman"/>
              </a:rPr>
              <a:t>Communication Differences</a:t>
            </a:r>
            <a:endParaRPr lang="en-US" sz="1600" b="1" dirty="0"/>
          </a:p>
          <a:p>
            <a:pPr>
              <a:buAutoNum type="arabicPeriod"/>
            </a:pPr>
            <a:r>
              <a:rPr lang="en-US" sz="1600" b="1" dirty="0">
                <a:latin typeface="Times New Roman"/>
                <a:cs typeface="Times New Roman"/>
              </a:rPr>
              <a:t>Negotiation Challenges </a:t>
            </a:r>
            <a:endParaRPr lang="en-US" sz="1600" b="1" dirty="0"/>
          </a:p>
          <a:p>
            <a:pPr>
              <a:buAutoNum type="arabicPeriod"/>
            </a:pPr>
            <a:r>
              <a:rPr lang="en-US" sz="1600" b="1" dirty="0">
                <a:latin typeface="Times New Roman"/>
                <a:cs typeface="Times New Roman"/>
              </a:rPr>
              <a:t>Strategy 1: Relationship Building (</a:t>
            </a:r>
            <a:r>
              <a:rPr lang="en-US" sz="1600" b="1" dirty="0" err="1">
                <a:latin typeface="Times New Roman"/>
                <a:cs typeface="Times New Roman"/>
              </a:rPr>
              <a:t>Guanxi</a:t>
            </a:r>
            <a:r>
              <a:rPr lang="en-US" sz="1600" b="1" dirty="0">
                <a:latin typeface="Times New Roman"/>
                <a:cs typeface="Times New Roman"/>
              </a:rPr>
              <a:t>) </a:t>
            </a:r>
            <a:endParaRPr lang="en-US" sz="1600" b="1" dirty="0"/>
          </a:p>
          <a:p>
            <a:pPr>
              <a:buAutoNum type="arabicPeriod"/>
            </a:pPr>
            <a:r>
              <a:rPr lang="en-US" sz="1600" b="1" dirty="0">
                <a:latin typeface="Times New Roman"/>
                <a:cs typeface="Times New Roman"/>
              </a:rPr>
              <a:t>Strategy 2: Communication Adaptation </a:t>
            </a:r>
            <a:endParaRPr lang="en-US" sz="1600" b="1" dirty="0"/>
          </a:p>
          <a:p>
            <a:pPr>
              <a:buAutoNum type="arabicPeriod"/>
            </a:pPr>
            <a:r>
              <a:rPr lang="en-US" sz="1600" b="1" dirty="0">
                <a:latin typeface="Times New Roman"/>
                <a:cs typeface="Times New Roman"/>
              </a:rPr>
              <a:t>Strategy 3: Negotiation Design</a:t>
            </a:r>
            <a:endParaRPr lang="en-US" sz="1600" b="1" dirty="0"/>
          </a:p>
          <a:p>
            <a:pPr>
              <a:buAutoNum type="arabicPeriod"/>
            </a:pPr>
            <a:r>
              <a:rPr lang="en-US" sz="1600" b="1" dirty="0">
                <a:latin typeface="Times New Roman"/>
                <a:cs typeface="Times New Roman"/>
              </a:rPr>
              <a:t>Importance of Cultural Adaptability </a:t>
            </a:r>
            <a:endParaRPr lang="en-US" sz="1600" b="1" dirty="0"/>
          </a:p>
          <a:p>
            <a:pPr>
              <a:buAutoNum type="arabicPeriod"/>
            </a:pPr>
            <a:r>
              <a:rPr lang="en-US" sz="1600" b="1" dirty="0">
                <a:latin typeface="Times New Roman"/>
                <a:cs typeface="Times New Roman"/>
              </a:rPr>
              <a:t>Conclusion </a:t>
            </a:r>
            <a:endParaRPr lang="en-US" sz="1600" b="1" dirty="0"/>
          </a:p>
          <a:p>
            <a:pPr>
              <a:buAutoNum type="arabicPeriod"/>
            </a:pPr>
            <a:r>
              <a:rPr lang="en-US" sz="1600" b="1" dirty="0">
                <a:latin typeface="Times New Roman"/>
                <a:cs typeface="Times New Roman"/>
              </a:rPr>
              <a:t> References</a:t>
            </a:r>
            <a:endParaRPr lang="en-US" sz="1600" b="1" dirty="0"/>
          </a:p>
          <a:p>
            <a:pPr>
              <a:buAutoNum type="arabicPeriod"/>
            </a:pPr>
            <a:endParaRPr lang="en-US" sz="1600" dirty="0">
              <a:solidFill>
                <a:schemeClr val="tx1">
                  <a:alpha val="80000"/>
                </a:schemeClr>
              </a:solidFill>
            </a:endParaRPr>
          </a:p>
        </p:txBody>
      </p:sp>
    </p:spTree>
    <p:extLst>
      <p:ext uri="{BB962C8B-B14F-4D97-AF65-F5344CB8AC3E}">
        <p14:creationId xmlns:p14="http://schemas.microsoft.com/office/powerpoint/2010/main" val="1560343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C73B98-D230-A3F0-F12E-E6B08A641262}"/>
              </a:ext>
            </a:extLst>
          </p:cNvPr>
          <p:cNvSpPr>
            <a:spLocks noGrp="1"/>
          </p:cNvSpPr>
          <p:nvPr>
            <p:ph type="title"/>
          </p:nvPr>
        </p:nvSpPr>
        <p:spPr>
          <a:xfrm>
            <a:off x="841247" y="978619"/>
            <a:ext cx="3410712" cy="1106424"/>
          </a:xfrm>
        </p:spPr>
        <p:txBody>
          <a:bodyPr>
            <a:normAutofit/>
          </a:bodyPr>
          <a:lstStyle/>
          <a:p>
            <a:r>
              <a:rPr lang="en-US" sz="2800" b="1">
                <a:latin typeface="Times New Roman"/>
                <a:cs typeface="Times New Roman"/>
              </a:rPr>
              <a:t>Introduction </a:t>
            </a:r>
            <a:endParaRPr lang="en-US" sz="2800"/>
          </a:p>
        </p:txBody>
      </p:sp>
      <p:sp>
        <p:nvSpPr>
          <p:cNvPr id="20" name="Rectangle 19">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747F4D2-8E53-1C1A-6B3C-361C1E2B78A6}"/>
              </a:ext>
            </a:extLst>
          </p:cNvPr>
          <p:cNvSpPr>
            <a:spLocks noGrp="1"/>
          </p:cNvSpPr>
          <p:nvPr>
            <p:ph idx="1"/>
          </p:nvPr>
        </p:nvSpPr>
        <p:spPr>
          <a:xfrm>
            <a:off x="841248" y="2252870"/>
            <a:ext cx="3412219" cy="3560251"/>
          </a:xfrm>
        </p:spPr>
        <p:txBody>
          <a:bodyPr vert="horz" lIns="91440" tIns="45720" rIns="91440" bIns="45720" rtlCol="0">
            <a:normAutofit/>
          </a:bodyPr>
          <a:lstStyle/>
          <a:p>
            <a:r>
              <a:rPr lang="en-US" sz="1600" b="1">
                <a:latin typeface="Times New Roman"/>
                <a:cs typeface="Times New Roman"/>
              </a:rPr>
              <a:t>Strategic Context:</a:t>
            </a:r>
            <a:r>
              <a:rPr lang="en-US" sz="1600">
                <a:latin typeface="Times New Roman"/>
                <a:cs typeface="Times New Roman"/>
              </a:rPr>
              <a:t> International expansion through emerging markets</a:t>
            </a:r>
            <a:endParaRPr lang="en-US" sz="1600"/>
          </a:p>
          <a:p>
            <a:r>
              <a:rPr lang="en-US" sz="1600" b="1">
                <a:latin typeface="Times New Roman"/>
                <a:cs typeface="Times New Roman"/>
              </a:rPr>
              <a:t>Case Focus:</a:t>
            </a:r>
            <a:r>
              <a:rPr lang="en-US" sz="1600">
                <a:latin typeface="Times New Roman"/>
                <a:cs typeface="Times New Roman"/>
              </a:rPr>
              <a:t> Tesco PLC re-entry into Chinese retail environment </a:t>
            </a:r>
            <a:endParaRPr lang="en-US" sz="1600"/>
          </a:p>
          <a:p>
            <a:r>
              <a:rPr lang="en-US" sz="1600" b="1">
                <a:latin typeface="Times New Roman"/>
                <a:cs typeface="Times New Roman"/>
              </a:rPr>
              <a:t>Partnership:</a:t>
            </a:r>
            <a:r>
              <a:rPr lang="en-US" sz="1600">
                <a:latin typeface="Times New Roman"/>
                <a:cs typeface="Times New Roman"/>
              </a:rPr>
              <a:t> Strategic alliance with Alibaba Group</a:t>
            </a:r>
            <a:endParaRPr lang="en-US" sz="1600"/>
          </a:p>
          <a:p>
            <a:r>
              <a:rPr lang="en-US" sz="1600" b="1">
                <a:latin typeface="Times New Roman"/>
                <a:cs typeface="Times New Roman"/>
              </a:rPr>
              <a:t>Objective:</a:t>
            </a:r>
            <a:r>
              <a:rPr lang="en-US" sz="1600">
                <a:latin typeface="Times New Roman"/>
                <a:cs typeface="Times New Roman"/>
              </a:rPr>
              <a:t> Value creation through retail–digital ecosystem integration</a:t>
            </a:r>
            <a:endParaRPr lang="en-US" sz="1600"/>
          </a:p>
          <a:p>
            <a:r>
              <a:rPr lang="en-US" sz="1600" b="1">
                <a:latin typeface="Times New Roman"/>
                <a:cs typeface="Times New Roman"/>
              </a:rPr>
              <a:t>Core Focus:</a:t>
            </a:r>
            <a:r>
              <a:rPr lang="en-US" sz="1600">
                <a:latin typeface="Times New Roman"/>
                <a:cs typeface="Times New Roman"/>
              </a:rPr>
              <a:t> Role of cultural intelligence in negotiation effectiveness (Jose and Navdeep, 2024)</a:t>
            </a:r>
            <a:endParaRPr lang="en-US" sz="1600"/>
          </a:p>
          <a:p>
            <a:endParaRPr lang="en-US" sz="1600"/>
          </a:p>
        </p:txBody>
      </p:sp>
      <p:pic>
        <p:nvPicPr>
          <p:cNvPr id="4" name="Picture 3" descr="Tesco PLC : Results above expectations | MarketScreener UK">
            <a:extLst>
              <a:ext uri="{FF2B5EF4-FFF2-40B4-BE49-F238E27FC236}">
                <a16:creationId xmlns:a16="http://schemas.microsoft.com/office/drawing/2014/main" id="{F3A1506A-6148-C7DB-5391-F62DE0B9CB62}"/>
              </a:ext>
            </a:extLst>
          </p:cNvPr>
          <p:cNvPicPr>
            <a:picLocks noChangeAspect="1"/>
          </p:cNvPicPr>
          <p:nvPr/>
        </p:nvPicPr>
        <p:blipFill>
          <a:blip r:embed="rId3"/>
          <a:stretch>
            <a:fillRect/>
          </a:stretch>
        </p:blipFill>
        <p:spPr>
          <a:xfrm>
            <a:off x="5120640" y="634476"/>
            <a:ext cx="6656832" cy="5524748"/>
          </a:xfrm>
          <a:prstGeom prst="rect">
            <a:avLst/>
          </a:prstGeom>
        </p:spPr>
      </p:pic>
    </p:spTree>
    <p:extLst>
      <p:ext uri="{BB962C8B-B14F-4D97-AF65-F5344CB8AC3E}">
        <p14:creationId xmlns:p14="http://schemas.microsoft.com/office/powerpoint/2010/main" val="427134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0D36A430-A634-C9F8-1D43-43A979106823}"/>
              </a:ext>
            </a:extLst>
          </p:cNvPr>
          <p:cNvSpPr>
            <a:spLocks noGrp="1"/>
          </p:cNvSpPr>
          <p:nvPr>
            <p:ph type="title"/>
          </p:nvPr>
        </p:nvSpPr>
        <p:spPr>
          <a:xfrm>
            <a:off x="1246824" y="643467"/>
            <a:ext cx="4772975" cy="1800526"/>
          </a:xfrm>
        </p:spPr>
        <p:txBody>
          <a:bodyPr>
            <a:normAutofit/>
          </a:bodyPr>
          <a:lstStyle/>
          <a:p>
            <a:r>
              <a:rPr lang="en-US" b="1">
                <a:latin typeface="Times New Roman"/>
                <a:cs typeface="Times New Roman"/>
              </a:rPr>
              <a:t>Strategic Context (Tesco × Alibaba) </a:t>
            </a:r>
            <a:endParaRPr lang="en-US"/>
          </a:p>
          <a:p>
            <a:endParaRPr lang="en-US" dirty="0"/>
          </a:p>
        </p:txBody>
      </p:sp>
      <p:sp>
        <p:nvSpPr>
          <p:cNvPr id="3" name="Content Placeholder 2">
            <a:extLst>
              <a:ext uri="{FF2B5EF4-FFF2-40B4-BE49-F238E27FC236}">
                <a16:creationId xmlns:a16="http://schemas.microsoft.com/office/drawing/2014/main" id="{E0D0B54F-DF04-7443-CD78-EFDA20A5A05C}"/>
              </a:ext>
            </a:extLst>
          </p:cNvPr>
          <p:cNvSpPr>
            <a:spLocks noGrp="1"/>
          </p:cNvSpPr>
          <p:nvPr>
            <p:ph idx="1"/>
          </p:nvPr>
        </p:nvSpPr>
        <p:spPr>
          <a:xfrm>
            <a:off x="1246824" y="2623381"/>
            <a:ext cx="4772974" cy="3553581"/>
          </a:xfrm>
        </p:spPr>
        <p:txBody>
          <a:bodyPr vert="horz" lIns="91440" tIns="45720" rIns="91440" bIns="45720" rtlCol="0">
            <a:normAutofit/>
          </a:bodyPr>
          <a:lstStyle/>
          <a:p>
            <a:r>
              <a:rPr lang="en-US" sz="1700" b="1">
                <a:latin typeface="Times New Roman"/>
                <a:cs typeface="Times New Roman"/>
              </a:rPr>
              <a:t>Market Entry:</a:t>
            </a:r>
            <a:r>
              <a:rPr lang="en-US" sz="1700">
                <a:latin typeface="Times New Roman"/>
                <a:cs typeface="Times New Roman"/>
              </a:rPr>
              <a:t> China retail sector re-engagement</a:t>
            </a:r>
            <a:endParaRPr lang="en-US" sz="1700"/>
          </a:p>
          <a:p>
            <a:r>
              <a:rPr lang="en-US" sz="1700" b="1">
                <a:latin typeface="Times New Roman"/>
                <a:cs typeface="Times New Roman"/>
              </a:rPr>
              <a:t>Strategic Partner:</a:t>
            </a:r>
            <a:r>
              <a:rPr lang="en-US" sz="1700">
                <a:latin typeface="Times New Roman"/>
                <a:cs typeface="Times New Roman"/>
              </a:rPr>
              <a:t> Alibaba digital ecosystem</a:t>
            </a:r>
            <a:endParaRPr lang="en-US" sz="1700"/>
          </a:p>
          <a:p>
            <a:r>
              <a:rPr lang="en-US" sz="1700" b="1">
                <a:latin typeface="Times New Roman"/>
                <a:cs typeface="Times New Roman"/>
              </a:rPr>
              <a:t>Objective:</a:t>
            </a:r>
            <a:r>
              <a:rPr lang="en-US" sz="1700">
                <a:latin typeface="Times New Roman"/>
                <a:cs typeface="Times New Roman"/>
              </a:rPr>
              <a:t> Digital transformation in retail operations (Begum and Oman, 2025)</a:t>
            </a:r>
            <a:endParaRPr lang="en-US" sz="1700"/>
          </a:p>
          <a:p>
            <a:r>
              <a:rPr lang="en-US" sz="1700" b="1">
                <a:latin typeface="Times New Roman"/>
                <a:cs typeface="Times New Roman"/>
              </a:rPr>
              <a:t>Opportunity:</a:t>
            </a:r>
            <a:r>
              <a:rPr lang="en-US" sz="1700">
                <a:latin typeface="Times New Roman"/>
                <a:cs typeface="Times New Roman"/>
              </a:rPr>
              <a:t> Expansion in high-growth consumer market</a:t>
            </a:r>
            <a:endParaRPr lang="en-US" sz="1700"/>
          </a:p>
          <a:p>
            <a:r>
              <a:rPr lang="en-US" sz="1700" b="1">
                <a:latin typeface="Times New Roman"/>
                <a:cs typeface="Times New Roman"/>
              </a:rPr>
              <a:t>Synergy: </a:t>
            </a:r>
            <a:r>
              <a:rPr lang="en-US" sz="1700">
                <a:latin typeface="Times New Roman"/>
                <a:cs typeface="Times New Roman"/>
              </a:rPr>
              <a:t>Integration of physical retail and e-commerce</a:t>
            </a:r>
            <a:endParaRPr lang="en-US" sz="1700"/>
          </a:p>
          <a:p>
            <a:r>
              <a:rPr lang="en-US" sz="1700" b="1">
                <a:latin typeface="Times New Roman"/>
                <a:cs typeface="Times New Roman"/>
              </a:rPr>
              <a:t>Value Creation:</a:t>
            </a:r>
            <a:r>
              <a:rPr lang="en-US" sz="1700">
                <a:latin typeface="Times New Roman"/>
                <a:cs typeface="Times New Roman"/>
              </a:rPr>
              <a:t> Data-driven logistics and consumer intelligence</a:t>
            </a:r>
            <a:endParaRPr lang="en-US" sz="1700"/>
          </a:p>
          <a:p>
            <a:endParaRPr lang="en-US" sz="1700"/>
          </a:p>
        </p:txBody>
      </p:sp>
      <p:pic>
        <p:nvPicPr>
          <p:cNvPr id="4" name="Picture 3" descr="Alibaba.com Lite - App on Amazon Appstore">
            <a:extLst>
              <a:ext uri="{FF2B5EF4-FFF2-40B4-BE49-F238E27FC236}">
                <a16:creationId xmlns:a16="http://schemas.microsoft.com/office/drawing/2014/main" id="{238526C1-58E2-B023-5B06-0147DD2A487E}"/>
              </a:ext>
            </a:extLst>
          </p:cNvPr>
          <p:cNvPicPr>
            <a:picLocks noChangeAspect="1"/>
          </p:cNvPicPr>
          <p:nvPr/>
        </p:nvPicPr>
        <p:blipFill>
          <a:blip r:embed="rId3"/>
          <a:stretch>
            <a:fillRect/>
          </a:stretch>
        </p:blipFill>
        <p:spPr>
          <a:xfrm>
            <a:off x="7959984" y="454783"/>
            <a:ext cx="2936890" cy="2733690"/>
          </a:xfrm>
          <a:prstGeom prst="rect">
            <a:avLst/>
          </a:prstGeom>
        </p:spPr>
      </p:pic>
      <p:pic>
        <p:nvPicPr>
          <p:cNvPr id="5" name="Picture 4" descr="Tesco PLC - ETP">
            <a:extLst>
              <a:ext uri="{FF2B5EF4-FFF2-40B4-BE49-F238E27FC236}">
                <a16:creationId xmlns:a16="http://schemas.microsoft.com/office/drawing/2014/main" id="{9F5F8BD2-48E8-4927-CA87-8B21B2545B2B}"/>
              </a:ext>
            </a:extLst>
          </p:cNvPr>
          <p:cNvPicPr>
            <a:picLocks noChangeAspect="1"/>
          </p:cNvPicPr>
          <p:nvPr/>
        </p:nvPicPr>
        <p:blipFill>
          <a:blip r:embed="rId4"/>
          <a:stretch>
            <a:fillRect/>
          </a:stretch>
        </p:blipFill>
        <p:spPr>
          <a:xfrm>
            <a:off x="7489789" y="3657600"/>
            <a:ext cx="3840995" cy="3006425"/>
          </a:xfrm>
          <a:prstGeom prst="rect">
            <a:avLst/>
          </a:prstGeom>
        </p:spPr>
      </p:pic>
    </p:spTree>
    <p:extLst>
      <p:ext uri="{BB962C8B-B14F-4D97-AF65-F5344CB8AC3E}">
        <p14:creationId xmlns:p14="http://schemas.microsoft.com/office/powerpoint/2010/main" val="173725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amples of Culture | YourDictionary">
            <a:extLst>
              <a:ext uri="{FF2B5EF4-FFF2-40B4-BE49-F238E27FC236}">
                <a16:creationId xmlns:a16="http://schemas.microsoft.com/office/drawing/2014/main" id="{C9308C96-9A94-C02B-D97D-F57E6189CF60}"/>
              </a:ext>
            </a:extLst>
          </p:cNvPr>
          <p:cNvPicPr>
            <a:picLocks noChangeAspect="1"/>
          </p:cNvPicPr>
          <p:nvPr/>
        </p:nvPicPr>
        <p:blipFill>
          <a:blip r:embed="rId3"/>
          <a:srcRect l="4643" r="21964"/>
          <a:stretch>
            <a:fillRect/>
          </a:stretch>
        </p:blipFill>
        <p:spPr>
          <a:xfrm>
            <a:off x="3242695" y="10"/>
            <a:ext cx="8948088"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6" name="Freeform: Shape 15">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93DB0E-9BB6-0997-22AA-47E33A90731C}"/>
              </a:ext>
            </a:extLst>
          </p:cNvPr>
          <p:cNvSpPr>
            <a:spLocks noGrp="1"/>
          </p:cNvSpPr>
          <p:nvPr>
            <p:ph type="title"/>
          </p:nvPr>
        </p:nvSpPr>
        <p:spPr>
          <a:xfrm>
            <a:off x="371094" y="1161288"/>
            <a:ext cx="3438144" cy="1125728"/>
          </a:xfrm>
        </p:spPr>
        <p:txBody>
          <a:bodyPr anchor="b">
            <a:normAutofit/>
          </a:bodyPr>
          <a:lstStyle/>
          <a:p>
            <a:r>
              <a:rPr lang="en-US" sz="2800" b="1">
                <a:latin typeface="Times New Roman"/>
                <a:cs typeface="Times New Roman"/>
              </a:rPr>
              <a:t>Definition of Culture</a:t>
            </a:r>
            <a:endParaRPr lang="en-US" sz="2800"/>
          </a:p>
          <a:p>
            <a:endParaRPr lang="en-US" sz="280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69D36E8-5304-36A5-A206-D9DF2F859A82}"/>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b="1">
                <a:latin typeface="Times New Roman"/>
                <a:cs typeface="Times New Roman"/>
              </a:rPr>
              <a:t>Culture: </a:t>
            </a:r>
            <a:r>
              <a:rPr lang="en-US" sz="1700">
                <a:latin typeface="Times New Roman"/>
                <a:cs typeface="Times New Roman"/>
              </a:rPr>
              <a:t>Shared system of values and meanings (Gutterman, 2025)</a:t>
            </a:r>
            <a:endParaRPr lang="en-US" sz="1700"/>
          </a:p>
          <a:p>
            <a:r>
              <a:rPr lang="en-US" sz="1700" b="1">
                <a:latin typeface="Times New Roman"/>
                <a:cs typeface="Times New Roman"/>
              </a:rPr>
              <a:t>Norms: </a:t>
            </a:r>
            <a:r>
              <a:rPr lang="en-US" sz="1700">
                <a:latin typeface="Times New Roman"/>
                <a:cs typeface="Times New Roman"/>
              </a:rPr>
              <a:t>Accepted behavioural expectations in society</a:t>
            </a:r>
            <a:endParaRPr lang="en-US" sz="1700"/>
          </a:p>
          <a:p>
            <a:r>
              <a:rPr lang="en-US" sz="1700" b="1">
                <a:latin typeface="Times New Roman"/>
                <a:cs typeface="Times New Roman"/>
              </a:rPr>
              <a:t>Beliefs: </a:t>
            </a:r>
            <a:r>
              <a:rPr lang="en-US" sz="1700">
                <a:latin typeface="Times New Roman"/>
                <a:cs typeface="Times New Roman"/>
              </a:rPr>
              <a:t>Underlying assumptions shaping decision-making</a:t>
            </a:r>
            <a:endParaRPr lang="en-US" sz="1700"/>
          </a:p>
          <a:p>
            <a:r>
              <a:rPr lang="en-US" sz="1700" b="1">
                <a:latin typeface="Times New Roman"/>
                <a:cs typeface="Times New Roman"/>
              </a:rPr>
              <a:t>Communication: </a:t>
            </a:r>
            <a:r>
              <a:rPr lang="en-US" sz="1700">
                <a:latin typeface="Times New Roman"/>
                <a:cs typeface="Times New Roman"/>
              </a:rPr>
              <a:t>Systems through which meaning is interpreted</a:t>
            </a:r>
            <a:endParaRPr lang="en-US" sz="1700"/>
          </a:p>
          <a:p>
            <a:r>
              <a:rPr lang="en-US" sz="1700" b="1">
                <a:latin typeface="Times New Roman"/>
                <a:cs typeface="Times New Roman"/>
              </a:rPr>
              <a:t>Business Impact: </a:t>
            </a:r>
            <a:r>
              <a:rPr lang="en-US" sz="1700">
                <a:latin typeface="Times New Roman"/>
                <a:cs typeface="Times New Roman"/>
              </a:rPr>
              <a:t>Influences negotiation style and outcomes</a:t>
            </a:r>
            <a:endParaRPr lang="en-US" sz="1700"/>
          </a:p>
          <a:p>
            <a:endParaRPr lang="en-US" sz="1700"/>
          </a:p>
        </p:txBody>
      </p:sp>
    </p:spTree>
    <p:extLst>
      <p:ext uri="{BB962C8B-B14F-4D97-AF65-F5344CB8AC3E}">
        <p14:creationId xmlns:p14="http://schemas.microsoft.com/office/powerpoint/2010/main" val="123842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igh- Vs. Low-Context Communication Survival Guide - GLOBIS Insights">
            <a:extLst>
              <a:ext uri="{FF2B5EF4-FFF2-40B4-BE49-F238E27FC236}">
                <a16:creationId xmlns:a16="http://schemas.microsoft.com/office/drawing/2014/main" id="{5C569A1F-9441-591C-86A5-AE5E8CF4BD6F}"/>
              </a:ext>
            </a:extLst>
          </p:cNvPr>
          <p:cNvPicPr>
            <a:picLocks noChangeAspect="1"/>
          </p:cNvPicPr>
          <p:nvPr/>
        </p:nvPicPr>
        <p:blipFill>
          <a:blip r:embed="rId3"/>
          <a:srcRect r="20689"/>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B7245C-1184-2A11-709B-BA4AEF417B68}"/>
              </a:ext>
            </a:extLst>
          </p:cNvPr>
          <p:cNvSpPr>
            <a:spLocks noGrp="1"/>
          </p:cNvSpPr>
          <p:nvPr>
            <p:ph type="title"/>
          </p:nvPr>
        </p:nvSpPr>
        <p:spPr>
          <a:xfrm>
            <a:off x="7923496" y="350611"/>
            <a:ext cx="3822189" cy="1899912"/>
          </a:xfrm>
        </p:spPr>
        <p:txBody>
          <a:bodyPr>
            <a:normAutofit/>
          </a:bodyPr>
          <a:lstStyle/>
          <a:p>
            <a:r>
              <a:rPr lang="en-US" sz="4000" b="1" dirty="0">
                <a:latin typeface="Times New Roman"/>
                <a:cs typeface="Times New Roman"/>
              </a:rPr>
              <a:t>Cultural Elements Framework </a:t>
            </a:r>
            <a:endParaRPr lang="en-US" sz="4000" dirty="0"/>
          </a:p>
          <a:p>
            <a:endParaRPr lang="en-US" sz="4000" dirty="0"/>
          </a:p>
        </p:txBody>
      </p:sp>
      <p:sp>
        <p:nvSpPr>
          <p:cNvPr id="3" name="Content Placeholder 2">
            <a:extLst>
              <a:ext uri="{FF2B5EF4-FFF2-40B4-BE49-F238E27FC236}">
                <a16:creationId xmlns:a16="http://schemas.microsoft.com/office/drawing/2014/main" id="{36C44823-36FA-C606-4C71-76422B965BB1}"/>
              </a:ext>
            </a:extLst>
          </p:cNvPr>
          <p:cNvSpPr>
            <a:spLocks noGrp="1"/>
          </p:cNvSpPr>
          <p:nvPr>
            <p:ph idx="1"/>
          </p:nvPr>
        </p:nvSpPr>
        <p:spPr>
          <a:xfrm>
            <a:off x="7923496" y="2419687"/>
            <a:ext cx="3822189" cy="3742762"/>
          </a:xfrm>
        </p:spPr>
        <p:txBody>
          <a:bodyPr vert="horz" lIns="91440" tIns="45720" rIns="91440" bIns="45720" rtlCol="0">
            <a:normAutofit/>
          </a:bodyPr>
          <a:lstStyle/>
          <a:p>
            <a:r>
              <a:rPr lang="en-US" sz="2000" b="1" dirty="0">
                <a:latin typeface="Times New Roman"/>
                <a:cs typeface="Times New Roman"/>
              </a:rPr>
              <a:t>Language: </a:t>
            </a:r>
            <a:r>
              <a:rPr lang="en-US" sz="2000" dirty="0">
                <a:latin typeface="Times New Roman"/>
                <a:cs typeface="Times New Roman"/>
              </a:rPr>
              <a:t>Mode of communication and clarity level</a:t>
            </a:r>
            <a:endParaRPr lang="en-US" sz="2000" dirty="0"/>
          </a:p>
          <a:p>
            <a:r>
              <a:rPr lang="en-US" sz="2000" b="1" dirty="0">
                <a:latin typeface="Times New Roman"/>
                <a:cs typeface="Times New Roman"/>
              </a:rPr>
              <a:t>Context: </a:t>
            </a:r>
            <a:r>
              <a:rPr lang="en-US" sz="2000" dirty="0">
                <a:latin typeface="Times New Roman"/>
                <a:cs typeface="Times New Roman"/>
              </a:rPr>
              <a:t>High-context vs low-context communication styles</a:t>
            </a:r>
            <a:endParaRPr lang="en-US" sz="2000" dirty="0"/>
          </a:p>
          <a:p>
            <a:r>
              <a:rPr lang="en-US" sz="2000" b="1" dirty="0">
                <a:latin typeface="Times New Roman"/>
                <a:cs typeface="Times New Roman"/>
              </a:rPr>
              <a:t>Power Distance: </a:t>
            </a:r>
            <a:r>
              <a:rPr lang="en-US" sz="2000" dirty="0">
                <a:latin typeface="Times New Roman"/>
                <a:cs typeface="Times New Roman"/>
              </a:rPr>
              <a:t>Degree of hierarchical acceptance (Stephenson, 2023)</a:t>
            </a:r>
            <a:endParaRPr lang="en-US" sz="2000" dirty="0"/>
          </a:p>
          <a:p>
            <a:r>
              <a:rPr lang="en-US" sz="2000" b="1" dirty="0">
                <a:latin typeface="Times New Roman"/>
                <a:cs typeface="Times New Roman"/>
              </a:rPr>
              <a:t>Time Orientation:</a:t>
            </a:r>
            <a:r>
              <a:rPr lang="en-US" sz="2000" dirty="0">
                <a:latin typeface="Times New Roman"/>
                <a:cs typeface="Times New Roman"/>
              </a:rPr>
              <a:t> Long-term vs short-term strategic focus</a:t>
            </a:r>
            <a:endParaRPr lang="en-US" sz="2000" dirty="0"/>
          </a:p>
          <a:p>
            <a:r>
              <a:rPr lang="en-US" sz="2000" b="1" dirty="0">
                <a:latin typeface="Times New Roman"/>
                <a:cs typeface="Times New Roman"/>
              </a:rPr>
              <a:t>Trust: </a:t>
            </a:r>
            <a:r>
              <a:rPr lang="en-US" sz="2000" dirty="0">
                <a:latin typeface="Times New Roman"/>
                <a:cs typeface="Times New Roman"/>
              </a:rPr>
              <a:t>Relationship-based versus contract-based systems</a:t>
            </a:r>
            <a:endParaRPr lang="en-US" sz="2000" dirty="0"/>
          </a:p>
          <a:p>
            <a:endParaRPr lang="en-US" sz="2000" dirty="0"/>
          </a:p>
        </p:txBody>
      </p:sp>
    </p:spTree>
    <p:extLst>
      <p:ext uri="{BB962C8B-B14F-4D97-AF65-F5344CB8AC3E}">
        <p14:creationId xmlns:p14="http://schemas.microsoft.com/office/powerpoint/2010/main" val="270153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2B497-B051-3528-AEC8-2D92CBE52029}"/>
              </a:ext>
            </a:extLst>
          </p:cNvPr>
          <p:cNvSpPr>
            <a:spLocks noGrp="1"/>
          </p:cNvSpPr>
          <p:nvPr>
            <p:ph type="title"/>
          </p:nvPr>
        </p:nvSpPr>
        <p:spPr>
          <a:xfrm>
            <a:off x="589560" y="856180"/>
            <a:ext cx="4560584" cy="1128068"/>
          </a:xfrm>
        </p:spPr>
        <p:txBody>
          <a:bodyPr anchor="ctr">
            <a:normAutofit/>
          </a:bodyPr>
          <a:lstStyle/>
          <a:p>
            <a:r>
              <a:rPr lang="en-US" sz="3700" b="1" dirty="0">
                <a:latin typeface="Times New Roman"/>
                <a:cs typeface="Times New Roman"/>
              </a:rPr>
              <a:t>Hofstede's Cultural Dimensions Theory</a:t>
            </a:r>
            <a:endParaRPr lang="en-US" sz="3700" dirty="0"/>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5BCD6-9FD5-6C45-F778-757389749C3D}"/>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b="1" dirty="0">
                <a:latin typeface="Times New Roman"/>
                <a:cs typeface="Times New Roman"/>
              </a:rPr>
              <a:t>Power Distance: </a:t>
            </a:r>
            <a:r>
              <a:rPr lang="en-US" sz="2000" dirty="0">
                <a:latin typeface="Times New Roman"/>
                <a:cs typeface="Times New Roman"/>
              </a:rPr>
              <a:t>High hierarchical acceptance in China</a:t>
            </a:r>
            <a:endParaRPr lang="en-US" sz="2000" dirty="0"/>
          </a:p>
          <a:p>
            <a:r>
              <a:rPr lang="en-US" sz="2000" b="1" dirty="0">
                <a:latin typeface="Times New Roman"/>
                <a:cs typeface="Times New Roman"/>
              </a:rPr>
              <a:t>Individualism: </a:t>
            </a:r>
            <a:r>
              <a:rPr lang="en-US" sz="2000" dirty="0">
                <a:latin typeface="Times New Roman"/>
                <a:cs typeface="Times New Roman"/>
              </a:rPr>
              <a:t>Collectivist decision-making culture (</a:t>
            </a:r>
            <a:r>
              <a:rPr lang="en-US" sz="2000" dirty="0" err="1">
                <a:latin typeface="Times New Roman"/>
                <a:cs typeface="Times New Roman"/>
              </a:rPr>
              <a:t>Piotrowska</a:t>
            </a:r>
            <a:r>
              <a:rPr lang="en-US" sz="2000" dirty="0">
                <a:latin typeface="Times New Roman"/>
                <a:cs typeface="Times New Roman"/>
              </a:rPr>
              <a:t> and Piotrowski, 2023)</a:t>
            </a:r>
            <a:endParaRPr lang="en-US" sz="2000" dirty="0"/>
          </a:p>
          <a:p>
            <a:r>
              <a:rPr lang="en-US" sz="2000" b="1" dirty="0">
                <a:latin typeface="Times New Roman"/>
                <a:cs typeface="Times New Roman"/>
              </a:rPr>
              <a:t>Uncertainty Avoidance: </a:t>
            </a:r>
            <a:r>
              <a:rPr lang="en-US" sz="2000" dirty="0">
                <a:latin typeface="Times New Roman"/>
                <a:cs typeface="Times New Roman"/>
              </a:rPr>
              <a:t>Moderate tolerance for ambiguity</a:t>
            </a:r>
            <a:endParaRPr lang="en-US" sz="2000" dirty="0"/>
          </a:p>
          <a:p>
            <a:r>
              <a:rPr lang="en-US" sz="2000" b="1" dirty="0">
                <a:latin typeface="Times New Roman"/>
                <a:cs typeface="Times New Roman"/>
              </a:rPr>
              <a:t>Long-Term Orientation: </a:t>
            </a:r>
            <a:r>
              <a:rPr lang="en-US" sz="2000" dirty="0">
                <a:latin typeface="Times New Roman"/>
                <a:cs typeface="Times New Roman"/>
              </a:rPr>
              <a:t>Strong future-focused strategy</a:t>
            </a:r>
            <a:endParaRPr lang="en-US" sz="2000" dirty="0"/>
          </a:p>
          <a:p>
            <a:r>
              <a:rPr lang="en-US" sz="2000" b="1" dirty="0">
                <a:latin typeface="Times New Roman"/>
                <a:cs typeface="Times New Roman"/>
              </a:rPr>
              <a:t>Business Implication: </a:t>
            </a:r>
            <a:r>
              <a:rPr lang="en-US" sz="2000" dirty="0">
                <a:latin typeface="Times New Roman"/>
                <a:cs typeface="Times New Roman"/>
              </a:rPr>
              <a:t>Relationship-driven negotiation structure</a:t>
            </a:r>
            <a:endParaRPr lang="en-US" sz="2000" dirty="0"/>
          </a:p>
          <a:p>
            <a:endParaRPr lang="en-US" sz="2000" dirty="0"/>
          </a:p>
        </p:txBody>
      </p:sp>
      <p:sp>
        <p:nvSpPr>
          <p:cNvPr id="34" name="Rectangle 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fstede Cultural Dimensions Circular Diagram PPT - SlideModel">
            <a:extLst>
              <a:ext uri="{FF2B5EF4-FFF2-40B4-BE49-F238E27FC236}">
                <a16:creationId xmlns:a16="http://schemas.microsoft.com/office/drawing/2014/main" id="{B9688535-5D60-C116-5744-CB48C4DB0FB3}"/>
              </a:ext>
            </a:extLst>
          </p:cNvPr>
          <p:cNvPicPr>
            <a:picLocks noChangeAspect="1"/>
          </p:cNvPicPr>
          <p:nvPr/>
        </p:nvPicPr>
        <p:blipFill>
          <a:blip r:embed="rId3"/>
          <a:srcRect l="21273" t="11989" r="22716" b="138"/>
          <a:stretch>
            <a:fillRect/>
          </a:stretch>
        </p:blipFill>
        <p:spPr>
          <a:xfrm>
            <a:off x="6079388" y="1422030"/>
            <a:ext cx="5236980" cy="4621579"/>
          </a:xfrm>
          <a:prstGeom prst="rect">
            <a:avLst/>
          </a:prstGeom>
        </p:spPr>
      </p:pic>
    </p:spTree>
    <p:extLst>
      <p:ext uri="{BB962C8B-B14F-4D97-AF65-F5344CB8AC3E}">
        <p14:creationId xmlns:p14="http://schemas.microsoft.com/office/powerpoint/2010/main" val="2579595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Hall's High-Context/Low-Context Theory</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624146" cy="4351338"/>
          </a:xfrm>
        </p:spPr>
        <p:txBody>
          <a:bodyPr>
            <a:normAutofit/>
          </a:bodyPr>
          <a:lstStyle/>
          <a:p>
            <a:pPr lvl="0"/>
            <a:r>
              <a:rPr lang="en-GB" sz="2400" b="1" dirty="0">
                <a:latin typeface="Times New Roman" panose="02020603050405020304" pitchFamily="18" charset="0"/>
                <a:cs typeface="Times New Roman" panose="02020603050405020304" pitchFamily="18" charset="0"/>
              </a:rPr>
              <a:t>Hall: </a:t>
            </a:r>
            <a:r>
              <a:rPr lang="en-GB" sz="2400" dirty="0">
                <a:latin typeface="Times New Roman" panose="02020603050405020304" pitchFamily="18" charset="0"/>
                <a:cs typeface="Times New Roman" panose="02020603050405020304" pitchFamily="18" charset="0"/>
              </a:rPr>
              <a:t>High-context communication system (</a:t>
            </a:r>
            <a:r>
              <a:rPr lang="en-GB" sz="2400" dirty="0" err="1">
                <a:latin typeface="Times New Roman" panose="02020603050405020304" pitchFamily="18" charset="0"/>
                <a:cs typeface="Times New Roman" panose="02020603050405020304" pitchFamily="18" charset="0"/>
              </a:rPr>
              <a:t>Aririguzoh</a:t>
            </a:r>
            <a:r>
              <a:rPr lang="en-GB" sz="2400" dirty="0">
                <a:latin typeface="Times New Roman" panose="02020603050405020304" pitchFamily="18" charset="0"/>
                <a:cs typeface="Times New Roman" panose="02020603050405020304" pitchFamily="18" charset="0"/>
              </a:rPr>
              <a:t>, 2022). </a:t>
            </a:r>
            <a:endParaRPr lang="en-IN" sz="2400" dirty="0">
              <a:latin typeface="Times New Roman" panose="02020603050405020304" pitchFamily="18" charset="0"/>
              <a:cs typeface="Times New Roman" panose="02020603050405020304" pitchFamily="18" charset="0"/>
            </a:endParaRPr>
          </a:p>
          <a:p>
            <a:pPr lvl="0"/>
            <a:r>
              <a:rPr lang="en-GB" sz="2400" b="1" dirty="0">
                <a:latin typeface="Times New Roman" panose="02020603050405020304" pitchFamily="18" charset="0"/>
                <a:cs typeface="Times New Roman" panose="02020603050405020304" pitchFamily="18" charset="0"/>
              </a:rPr>
              <a:t>Implicit meaning: </a:t>
            </a:r>
            <a:r>
              <a:rPr lang="en-GB" sz="2400" dirty="0">
                <a:latin typeface="Times New Roman" panose="02020603050405020304" pitchFamily="18" charset="0"/>
                <a:cs typeface="Times New Roman" panose="02020603050405020304" pitchFamily="18" charset="0"/>
              </a:rPr>
              <a:t>Central mode of interpretation</a:t>
            </a:r>
            <a:endParaRPr lang="en-IN" sz="2400" dirty="0">
              <a:latin typeface="Times New Roman" panose="02020603050405020304" pitchFamily="18" charset="0"/>
              <a:cs typeface="Times New Roman" panose="02020603050405020304" pitchFamily="18" charset="0"/>
            </a:endParaRPr>
          </a:p>
          <a:p>
            <a:pPr lvl="0"/>
            <a:r>
              <a:rPr lang="en-GB" sz="2400" b="1" dirty="0" err="1">
                <a:latin typeface="Times New Roman" panose="02020603050405020304" pitchFamily="18" charset="0"/>
                <a:cs typeface="Times New Roman" panose="02020603050405020304" pitchFamily="18" charset="0"/>
              </a:rPr>
              <a:t>Trompenaars</a:t>
            </a:r>
            <a:r>
              <a:rPr lang="en-GB"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Particularism cultural orientation</a:t>
            </a:r>
            <a:endParaRPr lang="en-IN" sz="2400" dirty="0">
              <a:latin typeface="Times New Roman" panose="02020603050405020304" pitchFamily="18" charset="0"/>
              <a:cs typeface="Times New Roman" panose="02020603050405020304" pitchFamily="18" charset="0"/>
            </a:endParaRPr>
          </a:p>
          <a:p>
            <a:pPr lvl="0"/>
            <a:r>
              <a:rPr lang="en-GB" sz="2400" b="1" dirty="0">
                <a:latin typeface="Times New Roman" panose="02020603050405020304" pitchFamily="18" charset="0"/>
                <a:cs typeface="Times New Roman" panose="02020603050405020304" pitchFamily="18" charset="0"/>
              </a:rPr>
              <a:t>Relationship: </a:t>
            </a:r>
            <a:r>
              <a:rPr lang="en-GB" sz="2400" dirty="0">
                <a:latin typeface="Times New Roman" panose="02020603050405020304" pitchFamily="18" charset="0"/>
                <a:cs typeface="Times New Roman" panose="02020603050405020304" pitchFamily="18" charset="0"/>
              </a:rPr>
              <a:t>Prioritised over formal rules</a:t>
            </a:r>
            <a:endParaRPr lang="en-IN" sz="2400" dirty="0">
              <a:latin typeface="Times New Roman" panose="02020603050405020304" pitchFamily="18" charset="0"/>
              <a:cs typeface="Times New Roman" panose="02020603050405020304" pitchFamily="18" charset="0"/>
            </a:endParaRPr>
          </a:p>
          <a:p>
            <a:pPr lvl="0"/>
            <a:r>
              <a:rPr lang="en-GB" sz="2400" b="1" dirty="0">
                <a:latin typeface="Times New Roman" panose="02020603050405020304" pitchFamily="18" charset="0"/>
                <a:cs typeface="Times New Roman" panose="02020603050405020304" pitchFamily="18" charset="0"/>
              </a:rPr>
              <a:t>Time perception</a:t>
            </a:r>
            <a:r>
              <a:rPr lang="en-GB" sz="2400" dirty="0">
                <a:latin typeface="Times New Roman" panose="02020603050405020304" pitchFamily="18" charset="0"/>
                <a:cs typeface="Times New Roman" panose="02020603050405020304" pitchFamily="18" charset="0"/>
              </a:rPr>
              <a:t>: Flexible and situational approach</a:t>
            </a:r>
            <a:endParaRPr lang="en-IN" sz="2400" dirty="0">
              <a:latin typeface="Times New Roman" panose="02020603050405020304" pitchFamily="18" charset="0"/>
              <a:cs typeface="Times New Roman" panose="02020603050405020304" pitchFamily="18" charset="0"/>
            </a:endParaRPr>
          </a:p>
          <a:p>
            <a:endParaRPr lang="en-IN" sz="2400" dirty="0"/>
          </a:p>
        </p:txBody>
      </p:sp>
      <p:pic>
        <p:nvPicPr>
          <p:cNvPr id="1026" name="Picture 2" descr="Understanding High-Context vs. Low-Context Communication: Navigating Global  Intera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0945" y="1690688"/>
            <a:ext cx="5366775" cy="4376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8170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6FE62-85BF-2E8B-8137-96F2739CF162}"/>
              </a:ext>
            </a:extLst>
          </p:cNvPr>
          <p:cNvSpPr>
            <a:spLocks noGrp="1"/>
          </p:cNvSpPr>
          <p:nvPr>
            <p:ph type="title"/>
          </p:nvPr>
        </p:nvSpPr>
        <p:spPr>
          <a:xfrm>
            <a:off x="630936" y="639520"/>
            <a:ext cx="3429000" cy="1719072"/>
          </a:xfrm>
        </p:spPr>
        <p:txBody>
          <a:bodyPr anchor="b">
            <a:normAutofit/>
          </a:bodyPr>
          <a:lstStyle/>
          <a:p>
            <a:r>
              <a:rPr lang="en-US" sz="3400" b="1">
                <a:latin typeface="Times New Roman"/>
                <a:cs typeface="Times New Roman"/>
              </a:rPr>
              <a:t>Chinese Cultural Factors to Overcome </a:t>
            </a:r>
            <a:endParaRPr lang="en-US" sz="3400"/>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1B7231-FFC5-178A-1558-B37F4A76B860}"/>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000" b="1">
                <a:latin typeface="Times New Roman"/>
                <a:cs typeface="Times New Roman"/>
              </a:rPr>
              <a:t>Communication Gap:</a:t>
            </a:r>
            <a:r>
              <a:rPr lang="en-US" sz="1000">
                <a:latin typeface="Times New Roman"/>
                <a:cs typeface="Times New Roman"/>
              </a:rPr>
              <a:t> Direct vs indirect styles</a:t>
            </a:r>
            <a:endParaRPr lang="en-US" sz="1000"/>
          </a:p>
          <a:p>
            <a:r>
              <a:rPr lang="en-US" sz="1000" b="1">
                <a:latin typeface="Times New Roman"/>
                <a:cs typeface="Times New Roman"/>
              </a:rPr>
              <a:t>Trust Formation:</a:t>
            </a:r>
            <a:r>
              <a:rPr lang="en-US" sz="1000">
                <a:latin typeface="Times New Roman"/>
                <a:cs typeface="Times New Roman"/>
              </a:rPr>
              <a:t> Extended relationship-building cycle</a:t>
            </a:r>
            <a:endParaRPr lang="en-US" sz="1000"/>
          </a:p>
          <a:p>
            <a:r>
              <a:rPr lang="en-US" sz="1000" b="1">
                <a:latin typeface="Times New Roman"/>
                <a:cs typeface="Times New Roman"/>
              </a:rPr>
              <a:t>Decision Structure:</a:t>
            </a:r>
            <a:r>
              <a:rPr lang="en-US" sz="1000">
                <a:latin typeface="Times New Roman"/>
                <a:cs typeface="Times New Roman"/>
              </a:rPr>
              <a:t> Hierarchical approval processes</a:t>
            </a:r>
            <a:endParaRPr lang="en-US" sz="1000"/>
          </a:p>
          <a:p>
            <a:r>
              <a:rPr lang="en-US" sz="1000" b="1">
                <a:latin typeface="Times New Roman"/>
                <a:cs typeface="Times New Roman"/>
              </a:rPr>
              <a:t>Contract View:</a:t>
            </a:r>
            <a:r>
              <a:rPr lang="en-US" sz="1000">
                <a:latin typeface="Times New Roman"/>
                <a:cs typeface="Times New Roman"/>
              </a:rPr>
              <a:t> Flexible and context-dependent interpretation</a:t>
            </a:r>
            <a:endParaRPr lang="en-US" sz="1000"/>
          </a:p>
          <a:p>
            <a:r>
              <a:rPr lang="en-US" sz="1000" b="1">
                <a:latin typeface="Times New Roman"/>
                <a:cs typeface="Times New Roman"/>
              </a:rPr>
              <a:t>Relationship Priority:</a:t>
            </a:r>
            <a:r>
              <a:rPr lang="en-US" sz="1000">
                <a:latin typeface="Times New Roman"/>
                <a:cs typeface="Times New Roman"/>
              </a:rPr>
              <a:t> Central driver of business success</a:t>
            </a:r>
            <a:endParaRPr lang="en-US" sz="1000"/>
          </a:p>
          <a:p>
            <a:r>
              <a:rPr lang="en-US" sz="1000" b="1">
                <a:latin typeface="Times New Roman"/>
                <a:cs typeface="Times New Roman"/>
              </a:rPr>
              <a:t>Guanxi:</a:t>
            </a:r>
            <a:r>
              <a:rPr lang="en-US" sz="1000">
                <a:latin typeface="Times New Roman"/>
                <a:cs typeface="Times New Roman"/>
              </a:rPr>
              <a:t> Network-based trust and obligation system (Kenton, 2023)</a:t>
            </a:r>
            <a:endParaRPr lang="en-US" sz="1000"/>
          </a:p>
          <a:p>
            <a:r>
              <a:rPr lang="en-US" sz="1000" b="1">
                <a:latin typeface="Times New Roman"/>
                <a:cs typeface="Times New Roman"/>
              </a:rPr>
              <a:t>Face-Saving:</a:t>
            </a:r>
            <a:r>
              <a:rPr lang="en-US" sz="1000">
                <a:latin typeface="Times New Roman"/>
                <a:cs typeface="Times New Roman"/>
              </a:rPr>
              <a:t> Preservation of dignity and reputation</a:t>
            </a:r>
            <a:endParaRPr lang="en-US" sz="1000"/>
          </a:p>
          <a:p>
            <a:r>
              <a:rPr lang="en-US" sz="1000" b="1">
                <a:latin typeface="Times New Roman"/>
                <a:cs typeface="Times New Roman"/>
              </a:rPr>
              <a:t>Indirect Speech:</a:t>
            </a:r>
            <a:r>
              <a:rPr lang="en-US" sz="1000">
                <a:latin typeface="Times New Roman"/>
                <a:cs typeface="Times New Roman"/>
              </a:rPr>
              <a:t> Contextual and implicit messaging style</a:t>
            </a:r>
            <a:endParaRPr lang="en-US" sz="1000"/>
          </a:p>
          <a:p>
            <a:endParaRPr lang="en-US" sz="1000"/>
          </a:p>
        </p:txBody>
      </p:sp>
      <p:pic>
        <p:nvPicPr>
          <p:cNvPr id="4" name="Picture 3" descr="Guanxi: What it is, how you get it, and why you'll never have it">
            <a:extLst>
              <a:ext uri="{FF2B5EF4-FFF2-40B4-BE49-F238E27FC236}">
                <a16:creationId xmlns:a16="http://schemas.microsoft.com/office/drawing/2014/main" id="{E15E9A61-E445-195B-A8EB-0794633A387C}"/>
              </a:ext>
            </a:extLst>
          </p:cNvPr>
          <p:cNvPicPr>
            <a:picLocks noChangeAspect="1"/>
          </p:cNvPicPr>
          <p:nvPr/>
        </p:nvPicPr>
        <p:blipFill>
          <a:blip r:embed="rId3"/>
          <a:stretch>
            <a:fillRect/>
          </a:stretch>
        </p:blipFill>
        <p:spPr>
          <a:xfrm>
            <a:off x="4735860" y="640080"/>
            <a:ext cx="6740592" cy="5577840"/>
          </a:xfrm>
          <a:prstGeom prst="rect">
            <a:avLst/>
          </a:prstGeom>
        </p:spPr>
      </p:pic>
    </p:spTree>
    <p:extLst>
      <p:ext uri="{BB962C8B-B14F-4D97-AF65-F5344CB8AC3E}">
        <p14:creationId xmlns:p14="http://schemas.microsoft.com/office/powerpoint/2010/main" val="445589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A1A996-8590-C76D-137E-815D6403C656}"/>
              </a:ext>
            </a:extLst>
          </p:cNvPr>
          <p:cNvSpPr>
            <a:spLocks noGrp="1"/>
          </p:cNvSpPr>
          <p:nvPr>
            <p:ph type="title"/>
          </p:nvPr>
        </p:nvSpPr>
        <p:spPr>
          <a:xfrm>
            <a:off x="489857" y="74839"/>
            <a:ext cx="3822189" cy="1899912"/>
          </a:xfrm>
        </p:spPr>
        <p:txBody>
          <a:bodyPr>
            <a:normAutofit/>
          </a:bodyPr>
          <a:lstStyle/>
          <a:p>
            <a:r>
              <a:rPr lang="en-US" sz="4000" b="1">
                <a:latin typeface="Times New Roman"/>
                <a:cs typeface="Times New Roman"/>
              </a:rPr>
              <a:t>Communication Differences</a:t>
            </a:r>
            <a:endParaRPr lang="en-US" sz="4000"/>
          </a:p>
        </p:txBody>
      </p:sp>
      <p:sp>
        <p:nvSpPr>
          <p:cNvPr id="3" name="Content Placeholder 2">
            <a:extLst>
              <a:ext uri="{FF2B5EF4-FFF2-40B4-BE49-F238E27FC236}">
                <a16:creationId xmlns:a16="http://schemas.microsoft.com/office/drawing/2014/main" id="{B53B1345-1D99-48FC-25B1-F6AE34598B8C}"/>
              </a:ext>
            </a:extLst>
          </p:cNvPr>
          <p:cNvSpPr>
            <a:spLocks noGrp="1"/>
          </p:cNvSpPr>
          <p:nvPr>
            <p:ph idx="1"/>
          </p:nvPr>
        </p:nvSpPr>
        <p:spPr>
          <a:xfrm>
            <a:off x="489857" y="1977001"/>
            <a:ext cx="4092775" cy="3742762"/>
          </a:xfrm>
        </p:spPr>
        <p:txBody>
          <a:bodyPr vert="horz" lIns="91440" tIns="45720" rIns="91440" bIns="45720" rtlCol="0" anchor="t">
            <a:noAutofit/>
          </a:bodyPr>
          <a:lstStyle/>
          <a:p>
            <a:r>
              <a:rPr lang="en-US" sz="1600" b="1" dirty="0">
                <a:latin typeface="Times New Roman"/>
                <a:cs typeface="Times New Roman"/>
              </a:rPr>
              <a:t>UK Style:</a:t>
            </a:r>
            <a:r>
              <a:rPr lang="en-US" sz="1600" dirty="0">
                <a:latin typeface="Times New Roman"/>
                <a:cs typeface="Times New Roman"/>
              </a:rPr>
              <a:t> Explicit and direct communication approach</a:t>
            </a:r>
            <a:endParaRPr lang="en-US" sz="1600" dirty="0"/>
          </a:p>
          <a:p>
            <a:r>
              <a:rPr lang="en-US" sz="1600" b="1" dirty="0">
                <a:latin typeface="Times New Roman"/>
                <a:cs typeface="Times New Roman"/>
              </a:rPr>
              <a:t>China Style:</a:t>
            </a:r>
            <a:r>
              <a:rPr lang="en-US" sz="1600" dirty="0">
                <a:latin typeface="Times New Roman"/>
                <a:cs typeface="Times New Roman"/>
              </a:rPr>
              <a:t> Indirect and context-dependent communication</a:t>
            </a:r>
            <a:endParaRPr lang="en-US" sz="1600" dirty="0"/>
          </a:p>
          <a:p>
            <a:r>
              <a:rPr lang="en-US" sz="1600" b="1" dirty="0">
                <a:latin typeface="Times New Roman"/>
                <a:cs typeface="Times New Roman"/>
              </a:rPr>
              <a:t>Silence:</a:t>
            </a:r>
            <a:r>
              <a:rPr lang="en-US" sz="1600" dirty="0">
                <a:latin typeface="Times New Roman"/>
                <a:cs typeface="Times New Roman"/>
              </a:rPr>
              <a:t> Strategic meaning rather than absence of response (Pang, Zhou and Chu, 2024)</a:t>
            </a:r>
            <a:endParaRPr lang="en-US" sz="1600" dirty="0"/>
          </a:p>
          <a:p>
            <a:r>
              <a:rPr lang="en-US" sz="1600" b="1" dirty="0">
                <a:latin typeface="Times New Roman"/>
                <a:cs typeface="Times New Roman"/>
              </a:rPr>
              <a:t>Agreement:</a:t>
            </a:r>
            <a:r>
              <a:rPr lang="en-US" sz="1600" dirty="0">
                <a:latin typeface="Times New Roman"/>
                <a:cs typeface="Times New Roman"/>
              </a:rPr>
              <a:t> Often indicated through non-verbal cues</a:t>
            </a:r>
            <a:endParaRPr lang="en-US" sz="1600" dirty="0"/>
          </a:p>
          <a:p>
            <a:r>
              <a:rPr lang="en-US" sz="1600" b="1" dirty="0">
                <a:latin typeface="Times New Roman"/>
                <a:cs typeface="Times New Roman"/>
              </a:rPr>
              <a:t>Misinterpretation Risk:</a:t>
            </a:r>
            <a:r>
              <a:rPr lang="en-US" sz="1600" dirty="0">
                <a:latin typeface="Times New Roman"/>
                <a:cs typeface="Times New Roman"/>
              </a:rPr>
              <a:t> High potential for strategic error</a:t>
            </a:r>
            <a:endParaRPr lang="en-US" sz="1600" dirty="0"/>
          </a:p>
          <a:p>
            <a:r>
              <a:rPr lang="en-US" sz="1600" b="1" dirty="0">
                <a:latin typeface="Times New Roman"/>
                <a:cs typeface="Times New Roman"/>
              </a:rPr>
              <a:t>Hierarchy:</a:t>
            </a:r>
            <a:r>
              <a:rPr lang="en-US" sz="1600" dirty="0">
                <a:latin typeface="Times New Roman"/>
                <a:cs typeface="Times New Roman"/>
              </a:rPr>
              <a:t> Seniority strongly shapes communication flow</a:t>
            </a:r>
            <a:endParaRPr lang="en-US" sz="1600" dirty="0"/>
          </a:p>
          <a:p>
            <a:r>
              <a:rPr lang="en-US" sz="1600" b="1" dirty="0">
                <a:latin typeface="Times New Roman"/>
                <a:cs typeface="Times New Roman"/>
              </a:rPr>
              <a:t>Relationship </a:t>
            </a:r>
            <a:r>
              <a:rPr lang="en-US" sz="1600" b="1" dirty="0" err="1">
                <a:latin typeface="Times New Roman"/>
                <a:cs typeface="Times New Roman"/>
              </a:rPr>
              <a:t>Signalling</a:t>
            </a:r>
            <a:r>
              <a:rPr lang="en-US" sz="1600" b="1" dirty="0">
                <a:latin typeface="Times New Roman"/>
                <a:cs typeface="Times New Roman"/>
              </a:rPr>
              <a:t>:</a:t>
            </a:r>
            <a:r>
              <a:rPr lang="en-US" sz="1600" dirty="0">
                <a:latin typeface="Times New Roman"/>
                <a:cs typeface="Times New Roman"/>
              </a:rPr>
              <a:t> Subtle cues (tone, </a:t>
            </a:r>
            <a:r>
              <a:rPr lang="en-US" sz="1600" dirty="0" err="1">
                <a:latin typeface="Times New Roman"/>
                <a:cs typeface="Times New Roman"/>
              </a:rPr>
              <a:t>behaviour</a:t>
            </a:r>
            <a:r>
              <a:rPr lang="en-US" sz="1600" dirty="0">
                <a:latin typeface="Times New Roman"/>
                <a:cs typeface="Times New Roman"/>
              </a:rPr>
              <a:t>)</a:t>
            </a:r>
            <a:endParaRPr lang="en-US" sz="1600" dirty="0"/>
          </a:p>
          <a:p>
            <a:endParaRPr lang="en-US" sz="1400" dirty="0"/>
          </a:p>
        </p:txBody>
      </p:sp>
      <p:graphicFrame>
        <p:nvGraphicFramePr>
          <p:cNvPr id="6" name="Table 5"/>
          <p:cNvGraphicFramePr>
            <a:graphicFrameLocks noGrp="1"/>
          </p:cNvGraphicFramePr>
          <p:nvPr>
            <p:extLst>
              <p:ext uri="{D42A27DB-BD31-4B8C-83A1-F6EECF244321}">
                <p14:modId xmlns:p14="http://schemas.microsoft.com/office/powerpoint/2010/main" val="332875957"/>
              </p:ext>
            </p:extLst>
          </p:nvPr>
        </p:nvGraphicFramePr>
        <p:xfrm>
          <a:off x="4757773" y="395037"/>
          <a:ext cx="7130876" cy="6271357"/>
        </p:xfrm>
        <a:graphic>
          <a:graphicData uri="http://schemas.openxmlformats.org/drawingml/2006/table">
            <a:tbl>
              <a:tblPr>
                <a:tableStyleId>{7DF18680-E054-41AD-8BC1-D1AEF772440D}</a:tableStyleId>
              </a:tblPr>
              <a:tblGrid>
                <a:gridCol w="1527518">
                  <a:extLst>
                    <a:ext uri="{9D8B030D-6E8A-4147-A177-3AD203B41FA5}">
                      <a16:colId xmlns:a16="http://schemas.microsoft.com/office/drawing/2014/main" val="1815273393"/>
                    </a:ext>
                  </a:extLst>
                </a:gridCol>
                <a:gridCol w="1796902">
                  <a:extLst>
                    <a:ext uri="{9D8B030D-6E8A-4147-A177-3AD203B41FA5}">
                      <a16:colId xmlns:a16="http://schemas.microsoft.com/office/drawing/2014/main" val="1728293783"/>
                    </a:ext>
                  </a:extLst>
                </a:gridCol>
                <a:gridCol w="1850066">
                  <a:extLst>
                    <a:ext uri="{9D8B030D-6E8A-4147-A177-3AD203B41FA5}">
                      <a16:colId xmlns:a16="http://schemas.microsoft.com/office/drawing/2014/main" val="1476894446"/>
                    </a:ext>
                  </a:extLst>
                </a:gridCol>
                <a:gridCol w="1956390">
                  <a:extLst>
                    <a:ext uri="{9D8B030D-6E8A-4147-A177-3AD203B41FA5}">
                      <a16:colId xmlns:a16="http://schemas.microsoft.com/office/drawing/2014/main" val="1962789011"/>
                    </a:ext>
                  </a:extLst>
                </a:gridCol>
              </a:tblGrid>
              <a:tr h="431644">
                <a:tc>
                  <a:txBody>
                    <a:bodyPr/>
                    <a:lstStyle/>
                    <a:p>
                      <a:pPr>
                        <a:lnSpc>
                          <a:spcPct val="150000"/>
                        </a:lnSpc>
                      </a:pPr>
                      <a:r>
                        <a:rPr lang="en-IN" sz="1200" dirty="0">
                          <a:latin typeface="Times New Roman" panose="02020603050405020304" pitchFamily="18" charset="0"/>
                          <a:cs typeface="Times New Roman" panose="02020603050405020304" pitchFamily="18" charset="0"/>
                        </a:rPr>
                        <a:t>Dimension</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United Kingdom</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China</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Business Impact on Negotiation</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160536531"/>
                  </a:ext>
                </a:extLst>
              </a:tr>
              <a:tr h="660847">
                <a:tc>
                  <a:txBody>
                    <a:bodyPr/>
                    <a:lstStyle/>
                    <a:p>
                      <a:pPr>
                        <a:lnSpc>
                          <a:spcPct val="150000"/>
                        </a:lnSpc>
                      </a:pPr>
                      <a:r>
                        <a:rPr lang="en-IN" sz="1200" dirty="0">
                          <a:latin typeface="Times New Roman" panose="02020603050405020304" pitchFamily="18" charset="0"/>
                          <a:cs typeface="Times New Roman" panose="02020603050405020304" pitchFamily="18" charset="0"/>
                        </a:rPr>
                        <a:t>Communication Style</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Direct, explicit, low-context</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Indirect, implicit, high-context</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a:latin typeface="Times New Roman" panose="02020603050405020304" pitchFamily="18" charset="0"/>
                          <a:cs typeface="Times New Roman" panose="02020603050405020304" pitchFamily="18" charset="0"/>
                        </a:rPr>
                        <a:t>UK may appear too blunt; China may seem unclear or evasive</a:t>
                      </a:r>
                      <a:endParaRPr lang="en-GB"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3975896972"/>
                  </a:ext>
                </a:extLst>
              </a:tr>
              <a:tr h="1064003">
                <a:tc>
                  <a:txBody>
                    <a:bodyPr/>
                    <a:lstStyle/>
                    <a:p>
                      <a:pPr>
                        <a:lnSpc>
                          <a:spcPct val="150000"/>
                        </a:lnSpc>
                      </a:pPr>
                      <a:r>
                        <a:rPr lang="en-IN" sz="1200" dirty="0">
                          <a:latin typeface="Times New Roman" panose="02020603050405020304" pitchFamily="18" charset="0"/>
                          <a:cs typeface="Times New Roman" panose="02020603050405020304" pitchFamily="18" charset="0"/>
                        </a:rPr>
                        <a:t>Decision Making</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Fast, individual-based</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Slow, consensus + hierarchy-based</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a:latin typeface="Times New Roman" panose="02020603050405020304" pitchFamily="18" charset="0"/>
                          <a:cs typeface="Times New Roman" panose="02020603050405020304" pitchFamily="18" charset="0"/>
                        </a:rPr>
                        <a:t>Negotiations take longer in China due to approvals</a:t>
                      </a:r>
                      <a:endParaRPr lang="en-GB"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2097233011"/>
                  </a:ext>
                </a:extLst>
              </a:tr>
              <a:tr h="660847">
                <a:tc>
                  <a:txBody>
                    <a:bodyPr/>
                    <a:lstStyle/>
                    <a:p>
                      <a:pPr>
                        <a:lnSpc>
                          <a:spcPct val="150000"/>
                        </a:lnSpc>
                      </a:pPr>
                      <a:r>
                        <a:rPr lang="en-IN" sz="1200" dirty="0">
                          <a:latin typeface="Times New Roman" panose="02020603050405020304" pitchFamily="18" charset="0"/>
                          <a:cs typeface="Times New Roman" panose="02020603050405020304" pitchFamily="18" charset="0"/>
                        </a:rPr>
                        <a:t>Business Focus</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Task-oriented, short-term results</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Relationship-oriented, long-term trust</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a:latin typeface="Times New Roman" panose="02020603050405020304" pitchFamily="18" charset="0"/>
                          <a:cs typeface="Times New Roman" panose="02020603050405020304" pitchFamily="18" charset="0"/>
                        </a:rPr>
                        <a:t>UK focuses on deal closure; China focuses on relationship building</a:t>
                      </a:r>
                      <a:endParaRPr lang="en-GB"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1015498743"/>
                  </a:ext>
                </a:extLst>
              </a:tr>
              <a:tr h="606859">
                <a:tc>
                  <a:txBody>
                    <a:bodyPr/>
                    <a:lstStyle/>
                    <a:p>
                      <a:pPr>
                        <a:lnSpc>
                          <a:spcPct val="150000"/>
                        </a:lnSpc>
                      </a:pPr>
                      <a:r>
                        <a:rPr lang="en-IN" sz="1200">
                          <a:latin typeface="Times New Roman" panose="02020603050405020304" pitchFamily="18" charset="0"/>
                          <a:cs typeface="Times New Roman" panose="02020603050405020304" pitchFamily="18" charset="0"/>
                        </a:rPr>
                        <a:t>Contract View</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Legally binding and fixed</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Flexible, adaptable, relational</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a:latin typeface="Times New Roman" panose="02020603050405020304" pitchFamily="18" charset="0"/>
                          <a:cs typeface="Times New Roman" panose="02020603050405020304" pitchFamily="18" charset="0"/>
                        </a:rPr>
                        <a:t>Risk of misunderstanding contract rigidity</a:t>
                      </a:r>
                      <a:endParaRPr lang="en-GB"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46548407"/>
                  </a:ext>
                </a:extLst>
              </a:tr>
              <a:tr h="782074">
                <a:tc>
                  <a:txBody>
                    <a:bodyPr/>
                    <a:lstStyle/>
                    <a:p>
                      <a:pPr>
                        <a:lnSpc>
                          <a:spcPct val="150000"/>
                        </a:lnSpc>
                      </a:pPr>
                      <a:r>
                        <a:rPr lang="en-IN" sz="1200">
                          <a:latin typeface="Times New Roman" panose="02020603050405020304" pitchFamily="18" charset="0"/>
                          <a:cs typeface="Times New Roman" panose="02020603050405020304" pitchFamily="18" charset="0"/>
                        </a:rPr>
                        <a:t>Power Structure</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Low power distance, egalitarian</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High power distance, hierarchical</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dirty="0">
                          <a:latin typeface="Times New Roman" panose="02020603050405020304" pitchFamily="18" charset="0"/>
                          <a:cs typeface="Times New Roman" panose="02020603050405020304" pitchFamily="18" charset="0"/>
                        </a:rPr>
                        <a:t>UK negotiates with mid-level managers; China requires senior approval</a:t>
                      </a:r>
                      <a:endParaRPr lang="en-GB"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73644528"/>
                  </a:ext>
                </a:extLst>
              </a:tr>
              <a:tr h="508575">
                <a:tc>
                  <a:txBody>
                    <a:bodyPr/>
                    <a:lstStyle/>
                    <a:p>
                      <a:pPr>
                        <a:lnSpc>
                          <a:spcPct val="150000"/>
                        </a:lnSpc>
                      </a:pPr>
                      <a:r>
                        <a:rPr lang="en-IN" sz="1200">
                          <a:latin typeface="Times New Roman" panose="02020603050405020304" pitchFamily="18" charset="0"/>
                          <a:cs typeface="Times New Roman" panose="02020603050405020304" pitchFamily="18" charset="0"/>
                        </a:rPr>
                        <a:t>Trust Formation</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a:latin typeface="Times New Roman" panose="02020603050405020304" pitchFamily="18" charset="0"/>
                          <a:cs typeface="Times New Roman" panose="02020603050405020304" pitchFamily="18" charset="0"/>
                        </a:rPr>
                        <a:t>Based on contracts and performance</a:t>
                      </a:r>
                      <a:endParaRPr lang="en-GB"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dirty="0">
                          <a:latin typeface="Times New Roman" panose="02020603050405020304" pitchFamily="18" charset="0"/>
                          <a:cs typeface="Times New Roman" panose="02020603050405020304" pitchFamily="18" charset="0"/>
                        </a:rPr>
                        <a:t>Based on </a:t>
                      </a:r>
                      <a:r>
                        <a:rPr lang="en-IN" sz="1200" dirty="0" err="1">
                          <a:latin typeface="Times New Roman" panose="02020603050405020304" pitchFamily="18" charset="0"/>
                          <a:cs typeface="Times New Roman" panose="02020603050405020304" pitchFamily="18" charset="0"/>
                        </a:rPr>
                        <a:t>Guanxi</a:t>
                      </a:r>
                      <a:r>
                        <a:rPr lang="en-IN" sz="1200" dirty="0">
                          <a:latin typeface="Times New Roman" panose="02020603050405020304" pitchFamily="18" charset="0"/>
                          <a:cs typeface="Times New Roman" panose="02020603050405020304" pitchFamily="18" charset="0"/>
                        </a:rPr>
                        <a:t> (relationships)</a:t>
                      </a:r>
                      <a:endParaRPr lang="en-IN"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dirty="0">
                          <a:latin typeface="Times New Roman" panose="02020603050405020304" pitchFamily="18" charset="0"/>
                          <a:cs typeface="Times New Roman" panose="02020603050405020304" pitchFamily="18" charset="0"/>
                        </a:rPr>
                        <a:t>UK underestimates time needed to build trust</a:t>
                      </a:r>
                      <a:endParaRPr lang="en-GB"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2793588391"/>
                  </a:ext>
                </a:extLst>
              </a:tr>
              <a:tr h="606859">
                <a:tc>
                  <a:txBody>
                    <a:bodyPr/>
                    <a:lstStyle/>
                    <a:p>
                      <a:pPr>
                        <a:lnSpc>
                          <a:spcPct val="150000"/>
                        </a:lnSpc>
                      </a:pPr>
                      <a:r>
                        <a:rPr lang="en-IN" sz="1200">
                          <a:latin typeface="Times New Roman" panose="02020603050405020304" pitchFamily="18" charset="0"/>
                          <a:cs typeface="Times New Roman" panose="02020603050405020304" pitchFamily="18" charset="0"/>
                        </a:rPr>
                        <a:t>Time Orientation</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Monochronic, time efficiency</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IN" sz="1200">
                          <a:latin typeface="Times New Roman" panose="02020603050405020304" pitchFamily="18" charset="0"/>
                          <a:cs typeface="Times New Roman" panose="02020603050405020304" pitchFamily="18" charset="0"/>
                        </a:rPr>
                        <a:t>Long-term orientation, flexible timing</a:t>
                      </a:r>
                      <a:endParaRPr lang="en-IN" sz="120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tc>
                  <a:txBody>
                    <a:bodyPr/>
                    <a:lstStyle/>
                    <a:p>
                      <a:pPr>
                        <a:lnSpc>
                          <a:spcPct val="150000"/>
                        </a:lnSpc>
                      </a:pPr>
                      <a:r>
                        <a:rPr lang="en-GB" sz="1200" dirty="0">
                          <a:latin typeface="Times New Roman" panose="02020603050405020304" pitchFamily="18" charset="0"/>
                          <a:cs typeface="Times New Roman" panose="02020603050405020304" pitchFamily="18" charset="0"/>
                        </a:rPr>
                        <a:t>UK expects fast closure; China prioritises patience</a:t>
                      </a:r>
                      <a:endParaRPr lang="en-GB" sz="1200" dirty="0">
                        <a:solidFill>
                          <a:schemeClr val="bg1"/>
                        </a:solidFill>
                        <a:latin typeface="Times New Roman" panose="02020603050405020304" pitchFamily="18" charset="0"/>
                        <a:cs typeface="Times New Roman" panose="02020603050405020304" pitchFamily="18" charset="0"/>
                      </a:endParaRPr>
                    </a:p>
                  </a:txBody>
                  <a:tcPr marL="77702" marR="77702" marT="38851" marB="38851" anchor="ctr"/>
                </a:tc>
                <a:extLst>
                  <a:ext uri="{0D108BD9-81ED-4DB2-BD59-A6C34878D82A}">
                    <a16:rowId xmlns:a16="http://schemas.microsoft.com/office/drawing/2014/main" val="1114162132"/>
                  </a:ext>
                </a:extLst>
              </a:tr>
            </a:tbl>
          </a:graphicData>
        </a:graphic>
      </p:graphicFrame>
    </p:spTree>
    <p:extLst>
      <p:ext uri="{BB962C8B-B14F-4D97-AF65-F5344CB8AC3E}">
        <p14:creationId xmlns:p14="http://schemas.microsoft.com/office/powerpoint/2010/main" val="356449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6BA06-50E5-7855-59A1-F5D178EC1359}"/>
              </a:ext>
            </a:extLst>
          </p:cNvPr>
          <p:cNvSpPr>
            <a:spLocks noGrp="1"/>
          </p:cNvSpPr>
          <p:nvPr>
            <p:ph type="title"/>
          </p:nvPr>
        </p:nvSpPr>
        <p:spPr>
          <a:xfrm>
            <a:off x="481013" y="3752849"/>
            <a:ext cx="3290887" cy="2452687"/>
          </a:xfrm>
        </p:spPr>
        <p:txBody>
          <a:bodyPr anchor="ctr">
            <a:normAutofit/>
          </a:bodyPr>
          <a:lstStyle/>
          <a:p>
            <a:r>
              <a:rPr lang="en-US" sz="3600" b="1">
                <a:latin typeface="Times New Roman"/>
                <a:cs typeface="Times New Roman"/>
              </a:rPr>
              <a:t>Negotiation Challenges </a:t>
            </a:r>
            <a:endParaRPr lang="en-US" sz="3600"/>
          </a:p>
        </p:txBody>
      </p:sp>
      <p:pic>
        <p:nvPicPr>
          <p:cNvPr id="4" name="Picture 3" descr="How to Learn from a Failed Negotiation">
            <a:extLst>
              <a:ext uri="{FF2B5EF4-FFF2-40B4-BE49-F238E27FC236}">
                <a16:creationId xmlns:a16="http://schemas.microsoft.com/office/drawing/2014/main" id="{D2A65AE6-D36A-3F1C-891A-5C84FD40F5FA}"/>
              </a:ext>
            </a:extLst>
          </p:cNvPr>
          <p:cNvPicPr>
            <a:picLocks noChangeAspect="1"/>
          </p:cNvPicPr>
          <p:nvPr/>
        </p:nvPicPr>
        <p:blipFill>
          <a:blip r:embed="rId3"/>
          <a:srcRect t="28235" b="17659"/>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7E72EA7-AB05-DE47-64C4-F2AF24534F2C}"/>
              </a:ext>
            </a:extLst>
          </p:cNvPr>
          <p:cNvSpPr>
            <a:spLocks noGrp="1"/>
          </p:cNvSpPr>
          <p:nvPr>
            <p:ph idx="1"/>
          </p:nvPr>
        </p:nvSpPr>
        <p:spPr>
          <a:xfrm>
            <a:off x="4223982" y="3963308"/>
            <a:ext cx="7790213" cy="2474458"/>
          </a:xfrm>
        </p:spPr>
        <p:txBody>
          <a:bodyPr vert="horz" lIns="91440" tIns="45720" rIns="91440" bIns="45720" rtlCol="0" anchor="ctr">
            <a:normAutofit/>
          </a:bodyPr>
          <a:lstStyle/>
          <a:p>
            <a:r>
              <a:rPr lang="en-US" sz="1600" b="1">
                <a:latin typeface="Times New Roman"/>
                <a:cs typeface="Times New Roman"/>
              </a:rPr>
              <a:t>Speed Mismatch:</a:t>
            </a:r>
            <a:r>
              <a:rPr lang="en-US" sz="1600">
                <a:latin typeface="Times New Roman"/>
                <a:cs typeface="Times New Roman"/>
              </a:rPr>
              <a:t> Divergent negotiation pacing expectations</a:t>
            </a:r>
            <a:endParaRPr lang="en-US" sz="1600"/>
          </a:p>
          <a:p>
            <a:r>
              <a:rPr lang="en-US" sz="1600" b="1">
                <a:latin typeface="Times New Roman"/>
                <a:cs typeface="Times New Roman"/>
              </a:rPr>
              <a:t>Decision Process:</a:t>
            </a:r>
            <a:r>
              <a:rPr lang="en-US" sz="1600">
                <a:latin typeface="Times New Roman"/>
                <a:cs typeface="Times New Roman"/>
              </a:rPr>
              <a:t> Multi-layer hierarchical approvals</a:t>
            </a:r>
            <a:endParaRPr lang="en-US" sz="1600"/>
          </a:p>
          <a:p>
            <a:r>
              <a:rPr lang="en-US" sz="1600" b="1">
                <a:latin typeface="Times New Roman"/>
                <a:cs typeface="Times New Roman"/>
              </a:rPr>
              <a:t>Contract View:</a:t>
            </a:r>
            <a:r>
              <a:rPr lang="en-US" sz="1600">
                <a:latin typeface="Times New Roman"/>
                <a:cs typeface="Times New Roman"/>
              </a:rPr>
              <a:t> Flexible, relationship-dependent interpretation</a:t>
            </a:r>
            <a:endParaRPr lang="en-US" sz="1600"/>
          </a:p>
          <a:p>
            <a:r>
              <a:rPr lang="en-US" sz="1600" b="1">
                <a:latin typeface="Times New Roman"/>
                <a:cs typeface="Times New Roman"/>
              </a:rPr>
              <a:t>Risk Orientation:</a:t>
            </a:r>
            <a:r>
              <a:rPr lang="en-US" sz="1600">
                <a:latin typeface="Times New Roman"/>
                <a:cs typeface="Times New Roman"/>
              </a:rPr>
              <a:t> Relatively conservative decision-making approach</a:t>
            </a:r>
            <a:endParaRPr lang="en-US" sz="1600"/>
          </a:p>
          <a:p>
            <a:r>
              <a:rPr lang="en-US" sz="1600" b="1">
                <a:latin typeface="Times New Roman"/>
                <a:cs typeface="Times New Roman"/>
              </a:rPr>
              <a:t>Authority Structure:</a:t>
            </a:r>
            <a:r>
              <a:rPr lang="en-US" sz="1600" dirty="0">
                <a:latin typeface="Times New Roman"/>
                <a:cs typeface="Times New Roman"/>
              </a:rPr>
              <a:t> </a:t>
            </a:r>
            <a:r>
              <a:rPr lang="en-US" sz="1600" err="1">
                <a:latin typeface="Times New Roman"/>
                <a:cs typeface="Times New Roman"/>
              </a:rPr>
              <a:t>Centralised</a:t>
            </a:r>
            <a:r>
              <a:rPr lang="en-US" sz="1600">
                <a:latin typeface="Times New Roman"/>
                <a:cs typeface="Times New Roman"/>
              </a:rPr>
              <a:t> and senior-led approval system</a:t>
            </a:r>
            <a:endParaRPr lang="en-US" sz="1600"/>
          </a:p>
          <a:p>
            <a:r>
              <a:rPr lang="en-US" sz="1600" b="1">
                <a:latin typeface="Times New Roman"/>
                <a:cs typeface="Times New Roman"/>
              </a:rPr>
              <a:t>Expectation Gap:</a:t>
            </a:r>
            <a:r>
              <a:rPr lang="en-US" sz="1600">
                <a:latin typeface="Times New Roman"/>
                <a:cs typeface="Times New Roman"/>
              </a:rPr>
              <a:t> Differing strategic priorities and timelines</a:t>
            </a:r>
            <a:endParaRPr lang="en-US" sz="1600"/>
          </a:p>
          <a:p>
            <a:r>
              <a:rPr lang="en-US" sz="1600" b="1">
                <a:latin typeface="Times New Roman"/>
                <a:cs typeface="Times New Roman"/>
              </a:rPr>
              <a:t>Relationship Dependency:</a:t>
            </a:r>
            <a:r>
              <a:rPr lang="en-US" sz="1600">
                <a:latin typeface="Times New Roman"/>
                <a:cs typeface="Times New Roman"/>
              </a:rPr>
              <a:t> Strong emphasis on long-term trust</a:t>
            </a:r>
            <a:endParaRPr lang="en-US" sz="1600"/>
          </a:p>
          <a:p>
            <a:endParaRPr lang="en-US" sz="1500"/>
          </a:p>
        </p:txBody>
      </p:sp>
    </p:spTree>
    <p:extLst>
      <p:ext uri="{BB962C8B-B14F-4D97-AF65-F5344CB8AC3E}">
        <p14:creationId xmlns:p14="http://schemas.microsoft.com/office/powerpoint/2010/main" val="2603535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ing business with the Chinese: Building Guanxi">
            <a:extLst>
              <a:ext uri="{FF2B5EF4-FFF2-40B4-BE49-F238E27FC236}">
                <a16:creationId xmlns:a16="http://schemas.microsoft.com/office/drawing/2014/main" id="{061E89DE-E99C-9BEE-2FBB-2A5724C205F6}"/>
              </a:ext>
            </a:extLst>
          </p:cNvPr>
          <p:cNvPicPr>
            <a:picLocks noChangeAspect="1"/>
          </p:cNvPicPr>
          <p:nvPr/>
        </p:nvPicPr>
        <p:blipFill>
          <a:blip r:embed="rId3"/>
          <a:srcRect l="12782" r="1143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093393-79DB-5B54-07DC-360D2CDB11C6}"/>
              </a:ext>
            </a:extLst>
          </p:cNvPr>
          <p:cNvSpPr>
            <a:spLocks noGrp="1"/>
          </p:cNvSpPr>
          <p:nvPr>
            <p:ph type="title"/>
          </p:nvPr>
        </p:nvSpPr>
        <p:spPr>
          <a:xfrm>
            <a:off x="7952524" y="336096"/>
            <a:ext cx="3822189" cy="1899912"/>
          </a:xfrm>
        </p:spPr>
        <p:txBody>
          <a:bodyPr>
            <a:normAutofit/>
          </a:bodyPr>
          <a:lstStyle/>
          <a:p>
            <a:r>
              <a:rPr lang="en-US" sz="3400" b="1">
                <a:latin typeface="Times New Roman"/>
                <a:cs typeface="Times New Roman"/>
              </a:rPr>
              <a:t>Strategy 1: Relationship Building (Guanxi) </a:t>
            </a:r>
            <a:endParaRPr lang="en-US" sz="3400"/>
          </a:p>
        </p:txBody>
      </p:sp>
      <p:sp>
        <p:nvSpPr>
          <p:cNvPr id="3" name="Content Placeholder 2">
            <a:extLst>
              <a:ext uri="{FF2B5EF4-FFF2-40B4-BE49-F238E27FC236}">
                <a16:creationId xmlns:a16="http://schemas.microsoft.com/office/drawing/2014/main" id="{480732AF-8B4F-9939-36A6-6AD1C383408B}"/>
              </a:ext>
            </a:extLst>
          </p:cNvPr>
          <p:cNvSpPr>
            <a:spLocks noGrp="1"/>
          </p:cNvSpPr>
          <p:nvPr>
            <p:ph idx="1"/>
          </p:nvPr>
        </p:nvSpPr>
        <p:spPr>
          <a:xfrm>
            <a:off x="7756581" y="2434201"/>
            <a:ext cx="3822189" cy="3742762"/>
          </a:xfrm>
        </p:spPr>
        <p:txBody>
          <a:bodyPr vert="horz" lIns="91440" tIns="45720" rIns="91440" bIns="45720" rtlCol="0">
            <a:normAutofit/>
          </a:bodyPr>
          <a:lstStyle/>
          <a:p>
            <a:r>
              <a:rPr lang="en-US" sz="1900" b="1" dirty="0" err="1">
                <a:latin typeface="Times New Roman"/>
                <a:cs typeface="Times New Roman"/>
              </a:rPr>
              <a:t>Guanxi</a:t>
            </a:r>
            <a:r>
              <a:rPr lang="en-US" sz="1900" b="1" dirty="0">
                <a:latin typeface="Times New Roman"/>
                <a:cs typeface="Times New Roman"/>
              </a:rPr>
              <a:t>: </a:t>
            </a:r>
            <a:r>
              <a:rPr lang="en-US" sz="1900" dirty="0">
                <a:latin typeface="Times New Roman"/>
                <a:cs typeface="Times New Roman"/>
              </a:rPr>
              <a:t>Relational trust and obligation network (</a:t>
            </a:r>
            <a:r>
              <a:rPr lang="en-US" sz="1900" dirty="0" err="1">
                <a:latin typeface="Times New Roman"/>
                <a:cs typeface="Times New Roman"/>
              </a:rPr>
              <a:t>Barbalet</a:t>
            </a:r>
            <a:r>
              <a:rPr lang="en-US" sz="1900" dirty="0">
                <a:latin typeface="Times New Roman"/>
                <a:cs typeface="Times New Roman"/>
              </a:rPr>
              <a:t>, 2021)</a:t>
            </a:r>
            <a:endParaRPr lang="en-US" sz="1900" dirty="0"/>
          </a:p>
          <a:p>
            <a:r>
              <a:rPr lang="en-US" sz="1900" b="1" dirty="0">
                <a:latin typeface="Times New Roman"/>
                <a:cs typeface="Times New Roman"/>
              </a:rPr>
              <a:t>Long-term engagement: </a:t>
            </a:r>
            <a:r>
              <a:rPr lang="en-US" sz="1900" dirty="0">
                <a:latin typeface="Times New Roman"/>
                <a:cs typeface="Times New Roman"/>
              </a:rPr>
              <a:t>Strategic priority over short-term gain</a:t>
            </a:r>
            <a:endParaRPr lang="en-US" sz="1900" dirty="0"/>
          </a:p>
          <a:p>
            <a:r>
              <a:rPr lang="en-US" sz="1900" b="1" dirty="0">
                <a:latin typeface="Times New Roman"/>
                <a:cs typeface="Times New Roman"/>
              </a:rPr>
              <a:t>Informal interaction: </a:t>
            </a:r>
            <a:r>
              <a:rPr lang="en-US" sz="1900" dirty="0">
                <a:latin typeface="Times New Roman"/>
                <a:cs typeface="Times New Roman"/>
              </a:rPr>
              <a:t>Builds relational depth and credibility</a:t>
            </a:r>
            <a:endParaRPr lang="en-US" sz="1900" dirty="0"/>
          </a:p>
          <a:p>
            <a:r>
              <a:rPr lang="en-US" sz="1900" b="1" dirty="0">
                <a:latin typeface="Times New Roman"/>
                <a:cs typeface="Times New Roman"/>
              </a:rPr>
              <a:t>Consistency: </a:t>
            </a:r>
            <a:r>
              <a:rPr lang="en-US" sz="1900" dirty="0" err="1">
                <a:latin typeface="Times New Roman"/>
                <a:cs typeface="Times New Roman"/>
              </a:rPr>
              <a:t>Behavioural</a:t>
            </a:r>
            <a:r>
              <a:rPr lang="en-US" sz="1900" dirty="0">
                <a:latin typeface="Times New Roman"/>
                <a:cs typeface="Times New Roman"/>
              </a:rPr>
              <a:t> reliability across interactions</a:t>
            </a:r>
            <a:endParaRPr lang="en-US" sz="1900" dirty="0"/>
          </a:p>
          <a:p>
            <a:r>
              <a:rPr lang="en-US" sz="1900" b="1" dirty="0">
                <a:latin typeface="Times New Roman"/>
                <a:cs typeface="Times New Roman"/>
              </a:rPr>
              <a:t>Reciprocity: </a:t>
            </a:r>
            <a:r>
              <a:rPr lang="en-US" sz="1900" dirty="0">
                <a:latin typeface="Times New Roman"/>
                <a:cs typeface="Times New Roman"/>
              </a:rPr>
              <a:t>Mutual benefit and obligation exchange system</a:t>
            </a:r>
            <a:endParaRPr lang="en-US" sz="1900" dirty="0"/>
          </a:p>
          <a:p>
            <a:endParaRPr lang="en-US" sz="1900" dirty="0"/>
          </a:p>
        </p:txBody>
      </p:sp>
    </p:spTree>
    <p:extLst>
      <p:ext uri="{BB962C8B-B14F-4D97-AF65-F5344CB8AC3E}">
        <p14:creationId xmlns:p14="http://schemas.microsoft.com/office/powerpoint/2010/main" val="2538217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Adapt Communication In The New Normal.">
            <a:extLst>
              <a:ext uri="{FF2B5EF4-FFF2-40B4-BE49-F238E27FC236}">
                <a16:creationId xmlns:a16="http://schemas.microsoft.com/office/drawing/2014/main" id="{74E95BB3-8F9F-03CE-355C-EFB08567A3FF}"/>
              </a:ext>
            </a:extLst>
          </p:cNvPr>
          <p:cNvPicPr>
            <a:picLocks noChangeAspect="1"/>
          </p:cNvPicPr>
          <p:nvPr/>
        </p:nvPicPr>
        <p:blipFill>
          <a:blip r:embed="rId3"/>
          <a:srcRect t="17627" r="-1" b="19548"/>
          <a:stretch>
            <a:fillRect/>
          </a:stretch>
        </p:blipFill>
        <p:spPr>
          <a:xfrm>
            <a:off x="-1" y="10"/>
            <a:ext cx="12228129" cy="4666928"/>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0CBCB743-9FCB-922B-6D47-C0EE906F821C}"/>
              </a:ext>
            </a:extLst>
          </p:cNvPr>
          <p:cNvSpPr>
            <a:spLocks noGrp="1"/>
          </p:cNvSpPr>
          <p:nvPr>
            <p:ph type="title"/>
          </p:nvPr>
        </p:nvSpPr>
        <p:spPr>
          <a:xfrm>
            <a:off x="804672" y="4551037"/>
            <a:ext cx="5021782" cy="1509931"/>
          </a:xfrm>
        </p:spPr>
        <p:txBody>
          <a:bodyPr>
            <a:normAutofit/>
          </a:bodyPr>
          <a:lstStyle/>
          <a:p>
            <a:r>
              <a:rPr lang="en-US" sz="3300" b="1">
                <a:latin typeface="Times New Roman"/>
                <a:cs typeface="Times New Roman"/>
              </a:rPr>
              <a:t>Strategy 2: Communication Adaptation </a:t>
            </a:r>
            <a:endParaRPr lang="en-US" sz="3300"/>
          </a:p>
        </p:txBody>
      </p:sp>
      <p:sp>
        <p:nvSpPr>
          <p:cNvPr id="3" name="Content Placeholder 2">
            <a:extLst>
              <a:ext uri="{FF2B5EF4-FFF2-40B4-BE49-F238E27FC236}">
                <a16:creationId xmlns:a16="http://schemas.microsoft.com/office/drawing/2014/main" id="{99DC4AB5-9221-EC57-051D-541C928780DA}"/>
              </a:ext>
            </a:extLst>
          </p:cNvPr>
          <p:cNvSpPr>
            <a:spLocks noGrp="1"/>
          </p:cNvSpPr>
          <p:nvPr>
            <p:ph idx="1"/>
          </p:nvPr>
        </p:nvSpPr>
        <p:spPr>
          <a:xfrm>
            <a:off x="5998533" y="4667151"/>
            <a:ext cx="5608581" cy="1509935"/>
          </a:xfrm>
        </p:spPr>
        <p:txBody>
          <a:bodyPr vert="horz" lIns="91440" tIns="45720" rIns="91440" bIns="45720" rtlCol="0" anchor="ctr">
            <a:noAutofit/>
          </a:bodyPr>
          <a:lstStyle/>
          <a:p>
            <a:r>
              <a:rPr lang="en-US" sz="1600" b="1">
                <a:latin typeface="Times New Roman"/>
                <a:cs typeface="Times New Roman"/>
              </a:rPr>
              <a:t>Communication Style:</a:t>
            </a:r>
            <a:r>
              <a:rPr lang="en-US" sz="1600">
                <a:latin typeface="Times New Roman"/>
                <a:cs typeface="Times New Roman"/>
              </a:rPr>
              <a:t> Indirect approach alignment</a:t>
            </a:r>
            <a:endParaRPr lang="en-US" sz="1600"/>
          </a:p>
          <a:p>
            <a:r>
              <a:rPr lang="en-US" sz="1600" b="1">
                <a:latin typeface="Times New Roman"/>
                <a:cs typeface="Times New Roman"/>
              </a:rPr>
              <a:t>Tone:</a:t>
            </a:r>
            <a:r>
              <a:rPr lang="en-US" sz="1600">
                <a:latin typeface="Times New Roman"/>
                <a:cs typeface="Times New Roman"/>
              </a:rPr>
              <a:t> Diplomatic and culturally sensitive language</a:t>
            </a:r>
            <a:endParaRPr lang="en-US" sz="1600"/>
          </a:p>
          <a:p>
            <a:r>
              <a:rPr lang="en-US" sz="1600" b="1">
                <a:latin typeface="Times New Roman"/>
                <a:cs typeface="Times New Roman"/>
              </a:rPr>
              <a:t>Listening:</a:t>
            </a:r>
            <a:r>
              <a:rPr lang="en-US" sz="1600">
                <a:latin typeface="Times New Roman"/>
                <a:cs typeface="Times New Roman"/>
              </a:rPr>
              <a:t> Active interpretation of implicit meaning</a:t>
            </a:r>
            <a:endParaRPr lang="en-US" sz="1600"/>
          </a:p>
          <a:p>
            <a:r>
              <a:rPr lang="en-US" sz="1600" b="1">
                <a:latin typeface="Times New Roman"/>
                <a:cs typeface="Times New Roman"/>
              </a:rPr>
              <a:t>Risk Reduction:</a:t>
            </a:r>
            <a:r>
              <a:rPr lang="en-US" sz="1600" dirty="0">
                <a:latin typeface="Times New Roman"/>
                <a:cs typeface="Times New Roman"/>
              </a:rPr>
              <a:t> </a:t>
            </a:r>
            <a:r>
              <a:rPr lang="en-US" sz="1600" err="1">
                <a:latin typeface="Times New Roman"/>
                <a:cs typeface="Times New Roman"/>
              </a:rPr>
              <a:t>Minimises</a:t>
            </a:r>
            <a:r>
              <a:rPr lang="en-US" sz="1600">
                <a:latin typeface="Times New Roman"/>
                <a:cs typeface="Times New Roman"/>
              </a:rPr>
              <a:t> miscommunication and ambiguity</a:t>
            </a:r>
            <a:endParaRPr lang="en-US" sz="1600"/>
          </a:p>
          <a:p>
            <a:r>
              <a:rPr lang="en-US" sz="1600" b="1">
                <a:latin typeface="Times New Roman"/>
                <a:cs typeface="Times New Roman"/>
              </a:rPr>
              <a:t>Messaging:</a:t>
            </a:r>
            <a:r>
              <a:rPr lang="en-US" sz="1600">
                <a:latin typeface="Times New Roman"/>
                <a:cs typeface="Times New Roman"/>
              </a:rPr>
              <a:t> Context-aware framing of business proposals</a:t>
            </a:r>
            <a:endParaRPr lang="en-US" sz="1600"/>
          </a:p>
          <a:p>
            <a:endParaRPr lang="en-US" sz="1300">
              <a:solidFill>
                <a:schemeClr val="tx2"/>
              </a:solidFill>
            </a:endParaRPr>
          </a:p>
        </p:txBody>
      </p:sp>
    </p:spTree>
    <p:extLst>
      <p:ext uri="{BB962C8B-B14F-4D97-AF65-F5344CB8AC3E}">
        <p14:creationId xmlns:p14="http://schemas.microsoft.com/office/powerpoint/2010/main" val="3214953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8E27D-C1EF-9E3C-FF7F-AD2355524F50}"/>
              </a:ext>
            </a:extLst>
          </p:cNvPr>
          <p:cNvSpPr>
            <a:spLocks noGrp="1"/>
          </p:cNvSpPr>
          <p:nvPr>
            <p:ph type="title"/>
          </p:nvPr>
        </p:nvSpPr>
        <p:spPr>
          <a:xfrm>
            <a:off x="761803" y="350196"/>
            <a:ext cx="4646904" cy="1624520"/>
          </a:xfrm>
        </p:spPr>
        <p:txBody>
          <a:bodyPr anchor="ctr">
            <a:normAutofit/>
          </a:bodyPr>
          <a:lstStyle/>
          <a:p>
            <a:r>
              <a:rPr lang="en-US" sz="4000" b="1">
                <a:latin typeface="Times New Roman"/>
                <a:cs typeface="Times New Roman"/>
              </a:rPr>
              <a:t>Strategy 3: Negotiation Design</a:t>
            </a:r>
            <a:endParaRPr lang="en-US" sz="4000"/>
          </a:p>
        </p:txBody>
      </p:sp>
      <p:sp>
        <p:nvSpPr>
          <p:cNvPr id="3" name="Content Placeholder 2">
            <a:extLst>
              <a:ext uri="{FF2B5EF4-FFF2-40B4-BE49-F238E27FC236}">
                <a16:creationId xmlns:a16="http://schemas.microsoft.com/office/drawing/2014/main" id="{A3445458-8D5A-CFB9-C126-32E91BC6AD0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b="1">
                <a:latin typeface="Times New Roman"/>
                <a:cs typeface="Times New Roman"/>
              </a:rPr>
              <a:t>Contract Design:</a:t>
            </a:r>
            <a:r>
              <a:rPr lang="en-US" sz="2000">
                <a:latin typeface="Times New Roman"/>
                <a:cs typeface="Times New Roman"/>
              </a:rPr>
              <a:t> Flexible and adaptive structuring</a:t>
            </a:r>
            <a:endParaRPr lang="en-US" sz="2000"/>
          </a:p>
          <a:p>
            <a:r>
              <a:rPr lang="en-US" sz="2000" b="1">
                <a:latin typeface="Times New Roman"/>
                <a:cs typeface="Times New Roman"/>
              </a:rPr>
              <a:t>Phasing:</a:t>
            </a:r>
            <a:r>
              <a:rPr lang="en-US" sz="2000">
                <a:latin typeface="Times New Roman"/>
                <a:cs typeface="Times New Roman"/>
              </a:rPr>
              <a:t> Incremental agreement development approach</a:t>
            </a:r>
            <a:endParaRPr lang="en-US" sz="2000"/>
          </a:p>
          <a:p>
            <a:r>
              <a:rPr lang="en-US" sz="2000" b="1">
                <a:latin typeface="Times New Roman"/>
                <a:cs typeface="Times New Roman"/>
              </a:rPr>
              <a:t>Decision-Making:</a:t>
            </a:r>
            <a:r>
              <a:rPr lang="en-US" sz="2000">
                <a:latin typeface="Times New Roman"/>
                <a:cs typeface="Times New Roman"/>
              </a:rPr>
              <a:t> Joint and collaborative governance</a:t>
            </a:r>
            <a:endParaRPr lang="en-US" sz="2000"/>
          </a:p>
          <a:p>
            <a:r>
              <a:rPr lang="en-US" sz="2000" b="1">
                <a:latin typeface="Times New Roman"/>
                <a:cs typeface="Times New Roman"/>
              </a:rPr>
              <a:t>Risk Allocation:</a:t>
            </a:r>
            <a:r>
              <a:rPr lang="en-US" sz="2000">
                <a:latin typeface="Times New Roman"/>
                <a:cs typeface="Times New Roman"/>
              </a:rPr>
              <a:t> Balanced and mutually shared exposure</a:t>
            </a:r>
            <a:endParaRPr lang="en-US" sz="2000"/>
          </a:p>
          <a:p>
            <a:r>
              <a:rPr lang="en-US" sz="2000" b="1">
                <a:latin typeface="Times New Roman"/>
                <a:cs typeface="Times New Roman"/>
              </a:rPr>
              <a:t>Strategic Focus:</a:t>
            </a:r>
            <a:r>
              <a:rPr lang="en-US" sz="2000">
                <a:latin typeface="Times New Roman"/>
                <a:cs typeface="Times New Roman"/>
              </a:rPr>
              <a:t> Long-term partnership orientation</a:t>
            </a:r>
            <a:endParaRPr lang="en-US" sz="2000"/>
          </a:p>
          <a:p>
            <a:endParaRPr lang="en-US" sz="2000"/>
          </a:p>
        </p:txBody>
      </p:sp>
      <p:pic>
        <p:nvPicPr>
          <p:cNvPr id="4" name="Picture 3" descr="Negotiation icon. Simple element from human resources collection. Creative  Negotiation icon for web design, templates, infographics and more 47569623  Vector Art at Vecteezy">
            <a:extLst>
              <a:ext uri="{FF2B5EF4-FFF2-40B4-BE49-F238E27FC236}">
                <a16:creationId xmlns:a16="http://schemas.microsoft.com/office/drawing/2014/main" id="{DF61280E-B145-0EFB-6CCD-F1C0DFA06D2E}"/>
              </a:ext>
            </a:extLst>
          </p:cNvPr>
          <p:cNvPicPr>
            <a:picLocks noChangeAspect="1"/>
          </p:cNvPicPr>
          <p:nvPr/>
        </p:nvPicPr>
        <p:blipFill>
          <a:blip r:embed="rId3"/>
          <a:srcRect l="4970" r="6042"/>
          <a:stretch>
            <a:fillRect/>
          </a:stretch>
        </p:blipFill>
        <p:spPr>
          <a:xfrm>
            <a:off x="6096000" y="1"/>
            <a:ext cx="6102825" cy="6858000"/>
          </a:xfrm>
          <a:prstGeom prst="rect">
            <a:avLst/>
          </a:prstGeom>
        </p:spPr>
      </p:pic>
    </p:spTree>
    <p:extLst>
      <p:ext uri="{BB962C8B-B14F-4D97-AF65-F5344CB8AC3E}">
        <p14:creationId xmlns:p14="http://schemas.microsoft.com/office/powerpoint/2010/main" val="2409026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ips for achieving Cultural Adaptability">
            <a:extLst>
              <a:ext uri="{FF2B5EF4-FFF2-40B4-BE49-F238E27FC236}">
                <a16:creationId xmlns:a16="http://schemas.microsoft.com/office/drawing/2014/main" id="{D296BD5A-DB27-6FA7-D453-37B0DF6874E7}"/>
              </a:ext>
            </a:extLst>
          </p:cNvPr>
          <p:cNvPicPr>
            <a:picLocks noChangeAspect="1"/>
          </p:cNvPicPr>
          <p:nvPr/>
        </p:nvPicPr>
        <p:blipFill>
          <a:blip r:embed="rId3"/>
          <a:srcRect l="1244" r="3202" b="1"/>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AA5F2046-12E0-D179-3146-769736E0789B}"/>
              </a:ext>
            </a:extLst>
          </p:cNvPr>
          <p:cNvSpPr>
            <a:spLocks noGrp="1"/>
          </p:cNvSpPr>
          <p:nvPr>
            <p:ph type="title"/>
          </p:nvPr>
        </p:nvSpPr>
        <p:spPr>
          <a:xfrm>
            <a:off x="6099252" y="3210519"/>
            <a:ext cx="5849632" cy="1365109"/>
          </a:xfrm>
        </p:spPr>
        <p:txBody>
          <a:bodyPr anchor="b">
            <a:normAutofit/>
          </a:bodyPr>
          <a:lstStyle/>
          <a:p>
            <a:r>
              <a:rPr lang="en-US" b="1">
                <a:latin typeface="Times New Roman"/>
                <a:cs typeface="Times New Roman"/>
              </a:rPr>
              <a:t>Importance of Cultural Adaptability </a:t>
            </a:r>
            <a:endParaRPr lang="en-US"/>
          </a:p>
        </p:txBody>
      </p:sp>
      <p:sp>
        <p:nvSpPr>
          <p:cNvPr id="3" name="Content Placeholder 2">
            <a:extLst>
              <a:ext uri="{FF2B5EF4-FFF2-40B4-BE49-F238E27FC236}">
                <a16:creationId xmlns:a16="http://schemas.microsoft.com/office/drawing/2014/main" id="{0CCCAD48-8530-AD2C-E242-2D378E176224}"/>
              </a:ext>
            </a:extLst>
          </p:cNvPr>
          <p:cNvSpPr>
            <a:spLocks noGrp="1"/>
          </p:cNvSpPr>
          <p:nvPr>
            <p:ph idx="1"/>
          </p:nvPr>
        </p:nvSpPr>
        <p:spPr>
          <a:xfrm>
            <a:off x="6251652" y="4572000"/>
            <a:ext cx="5552089" cy="1647825"/>
          </a:xfrm>
        </p:spPr>
        <p:txBody>
          <a:bodyPr vert="horz" lIns="91440" tIns="45720" rIns="91440" bIns="45720" rtlCol="0" anchor="t">
            <a:noAutofit/>
          </a:bodyPr>
          <a:lstStyle/>
          <a:p>
            <a:r>
              <a:rPr lang="en-US" sz="1600" b="1">
                <a:latin typeface="Times New Roman"/>
                <a:cs typeface="Times New Roman"/>
              </a:rPr>
              <a:t>Competitive Advantage:</a:t>
            </a:r>
            <a:r>
              <a:rPr lang="en-US" sz="1600">
                <a:latin typeface="Times New Roman"/>
                <a:cs typeface="Times New Roman"/>
              </a:rPr>
              <a:t> Enhanced global market performance</a:t>
            </a:r>
            <a:endParaRPr lang="en-US" sz="1600"/>
          </a:p>
          <a:p>
            <a:r>
              <a:rPr lang="en-US" sz="1600" b="1">
                <a:latin typeface="Times New Roman"/>
                <a:cs typeface="Times New Roman"/>
              </a:rPr>
              <a:t>Conflict Reduction:</a:t>
            </a:r>
            <a:r>
              <a:rPr lang="en-US" sz="1600">
                <a:latin typeface="Times New Roman"/>
                <a:cs typeface="Times New Roman"/>
              </a:rPr>
              <a:t> Improved cross-cultural alignment</a:t>
            </a:r>
            <a:endParaRPr lang="en-US" sz="1600"/>
          </a:p>
          <a:p>
            <a:r>
              <a:rPr lang="en-US" sz="1600" b="1">
                <a:latin typeface="Times New Roman"/>
                <a:cs typeface="Times New Roman"/>
              </a:rPr>
              <a:t>Trust Development:</a:t>
            </a:r>
            <a:r>
              <a:rPr lang="en-US" sz="1600">
                <a:latin typeface="Times New Roman"/>
                <a:cs typeface="Times New Roman"/>
              </a:rPr>
              <a:t> Foundation for sustainable partnerships</a:t>
            </a:r>
            <a:endParaRPr lang="en-US" sz="1600"/>
          </a:p>
          <a:p>
            <a:r>
              <a:rPr lang="en-US" sz="1600" b="1">
                <a:latin typeface="Times New Roman"/>
                <a:cs typeface="Times New Roman"/>
              </a:rPr>
              <a:t>Strategic Agility:</a:t>
            </a:r>
            <a:r>
              <a:rPr lang="en-US" sz="1600">
                <a:latin typeface="Times New Roman"/>
                <a:cs typeface="Times New Roman"/>
              </a:rPr>
              <a:t> Responsiveness in dynamic markets</a:t>
            </a:r>
            <a:endParaRPr lang="en-US" sz="1600"/>
          </a:p>
          <a:p>
            <a:r>
              <a:rPr lang="en-US" sz="1600" b="1">
                <a:latin typeface="Times New Roman"/>
                <a:cs typeface="Times New Roman"/>
              </a:rPr>
              <a:t>Leadership Capability:</a:t>
            </a:r>
            <a:r>
              <a:rPr lang="en-US" sz="1600">
                <a:latin typeface="Times New Roman"/>
                <a:cs typeface="Times New Roman"/>
              </a:rPr>
              <a:t> Effective cross-border management</a:t>
            </a:r>
            <a:endParaRPr lang="en-US" sz="1600"/>
          </a:p>
          <a:p>
            <a:endParaRPr lang="en-US" sz="1400"/>
          </a:p>
        </p:txBody>
      </p:sp>
    </p:spTree>
    <p:extLst>
      <p:ext uri="{BB962C8B-B14F-4D97-AF65-F5344CB8AC3E}">
        <p14:creationId xmlns:p14="http://schemas.microsoft.com/office/powerpoint/2010/main" val="2219509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Communication is Important in Business">
            <a:extLst>
              <a:ext uri="{FF2B5EF4-FFF2-40B4-BE49-F238E27FC236}">
                <a16:creationId xmlns:a16="http://schemas.microsoft.com/office/drawing/2014/main" id="{22F56053-F155-A985-40E7-52B057F1FC85}"/>
              </a:ext>
            </a:extLst>
          </p:cNvPr>
          <p:cNvPicPr>
            <a:picLocks noChangeAspect="1"/>
          </p:cNvPicPr>
          <p:nvPr/>
        </p:nvPicPr>
        <p:blipFill>
          <a:blip r:embed="rId3"/>
          <a:srcRect t="8306" r="-1" b="18649"/>
          <a:stretch>
            <a:fillRect/>
          </a:stretch>
        </p:blipFill>
        <p:spPr>
          <a:xfrm>
            <a:off x="-1" y="10"/>
            <a:ext cx="12228129" cy="4666928"/>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E22F37C1-2288-98D3-ACF5-F03B505208CA}"/>
              </a:ext>
            </a:extLst>
          </p:cNvPr>
          <p:cNvSpPr>
            <a:spLocks noGrp="1"/>
          </p:cNvSpPr>
          <p:nvPr>
            <p:ph type="title"/>
          </p:nvPr>
        </p:nvSpPr>
        <p:spPr>
          <a:xfrm>
            <a:off x="804672" y="4551037"/>
            <a:ext cx="5021782" cy="1509931"/>
          </a:xfrm>
        </p:spPr>
        <p:txBody>
          <a:bodyPr>
            <a:normAutofit/>
          </a:bodyPr>
          <a:lstStyle/>
          <a:p>
            <a:r>
              <a:rPr lang="en-US" sz="3600" b="1">
                <a:latin typeface="Times New Roman"/>
                <a:cs typeface="Times New Roman"/>
              </a:rPr>
              <a:t>Conclusion</a:t>
            </a:r>
            <a:endParaRPr lang="en-US" sz="3600" b="1"/>
          </a:p>
        </p:txBody>
      </p:sp>
      <p:sp>
        <p:nvSpPr>
          <p:cNvPr id="3" name="Content Placeholder 2">
            <a:extLst>
              <a:ext uri="{FF2B5EF4-FFF2-40B4-BE49-F238E27FC236}">
                <a16:creationId xmlns:a16="http://schemas.microsoft.com/office/drawing/2014/main" id="{252E9345-5CAC-D4A3-FEA7-FDBF41BDA105}"/>
              </a:ext>
            </a:extLst>
          </p:cNvPr>
          <p:cNvSpPr>
            <a:spLocks noGrp="1"/>
          </p:cNvSpPr>
          <p:nvPr>
            <p:ph idx="1"/>
          </p:nvPr>
        </p:nvSpPr>
        <p:spPr>
          <a:xfrm>
            <a:off x="5998533" y="4819551"/>
            <a:ext cx="5441668" cy="1509935"/>
          </a:xfrm>
        </p:spPr>
        <p:txBody>
          <a:bodyPr vert="horz" lIns="91440" tIns="45720" rIns="91440" bIns="45720" rtlCol="0" anchor="ctr">
            <a:noAutofit/>
          </a:bodyPr>
          <a:lstStyle/>
          <a:p>
            <a:r>
              <a:rPr lang="en-US" sz="1600" b="1">
                <a:latin typeface="Times New Roman"/>
                <a:cs typeface="Times New Roman"/>
              </a:rPr>
              <a:t>Culture:</a:t>
            </a:r>
            <a:r>
              <a:rPr lang="en-US" sz="1600">
                <a:latin typeface="Times New Roman"/>
                <a:cs typeface="Times New Roman"/>
              </a:rPr>
              <a:t> Primary determinant of negotiation success</a:t>
            </a:r>
            <a:endParaRPr lang="en-US" sz="1600"/>
          </a:p>
          <a:p>
            <a:r>
              <a:rPr lang="en-US" sz="1600" b="1">
                <a:latin typeface="Times New Roman"/>
                <a:cs typeface="Times New Roman"/>
              </a:rPr>
              <a:t>China:</a:t>
            </a:r>
            <a:r>
              <a:rPr lang="en-US" sz="1600">
                <a:latin typeface="Times New Roman"/>
                <a:cs typeface="Times New Roman"/>
              </a:rPr>
              <a:t> Relationship-</a:t>
            </a:r>
            <a:r>
              <a:rPr lang="en-US" sz="1600" err="1">
                <a:latin typeface="Times New Roman"/>
                <a:cs typeface="Times New Roman"/>
              </a:rPr>
              <a:t>centred</a:t>
            </a:r>
            <a:r>
              <a:rPr lang="en-US" sz="1600">
                <a:latin typeface="Times New Roman"/>
                <a:cs typeface="Times New Roman"/>
              </a:rPr>
              <a:t> business environment</a:t>
            </a:r>
            <a:endParaRPr lang="en-US" sz="1600"/>
          </a:p>
          <a:p>
            <a:r>
              <a:rPr lang="en-US" sz="1600" b="1">
                <a:latin typeface="Times New Roman"/>
                <a:cs typeface="Times New Roman"/>
              </a:rPr>
              <a:t>Tesco:</a:t>
            </a:r>
            <a:r>
              <a:rPr lang="en-US" sz="1600">
                <a:latin typeface="Times New Roman"/>
                <a:cs typeface="Times New Roman"/>
              </a:rPr>
              <a:t> Requires adaptive communication strategy</a:t>
            </a:r>
            <a:endParaRPr lang="en-US" sz="1600"/>
          </a:p>
          <a:p>
            <a:r>
              <a:rPr lang="en-US" sz="1600" b="1">
                <a:latin typeface="Times New Roman"/>
                <a:cs typeface="Times New Roman"/>
              </a:rPr>
              <a:t>Approach:</a:t>
            </a:r>
            <a:r>
              <a:rPr lang="en-US" sz="1600">
                <a:latin typeface="Times New Roman"/>
                <a:cs typeface="Times New Roman"/>
              </a:rPr>
              <a:t> Integration of flexibility and trust-building</a:t>
            </a:r>
            <a:endParaRPr lang="en-US" sz="1600"/>
          </a:p>
          <a:p>
            <a:r>
              <a:rPr lang="en-US" sz="1600" b="1">
                <a:latin typeface="Times New Roman"/>
                <a:cs typeface="Times New Roman"/>
              </a:rPr>
              <a:t>Outcome:</a:t>
            </a:r>
            <a:r>
              <a:rPr lang="en-US" sz="1600">
                <a:latin typeface="Times New Roman"/>
                <a:cs typeface="Times New Roman"/>
              </a:rPr>
              <a:t> Cultural intelligence as success driver</a:t>
            </a:r>
            <a:endParaRPr lang="en-US" sz="1600"/>
          </a:p>
          <a:p>
            <a:endParaRPr lang="en-US" sz="1300">
              <a:solidFill>
                <a:schemeClr val="tx2"/>
              </a:solidFill>
            </a:endParaRPr>
          </a:p>
        </p:txBody>
      </p:sp>
    </p:spTree>
    <p:extLst>
      <p:ext uri="{BB962C8B-B14F-4D97-AF65-F5344CB8AC3E}">
        <p14:creationId xmlns:p14="http://schemas.microsoft.com/office/powerpoint/2010/main" val="680928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ultural Communication Barriers in City Planning - Millennial Cities">
            <a:extLst>
              <a:ext uri="{FF2B5EF4-FFF2-40B4-BE49-F238E27FC236}">
                <a16:creationId xmlns:a16="http://schemas.microsoft.com/office/drawing/2014/main" id="{4071E517-F32E-F000-4ECC-D370CB7BC893}"/>
              </a:ext>
            </a:extLst>
          </p:cNvPr>
          <p:cNvPicPr>
            <a:picLocks noChangeAspect="1"/>
          </p:cNvPicPr>
          <p:nvPr/>
        </p:nvPicPr>
        <p:blipFill>
          <a:blip r:embed="rId2"/>
          <a:srcRect t="15414"/>
          <a:stretch>
            <a:fillRect/>
          </a:stretch>
        </p:blipFill>
        <p:spPr>
          <a:xfrm>
            <a:off x="1" y="1"/>
            <a:ext cx="12192000" cy="6857999"/>
          </a:xfrm>
          <a:prstGeom prst="rect">
            <a:avLst/>
          </a:prstGeom>
        </p:spPr>
      </p:pic>
      <p:sp useBgFill="1">
        <p:nvSpPr>
          <p:cNvPr id="18" name="Freeform: Shape 17">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26CD8B0-61B0-C98D-1969-52702856B431}"/>
              </a:ext>
            </a:extLst>
          </p:cNvPr>
          <p:cNvSpPr>
            <a:spLocks noGrp="1"/>
          </p:cNvSpPr>
          <p:nvPr>
            <p:ph type="title"/>
          </p:nvPr>
        </p:nvSpPr>
        <p:spPr>
          <a:xfrm>
            <a:off x="827352" y="606893"/>
            <a:ext cx="4775162" cy="809611"/>
          </a:xfrm>
        </p:spPr>
        <p:txBody>
          <a:bodyPr>
            <a:normAutofit/>
          </a:bodyPr>
          <a:lstStyle/>
          <a:p>
            <a:pPr algn="ctr"/>
            <a:r>
              <a:rPr lang="en-US" sz="3600" b="1">
                <a:latin typeface="Times New Roman"/>
                <a:cs typeface="Times New Roman"/>
              </a:rPr>
              <a:t>References</a:t>
            </a:r>
            <a:endParaRPr lang="en-US" sz="3600"/>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B339B7-5F2A-D4B7-7E53-508121BA7A24}"/>
              </a:ext>
            </a:extLst>
          </p:cNvPr>
          <p:cNvSpPr>
            <a:spLocks noGrp="1"/>
          </p:cNvSpPr>
          <p:nvPr>
            <p:ph idx="1"/>
          </p:nvPr>
        </p:nvSpPr>
        <p:spPr>
          <a:xfrm>
            <a:off x="6405" y="1894115"/>
            <a:ext cx="6113073" cy="3762882"/>
          </a:xfrm>
        </p:spPr>
        <p:txBody>
          <a:bodyPr vert="horz" lIns="91440" tIns="45720" rIns="91440" bIns="45720" rtlCol="0" anchor="ctr">
            <a:noAutofit/>
          </a:bodyPr>
          <a:lstStyle/>
          <a:p>
            <a:r>
              <a:rPr lang="en-US" sz="600" err="1">
                <a:latin typeface="Times New Roman"/>
                <a:cs typeface="Times New Roman"/>
              </a:rPr>
              <a:t>Anglès</a:t>
            </a:r>
            <a:r>
              <a:rPr lang="en-US" sz="600">
                <a:latin typeface="Times New Roman"/>
                <a:cs typeface="Times New Roman"/>
              </a:rPr>
              <a:t>, V. (2019) ‘Doing business in China: Challenges and opportunities’, </a:t>
            </a:r>
            <a:r>
              <a:rPr lang="en-US" sz="600" i="1">
                <a:latin typeface="Times New Roman"/>
                <a:cs typeface="Times New Roman"/>
              </a:rPr>
              <a:t>Global Business and Organizational Excellence</a:t>
            </a:r>
            <a:r>
              <a:rPr lang="en-US" sz="600">
                <a:latin typeface="Times New Roman"/>
                <a:cs typeface="Times New Roman"/>
              </a:rPr>
              <a:t>, 38(2), pp. 54–63. Available at: </a:t>
            </a:r>
            <a:r>
              <a:rPr lang="en-US" sz="600" dirty="0">
                <a:latin typeface="Times New Roman"/>
                <a:cs typeface="Times New Roman"/>
                <a:hlinkClick r:id="rId3"/>
              </a:rPr>
              <a:t>https://doi.org/10.1002/joe.21910</a:t>
            </a:r>
            <a:r>
              <a:rPr lang="en-US" sz="600" dirty="0">
                <a:latin typeface="Times New Roman"/>
                <a:cs typeface="Times New Roman"/>
              </a:rPr>
              <a:t>. </a:t>
            </a:r>
            <a:endParaRPr lang="en-US" sz="600" dirty="0"/>
          </a:p>
          <a:p>
            <a:r>
              <a:rPr lang="en-US" sz="600" err="1">
                <a:latin typeface="Times New Roman"/>
                <a:cs typeface="Times New Roman"/>
              </a:rPr>
              <a:t>Aririguzoh</a:t>
            </a:r>
            <a:r>
              <a:rPr lang="en-US" sz="600">
                <a:latin typeface="Times New Roman"/>
                <a:cs typeface="Times New Roman"/>
              </a:rPr>
              <a:t>, S. (2022) ‘Communication competencies, Culture and SDGs: Effective Processes to cross-cultural Communication’, </a:t>
            </a:r>
            <a:r>
              <a:rPr lang="en-US" sz="600" i="1">
                <a:latin typeface="Times New Roman"/>
                <a:cs typeface="Times New Roman"/>
              </a:rPr>
              <a:t>Humanities and Social Sciences Communications</a:t>
            </a:r>
            <a:r>
              <a:rPr lang="en-US" sz="600">
                <a:latin typeface="Times New Roman"/>
                <a:cs typeface="Times New Roman"/>
              </a:rPr>
              <a:t>, 9(1), pp. 1–11. Available at: </a:t>
            </a:r>
            <a:r>
              <a:rPr lang="en-US" sz="600" dirty="0">
                <a:latin typeface="Times New Roman"/>
                <a:cs typeface="Times New Roman"/>
                <a:hlinkClick r:id="rId4"/>
              </a:rPr>
              <a:t>https://www.nature.com/articles/s41599-022-01109-4</a:t>
            </a:r>
            <a:r>
              <a:rPr lang="en-US" sz="600" dirty="0">
                <a:latin typeface="Times New Roman"/>
                <a:cs typeface="Times New Roman"/>
              </a:rPr>
              <a:t>. </a:t>
            </a:r>
            <a:endParaRPr lang="en-US" sz="600" dirty="0"/>
          </a:p>
          <a:p>
            <a:r>
              <a:rPr lang="en-US" sz="600" err="1">
                <a:latin typeface="Times New Roman"/>
                <a:cs typeface="Times New Roman"/>
              </a:rPr>
              <a:t>Barbalet</a:t>
            </a:r>
            <a:r>
              <a:rPr lang="en-US" sz="600">
                <a:latin typeface="Times New Roman"/>
                <a:cs typeface="Times New Roman"/>
              </a:rPr>
              <a:t>, J. (2021) </a:t>
            </a:r>
            <a:r>
              <a:rPr lang="en-US" sz="600" i="1">
                <a:latin typeface="Times New Roman"/>
                <a:cs typeface="Times New Roman"/>
              </a:rPr>
              <a:t>The Theory of Guanxi and Chinese Society</a:t>
            </a:r>
            <a:r>
              <a:rPr lang="en-US" sz="600">
                <a:latin typeface="Times New Roman"/>
                <a:cs typeface="Times New Roman"/>
              </a:rPr>
              <a:t>. Oxford University Press. Available at: </a:t>
            </a:r>
            <a:r>
              <a:rPr lang="en-US" sz="600" dirty="0">
                <a:latin typeface="Times New Roman"/>
                <a:cs typeface="Times New Roman"/>
                <a:hlinkClick r:id="rId5"/>
              </a:rPr>
              <a:t>https://doi.org/10.1093/oso/9780198808732.001.0001</a:t>
            </a:r>
            <a:r>
              <a:rPr lang="en-US" sz="600" dirty="0">
                <a:latin typeface="Times New Roman"/>
                <a:cs typeface="Times New Roman"/>
              </a:rPr>
              <a:t>. </a:t>
            </a:r>
            <a:endParaRPr lang="en-US" sz="600" dirty="0"/>
          </a:p>
          <a:p>
            <a:r>
              <a:rPr lang="en-US" sz="600">
                <a:latin typeface="Times New Roman"/>
                <a:cs typeface="Times New Roman"/>
              </a:rPr>
              <a:t>Begum, S. and Oman, Z.U. (2025) ‘Digital Transformation in Retail’, </a:t>
            </a:r>
            <a:r>
              <a:rPr lang="en-US" sz="600" i="1">
                <a:latin typeface="Times New Roman"/>
                <a:cs typeface="Times New Roman"/>
              </a:rPr>
              <a:t>Journal of Emerging Technologies and Innovative Research</a:t>
            </a:r>
            <a:r>
              <a:rPr lang="en-US" sz="600">
                <a:latin typeface="Times New Roman"/>
                <a:cs typeface="Times New Roman"/>
              </a:rPr>
              <a:t>, 12(3), pp. i354–i361. Available at: </a:t>
            </a:r>
            <a:r>
              <a:rPr lang="en-US" sz="600" dirty="0">
                <a:latin typeface="Times New Roman"/>
                <a:cs typeface="Times New Roman"/>
                <a:hlinkClick r:id="rId6"/>
              </a:rPr>
              <a:t>https://doi.org/10.1729/Journal.44346</a:t>
            </a:r>
            <a:r>
              <a:rPr lang="en-US" sz="600" dirty="0">
                <a:latin typeface="Times New Roman"/>
                <a:cs typeface="Times New Roman"/>
              </a:rPr>
              <a:t>. </a:t>
            </a:r>
            <a:endParaRPr lang="en-US" sz="600" dirty="0"/>
          </a:p>
          <a:p>
            <a:r>
              <a:rPr lang="en-US" sz="600" err="1">
                <a:latin typeface="Times New Roman"/>
                <a:cs typeface="Times New Roman"/>
              </a:rPr>
              <a:t>Dakhli</a:t>
            </a:r>
            <a:r>
              <a:rPr lang="en-US" sz="600">
                <a:latin typeface="Times New Roman"/>
                <a:cs typeface="Times New Roman"/>
              </a:rPr>
              <a:t>, M., </a:t>
            </a:r>
            <a:r>
              <a:rPr lang="en-US" sz="600" err="1">
                <a:latin typeface="Times New Roman"/>
                <a:cs typeface="Times New Roman"/>
              </a:rPr>
              <a:t>Ketata</a:t>
            </a:r>
            <a:r>
              <a:rPr lang="en-US" sz="600">
                <a:latin typeface="Times New Roman"/>
                <a:cs typeface="Times New Roman"/>
              </a:rPr>
              <a:t>, I., Lifang, W. and White, M.S. (2019) ‘Tesco in China: How Could Things Go So Wrong?’, </a:t>
            </a:r>
            <a:r>
              <a:rPr lang="en-US" sz="600" i="1">
                <a:latin typeface="Times New Roman"/>
                <a:cs typeface="Times New Roman"/>
              </a:rPr>
              <a:t>Journal of International Business Education</a:t>
            </a:r>
            <a:r>
              <a:rPr lang="en-US" sz="600">
                <a:latin typeface="Times New Roman"/>
                <a:cs typeface="Times New Roman"/>
              </a:rPr>
              <a:t>, 14(1). Available at: </a:t>
            </a:r>
            <a:r>
              <a:rPr lang="en-US" sz="600" dirty="0">
                <a:latin typeface="Times New Roman"/>
                <a:cs typeface="Times New Roman"/>
                <a:hlinkClick r:id="rId7"/>
              </a:rPr>
              <a:t>https://doi.org/10.4135/9781529753936</a:t>
            </a:r>
            <a:r>
              <a:rPr lang="en-US" sz="600" dirty="0">
                <a:latin typeface="Times New Roman"/>
                <a:cs typeface="Times New Roman"/>
              </a:rPr>
              <a:t>. </a:t>
            </a:r>
            <a:endParaRPr lang="en-US" sz="600" dirty="0"/>
          </a:p>
          <a:p>
            <a:r>
              <a:rPr lang="en-US" sz="600">
                <a:latin typeface="Times New Roman"/>
                <a:cs typeface="Times New Roman"/>
              </a:rPr>
              <a:t>Farmer, D. (2025) </a:t>
            </a:r>
            <a:r>
              <a:rPr lang="en-US" sz="600" i="1">
                <a:latin typeface="Times New Roman"/>
                <a:cs typeface="Times New Roman"/>
              </a:rPr>
              <a:t>Chapter 8: Cultural Communication</a:t>
            </a:r>
            <a:r>
              <a:rPr lang="en-US" sz="600">
                <a:latin typeface="Times New Roman"/>
                <a:cs typeface="Times New Roman"/>
              </a:rPr>
              <a:t>, </a:t>
            </a:r>
            <a:r>
              <a:rPr lang="en-US" sz="600" i="1">
                <a:latin typeface="Times New Roman"/>
                <a:cs typeface="Times New Roman"/>
              </a:rPr>
              <a:t>Oral/Interpersonal Communication (new)</a:t>
            </a:r>
            <a:r>
              <a:rPr lang="en-US" sz="600">
                <a:latin typeface="Times New Roman"/>
                <a:cs typeface="Times New Roman"/>
              </a:rPr>
              <a:t>. </a:t>
            </a:r>
            <a:r>
              <a:rPr lang="en-US" sz="600" err="1">
                <a:latin typeface="Times New Roman"/>
                <a:cs typeface="Times New Roman"/>
              </a:rPr>
              <a:t>WisTech</a:t>
            </a:r>
            <a:r>
              <a:rPr lang="en-US" sz="600">
                <a:latin typeface="Times New Roman"/>
                <a:cs typeface="Times New Roman"/>
              </a:rPr>
              <a:t> Open. Available at: </a:t>
            </a:r>
            <a:r>
              <a:rPr lang="en-US" sz="600" dirty="0">
                <a:latin typeface="Times New Roman"/>
                <a:cs typeface="Times New Roman"/>
                <a:hlinkClick r:id="rId8"/>
              </a:rPr>
              <a:t>https://wtcs.pressbooks.pub/communications/chapter/chapter-8-cultural-communication/</a:t>
            </a:r>
            <a:r>
              <a:rPr lang="en-US" sz="600" dirty="0">
                <a:latin typeface="Times New Roman"/>
                <a:cs typeface="Times New Roman"/>
              </a:rPr>
              <a:t>. </a:t>
            </a:r>
            <a:endParaRPr lang="en-US" sz="600" dirty="0"/>
          </a:p>
          <a:p>
            <a:r>
              <a:rPr lang="en-US" sz="600">
                <a:latin typeface="Times New Roman"/>
                <a:cs typeface="Times New Roman"/>
              </a:rPr>
              <a:t>Gutterman, A.S. (2025) ‘Culture Explained: Definitions and Models’. Available at: </a:t>
            </a:r>
            <a:r>
              <a:rPr lang="en-US" sz="600" dirty="0">
                <a:latin typeface="Times New Roman"/>
                <a:cs typeface="Times New Roman"/>
                <a:hlinkClick r:id="rId9"/>
              </a:rPr>
              <a:t>https://doi.org/10.2139/ssrn.5524861</a:t>
            </a:r>
            <a:r>
              <a:rPr lang="en-US" sz="600" dirty="0">
                <a:latin typeface="Times New Roman"/>
                <a:cs typeface="Times New Roman"/>
              </a:rPr>
              <a:t>. </a:t>
            </a:r>
            <a:endParaRPr lang="en-US" sz="600" dirty="0"/>
          </a:p>
          <a:p>
            <a:r>
              <a:rPr lang="en-US" sz="600">
                <a:latin typeface="Times New Roman"/>
                <a:cs typeface="Times New Roman"/>
              </a:rPr>
              <a:t>Jose, J. and Navdeep (2024) ‘Cultural Intelligence in International Business Negotiations: a Systematic Review’, </a:t>
            </a:r>
            <a:r>
              <a:rPr lang="en-US" sz="600" i="1">
                <a:latin typeface="Times New Roman"/>
                <a:cs typeface="Times New Roman"/>
              </a:rPr>
              <a:t>International Journal of Innovative Research in Technology and Science</a:t>
            </a:r>
            <a:r>
              <a:rPr lang="en-US" sz="600">
                <a:latin typeface="Times New Roman"/>
                <a:cs typeface="Times New Roman"/>
              </a:rPr>
              <a:t>, 12(2), pp. 69–78. Available at: </a:t>
            </a:r>
            <a:r>
              <a:rPr lang="en-US" sz="600" dirty="0">
                <a:latin typeface="Times New Roman"/>
                <a:cs typeface="Times New Roman"/>
                <a:hlinkClick r:id="rId10"/>
              </a:rPr>
              <a:t>https://ijirts.org/index.php/ijirts/article/view/13</a:t>
            </a:r>
            <a:r>
              <a:rPr lang="en-US" sz="600" dirty="0">
                <a:latin typeface="Times New Roman"/>
                <a:cs typeface="Times New Roman"/>
              </a:rPr>
              <a:t>. </a:t>
            </a:r>
            <a:endParaRPr lang="en-US" sz="600" dirty="0"/>
          </a:p>
          <a:p>
            <a:r>
              <a:rPr lang="en-US" sz="600">
                <a:latin typeface="Times New Roman"/>
                <a:cs typeface="Times New Roman"/>
              </a:rPr>
              <a:t>Kenton, W. (2023) </a:t>
            </a:r>
            <a:r>
              <a:rPr lang="en-US" sz="600" i="1">
                <a:latin typeface="Times New Roman"/>
                <a:cs typeface="Times New Roman"/>
              </a:rPr>
              <a:t>Guanxi</a:t>
            </a:r>
            <a:r>
              <a:rPr lang="en-US" sz="600">
                <a:latin typeface="Times New Roman"/>
                <a:cs typeface="Times New Roman"/>
              </a:rPr>
              <a:t>, </a:t>
            </a:r>
            <a:r>
              <a:rPr lang="en-US" sz="600" i="1">
                <a:latin typeface="Times New Roman"/>
                <a:cs typeface="Times New Roman"/>
              </a:rPr>
              <a:t>Investopedia</a:t>
            </a:r>
            <a:r>
              <a:rPr lang="en-US" sz="600">
                <a:latin typeface="Times New Roman"/>
                <a:cs typeface="Times New Roman"/>
              </a:rPr>
              <a:t>. Available at: </a:t>
            </a:r>
            <a:r>
              <a:rPr lang="en-US" sz="600" dirty="0">
                <a:latin typeface="Times New Roman"/>
                <a:cs typeface="Times New Roman"/>
                <a:hlinkClick r:id="rId11"/>
              </a:rPr>
              <a:t>https://www.investopedia.com/terms/g/guanxi.asp</a:t>
            </a:r>
            <a:r>
              <a:rPr lang="en-US" sz="600" dirty="0">
                <a:latin typeface="Times New Roman"/>
                <a:cs typeface="Times New Roman"/>
              </a:rPr>
              <a:t>. </a:t>
            </a:r>
            <a:endParaRPr lang="en-US" sz="600" dirty="0"/>
          </a:p>
          <a:p>
            <a:r>
              <a:rPr lang="en-US" sz="600">
                <a:latin typeface="Times New Roman"/>
                <a:cs typeface="Times New Roman"/>
              </a:rPr>
              <a:t>Liu, C., Lu, J. and Zhan, Y. (2021) </a:t>
            </a:r>
            <a:r>
              <a:rPr lang="en-US" sz="600" i="1">
                <a:latin typeface="Times New Roman"/>
                <a:cs typeface="Times New Roman"/>
              </a:rPr>
              <a:t>Cultural Differences in Business Negotiations Between China and the UK</a:t>
            </a:r>
            <a:r>
              <a:rPr lang="en-US" sz="600">
                <a:latin typeface="Times New Roman"/>
                <a:cs typeface="Times New Roman"/>
              </a:rPr>
              <a:t>, </a:t>
            </a:r>
            <a:r>
              <a:rPr lang="en-US" sz="600" i="1" dirty="0">
                <a:latin typeface="Times New Roman"/>
                <a:cs typeface="Times New Roman"/>
                <a:hlinkClick r:id="rId12"/>
              </a:rPr>
              <a:t>www.atlantis-press.com</a:t>
            </a:r>
            <a:r>
              <a:rPr lang="en-US" sz="600">
                <a:latin typeface="Times New Roman"/>
                <a:cs typeface="Times New Roman"/>
              </a:rPr>
              <a:t>. Atlantis Press. Available at: </a:t>
            </a:r>
            <a:r>
              <a:rPr lang="en-US" sz="600" dirty="0">
                <a:latin typeface="Times New Roman"/>
                <a:cs typeface="Times New Roman"/>
                <a:hlinkClick r:id="rId13"/>
              </a:rPr>
              <a:t>https://doi.org/10.2991/assehr.k.211011.079</a:t>
            </a:r>
            <a:r>
              <a:rPr lang="en-US" sz="600" dirty="0">
                <a:latin typeface="Times New Roman"/>
                <a:cs typeface="Times New Roman"/>
              </a:rPr>
              <a:t>. </a:t>
            </a:r>
            <a:endParaRPr lang="en-US" sz="600" dirty="0"/>
          </a:p>
          <a:p>
            <a:r>
              <a:rPr lang="en-US" sz="600">
                <a:latin typeface="Times New Roman"/>
                <a:cs typeface="Times New Roman"/>
              </a:rPr>
              <a:t>Liu, X. (2024) </a:t>
            </a:r>
            <a:r>
              <a:rPr lang="en-US" sz="600" i="1">
                <a:latin typeface="Times New Roman"/>
                <a:cs typeface="Times New Roman"/>
              </a:rPr>
              <a:t>Effective Strategies for Cross-Cultural Business Negotiations</a:t>
            </a:r>
            <a:r>
              <a:rPr lang="en-US" sz="600">
                <a:latin typeface="Times New Roman"/>
                <a:cs typeface="Times New Roman"/>
              </a:rPr>
              <a:t>, </a:t>
            </a:r>
            <a:r>
              <a:rPr lang="en-US" sz="600" i="1">
                <a:latin typeface="Times New Roman"/>
                <a:cs typeface="Times New Roman"/>
              </a:rPr>
              <a:t>ResearchGate</a:t>
            </a:r>
            <a:r>
              <a:rPr lang="en-US" sz="600">
                <a:latin typeface="Times New Roman"/>
                <a:cs typeface="Times New Roman"/>
              </a:rPr>
              <a:t>. Available at: </a:t>
            </a:r>
            <a:r>
              <a:rPr lang="en-US" sz="600" dirty="0">
                <a:latin typeface="Times New Roman"/>
                <a:cs typeface="Times New Roman"/>
                <a:hlinkClick r:id="rId14"/>
              </a:rPr>
              <a:t>https://www.researchgate.net/publication/382662174_Effective_Strategies_for_Cross-Cultural_Business_Negotiations</a:t>
            </a:r>
            <a:r>
              <a:rPr lang="en-US" sz="600" dirty="0">
                <a:latin typeface="Times New Roman"/>
                <a:cs typeface="Times New Roman"/>
              </a:rPr>
              <a:t>. </a:t>
            </a:r>
            <a:endParaRPr lang="en-US" sz="600" dirty="0"/>
          </a:p>
          <a:p>
            <a:r>
              <a:rPr lang="en-US" sz="600">
                <a:latin typeface="Times New Roman"/>
                <a:cs typeface="Times New Roman"/>
              </a:rPr>
              <a:t>Nickerson, C. (2025) </a:t>
            </a:r>
            <a:r>
              <a:rPr lang="en-US" sz="600" i="1">
                <a:latin typeface="Times New Roman"/>
                <a:cs typeface="Times New Roman"/>
              </a:rPr>
              <a:t>Hofstede’s Cultural Dimensions Theory &amp; Examples</a:t>
            </a:r>
            <a:r>
              <a:rPr lang="en-US" sz="600">
                <a:latin typeface="Times New Roman"/>
                <a:cs typeface="Times New Roman"/>
              </a:rPr>
              <a:t>, </a:t>
            </a:r>
            <a:r>
              <a:rPr lang="en-US" sz="600" i="1">
                <a:latin typeface="Times New Roman"/>
                <a:cs typeface="Times New Roman"/>
              </a:rPr>
              <a:t>Simply Psychology</a:t>
            </a:r>
            <a:r>
              <a:rPr lang="en-US" sz="600">
                <a:latin typeface="Times New Roman"/>
                <a:cs typeface="Times New Roman"/>
              </a:rPr>
              <a:t>. Available at: </a:t>
            </a:r>
            <a:r>
              <a:rPr lang="en-US" sz="600" dirty="0">
                <a:latin typeface="Times New Roman"/>
                <a:cs typeface="Times New Roman"/>
                <a:hlinkClick r:id="rId15"/>
              </a:rPr>
              <a:t>https://www.simplypsychology.org/hofstedes-cultural-dimensions-theory.html</a:t>
            </a:r>
            <a:r>
              <a:rPr lang="en-US" sz="600" dirty="0">
                <a:latin typeface="Times New Roman"/>
                <a:cs typeface="Times New Roman"/>
              </a:rPr>
              <a:t>. </a:t>
            </a:r>
            <a:endParaRPr lang="en-US" sz="600" dirty="0"/>
          </a:p>
          <a:p>
            <a:r>
              <a:rPr lang="en-US" sz="600">
                <a:latin typeface="Times New Roman"/>
                <a:cs typeface="Times New Roman"/>
              </a:rPr>
              <a:t>Pang, H.T., Zhou, X. and Chu, M. (2024) ‘Cross-cultural differences in using nonverbal behaviors to identify indirect replies’, </a:t>
            </a:r>
            <a:r>
              <a:rPr lang="en-US" sz="600" i="1">
                <a:latin typeface="Times New Roman"/>
                <a:cs typeface="Times New Roman"/>
              </a:rPr>
              <a:t>Journal of Nonverbal Behavior</a:t>
            </a:r>
            <a:r>
              <a:rPr lang="en-US" sz="600">
                <a:latin typeface="Times New Roman"/>
                <a:cs typeface="Times New Roman"/>
              </a:rPr>
              <a:t>, 48(2). Available at: </a:t>
            </a:r>
            <a:r>
              <a:rPr lang="en-US" sz="600" dirty="0">
                <a:latin typeface="Times New Roman"/>
                <a:cs typeface="Times New Roman"/>
                <a:hlinkClick r:id="rId16"/>
              </a:rPr>
              <a:t>https://doi.org/10.1007/s10919-024-00454-z</a:t>
            </a:r>
            <a:r>
              <a:rPr lang="en-US" sz="600" dirty="0">
                <a:latin typeface="Times New Roman"/>
                <a:cs typeface="Times New Roman"/>
              </a:rPr>
              <a:t>. </a:t>
            </a:r>
            <a:endParaRPr lang="en-US" sz="600" dirty="0"/>
          </a:p>
          <a:p>
            <a:r>
              <a:rPr lang="en-US" sz="600">
                <a:latin typeface="Times New Roman"/>
                <a:cs typeface="Times New Roman"/>
              </a:rPr>
              <a:t>Piotrowska, M. and Piotrowski, J. (2023) </a:t>
            </a:r>
            <a:r>
              <a:rPr lang="en-US" sz="600" i="1">
                <a:latin typeface="Times New Roman"/>
                <a:cs typeface="Times New Roman"/>
              </a:rPr>
              <a:t>Hofstede’s Cultural Dimensions Theory</a:t>
            </a:r>
            <a:r>
              <a:rPr lang="en-US" sz="600">
                <a:latin typeface="Times New Roman"/>
                <a:cs typeface="Times New Roman"/>
              </a:rPr>
              <a:t>, </a:t>
            </a:r>
            <a:r>
              <a:rPr lang="en-US" sz="600" i="1">
                <a:latin typeface="Times New Roman"/>
                <a:cs typeface="Times New Roman"/>
              </a:rPr>
              <a:t>ResearchGate</a:t>
            </a:r>
            <a:r>
              <a:rPr lang="en-US" sz="600">
                <a:latin typeface="Times New Roman"/>
                <a:cs typeface="Times New Roman"/>
              </a:rPr>
              <a:t>. Available at: </a:t>
            </a:r>
            <a:r>
              <a:rPr lang="en-US" sz="600" dirty="0">
                <a:latin typeface="Times New Roman"/>
                <a:cs typeface="Times New Roman"/>
                <a:hlinkClick r:id="rId17"/>
              </a:rPr>
              <a:t>https://www.researchgate.net/publication/371822907_Hofstede</a:t>
            </a:r>
            <a:r>
              <a:rPr lang="en-US" sz="600" dirty="0">
                <a:latin typeface="Times New Roman"/>
                <a:cs typeface="Times New Roman"/>
              </a:rPr>
              <a:t>. </a:t>
            </a:r>
            <a:endParaRPr lang="en-US" sz="600" dirty="0"/>
          </a:p>
          <a:p>
            <a:r>
              <a:rPr lang="en-US" sz="600">
                <a:latin typeface="Times New Roman"/>
                <a:cs typeface="Times New Roman"/>
              </a:rPr>
              <a:t>Stephenson, J. (2023) ‘The Cultures Framework’, </a:t>
            </a:r>
            <a:r>
              <a:rPr lang="en-US" sz="600" i="1">
                <a:latin typeface="Times New Roman"/>
                <a:cs typeface="Times New Roman"/>
              </a:rPr>
              <a:t>Springer eBooks</a:t>
            </a:r>
            <a:r>
              <a:rPr lang="en-US" sz="600">
                <a:latin typeface="Times New Roman"/>
                <a:cs typeface="Times New Roman"/>
              </a:rPr>
              <a:t>, pp. 69–94. Available at: </a:t>
            </a:r>
            <a:r>
              <a:rPr lang="en-US" sz="600" dirty="0">
                <a:latin typeface="Times New Roman"/>
                <a:cs typeface="Times New Roman"/>
                <a:hlinkClick r:id="rId18"/>
              </a:rPr>
              <a:t>https://doi.org/10.1007/978-3-031-25515-1_4</a:t>
            </a:r>
            <a:r>
              <a:rPr lang="en-US" sz="600" dirty="0">
                <a:latin typeface="Times New Roman"/>
                <a:cs typeface="Times New Roman"/>
              </a:rPr>
              <a:t>. </a:t>
            </a:r>
            <a:endParaRPr lang="en-US" sz="600" dirty="0"/>
          </a:p>
          <a:p>
            <a:r>
              <a:rPr lang="en-US" sz="600">
                <a:latin typeface="Times New Roman"/>
                <a:cs typeface="Times New Roman"/>
              </a:rPr>
              <a:t>Thakur, V. and Verma, V. (2024) </a:t>
            </a:r>
            <a:r>
              <a:rPr lang="en-US" sz="600" i="1">
                <a:latin typeface="Times New Roman"/>
                <a:cs typeface="Times New Roman"/>
              </a:rPr>
              <a:t>BUSINESS COMMUNICATION</a:t>
            </a:r>
            <a:r>
              <a:rPr lang="en-US" sz="600">
                <a:latin typeface="Times New Roman"/>
                <a:cs typeface="Times New Roman"/>
              </a:rPr>
              <a:t>. Thakur Publication Private Limited. </a:t>
            </a:r>
            <a:endParaRPr lang="en-US" sz="600" dirty="0"/>
          </a:p>
          <a:p>
            <a:r>
              <a:rPr lang="en-US" sz="600">
                <a:latin typeface="Times New Roman"/>
                <a:cs typeface="Times New Roman"/>
              </a:rPr>
              <a:t>Tian, Q. (2021) ‘Analysis on the Business Strategy of Tesco in the Chinese Market’, </a:t>
            </a:r>
            <a:r>
              <a:rPr lang="en-US" sz="600" i="1">
                <a:latin typeface="Times New Roman"/>
                <a:cs typeface="Times New Roman"/>
              </a:rPr>
              <a:t>Modern Economics &amp; Management Forum</a:t>
            </a:r>
            <a:r>
              <a:rPr lang="en-US" sz="600">
                <a:latin typeface="Times New Roman"/>
                <a:cs typeface="Times New Roman"/>
              </a:rPr>
              <a:t>, 2(1). </a:t>
            </a:r>
            <a:endParaRPr lang="en-US" sz="600" dirty="0"/>
          </a:p>
          <a:p>
            <a:r>
              <a:rPr lang="en-US" sz="600">
                <a:latin typeface="Times New Roman"/>
                <a:cs typeface="Times New Roman"/>
              </a:rPr>
              <a:t>White, L. (2022) </a:t>
            </a:r>
            <a:r>
              <a:rPr lang="en-US" sz="600" i="1">
                <a:latin typeface="Times New Roman"/>
                <a:cs typeface="Times New Roman"/>
              </a:rPr>
              <a:t>Culture</a:t>
            </a:r>
            <a:r>
              <a:rPr lang="en-US" sz="600">
                <a:latin typeface="Times New Roman"/>
                <a:cs typeface="Times New Roman"/>
              </a:rPr>
              <a:t>, </a:t>
            </a:r>
            <a:r>
              <a:rPr lang="en-US" sz="600" i="1">
                <a:latin typeface="Times New Roman"/>
                <a:cs typeface="Times New Roman"/>
              </a:rPr>
              <a:t>Encyclopedia Britannica</a:t>
            </a:r>
            <a:r>
              <a:rPr lang="en-US" sz="600">
                <a:latin typeface="Times New Roman"/>
                <a:cs typeface="Times New Roman"/>
              </a:rPr>
              <a:t>. Britannica. Available at: </a:t>
            </a:r>
            <a:r>
              <a:rPr lang="en-US" sz="600" dirty="0">
                <a:latin typeface="Times New Roman"/>
                <a:cs typeface="Times New Roman"/>
                <a:hlinkClick r:id="rId19"/>
              </a:rPr>
              <a:t>https://www.britannica.com/topic/culture</a:t>
            </a:r>
            <a:r>
              <a:rPr lang="en-US" sz="600" dirty="0">
                <a:latin typeface="Times New Roman"/>
                <a:cs typeface="Times New Roman"/>
              </a:rPr>
              <a:t>. </a:t>
            </a:r>
            <a:endParaRPr lang="en-US" sz="600" dirty="0"/>
          </a:p>
          <a:p>
            <a:r>
              <a:rPr lang="en-US" sz="600">
                <a:latin typeface="Times New Roman"/>
                <a:cs typeface="Times New Roman"/>
              </a:rPr>
              <a:t>Ye, Z. (2024) </a:t>
            </a:r>
            <a:r>
              <a:rPr lang="en-US" sz="600" i="1">
                <a:latin typeface="Times New Roman"/>
                <a:cs typeface="Times New Roman"/>
              </a:rPr>
              <a:t>Language Barriers in Intercultural Communication and Their Translation Strategies</a:t>
            </a:r>
            <a:r>
              <a:rPr lang="en-US" sz="600">
                <a:latin typeface="Times New Roman"/>
                <a:cs typeface="Times New Roman"/>
              </a:rPr>
              <a:t>, </a:t>
            </a:r>
            <a:r>
              <a:rPr lang="en-US" sz="600" i="1">
                <a:latin typeface="Times New Roman"/>
                <a:cs typeface="Times New Roman"/>
              </a:rPr>
              <a:t>ResearchGate</a:t>
            </a:r>
            <a:r>
              <a:rPr lang="en-US" sz="600">
                <a:latin typeface="Times New Roman"/>
                <a:cs typeface="Times New Roman"/>
              </a:rPr>
              <a:t>. Available at: </a:t>
            </a:r>
            <a:r>
              <a:rPr lang="en-US" sz="600" dirty="0">
                <a:latin typeface="Times New Roman"/>
                <a:cs typeface="Times New Roman"/>
                <a:hlinkClick r:id="rId20"/>
              </a:rPr>
              <a:t>https://www.researchgate.net/publication/380352805_Language_Barriers_in_Intercultural_Communication_and_Their_Translation_Strategies</a:t>
            </a:r>
            <a:r>
              <a:rPr lang="en-US" sz="600" dirty="0">
                <a:latin typeface="Times New Roman"/>
                <a:cs typeface="Times New Roman"/>
              </a:rPr>
              <a:t>. </a:t>
            </a:r>
            <a:endParaRPr lang="en-US" sz="600" dirty="0"/>
          </a:p>
          <a:p>
            <a:endParaRPr lang="en-US" sz="600" dirty="0"/>
          </a:p>
        </p:txBody>
      </p:sp>
    </p:spTree>
    <p:extLst>
      <p:ext uri="{BB962C8B-B14F-4D97-AF65-F5344CB8AC3E}">
        <p14:creationId xmlns:p14="http://schemas.microsoft.com/office/powerpoint/2010/main" val="1490392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TotalTime>
  <Words>2895</Words>
  <Application>Microsoft Office PowerPoint</Application>
  <PresentationFormat>Widescreen</PresentationFormat>
  <Paragraphs>190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Times New Roman</vt:lpstr>
      <vt:lpstr>office theme</vt:lpstr>
      <vt:lpstr>LCBB6023  International Business Communications 2337237@Bogdan-Florin Vasile</vt:lpstr>
      <vt:lpstr>Presentation Outline </vt:lpstr>
      <vt:lpstr>Introduction </vt:lpstr>
      <vt:lpstr>Strategic Context (Tesco × Alibaba)  </vt:lpstr>
      <vt:lpstr>Definition of Culture </vt:lpstr>
      <vt:lpstr>Cultural Elements Framework  </vt:lpstr>
      <vt:lpstr>Hofstede's Cultural Dimensions Theory</vt:lpstr>
      <vt:lpstr>Hall's High-Context/Low-Context Theory</vt:lpstr>
      <vt:lpstr>Chinese Cultural Factors to Overcome </vt:lpstr>
      <vt:lpstr>Communication Differences</vt:lpstr>
      <vt:lpstr>Negotiation Challenges </vt:lpstr>
      <vt:lpstr>Strategy 1: Relationship Building (Guanxi) </vt:lpstr>
      <vt:lpstr>Strategy 2: Communication Adaptation </vt:lpstr>
      <vt:lpstr>Strategy 3: Negotiation Design</vt:lpstr>
      <vt:lpstr>Importance of Cultural Adaptability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LCBB6023  International Business Communications</dc:title>
  <dc:creator>user</dc:creator>
  <cp:lastModifiedBy>bogdan vasile</cp:lastModifiedBy>
  <cp:revision>149</cp:revision>
  <dcterms:created xsi:type="dcterms:W3CDTF">2026-06-23T12:12:21Z</dcterms:created>
  <dcterms:modified xsi:type="dcterms:W3CDTF">2026-07-17T14:35:43Z</dcterms:modified>
</cp:coreProperties>
</file>