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2"/>
  </p:notesMasterIdLst>
  <p:sldIdLst>
    <p:sldId id="256" r:id="rId2"/>
    <p:sldId id="579" r:id="rId3"/>
    <p:sldId id="580" r:id="rId4"/>
    <p:sldId id="577" r:id="rId5"/>
    <p:sldId id="257" r:id="rId6"/>
    <p:sldId id="274" r:id="rId7"/>
    <p:sldId id="275" r:id="rId8"/>
    <p:sldId id="276" r:id="rId9"/>
    <p:sldId id="277" r:id="rId10"/>
    <p:sldId id="278" r:id="rId11"/>
    <p:sldId id="573" r:id="rId12"/>
    <p:sldId id="259" r:id="rId13"/>
    <p:sldId id="258" r:id="rId14"/>
    <p:sldId id="260" r:id="rId15"/>
    <p:sldId id="261" r:id="rId16"/>
    <p:sldId id="262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2" r:id="rId25"/>
    <p:sldId id="270" r:id="rId26"/>
    <p:sldId id="271" r:id="rId27"/>
    <p:sldId id="574" r:id="rId28"/>
    <p:sldId id="575" r:id="rId29"/>
    <p:sldId id="576" r:id="rId30"/>
    <p:sldId id="279" r:id="rId31"/>
    <p:sldId id="282" r:id="rId32"/>
    <p:sldId id="283" r:id="rId33"/>
    <p:sldId id="284" r:id="rId34"/>
    <p:sldId id="285" r:id="rId35"/>
    <p:sldId id="280" r:id="rId36"/>
    <p:sldId id="290" r:id="rId37"/>
    <p:sldId id="581" r:id="rId38"/>
    <p:sldId id="590" r:id="rId39"/>
    <p:sldId id="587" r:id="rId40"/>
    <p:sldId id="588" r:id="rId41"/>
    <p:sldId id="589" r:id="rId42"/>
    <p:sldId id="558" r:id="rId43"/>
    <p:sldId id="559" r:id="rId44"/>
    <p:sldId id="564" r:id="rId45"/>
    <p:sldId id="582" r:id="rId46"/>
    <p:sldId id="583" r:id="rId47"/>
    <p:sldId id="586" r:id="rId48"/>
    <p:sldId id="584" r:id="rId49"/>
    <p:sldId id="591" r:id="rId50"/>
    <p:sldId id="592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7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2FED9-7236-1749-B702-D29B42BA78AD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580CB9-09EE-3F49-8E74-1CE241B96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415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580CB9-09EE-3F49-8E74-1CE241B966D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970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6D09-1332-954D-B511-8D054A10FE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08E93F-1232-F74A-92B8-46DD53D1FA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6FC1D-83A2-9C45-8D15-52B5E8158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D1CC9-2FE4-694E-BCDD-5EB3F8F0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91EE6-E26F-844B-BA00-3E1263E1E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9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C2A6C-737E-CD41-AF90-1474E0C2F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2959-0C25-6C4D-905E-E738D81CF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F4751-CB81-AB42-820E-B64D6DC8F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0AA66-3107-3F40-BA33-A2D82C777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7B104-79E1-A54D-938E-380E44B3C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889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FE1DA-97FE-A847-93B4-CEFC1B502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9F54E-7667-1643-A67B-265EFAB1C6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39A39-8C83-5E43-A560-B4D4CB646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D1DC4-66C0-3C4A-AC81-902EB74ED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5C6E0-BF98-AC4A-A372-C23754B1C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025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52F55-6DB7-0949-809F-E785F3B66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24543-12AF-4545-87D4-D41DBA5529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65C80F-7F65-6449-8D81-295687C0BD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FDFA7-46B7-CD40-97F6-711415E11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3A47-AC55-5141-A76A-AD627796B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6C84C-9E5E-9846-8B23-12E13FDD1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10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760EB-B48D-1A40-9B64-978A44911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F6E95-2369-B64F-AF73-9D042E72BF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4C579-6334-A04B-9178-09A7F2BB4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E1522C-10BF-144A-93BA-7C98407481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1EC2EA-D8F9-E641-8D13-5A52BE14EC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B5CF3-EE2A-5C4E-B533-599D10F46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FAABC9-3A7F-C64D-BC89-315FC2202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4B7695-94EA-084F-AE9F-B152CA4AF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6C86C-6379-2F45-BC0A-685850A2D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C1FA33-6939-EA4B-A3E8-6A1FB0A15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F69745-F4D8-1F46-80D5-6220DA6D8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E9CF70-B845-C14A-8727-9E0BD0B42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08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F2B03C-D88B-014C-A566-B4B5572D9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D08122-0446-6E42-A529-C978CCD96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B9A2AE-3B8E-F24D-9537-3CBCC9ED3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356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64313-3109-FF45-BB2C-BBB3323FE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66DC4-1146-7749-86D6-EC71F4C2A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71AF18-4371-764E-87AD-382568A774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23D5AD-52DB-354C-A0DB-37AE0F58D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462C7-785A-6045-944C-3FF05BB26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A0C70D-02F6-1847-9328-1E23FF08C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55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B875C-D496-0C43-9B34-C956864CA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4B296-B629-7546-86CF-F81A48D31E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DFD799-7C74-114F-A36B-F4E7C7846F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CB48-BD78-484E-ACF0-83CF8B982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8C4AD1-08DE-9745-8AEE-C372EA028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DC6D8-C270-8341-8955-57776B3FF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17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3C224-794C-4B4A-A877-16C9019B2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1CC248-4140-7F42-8E8B-618C5C88C6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B875F-A4BC-A347-9067-53922B2E7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7396F-3472-D945-9C96-C180BD3E6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09462-95A2-124C-88C1-119CBD0E9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691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82E586-E201-CA4F-9017-570D641FE3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CFD422-914D-B141-8FF2-8107D6FFA9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02BF6-FFE8-6146-A8C8-B9A92E884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6869A-9E97-6545-8C50-E8342F278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8E832-ECD7-A442-833B-14C92EDD8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83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C6EF5D-2D65-D047-BEC2-C742779FF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1115-3431-3949-A6D6-22762EDF8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CE612-5711-B14B-9C6F-A72CE0410B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0955F-56DE-CC49-BFE5-2D74E75238E8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ADAC0-139C-AA48-B1EA-9359FF1E0E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11DA8-8E3B-A74C-BB0B-779FB03862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BA9E7-0CA8-9842-A99B-3F525F9CD0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95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hyperlink" Target="http://www.ico.org.uk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if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DR8qGmyEQg" TargetMode="External"/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tif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tif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trends.goog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E93746-714E-FC44-804F-949CAA570F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84" b="328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A97AD-FDC7-5E47-9DA9-F34E9399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3400" dirty="0"/>
              <a:t>Data, GDPR, Customer Behavior, Trends and Niches 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121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283874-FBC6-7C42-A1BF-F7E85C545E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720E01-2D12-2146-9C5E-3A517FE17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Class Question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7366F-66BE-CF40-A528-ACCBCF6C3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Why is data such a big deal?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Why is data privacy so important?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Who in a business should understand GDPR</a:t>
            </a:r>
            <a:r>
              <a:rPr lang="en-US" sz="1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06469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04BD94-F871-5C4C-987C-0571F90248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466" b="39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E5F8D-7C76-BB41-AFD2-9726822A9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r>
              <a:rPr lang="en-US" sz="4000"/>
              <a:t>Big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1ED41-1A38-844A-9CFE-97626928A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What is it?</a:t>
            </a:r>
          </a:p>
          <a:p>
            <a:pPr marL="0" indent="0">
              <a:buNone/>
            </a:pPr>
            <a:r>
              <a:rPr lang="en-US" sz="1800" dirty="0"/>
              <a:t>What is it good for?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https://</a:t>
            </a:r>
            <a:r>
              <a:rPr lang="en-US" sz="1800" dirty="0" err="1"/>
              <a:t>www.ted.com</a:t>
            </a:r>
            <a:r>
              <a:rPr lang="en-US" sz="1800" dirty="0"/>
              <a:t>/talks/</a:t>
            </a:r>
            <a:r>
              <a:rPr lang="en-US" sz="1800" dirty="0" err="1"/>
              <a:t>kenneth_cukier_big_data_is_better_data?utm_campaign</a:t>
            </a:r>
            <a:r>
              <a:rPr lang="en-US" sz="1800" dirty="0"/>
              <a:t>=</a:t>
            </a:r>
            <a:r>
              <a:rPr lang="en-US" sz="1800" dirty="0" err="1"/>
              <a:t>tedspread&amp;utm_medium</a:t>
            </a:r>
            <a:r>
              <a:rPr lang="en-US" sz="1800" dirty="0"/>
              <a:t>=</a:t>
            </a:r>
            <a:r>
              <a:rPr lang="en-US" sz="1800" dirty="0" err="1"/>
              <a:t>referral&amp;utm_source</a:t>
            </a:r>
            <a:r>
              <a:rPr lang="en-US" sz="1800" dirty="0"/>
              <a:t>=</a:t>
            </a:r>
            <a:r>
              <a:rPr lang="en-US" sz="1800" dirty="0" err="1"/>
              <a:t>tedcomshare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478191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6EBC5-7662-A544-9B80-113613B9A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GDPR – I’m sorry </a:t>
            </a:r>
            <a:r>
              <a:rPr lang="en-US" dirty="0">
                <a:sym typeface="Wingdings" pitchFamily="2" charset="2"/>
              </a:rPr>
              <a:t>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2476D-1FDE-9742-95A4-6A905F7DB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 can’t talk about contemporary issues without mentioning GDPR</a:t>
            </a:r>
          </a:p>
          <a:p>
            <a:r>
              <a:rPr lang="en-US" dirty="0"/>
              <a:t>It’s a dry subject, but ABSOLUTELY VITAL!</a:t>
            </a:r>
          </a:p>
          <a:p>
            <a:r>
              <a:rPr lang="en-US" dirty="0"/>
              <a:t>You need to know about GDPR for most jobs</a:t>
            </a:r>
          </a:p>
          <a:p>
            <a:r>
              <a:rPr lang="en-US" dirty="0"/>
              <a:t>Consequences for not complying are drastic</a:t>
            </a:r>
          </a:p>
          <a:p>
            <a:r>
              <a:rPr lang="en-US" dirty="0"/>
              <a:t>To make it up to you I have included pictures of dogs and cats. Not as random as it sounds. This is a marketing trick “</a:t>
            </a:r>
            <a:r>
              <a:rPr lang="en-US" dirty="0" err="1"/>
              <a:t>Catvertising</a:t>
            </a:r>
            <a:r>
              <a:rPr lang="en-US" dirty="0"/>
              <a:t>” ad the positive phycological effects of using animals in communication. Thought it may help pepper the pill! </a:t>
            </a:r>
            <a:r>
              <a:rPr lang="en-US" dirty="0">
                <a:sym typeface="Wingdings" pitchFamily="2" charset="2"/>
              </a:rPr>
              <a:t>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159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9233F-C860-9549-88B6-49449F77E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GDPR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17055B-7A84-8341-BBF7-48B8E0102B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70" r="142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383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B508F-2807-5A4E-880B-5C76D1B48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endParaRPr lang="en-US" sz="2000" dirty="0"/>
          </a:p>
          <a:p>
            <a:r>
              <a:rPr lang="en-US" sz="2000" dirty="0"/>
              <a:t>Introduced May 25th 2018</a:t>
            </a:r>
          </a:p>
          <a:p>
            <a:r>
              <a:rPr lang="en-US" sz="2000" dirty="0"/>
              <a:t>Replaces 1995 data protection directive</a:t>
            </a:r>
          </a:p>
          <a:p>
            <a:r>
              <a:rPr lang="en-US" sz="2000" dirty="0"/>
              <a:t>Unified rules for EU countries</a:t>
            </a:r>
          </a:p>
          <a:p>
            <a:r>
              <a:rPr lang="en-US" sz="2000" dirty="0"/>
              <a:t> Effects all businesses which collect or use data from anyone in the EU</a:t>
            </a:r>
          </a:p>
          <a:p>
            <a:r>
              <a:rPr lang="en-US" sz="2000" dirty="0"/>
              <a:t>Full regulation is 88 pages long and has 98 articles</a:t>
            </a:r>
          </a:p>
          <a:p>
            <a:r>
              <a:rPr lang="en-US" sz="2000" dirty="0"/>
              <a:t>Post Brexit, DP2018</a:t>
            </a:r>
          </a:p>
        </p:txBody>
      </p:sp>
    </p:spTree>
    <p:extLst>
      <p:ext uri="{BB962C8B-B14F-4D97-AF65-F5344CB8AC3E}">
        <p14:creationId xmlns:p14="http://schemas.microsoft.com/office/powerpoint/2010/main" val="2591690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4145C-BBEE-2C41-A89E-FE520B9F1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Why?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23025-39C0-1B40-B794-5A16B31EFF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441C6-7D3A-9E4D-96B5-F93EF1945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 dirty="0"/>
              <a:t>Protect personal data and strengthen privacy rights</a:t>
            </a:r>
          </a:p>
          <a:p>
            <a:r>
              <a:rPr lang="en-US" sz="2400" dirty="0"/>
              <a:t>Users gain control over their data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00072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37078-8CB2-B640-B1C4-D94E6489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Personal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C0044C-9771-0341-B0EB-ECE0047691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04" r="297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B8EF1-D5F8-2849-8A56-755FB0A6A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Directly identifying information: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Name</a:t>
            </a:r>
          </a:p>
          <a:p>
            <a:r>
              <a:rPr lang="en-US" sz="2400" dirty="0"/>
              <a:t>Address </a:t>
            </a:r>
          </a:p>
          <a:p>
            <a:r>
              <a:rPr lang="en-US" sz="2400" dirty="0"/>
              <a:t>Email</a:t>
            </a:r>
          </a:p>
          <a:p>
            <a:r>
              <a:rPr lang="en-US" sz="2400" dirty="0"/>
              <a:t>IP</a:t>
            </a:r>
          </a:p>
          <a:p>
            <a:r>
              <a:rPr lang="en-US" sz="2400" dirty="0"/>
              <a:t>Cookies</a:t>
            </a:r>
          </a:p>
          <a:p>
            <a:r>
              <a:rPr lang="en-US" sz="2400" dirty="0"/>
              <a:t>Phone number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87609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BFF07-667F-844C-8AE2-9B59B9FCC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Sensitive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966B2-C550-4849-AE7B-B8ECCC77A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Data which may reveal: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Racial or ethnic origin</a:t>
            </a:r>
          </a:p>
          <a:p>
            <a:r>
              <a:rPr lang="en-GB" sz="2000" dirty="0"/>
              <a:t>Political opinions</a:t>
            </a:r>
          </a:p>
          <a:p>
            <a:r>
              <a:rPr lang="en-GB" sz="2000" dirty="0"/>
              <a:t>Religious or philosophical beliefs</a:t>
            </a:r>
          </a:p>
          <a:p>
            <a:r>
              <a:rPr lang="en-GB" sz="2000" dirty="0"/>
              <a:t>Trade union membership</a:t>
            </a:r>
          </a:p>
          <a:p>
            <a:r>
              <a:rPr lang="en-GB" sz="2000" dirty="0"/>
              <a:t>Genetic data</a:t>
            </a:r>
          </a:p>
          <a:p>
            <a:r>
              <a:rPr lang="en-GB" sz="2000" dirty="0"/>
              <a:t>Biometric data </a:t>
            </a:r>
          </a:p>
          <a:p>
            <a:r>
              <a:rPr lang="en-GB" sz="2000" dirty="0"/>
              <a:t>Data concerning health/ sex life and/or sexual orientation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F4A4EC-F11F-824A-A3C5-85BF39511B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50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17321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FB3C9-53E0-FF4E-983E-6F396CCE8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Penalty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60332E-3E9D-CF46-8637-7B94F4D786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7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02D42-1BB9-844D-A3EB-C63512AF4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400"/>
              <a:t>Fine up to 20 million Euros or 4% global turnover</a:t>
            </a:r>
          </a:p>
        </p:txBody>
      </p:sp>
    </p:spTree>
    <p:extLst>
      <p:ext uri="{BB962C8B-B14F-4D97-AF65-F5344CB8AC3E}">
        <p14:creationId xmlns:p14="http://schemas.microsoft.com/office/powerpoint/2010/main" val="3788797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80D07-9B5B-0A42-A6F3-A0726AFB5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Individual rights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24A73-170A-A440-AECC-1CA4637D6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The right to be informed</a:t>
            </a:r>
          </a:p>
          <a:p>
            <a:r>
              <a:rPr lang="en-GB" sz="1900" dirty="0"/>
              <a:t>The right of access</a:t>
            </a:r>
          </a:p>
          <a:p>
            <a:r>
              <a:rPr lang="en-GB" sz="1900" dirty="0"/>
              <a:t>The right to rectification</a:t>
            </a:r>
          </a:p>
          <a:p>
            <a:r>
              <a:rPr lang="en-GB" sz="1900" dirty="0"/>
              <a:t>The right to erasure</a:t>
            </a:r>
          </a:p>
          <a:p>
            <a:r>
              <a:rPr lang="en-GB" sz="1900" dirty="0"/>
              <a:t>The right to restrict processing</a:t>
            </a:r>
          </a:p>
          <a:p>
            <a:r>
              <a:rPr lang="en-GB" sz="1900" dirty="0"/>
              <a:t>The right to data portability</a:t>
            </a:r>
          </a:p>
          <a:p>
            <a:r>
              <a:rPr lang="en-GB" sz="1900" dirty="0"/>
              <a:t>The right to object</a:t>
            </a:r>
          </a:p>
          <a:p>
            <a:r>
              <a:rPr lang="en-GB" sz="1900" dirty="0"/>
              <a:t>Rights in relation to automated decision making and profiling.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973A5F-2514-6347-8F36-EEC873DDB7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50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34826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9F07E-993B-9A4F-89E3-A20BBBE59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F5D46-697E-C145-9160-B80B9AE8F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The following information has been taken directly from the information commissioner’s website. </a:t>
            </a:r>
            <a:r>
              <a:rPr lang="en-US" sz="1800" dirty="0">
                <a:hlinkClick r:id="rId2"/>
              </a:rPr>
              <a:t>www.ico.org.uk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560D0B-DF40-7A44-9E4B-6FC70B8A86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39" r="12622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30652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023586-139D-C342-A006-96AD91663A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78" y="760021"/>
            <a:ext cx="3178150" cy="3923642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C48287-6F26-854D-803D-4A147B11E4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928" y="519466"/>
            <a:ext cx="8058984" cy="5560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466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1E863-FCE3-A243-997F-B5A0D938E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 principals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47FB3-880A-6F42-8B7A-620A110F5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543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1) Lawful, fair and transparent processing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0CDA89-B0D6-FF4A-A92B-B3561E7D7C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192" y="2604078"/>
            <a:ext cx="7581900" cy="30959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D9269E-C128-EC4B-B594-C9524B63F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0975" y="182562"/>
            <a:ext cx="4391025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1CD387-B93F-B749-8640-5C593294DC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4413" y="243280"/>
            <a:ext cx="7000874" cy="609464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00E6E10-1214-CA44-8AD5-0FDDE71874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5287" y="992362"/>
            <a:ext cx="4129894" cy="487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9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3ABC8-DC98-B043-A932-DBBBFC536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2) Purpose Limitation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E1891F6-146F-B44E-B38A-60237CC66A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988" y="3185319"/>
            <a:ext cx="9245600" cy="2946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D5389AB-C272-3B44-ACAF-8932AC37D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6524" y="365125"/>
            <a:ext cx="5072063" cy="3377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602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FF7CEC3-BFD5-5147-973A-1868568FD234}"/>
              </a:ext>
            </a:extLst>
          </p:cNvPr>
          <p:cNvSpPr/>
          <p:nvPr/>
        </p:nvSpPr>
        <p:spPr>
          <a:xfrm>
            <a:off x="841248" y="4460383"/>
            <a:ext cx="10509504" cy="11936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2) Purpose Limitation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D8BA22-62AD-B142-862D-C126EB45F1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49" r="12547" b="-2"/>
          <a:stretch/>
        </p:blipFill>
        <p:spPr>
          <a:xfrm>
            <a:off x="250184" y="220253"/>
            <a:ext cx="5738492" cy="408129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80B8614-88DA-9B44-ABC0-2CA4F84066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875"/>
          <a:stretch/>
        </p:blipFill>
        <p:spPr>
          <a:xfrm>
            <a:off x="6203323" y="220252"/>
            <a:ext cx="5738491" cy="4081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169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749D-AC4A-BF48-A495-57E0A1F11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3) Data </a:t>
            </a:r>
            <a:r>
              <a:rPr lang="en-US" dirty="0" err="1"/>
              <a:t>Minimilisation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51ADD7-68A5-AA48-A845-337A8EC193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9588" y="1690688"/>
            <a:ext cx="6971834" cy="22169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B6EC2B9-D006-D345-A749-167703B06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635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4104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5021D-76A4-F34E-A275-94AB8C049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3) Data </a:t>
            </a:r>
            <a:r>
              <a:rPr lang="en-US" dirty="0" err="1"/>
              <a:t>Minimilisation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095055C-3D60-A74A-8148-48C1E12700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1950" y="1690688"/>
            <a:ext cx="7249012" cy="290988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F135C81-323A-0044-AA1D-6D76AD84B4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962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6627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FA304-ECA9-5246-9E08-C61C61F53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4) Accuracy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EA0C2A-0825-D74F-9B93-2343926C98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5473" y="2576513"/>
            <a:ext cx="7362825" cy="30995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3DF63F-EB3A-294E-AD8E-05BB707B13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9641" y="0"/>
            <a:ext cx="4506886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25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9194-D999-6B41-A226-BBB772CF4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4) Accuracy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B5494C-65D4-2D42-9C9A-DE4E80AE67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025" y="1544637"/>
            <a:ext cx="6794595" cy="49482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740061-5AFC-374B-9C31-4069B34096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503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5DDA-F556-D946-9C2A-278815042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5) Storage Limitation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B3523E-5969-644F-8B59-989B1E576B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847" y="1724026"/>
            <a:ext cx="7186835" cy="403383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C6C886B-71F9-324A-A1BA-F53DA2B5A0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281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94798-A0F5-674A-90B0-FBD79D039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260483"/>
            <a:ext cx="10509504" cy="11936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5) Storage Limitation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F41BB0-1E2C-234D-98DA-69B9FC733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45" r="9030" b="2"/>
          <a:stretch/>
        </p:blipFill>
        <p:spPr>
          <a:xfrm>
            <a:off x="250183" y="220252"/>
            <a:ext cx="6721435" cy="47803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18F5E32-1291-114A-BBE6-4DC3CCA58D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5170"/>
          <a:stretch/>
        </p:blipFill>
        <p:spPr>
          <a:xfrm>
            <a:off x="7172325" y="1113254"/>
            <a:ext cx="4612326" cy="328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138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DD022-D027-C942-A8DB-587CFEA9C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6) Integrity and confidentiality 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05D0241A-3B13-F741-A5F5-9AAA96736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580" y="1690688"/>
            <a:ext cx="6105365" cy="4351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F8DDFE9-1E0F-EC45-A168-2E291B4048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0827" y="1957387"/>
            <a:ext cx="4826859" cy="321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4651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6385F1-FD88-5145-8AA2-6282992D07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487" y="364078"/>
            <a:ext cx="5367388" cy="612984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5CF00B7-8321-2C4E-818E-E19CC54D7A93}"/>
              </a:ext>
            </a:extLst>
          </p:cNvPr>
          <p:cNvSpPr/>
          <p:nvPr/>
        </p:nvSpPr>
        <p:spPr>
          <a:xfrm>
            <a:off x="6444702" y="1301234"/>
            <a:ext cx="30744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6) Integrity and confidentiality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7299FC-565B-C64C-80A7-79891AC841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28812"/>
            <a:ext cx="5620610" cy="3743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392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3DCB8-3061-F347-AFC6-43452D8DE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Accountability and governance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54914F-94E6-BA42-A82E-DC81D0E2F2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685" y="1433512"/>
            <a:ext cx="5386778" cy="516898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796CD3-0E08-F847-8886-27DE59CF2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8854" y="1690688"/>
            <a:ext cx="4272384" cy="283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0813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FC495B-B00D-4D45-A0F5-7A7A47012F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691" y="707726"/>
            <a:ext cx="5758397" cy="605026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AED6689-AFFF-5F40-8462-32AE7B4251E8}"/>
              </a:ext>
            </a:extLst>
          </p:cNvPr>
          <p:cNvSpPr/>
          <p:nvPr/>
        </p:nvSpPr>
        <p:spPr>
          <a:xfrm>
            <a:off x="642936" y="318874"/>
            <a:ext cx="701516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Accountability and </a:t>
            </a:r>
            <a:r>
              <a:rPr lang="en-US" sz="2800" dirty="0" err="1"/>
              <a:t>governence</a:t>
            </a:r>
            <a:r>
              <a:rPr lang="en-US" sz="2800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B5CC22-7C0D-2A43-B0D8-0D193DB5D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5280" y="100013"/>
            <a:ext cx="4924537" cy="6657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1612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ECAD0-1EA9-F647-9996-4AA46A6F5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Controller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696782-1ADB-AC40-AFAA-63997BEBEB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4810178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DD6E12-4F99-C845-A55C-C1A832A29986}"/>
              </a:ext>
            </a:extLst>
          </p:cNvPr>
          <p:cNvSpPr txBox="1"/>
          <p:nvPr/>
        </p:nvSpPr>
        <p:spPr>
          <a:xfrm>
            <a:off x="6234545" y="1460665"/>
            <a:ext cx="31707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Highest level of responsibility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Responsible for the compliance of your processors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Legal action can be taken against you if in breach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416834-7EDC-3842-A417-29A6C2C19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7173" y="3592726"/>
            <a:ext cx="4527550" cy="3006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5443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63A04-63B6-B848-A2EF-4A5741028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Joint Controller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A160C0-38AF-F24A-A09A-6EA41807A7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450" y="1820070"/>
            <a:ext cx="8077200" cy="3505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B6965C-5340-B145-8E85-A8C14436FA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7495" y="514350"/>
            <a:ext cx="3693055" cy="553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9533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F9823-0AB4-6D4C-B480-69F7F43C1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Processor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BA9CA7-701D-AA4A-AAE4-FA9784AD90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6530" y="1568450"/>
            <a:ext cx="5399470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584D0E-C119-7640-875F-EE7F8061A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7977" y="2024856"/>
            <a:ext cx="5147493" cy="343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1824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59D65-16D2-1548-BF8F-AEC142BC5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What is a cookie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C9CE1D-BFDE-0749-9929-945B82C176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82" r="3136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AF8E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4A313-554D-384C-9A58-6EF719A3E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700"/>
              <a:t>Almost all websites use Cookies</a:t>
            </a:r>
          </a:p>
          <a:p>
            <a:r>
              <a:rPr lang="en-US" sz="1700"/>
              <a:t>Cookies are small files which store information in customer’s browsers</a:t>
            </a:r>
          </a:p>
          <a:p>
            <a:r>
              <a:rPr lang="en-US" sz="1700"/>
              <a:t>Cookies are a larger part of our internet experience</a:t>
            </a:r>
          </a:p>
          <a:p>
            <a:r>
              <a:rPr lang="en-US" sz="1700"/>
              <a:t>Companies use cookies to track their customers. Allowing them to see browsing habits, what they’ve bought, how often they have been on the site</a:t>
            </a:r>
          </a:p>
          <a:p>
            <a:r>
              <a:rPr lang="en-US" sz="1700"/>
              <a:t>Companies use this information to display targeted ads at their customers</a:t>
            </a:r>
          </a:p>
          <a:p>
            <a:r>
              <a:rPr lang="en-US" sz="1700"/>
              <a:t>They also aid customer experience, recognizing customers and giving a personalized experience</a:t>
            </a:r>
          </a:p>
          <a:p>
            <a:r>
              <a:rPr lang="en-US" sz="1700"/>
              <a:t>Customers can, but rarely delete cookies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001409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887DD-904D-C549-A7C7-0E9813810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What is the EU cookie law?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138B39-FD19-CC47-A421-6B972475DC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7" r="3674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798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47562-1772-0943-B182-E9E835092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In 2011 the European Union created a law</a:t>
            </a:r>
          </a:p>
          <a:p>
            <a:r>
              <a:rPr lang="en-GB" sz="2000" dirty="0"/>
              <a:t>They believe that customer have the right to understand what and how cookies were being used by the websites they visit and that they should have the ability to opt-out of those cookies </a:t>
            </a:r>
          </a:p>
          <a:p>
            <a:r>
              <a:rPr lang="en-GB" sz="2000" dirty="0"/>
              <a:t>2009/136/EC or most commonly know as the ‘cookie law’ </a:t>
            </a:r>
          </a:p>
          <a:p>
            <a:r>
              <a:rPr lang="en-GB" sz="2000" dirty="0"/>
              <a:t>Effects anyone with an EU website who use cookies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216708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6BAF0-926C-6D4F-8422-C2E69B042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What does a website need to do to comply?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F59DD0-7EE7-9943-85EC-A5391EA999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93" r="1691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9735E-4548-F647-A833-92D21E728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b="1"/>
              <a:t>Let web visitors know that your site uses cookies and how</a:t>
            </a:r>
            <a:r>
              <a:rPr lang="en-GB" sz="2400"/>
              <a:t> that cookie data will be used</a:t>
            </a:r>
          </a:p>
          <a:p>
            <a:r>
              <a:rPr lang="en-GB" sz="2400"/>
              <a:t>You need to provide visitors with some means of </a:t>
            </a:r>
            <a:r>
              <a:rPr lang="en-GB" sz="2400" b="1"/>
              <a:t>accepting or refusing</a:t>
            </a:r>
            <a:r>
              <a:rPr lang="en-GB" sz="2400"/>
              <a:t> the use of cookies in your site.</a:t>
            </a:r>
          </a:p>
        </p:txBody>
      </p:sp>
    </p:spTree>
    <p:extLst>
      <p:ext uri="{BB962C8B-B14F-4D97-AF65-F5344CB8AC3E}">
        <p14:creationId xmlns:p14="http://schemas.microsoft.com/office/powerpoint/2010/main" val="12540976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298058-AD69-174C-8808-1443810962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0564" y="643466"/>
            <a:ext cx="857087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4042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C50663-0580-404F-BD53-1D400184CA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2133" y="884237"/>
            <a:ext cx="11224077" cy="508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2976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58A0D05-F408-AB4E-A679-33B2D435FE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3126" b="22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AED79-C824-674F-B0A6-02DB2B15F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Quiz!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7854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8201DF-D796-6B47-8B0D-6054D99A78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78" b="13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20213-C76E-AA49-B308-9D8F59EF8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Cambridge Analytica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4FAA9-CAF2-214C-99F9-9A322E5D7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hlinkClick r:id="rId3"/>
              </a:rPr>
              <a:t>https://www.youtube.com/watch?v=VDR8qGmyEQg</a:t>
            </a:r>
            <a:endParaRPr lang="en-GB" sz="2000" dirty="0"/>
          </a:p>
          <a:p>
            <a:pPr marL="0" indent="0" algn="ctr">
              <a:buNone/>
            </a:pP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4323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3F151C-CBBF-FB43-ACCB-2FC16D90A3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47" b="20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40612-F1C2-9D45-9F8F-E99F0C27D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Customer Behavior and the purchase journey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03243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E30E8-3370-464D-AE0F-3F31B5876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78689-808E-BF4A-9717-DF680A854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are you doing your Christmas shopping this year?</a:t>
            </a:r>
          </a:p>
          <a:p>
            <a:r>
              <a:rPr lang="en-US" dirty="0"/>
              <a:t>Do you know what you want to buy or do you research/browse?</a:t>
            </a:r>
          </a:p>
          <a:p>
            <a:r>
              <a:rPr lang="en-US" dirty="0"/>
              <a:t>How does this compare to the Christmas shopping you did 5 years ago?</a:t>
            </a:r>
          </a:p>
        </p:txBody>
      </p:sp>
    </p:spTree>
    <p:extLst>
      <p:ext uri="{BB962C8B-B14F-4D97-AF65-F5344CB8AC3E}">
        <p14:creationId xmlns:p14="http://schemas.microsoft.com/office/powerpoint/2010/main" val="20355701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2FA83-49B2-2543-AC32-DFE9828E2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Decline of the Highstreet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590AD-4461-9A45-AF40-CB0C36763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Consumers are spending £1 in every £5 online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F78B58-44B8-0444-B280-097C196373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7" y="2440826"/>
            <a:ext cx="4598587" cy="3736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5707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B47DA-DDEE-1E4C-A067-9EF3D5896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High street footfall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AF3D32-CEC6-114B-BAF8-C413091DE1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776413"/>
            <a:ext cx="623010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6526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A7B3-C158-FD45-8AC2-724740DE1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Traditional tastes are changing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F49FCA-3638-EE4F-98B6-E3BF00EF7F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9236" y="1797050"/>
            <a:ext cx="535580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1625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4114AFD9-FA45-D94B-BB6C-42344A24F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376" y="285750"/>
            <a:ext cx="8429625" cy="928688"/>
          </a:xfrm>
        </p:spPr>
        <p:txBody>
          <a:bodyPr>
            <a:normAutofit/>
          </a:bodyPr>
          <a:lstStyle/>
          <a:p>
            <a:r>
              <a:rPr lang="en-GB" altLang="en-US" dirty="0"/>
              <a:t>The marketing process…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1F51A-EB1C-CF44-AA61-C9C4EB712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22" y="1484314"/>
            <a:ext cx="10224655" cy="4465637"/>
          </a:xfrm>
        </p:spPr>
        <p:txBody>
          <a:bodyPr>
            <a:normAutofit fontScale="85000" lnSpcReduction="10000"/>
          </a:bodyPr>
          <a:lstStyle/>
          <a:p>
            <a:pPr>
              <a:buFont typeface="Arial" charset="0"/>
              <a:buNone/>
              <a:defRPr/>
            </a:pPr>
            <a:r>
              <a:rPr lang="en-GB" dirty="0"/>
              <a:t>Marketers focus their efforts on satisfying customer needs they identify in </a:t>
            </a:r>
          </a:p>
          <a:p>
            <a:pPr>
              <a:buFont typeface="Arial" charset="0"/>
              <a:buNone/>
              <a:defRPr/>
            </a:pPr>
            <a:r>
              <a:rPr lang="en-GB" dirty="0"/>
              <a:t>marketing research</a:t>
            </a:r>
          </a:p>
          <a:p>
            <a:pPr>
              <a:buFont typeface="Arial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Establishing there is a market.</a:t>
            </a:r>
          </a:p>
          <a:p>
            <a:pPr>
              <a:defRPr/>
            </a:pPr>
            <a:r>
              <a:rPr lang="en-GB" dirty="0"/>
              <a:t>Creating a market offer to satisfy the customer needs</a:t>
            </a:r>
          </a:p>
          <a:p>
            <a:pPr>
              <a:defRPr/>
            </a:pPr>
            <a:r>
              <a:rPr lang="en-GB" dirty="0"/>
              <a:t>Applying segmentation, targeting and positioning. Then for each segment ….</a:t>
            </a:r>
          </a:p>
          <a:p>
            <a:pPr>
              <a:defRPr/>
            </a:pPr>
            <a:r>
              <a:rPr lang="en-GB" dirty="0"/>
              <a:t>Developing a marketing mix to take the product/service [BRAND] to market for the </a:t>
            </a:r>
            <a:r>
              <a:rPr lang="en-GB" i="1" dirty="0"/>
              <a:t>customers/consumers</a:t>
            </a:r>
            <a:r>
              <a:rPr lang="en-GB" dirty="0"/>
              <a:t> to encourage </a:t>
            </a:r>
            <a:r>
              <a:rPr lang="en-GB" b="1" u="sng" dirty="0"/>
              <a:t>regular and consistent</a:t>
            </a:r>
            <a:r>
              <a:rPr lang="en-GB" dirty="0"/>
              <a:t> purchases.</a:t>
            </a:r>
          </a:p>
          <a:p>
            <a:pPr>
              <a:defRPr/>
            </a:pPr>
            <a:r>
              <a:rPr lang="en-GB" dirty="0"/>
              <a:t>Reaching the audience at the time they intend on buying a product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b="1" dirty="0"/>
              <a:t> ? </a:t>
            </a:r>
            <a:r>
              <a:rPr lang="en-GB" dirty="0"/>
              <a:t>Do we all agree that this seems straightforward enough…….</a:t>
            </a:r>
          </a:p>
        </p:txBody>
      </p:sp>
    </p:spTree>
    <p:extLst>
      <p:ext uri="{BB962C8B-B14F-4D97-AF65-F5344CB8AC3E}">
        <p14:creationId xmlns:p14="http://schemas.microsoft.com/office/powerpoint/2010/main" val="26840843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2D4F9B7-17E6-1847-9A5E-5C8CDB2D0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altLang="en-US" dirty="0"/>
              <a:t>The basics: who’s who?  </a:t>
            </a:r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80977B81-C395-FA4E-BA9A-72C88FFAA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1800" dirty="0">
                <a:cs typeface="Arial" charset="0"/>
              </a:rPr>
              <a:t>Customer – the buyer</a:t>
            </a:r>
          </a:p>
          <a:p>
            <a:pPr marL="0" indent="0">
              <a:buNone/>
              <a:defRPr/>
            </a:pPr>
            <a:r>
              <a:rPr lang="en-GB" altLang="en-US" sz="1800" dirty="0">
                <a:cs typeface="Arial" charset="0"/>
              </a:rPr>
              <a:t>Consumer – the user</a:t>
            </a:r>
          </a:p>
          <a:p>
            <a:pPr marL="0" indent="0">
              <a:buNone/>
              <a:defRPr/>
            </a:pPr>
            <a:r>
              <a:rPr lang="en-GB" altLang="en-US" sz="1800" dirty="0">
                <a:cs typeface="Arial" charset="0"/>
              </a:rPr>
              <a:t>Lead – prospective buyer</a:t>
            </a:r>
          </a:p>
          <a:p>
            <a:pPr marL="0" indent="0">
              <a:buNone/>
              <a:defRPr/>
            </a:pPr>
            <a:endParaRPr lang="en-GB" altLang="en-US" sz="1800" dirty="0">
              <a:cs typeface="Arial" charset="0"/>
            </a:endParaRPr>
          </a:p>
          <a:p>
            <a:pPr marL="0" indent="0">
              <a:buNone/>
              <a:defRPr/>
            </a:pPr>
            <a:endParaRPr lang="en-GB" altLang="en-US" sz="1800" dirty="0">
              <a:cs typeface="Arial" charset="0"/>
            </a:endParaRPr>
          </a:p>
          <a:p>
            <a:pPr marL="0" indent="0">
              <a:buNone/>
              <a:defRPr/>
            </a:pPr>
            <a:endParaRPr lang="en-GB" altLang="en-US" sz="1800" dirty="0">
              <a:cs typeface="Arial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46AC756-07C9-FD44-AE11-B3A343DC75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89" r="2589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141623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06094CFC-824C-D243-BF5B-7EB7FAFBB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376" y="285750"/>
            <a:ext cx="7961313" cy="928688"/>
          </a:xfrm>
        </p:spPr>
        <p:txBody>
          <a:bodyPr/>
          <a:lstStyle/>
          <a:p>
            <a:r>
              <a:rPr lang="en-US" altLang="en-US" sz="3600"/>
              <a:t>What we have learnt about the consumer</a:t>
            </a:r>
          </a:p>
        </p:txBody>
      </p:sp>
      <p:pic>
        <p:nvPicPr>
          <p:cNvPr id="25603" name="Content Placeholder 3">
            <a:extLst>
              <a:ext uri="{FF2B5EF4-FFF2-40B4-BE49-F238E27FC236}">
                <a16:creationId xmlns:a16="http://schemas.microsoft.com/office/drawing/2014/main" id="{0747963C-04C9-9A46-AAD9-674A64C1D0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214438"/>
            <a:ext cx="9144000" cy="5445125"/>
          </a:xfrm>
        </p:spPr>
      </p:pic>
    </p:spTree>
    <p:extLst>
      <p:ext uri="{BB962C8B-B14F-4D97-AF65-F5344CB8AC3E}">
        <p14:creationId xmlns:p14="http://schemas.microsoft.com/office/powerpoint/2010/main" val="322224464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EE3AB-4224-6A4E-B084-E7E6E4B74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Moments of truth (MOT)  - Part 1!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E8BAB-D2BC-1842-9598-9BF482C20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Coined by P&amp;G in 2005</a:t>
            </a:r>
          </a:p>
          <a:p>
            <a:r>
              <a:rPr lang="en-US" dirty="0"/>
              <a:t>About customer’s decision process when buying a product</a:t>
            </a:r>
          </a:p>
          <a:p>
            <a:r>
              <a:rPr lang="en-US" dirty="0"/>
              <a:t>First moment of truth is the first moment customers see a product/brand and form an opinion </a:t>
            </a:r>
          </a:p>
          <a:p>
            <a:r>
              <a:rPr lang="en-US" dirty="0"/>
              <a:t>Second moment of truth is experiencing that product </a:t>
            </a:r>
          </a:p>
          <a:p>
            <a:r>
              <a:rPr lang="en-US" dirty="0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52371358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C2A7-7AA2-9449-8CDB-88BBD232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Zero moments of truth (MOT)  -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D423B-6DEB-C643-B926-47435C9D0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2011, now more access to internet </a:t>
            </a:r>
          </a:p>
          <a:p>
            <a:r>
              <a:rPr lang="en-US" dirty="0"/>
              <a:t>Customers start researching more readily</a:t>
            </a:r>
          </a:p>
          <a:p>
            <a:r>
              <a:rPr lang="en-US" dirty="0"/>
              <a:t>Consideration phase</a:t>
            </a:r>
          </a:p>
          <a:p>
            <a:r>
              <a:rPr lang="en-US" dirty="0"/>
              <a:t>Zero moment of truth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634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EA5CC-F4EA-9F40-8BE8-19922424F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Traditional McKinsey Funnel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1274E1-66BC-094F-91D4-4C8DAC6CFE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7425" y="1994694"/>
            <a:ext cx="8937052" cy="314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613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CE462-58B3-464C-B8E9-3D2D24D3D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New consumer Decision Journey - McKinsey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CE3C27-C0FD-C448-BA7D-024A45D2979B}"/>
              </a:ext>
            </a:extLst>
          </p:cNvPr>
          <p:cNvSpPr txBox="1"/>
          <p:nvPr/>
        </p:nvSpPr>
        <p:spPr>
          <a:xfrm>
            <a:off x="6852062" y="1864426"/>
            <a:ext cx="45957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Circular journey</a:t>
            </a:r>
          </a:p>
          <a:p>
            <a:r>
              <a:rPr lang="en-US" dirty="0"/>
              <a:t>4 Phases</a:t>
            </a:r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7841A6-60D5-424A-8352-B367C5430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366" y="1690688"/>
            <a:ext cx="7501109" cy="405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02567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84D876-CDEA-6B42-8D56-0E5DE8D101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1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2D2D7E-7FE8-2145-8ADA-D5C64156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Trends and Niches – Lecture questions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3178C-1461-E244-AECB-73522BABA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 dirty="0"/>
              <a:t>What is a consumer trend?</a:t>
            </a:r>
          </a:p>
          <a:p>
            <a:r>
              <a:rPr lang="en-US" sz="1800" dirty="0"/>
              <a:t>Why are emerging trends interesting to marketers?</a:t>
            </a:r>
          </a:p>
          <a:p>
            <a:r>
              <a:rPr lang="en-US" sz="1800" dirty="0"/>
              <a:t>When do they happen, why do they happen?</a:t>
            </a:r>
          </a:p>
          <a:p>
            <a:r>
              <a:rPr lang="en-US" sz="1800" dirty="0"/>
              <a:t>What is a niche?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4374306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CF61A-F584-9944-B0A5-DFAA77ADA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Google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35F17-D391-3945-B0ED-D16A527FD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https://trends.google.com/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531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919</Words>
  <Application>Microsoft Macintosh PowerPoint</Application>
  <PresentationFormat>Widescreen</PresentationFormat>
  <Paragraphs>153</Paragraphs>
  <Slides>50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4" baseType="lpstr">
      <vt:lpstr>Arial</vt:lpstr>
      <vt:lpstr>Calibri</vt:lpstr>
      <vt:lpstr>Calibri Light</vt:lpstr>
      <vt:lpstr>Office Theme</vt:lpstr>
      <vt:lpstr>Data, GDPR, Customer Behavior, Trends and Niches  </vt:lpstr>
      <vt:lpstr>Class Question </vt:lpstr>
      <vt:lpstr>Big Data </vt:lpstr>
      <vt:lpstr>GDPR – I’m sorry </vt:lpstr>
      <vt:lpstr>GDPR </vt:lpstr>
      <vt:lpstr>Why? </vt:lpstr>
      <vt:lpstr>Personal data</vt:lpstr>
      <vt:lpstr>Sensitive Data</vt:lpstr>
      <vt:lpstr>Penalty </vt:lpstr>
      <vt:lpstr>Individual rights </vt:lpstr>
      <vt:lpstr>Reference</vt:lpstr>
      <vt:lpstr>PowerPoint Presentation</vt:lpstr>
      <vt:lpstr>7 principals</vt:lpstr>
      <vt:lpstr>PowerPoint Presentation</vt:lpstr>
      <vt:lpstr>2) Purpose Limitation </vt:lpstr>
      <vt:lpstr>PowerPoint Presentation</vt:lpstr>
      <vt:lpstr>3) Data Minimilisation</vt:lpstr>
      <vt:lpstr>3) Data Minimilisation</vt:lpstr>
      <vt:lpstr>4) Accuracy</vt:lpstr>
      <vt:lpstr>4) Accuracy </vt:lpstr>
      <vt:lpstr>5) Storage Limitation </vt:lpstr>
      <vt:lpstr>5) Storage Limitation </vt:lpstr>
      <vt:lpstr>6) Integrity and confidentiality </vt:lpstr>
      <vt:lpstr>PowerPoint Presentation</vt:lpstr>
      <vt:lpstr>Accountability and governance </vt:lpstr>
      <vt:lpstr>PowerPoint Presentation</vt:lpstr>
      <vt:lpstr>Data Controller</vt:lpstr>
      <vt:lpstr>Joint Controller</vt:lpstr>
      <vt:lpstr>Processor </vt:lpstr>
      <vt:lpstr>What is a cookie</vt:lpstr>
      <vt:lpstr>What is the EU cookie law?</vt:lpstr>
      <vt:lpstr>What does a website need to do to comply? </vt:lpstr>
      <vt:lpstr>PowerPoint Presentation</vt:lpstr>
      <vt:lpstr>PowerPoint Presentation</vt:lpstr>
      <vt:lpstr>Quiz!</vt:lpstr>
      <vt:lpstr>Cambridge Analytica</vt:lpstr>
      <vt:lpstr>Customer Behavior and the purchase journey</vt:lpstr>
      <vt:lpstr>Class question </vt:lpstr>
      <vt:lpstr>Decline of the Highstreet</vt:lpstr>
      <vt:lpstr>High street footfall</vt:lpstr>
      <vt:lpstr>Traditional tastes are changing </vt:lpstr>
      <vt:lpstr>The marketing process…</vt:lpstr>
      <vt:lpstr>The basics: who’s who?  </vt:lpstr>
      <vt:lpstr>What we have learnt about the consumer</vt:lpstr>
      <vt:lpstr>Moments of truth (MOT)  - Part 1!</vt:lpstr>
      <vt:lpstr>Zero moments of truth (MOT)  - Part 2</vt:lpstr>
      <vt:lpstr>Traditional McKinsey Funnel</vt:lpstr>
      <vt:lpstr>New consumer Decision Journey - McKinsey</vt:lpstr>
      <vt:lpstr>Trends and Niches – Lecture questions</vt:lpstr>
      <vt:lpstr>Google Trends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Data, GDPR, Customer Behavior, Trends and Niches  </dc:title>
  <dc:creator>Sarah Campodonic</dc:creator>
  <cp:lastModifiedBy>Sarah Campodonic</cp:lastModifiedBy>
  <cp:revision>2</cp:revision>
  <dcterms:created xsi:type="dcterms:W3CDTF">2019-11-22T14:36:41Z</dcterms:created>
  <dcterms:modified xsi:type="dcterms:W3CDTF">2019-11-25T12:07:13Z</dcterms:modified>
</cp:coreProperties>
</file>