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ags/tag1.xml" ContentType="application/vnd.openxmlformats-officedocument.presentationml.tags+xml"/>
  <Override PartName="/ppt/notesSlides/notesSlide3.xml" ContentType="application/vnd.openxmlformats-officedocument.presentationml.notesSlide+xml"/>
  <Override PartName="/ppt/tags/tag2.xml" ContentType="application/vnd.openxmlformats-officedocument.presentationml.tags+xml"/>
  <Override PartName="/ppt/notesSlides/notesSlide4.xml" ContentType="application/vnd.openxmlformats-officedocument.presentationml.notesSlide+xml"/>
  <Override PartName="/ppt/tags/tag3.xml" ContentType="application/vnd.openxmlformats-officedocument.presentationml.tags+xml"/>
  <Override PartName="/ppt/notesSlides/notesSlide5.xml" ContentType="application/vnd.openxmlformats-officedocument.presentationml.notesSlide+xml"/>
  <Override PartName="/ppt/tags/tag4.xml" ContentType="application/vnd.openxmlformats-officedocument.presentationml.tags+xml"/>
  <Override PartName="/ppt/notesSlides/notesSlide6.xml" ContentType="application/vnd.openxmlformats-officedocument.presentationml.notesSlide+xml"/>
  <Override PartName="/ppt/tags/tag5.xml" ContentType="application/vnd.openxmlformats-officedocument.presentationml.tags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4"/>
  </p:notesMasterIdLst>
  <p:handoutMasterIdLst>
    <p:handoutMasterId r:id="rId45"/>
  </p:handoutMasterIdLst>
  <p:sldIdLst>
    <p:sldId id="273" r:id="rId5"/>
    <p:sldId id="285" r:id="rId6"/>
    <p:sldId id="476" r:id="rId7"/>
    <p:sldId id="477" r:id="rId8"/>
    <p:sldId id="496" r:id="rId9"/>
    <p:sldId id="479" r:id="rId10"/>
    <p:sldId id="478" r:id="rId11"/>
    <p:sldId id="480" r:id="rId12"/>
    <p:sldId id="481" r:id="rId13"/>
    <p:sldId id="482" r:id="rId14"/>
    <p:sldId id="483" r:id="rId15"/>
    <p:sldId id="484" r:id="rId16"/>
    <p:sldId id="390" r:id="rId17"/>
    <p:sldId id="485" r:id="rId18"/>
    <p:sldId id="486" r:id="rId19"/>
    <p:sldId id="460" r:id="rId20"/>
    <p:sldId id="487" r:id="rId21"/>
    <p:sldId id="488" r:id="rId22"/>
    <p:sldId id="489" r:id="rId23"/>
    <p:sldId id="490" r:id="rId24"/>
    <p:sldId id="463" r:id="rId25"/>
    <p:sldId id="492" r:id="rId26"/>
    <p:sldId id="491" r:id="rId27"/>
    <p:sldId id="493" r:id="rId28"/>
    <p:sldId id="494" r:id="rId29"/>
    <p:sldId id="402" r:id="rId30"/>
    <p:sldId id="495" r:id="rId31"/>
    <p:sldId id="392" r:id="rId32"/>
    <p:sldId id="393" r:id="rId33"/>
    <p:sldId id="457" r:id="rId34"/>
    <p:sldId id="471" r:id="rId35"/>
    <p:sldId id="440" r:id="rId36"/>
    <p:sldId id="458" r:id="rId37"/>
    <p:sldId id="459" r:id="rId38"/>
    <p:sldId id="472" r:id="rId39"/>
    <p:sldId id="395" r:id="rId40"/>
    <p:sldId id="396" r:id="rId41"/>
    <p:sldId id="432" r:id="rId42"/>
    <p:sldId id="475" r:id="rId43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725" autoAdjust="0"/>
    <p:restoredTop sz="94690"/>
  </p:normalViewPr>
  <p:slideViewPr>
    <p:cSldViewPr>
      <p:cViewPr varScale="1">
        <p:scale>
          <a:sx n="99" d="100"/>
          <a:sy n="99" d="100"/>
        </p:scale>
        <p:origin x="1656" y="1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viewProps" Target="view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presProps" Target="pres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11/1/20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slide" Target="../slides/slide30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slide" Target="../slides/slide31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2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slide" Target="../slides/slide33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3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slide" Target="../slides/slide34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4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slide" Target="../slides/slide35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5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14909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53252" name="Date Placeholder 3"/>
          <p:cNvSpPr>
            <a:spLocks noGrp="1"/>
          </p:cNvSpPr>
          <p:nvPr>
            <p:ph type="dt" sz="quarter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508C829-7BD3-4450-BBCF-7CD05F109DC7}" type="datetime1">
              <a:rPr lang="en-GB" altLang="en-US" smtClean="0">
                <a:latin typeface="Times New Roman" panose="02020603050405020304" pitchFamily="18" charset="0"/>
              </a:rPr>
              <a:pPr/>
              <a:t>01/11/2020</a:t>
            </a:fld>
            <a:endParaRPr lang="en-GB" altLang="en-US" dirty="0">
              <a:latin typeface="Times New Roman" panose="02020603050405020304" pitchFamily="18" charset="0"/>
            </a:endParaRPr>
          </a:p>
        </p:txBody>
      </p:sp>
      <p:sp>
        <p:nvSpPr>
          <p:cNvPr id="53253" name="Slide Number Placeholder 4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55C01E2-4911-4659-A1FA-038A1406737E}" type="slidenum">
              <a:rPr lang="en-GB" altLang="en-US">
                <a:latin typeface="Times New Roman" panose="02020603050405020304" pitchFamily="18" charset="0"/>
              </a:rPr>
              <a:pPr/>
              <a:t>30</a:t>
            </a:fld>
            <a:endParaRPr lang="en-GB" altLang="en-US" dirty="0">
              <a:latin typeface="Times New Roman" panose="02020603050405020304" pitchFamily="18" charset="0"/>
            </a:endParaRPr>
          </a:p>
        </p:txBody>
      </p:sp>
      <p:sp>
        <p:nvSpPr>
          <p:cNvPr id="2" name="TextBox 1"/>
          <p:cNvSpPr txBox="1"/>
          <p:nvPr>
            <p:custDataLst>
              <p:tags r:id="rId1"/>
            </p:custDataLst>
          </p:nvPr>
        </p:nvSpPr>
        <p:spPr>
          <a:xfrm>
            <a:off x="0" y="0"/>
            <a:ext cx="3810000" cy="1270000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69245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fld id="{8C1DBBBF-16C5-40C6-9EEA-8798F729DE22}" type="datetime1">
              <a:rPr lang="en-GB" smtClean="0"/>
              <a:pPr>
                <a:defRPr/>
              </a:pPr>
              <a:t>01/11/2020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54E97E2-1B03-4C4A-9515-F2F0CC1FC5EF}" type="slidenum">
              <a:rPr lang="en-GB" altLang="en-US" smtClean="0"/>
              <a:pPr/>
              <a:t>31</a:t>
            </a:fld>
            <a:endParaRPr lang="en-GB" altLang="en-US" dirty="0"/>
          </a:p>
        </p:txBody>
      </p:sp>
      <p:sp>
        <p:nvSpPr>
          <p:cNvPr id="6" name="TextBox 5"/>
          <p:cNvSpPr txBox="1"/>
          <p:nvPr>
            <p:custDataLst>
              <p:tags r:id="rId1"/>
            </p:custDataLst>
          </p:nvPr>
        </p:nvSpPr>
        <p:spPr>
          <a:xfrm>
            <a:off x="0" y="0"/>
            <a:ext cx="3810000" cy="1270000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394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54276" name="Date Placeholder 3"/>
          <p:cNvSpPr>
            <a:spLocks noGrp="1"/>
          </p:cNvSpPr>
          <p:nvPr>
            <p:ph type="dt" sz="quarter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5BA1A591-DCBE-45A5-BE8A-74050C38E4BB}" type="datetime1">
              <a:rPr lang="en-GB" altLang="en-US" smtClean="0">
                <a:latin typeface="Times New Roman" panose="02020603050405020304" pitchFamily="18" charset="0"/>
              </a:rPr>
              <a:pPr/>
              <a:t>01/11/2020</a:t>
            </a:fld>
            <a:endParaRPr lang="en-GB" altLang="en-US" dirty="0">
              <a:latin typeface="Times New Roman" panose="02020603050405020304" pitchFamily="18" charset="0"/>
            </a:endParaRPr>
          </a:p>
        </p:txBody>
      </p:sp>
      <p:sp>
        <p:nvSpPr>
          <p:cNvPr id="54277" name="Slide Number Placeholder 4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709554F-9916-4728-9B80-195D0197F883}" type="slidenum">
              <a:rPr lang="en-GB" altLang="en-US">
                <a:latin typeface="Times New Roman" panose="02020603050405020304" pitchFamily="18" charset="0"/>
              </a:rPr>
              <a:pPr/>
              <a:t>33</a:t>
            </a:fld>
            <a:endParaRPr lang="en-GB" altLang="en-US" dirty="0">
              <a:latin typeface="Times New Roman" panose="02020603050405020304" pitchFamily="18" charset="0"/>
            </a:endParaRPr>
          </a:p>
        </p:txBody>
      </p:sp>
      <p:sp>
        <p:nvSpPr>
          <p:cNvPr id="2" name="TextBox 1"/>
          <p:cNvSpPr txBox="1"/>
          <p:nvPr>
            <p:custDataLst>
              <p:tags r:id="rId1"/>
            </p:custDataLst>
          </p:nvPr>
        </p:nvSpPr>
        <p:spPr>
          <a:xfrm>
            <a:off x="0" y="0"/>
            <a:ext cx="3810000" cy="1270000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347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55300" name="Date Placeholder 3"/>
          <p:cNvSpPr>
            <a:spLocks noGrp="1"/>
          </p:cNvSpPr>
          <p:nvPr>
            <p:ph type="dt" sz="quarter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A4A3F11-C58B-4A4F-9159-2FCD578128B5}" type="datetime1">
              <a:rPr lang="en-GB" altLang="en-US" smtClean="0">
                <a:latin typeface="Times New Roman" panose="02020603050405020304" pitchFamily="18" charset="0"/>
              </a:rPr>
              <a:pPr/>
              <a:t>01/11/2020</a:t>
            </a:fld>
            <a:endParaRPr lang="en-GB" altLang="en-US" dirty="0">
              <a:latin typeface="Times New Roman" panose="02020603050405020304" pitchFamily="18" charset="0"/>
            </a:endParaRPr>
          </a:p>
        </p:txBody>
      </p:sp>
      <p:sp>
        <p:nvSpPr>
          <p:cNvPr id="55301" name="Slide Number Placeholder 4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85DED7F-41AD-4E74-BF4C-7B3910AC0664}" type="slidenum">
              <a:rPr lang="en-GB" altLang="en-US">
                <a:latin typeface="Times New Roman" panose="02020603050405020304" pitchFamily="18" charset="0"/>
              </a:rPr>
              <a:pPr/>
              <a:t>34</a:t>
            </a:fld>
            <a:endParaRPr lang="en-GB" altLang="en-US" dirty="0">
              <a:latin typeface="Times New Roman" panose="02020603050405020304" pitchFamily="18" charset="0"/>
            </a:endParaRPr>
          </a:p>
        </p:txBody>
      </p:sp>
      <p:sp>
        <p:nvSpPr>
          <p:cNvPr id="2" name="TextBox 1"/>
          <p:cNvSpPr txBox="1"/>
          <p:nvPr>
            <p:custDataLst>
              <p:tags r:id="rId1"/>
            </p:custDataLst>
          </p:nvPr>
        </p:nvSpPr>
        <p:spPr>
          <a:xfrm>
            <a:off x="0" y="0"/>
            <a:ext cx="3810000" cy="1270000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98990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57348" name="Date Placeholder 3"/>
          <p:cNvSpPr>
            <a:spLocks noGrp="1"/>
          </p:cNvSpPr>
          <p:nvPr>
            <p:ph type="dt" sz="quarter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5CA1576E-F567-4537-B5CB-721FE346599C}" type="datetime1">
              <a:rPr lang="en-GB" altLang="en-US" smtClean="0">
                <a:latin typeface="Times New Roman" panose="02020603050405020304" pitchFamily="18" charset="0"/>
              </a:rPr>
              <a:pPr/>
              <a:t>01/11/2020</a:t>
            </a:fld>
            <a:endParaRPr lang="en-GB" altLang="en-US" dirty="0">
              <a:latin typeface="Times New Roman" panose="02020603050405020304" pitchFamily="18" charset="0"/>
            </a:endParaRPr>
          </a:p>
        </p:txBody>
      </p:sp>
      <p:sp>
        <p:nvSpPr>
          <p:cNvPr id="57349" name="Slide Number Placeholder 4"/>
          <p:cNvSpPr>
            <a:spLocks noGrp="1"/>
          </p:cNvSpPr>
          <p:nvPr>
            <p:ph type="sldNum" sz="quarter" idx="5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31863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31863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D8447BF-EE79-40DC-89B3-91080E9E4A21}" type="slidenum">
              <a:rPr lang="en-GB" altLang="en-US">
                <a:latin typeface="Times New Roman" panose="02020603050405020304" pitchFamily="18" charset="0"/>
              </a:rPr>
              <a:pPr/>
              <a:t>35</a:t>
            </a:fld>
            <a:endParaRPr lang="en-GB" altLang="en-US" dirty="0">
              <a:latin typeface="Times New Roman" panose="02020603050405020304" pitchFamily="18" charset="0"/>
            </a:endParaRPr>
          </a:p>
        </p:txBody>
      </p:sp>
      <p:sp>
        <p:nvSpPr>
          <p:cNvPr id="2" name="TextBox 1"/>
          <p:cNvSpPr txBox="1"/>
          <p:nvPr>
            <p:custDataLst>
              <p:tags r:id="rId1"/>
            </p:custDataLst>
          </p:nvPr>
        </p:nvSpPr>
        <p:spPr>
          <a:xfrm>
            <a:off x="0" y="0"/>
            <a:ext cx="3810000" cy="1270000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69787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231286-E87F-4073-9FC9-4CAD2D3F22FF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97846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01/11/2020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iff"/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tiff"/><Relationship Id="rId2" Type="http://schemas.openxmlformats.org/officeDocument/2006/relationships/image" Target="../media/image18.tif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tif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tiff"/><Relationship Id="rId2" Type="http://schemas.openxmlformats.org/officeDocument/2006/relationships/image" Target="../media/image21.tif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tif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tif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tiff"/><Relationship Id="rId2" Type="http://schemas.openxmlformats.org/officeDocument/2006/relationships/image" Target="../media/image25.tif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tiff"/><Relationship Id="rId2" Type="http://schemas.openxmlformats.org/officeDocument/2006/relationships/image" Target="../media/image27.tif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tiff"/><Relationship Id="rId2" Type="http://schemas.openxmlformats.org/officeDocument/2006/relationships/image" Target="../media/image29.tif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tiff"/><Relationship Id="rId2" Type="http://schemas.openxmlformats.org/officeDocument/2006/relationships/image" Target="../media/image33.tiff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3.pn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6.pn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1526927"/>
            <a:ext cx="7772400" cy="1470025"/>
          </a:xfrm>
        </p:spPr>
        <p:txBody>
          <a:bodyPr/>
          <a:lstStyle/>
          <a:p>
            <a:r>
              <a:rPr lang="en-GB" b="1" dirty="0">
                <a:solidFill>
                  <a:srgbClr val="FFC000"/>
                </a:solidFill>
              </a:rPr>
              <a:t>Digital Skills and Research Methods – BMSW4003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0A5B0F1-6CC7-B543-9953-4E24B15DB638}"/>
              </a:ext>
            </a:extLst>
          </p:cNvPr>
          <p:cNvSpPr txBox="1">
            <a:spLocks/>
          </p:cNvSpPr>
          <p:nvPr/>
        </p:nvSpPr>
        <p:spPr>
          <a:xfrm>
            <a:off x="4283968" y="3724256"/>
            <a:ext cx="4680520" cy="7499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/>
              <a:t>Week 3: Topic 1:</a:t>
            </a:r>
          </a:p>
          <a:p>
            <a:r>
              <a:rPr lang="en-GB" sz="2400" b="1" dirty="0"/>
              <a:t> Microsoft Word Essentials</a:t>
            </a:r>
          </a:p>
        </p:txBody>
      </p:sp>
    </p:spTree>
    <p:extLst>
      <p:ext uri="{BB962C8B-B14F-4D97-AF65-F5344CB8AC3E}">
        <p14:creationId xmlns:p14="http://schemas.microsoft.com/office/powerpoint/2010/main" val="36630097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600201"/>
            <a:ext cx="7560840" cy="3628999"/>
          </a:xfrm>
        </p:spPr>
        <p:txBody>
          <a:bodyPr>
            <a:normAutofit fontScale="92500" lnSpcReduction="10000"/>
          </a:bodyPr>
          <a:lstStyle/>
          <a:p>
            <a:pPr marL="0" indent="0">
              <a:spcBef>
                <a:spcPct val="0"/>
              </a:spcBef>
              <a:buNone/>
            </a:pPr>
            <a:r>
              <a:rPr lang="en-US" altLang="en-US" sz="2400" b="1" dirty="0"/>
              <a:t>By the end of this session, students will be aware of: </a:t>
            </a:r>
          </a:p>
          <a:p>
            <a:pPr>
              <a:spcBef>
                <a:spcPct val="0"/>
              </a:spcBef>
            </a:pPr>
            <a:endParaRPr lang="en-US" altLang="en-US" sz="2400" dirty="0"/>
          </a:p>
          <a:p>
            <a:pPr>
              <a:spcBef>
                <a:spcPct val="0"/>
              </a:spcBef>
            </a:pPr>
            <a:r>
              <a:rPr lang="en-US" altLang="en-US" sz="2400" dirty="0"/>
              <a:t>Definition of MS Word</a:t>
            </a:r>
          </a:p>
          <a:p>
            <a:pPr marL="0" indent="0">
              <a:spcBef>
                <a:spcPct val="0"/>
              </a:spcBef>
              <a:buNone/>
            </a:pPr>
            <a:endParaRPr lang="en-US" altLang="en-US" sz="2400" dirty="0"/>
          </a:p>
          <a:p>
            <a:pPr>
              <a:spcBef>
                <a:spcPct val="0"/>
              </a:spcBef>
            </a:pPr>
            <a:r>
              <a:rPr lang="en-US" altLang="en-US" sz="2400" dirty="0"/>
              <a:t>Uses of Microsoft Word</a:t>
            </a:r>
          </a:p>
          <a:p>
            <a:pPr marL="0" indent="0">
              <a:spcBef>
                <a:spcPct val="0"/>
              </a:spcBef>
              <a:buNone/>
            </a:pPr>
            <a:endParaRPr lang="en-US" altLang="en-US" sz="2400" dirty="0"/>
          </a:p>
          <a:p>
            <a:pPr>
              <a:spcBef>
                <a:spcPct val="0"/>
              </a:spcBef>
            </a:pPr>
            <a:r>
              <a:rPr lang="en-US" altLang="en-US" sz="2400" dirty="0"/>
              <a:t>Importance of Microsoft Word</a:t>
            </a:r>
          </a:p>
          <a:p>
            <a:pPr marL="0" indent="0">
              <a:spcBef>
                <a:spcPct val="0"/>
              </a:spcBef>
              <a:buNone/>
            </a:pPr>
            <a:endParaRPr lang="en-US" altLang="en-US" sz="2400" dirty="0"/>
          </a:p>
          <a:p>
            <a:pPr>
              <a:spcBef>
                <a:spcPct val="0"/>
              </a:spcBef>
            </a:pPr>
            <a:r>
              <a:rPr lang="en-US" altLang="en-US" sz="2400" dirty="0"/>
              <a:t>Features of MS Word</a:t>
            </a:r>
          </a:p>
          <a:p>
            <a:pPr marL="0" indent="0">
              <a:spcBef>
                <a:spcPct val="0"/>
              </a:spcBef>
              <a:buNone/>
            </a:pPr>
            <a:endParaRPr lang="en-US" altLang="en-US" sz="2400" dirty="0"/>
          </a:p>
          <a:p>
            <a:pPr>
              <a:spcBef>
                <a:spcPct val="0"/>
              </a:spcBef>
            </a:pPr>
            <a:r>
              <a:rPr lang="en-US" altLang="en-US" sz="2400" dirty="0"/>
              <a:t>Basic understanding of different functionalities of MS Word  </a:t>
            </a:r>
          </a:p>
        </p:txBody>
      </p:sp>
    </p:spTree>
    <p:extLst>
      <p:ext uri="{BB962C8B-B14F-4D97-AF65-F5344CB8AC3E}">
        <p14:creationId xmlns:p14="http://schemas.microsoft.com/office/powerpoint/2010/main" val="2076218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is Microsoft Word?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600201"/>
            <a:ext cx="7560840" cy="3917031"/>
          </a:xfrm>
        </p:spPr>
        <p:txBody>
          <a:bodyPr>
            <a:normAutofit fontScale="85000" lnSpcReduction="20000"/>
          </a:bodyPr>
          <a:lstStyle/>
          <a:p>
            <a:pPr>
              <a:spcBef>
                <a:spcPct val="0"/>
              </a:spcBef>
            </a:pPr>
            <a:endParaRPr lang="en-US" altLang="en-US" sz="2400" dirty="0"/>
          </a:p>
          <a:p>
            <a:pPr algn="just">
              <a:spcBef>
                <a:spcPct val="0"/>
              </a:spcBef>
            </a:pPr>
            <a:r>
              <a:rPr lang="en-US" altLang="en-US" sz="2800" dirty="0"/>
              <a:t>Microsoft Word (MS Word) is an application software (discussed in week 2) developed by Microsoft corporation </a:t>
            </a:r>
          </a:p>
          <a:p>
            <a:pPr algn="just">
              <a:spcBef>
                <a:spcPct val="0"/>
              </a:spcBef>
            </a:pPr>
            <a:endParaRPr lang="en-US" altLang="en-US" sz="2800" dirty="0"/>
          </a:p>
          <a:p>
            <a:pPr algn="just">
              <a:spcBef>
                <a:spcPct val="0"/>
              </a:spcBef>
            </a:pPr>
            <a:r>
              <a:rPr lang="en-US" altLang="en-US" sz="2800" dirty="0"/>
              <a:t>Microsoft Word is a word-processing (word processing is type of application software that used to create all kinds of text documents) program that provides the facilities for documentation</a:t>
            </a:r>
          </a:p>
          <a:p>
            <a:pPr algn="just">
              <a:spcBef>
                <a:spcPct val="0"/>
              </a:spcBef>
            </a:pPr>
            <a:endParaRPr lang="en-US" altLang="en-US" sz="2800" dirty="0"/>
          </a:p>
          <a:p>
            <a:pPr algn="just">
              <a:spcBef>
                <a:spcPct val="0"/>
              </a:spcBef>
            </a:pPr>
            <a:r>
              <a:rPr lang="en-US" altLang="en-US" sz="2800" dirty="0"/>
              <a:t>Microsoft Word can be used to create and type letter, reports, newsletters, brochures etc.  </a:t>
            </a:r>
          </a:p>
        </p:txBody>
      </p:sp>
    </p:spTree>
    <p:extLst>
      <p:ext uri="{BB962C8B-B14F-4D97-AF65-F5344CB8AC3E}">
        <p14:creationId xmlns:p14="http://schemas.microsoft.com/office/powerpoint/2010/main" val="35568086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Uses of Microsoft Word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6E76806-A7D7-4845-9355-83BB829D67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55577" y="1600200"/>
            <a:ext cx="7632848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15165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Importance of Microsoft Word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49C80C-8BA8-3E42-AEE1-5CCF2AFC06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2400" dirty="0"/>
              <a:t>Microsoft Word is very useful for writing large amount of text </a:t>
            </a:r>
          </a:p>
          <a:p>
            <a:pPr algn="just"/>
            <a:r>
              <a:rPr lang="en-US" sz="2400" dirty="0"/>
              <a:t>Users can easily create documents, newsletters and can create mailing lists</a:t>
            </a:r>
          </a:p>
          <a:p>
            <a:r>
              <a:rPr lang="en-US" sz="2400" dirty="0"/>
              <a:t>Very easy to use </a:t>
            </a:r>
          </a:p>
          <a:p>
            <a:r>
              <a:rPr lang="en-US" sz="2400" dirty="0"/>
              <a:t>Very affordable </a:t>
            </a:r>
          </a:p>
          <a:p>
            <a:r>
              <a:rPr lang="en-US" sz="2400" dirty="0"/>
              <a:t>Comes with online support </a:t>
            </a:r>
          </a:p>
          <a:p>
            <a:r>
              <a:rPr lang="en-US" sz="2400" dirty="0"/>
              <a:t>Brought creativity</a:t>
            </a:r>
          </a:p>
          <a:p>
            <a:r>
              <a:rPr lang="en-US" sz="2400" dirty="0"/>
              <a:t>Reduce time consumption </a:t>
            </a:r>
          </a:p>
          <a:p>
            <a:r>
              <a:rPr lang="en-US" sz="2400" dirty="0"/>
              <a:t>Can store files in your online storage space 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9958905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Features/Interface/Environment of Microsoft Word?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F2A618A-549D-6747-8275-5F5B780A1C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0BED4C6-7C33-FC4C-9541-4C3EB07407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650" y="1428002"/>
            <a:ext cx="8572822" cy="4268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07955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Features/Interface/Environment of Microsoft Word?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600201"/>
            <a:ext cx="7560840" cy="3917031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US" altLang="en-US" sz="2400" dirty="0"/>
              <a:t>Microsoft Word has many features and with time, Microsoft Corporation is keep updating features of MS Word. Some of the important features are: 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dirty="0"/>
          </a:p>
          <a:p>
            <a:pPr marL="457200" indent="-457200" algn="just">
              <a:spcBef>
                <a:spcPct val="0"/>
              </a:spcBef>
              <a:buAutoNum type="arabicPeriod"/>
            </a:pPr>
            <a:r>
              <a:rPr lang="en-US" altLang="en-US" sz="2400" b="1" dirty="0"/>
              <a:t>Microsoft Office Button: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Provides access to menu commands in Word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Here is where users will find commonly known features such as New, Open, Save, Save As, Page Setup, Print.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In the latest version of MS Word, users can find these features under the File  </a:t>
            </a:r>
            <a:endParaRPr lang="en-US" alt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12329722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Features/Interface/Environment of Microsoft Word?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600201"/>
            <a:ext cx="7931224" cy="2692895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US" altLang="en-US" sz="2400" b="1" dirty="0"/>
              <a:t>2. Ribbons: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An area across the top of the screen that makes almost all the capabilities of Word available in a single area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The Ribbon exposes most of the features that used to be hidden in File menu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The Ribbon makes it easier to see and find commands to format your document 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4A48AE3-449B-6741-9F4F-37E52F4DD9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576" y="4370611"/>
            <a:ext cx="7931224" cy="1290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04849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Features/Interface/Environment of Microsoft Word?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600201"/>
            <a:ext cx="7560840" cy="4205063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US" altLang="en-US" sz="2400" b="1" dirty="0"/>
              <a:t>3. Tab: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An area on the Ribbon that contains buttons that are organized in groups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The default tabs are Home, Insert, Draw, Design, Layout, References, Review and View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8ABEA0A-973E-964A-89ED-EEC99C42C9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576" y="3789040"/>
            <a:ext cx="7560840" cy="1704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1335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Features/Interface/Environment of Microsoft Word?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600201"/>
            <a:ext cx="7776864" cy="4205063"/>
          </a:xfrm>
        </p:spPr>
        <p:txBody>
          <a:bodyPr>
            <a:normAutofit fontScale="92500"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US" altLang="en-US" sz="2400" b="1" dirty="0"/>
              <a:t>4. Quick Access Toolbar: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A customizable toolbar at the top of an active document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By default, the Quick Access Toolbar displays the Save, Undo, and Repeat buttons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To customize this toolbar, click on the dropdown arrow and select the commands you want to add. 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dirty="0"/>
          </a:p>
          <a:p>
            <a:pPr marL="0" indent="0" algn="just">
              <a:spcBef>
                <a:spcPct val="0"/>
              </a:spcBef>
              <a:buNone/>
            </a:pPr>
            <a:r>
              <a:rPr lang="en-US" altLang="en-US" sz="2400" b="1" dirty="0"/>
              <a:t>5. Title Bar: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A horizontal bar at the top of an active document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This bar displays the name of the document and application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At the right end of the Title Bar is the Minimize, Restore and Close Buttons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26E4759-ABCD-A745-9873-A388287615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5360" y="1484784"/>
            <a:ext cx="2336800" cy="51412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625C08D-4CDD-694E-8477-787DAA57A7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7744" y="3850981"/>
            <a:ext cx="3975100" cy="514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45523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Features/Interface/Environment of Microsoft Word?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600201"/>
            <a:ext cx="5256584" cy="4205063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US" altLang="en-US" sz="2400" b="1" dirty="0"/>
              <a:t>6. Groups Categories: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A group of buttons on a tab that are exposed and easily accessible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These buttons are formally embedded in menus on the Menu bar 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dirty="0"/>
          </a:p>
          <a:p>
            <a:pPr marL="0" indent="0" algn="just">
              <a:spcBef>
                <a:spcPct val="0"/>
              </a:spcBef>
              <a:buNone/>
            </a:pPr>
            <a:r>
              <a:rPr lang="en-US" altLang="en-US" sz="2400" b="1" dirty="0"/>
              <a:t>7. Dialog Box Launcher: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A button that launches a dialog box containing options for refining a command</a:t>
            </a:r>
          </a:p>
          <a:p>
            <a:pPr algn="just">
              <a:spcBef>
                <a:spcPct val="0"/>
              </a:spcBef>
              <a:buFontTx/>
              <a:buChar char="-"/>
            </a:pPr>
            <a:endParaRPr lang="en-US" altLang="en-US" sz="2400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0223F2D-EDD7-D841-AE86-D2794F2EC0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2160" y="2060848"/>
            <a:ext cx="2880320" cy="136815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5C3AA29-BFC1-F944-82FE-1990533148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1877" y="4437112"/>
            <a:ext cx="2880320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68429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Features/Interface/Environment of Microsoft Word?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600201"/>
            <a:ext cx="7931224" cy="4205063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US" altLang="en-US" sz="2400" b="1" dirty="0"/>
              <a:t>8. Status Bar: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A horizontal bar at the bottom of an active window that gives details about the active document 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dirty="0"/>
          </a:p>
          <a:p>
            <a:pPr marL="0" indent="0" algn="just">
              <a:spcBef>
                <a:spcPct val="0"/>
              </a:spcBef>
              <a:buNone/>
            </a:pPr>
            <a:r>
              <a:rPr lang="en-US" altLang="en-US" sz="2400" b="1" dirty="0"/>
              <a:t>9. View Toolbar: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A toolbar that enables, adjusts, and displays </a:t>
            </a:r>
          </a:p>
          <a:p>
            <a:pPr marL="0" indent="0" algn="just">
              <a:spcBef>
                <a:spcPct val="0"/>
              </a:spcBef>
              <a:buNone/>
            </a:pPr>
            <a:r>
              <a:rPr lang="en-US" altLang="en-US" sz="2400" dirty="0"/>
              <a:t>     different views of a document’s content. </a:t>
            </a:r>
          </a:p>
          <a:p>
            <a:pPr algn="just">
              <a:spcBef>
                <a:spcPct val="0"/>
              </a:spcBef>
              <a:buFontTx/>
              <a:buChar char="-"/>
            </a:pPr>
            <a:endParaRPr lang="en-US" altLang="en-US" sz="2400" dirty="0"/>
          </a:p>
          <a:p>
            <a:pPr marL="0" indent="0" algn="just">
              <a:spcBef>
                <a:spcPct val="0"/>
              </a:spcBef>
              <a:buNone/>
            </a:pPr>
            <a:r>
              <a:rPr lang="en-US" altLang="en-US" sz="2400" b="1" dirty="0"/>
              <a:t>10. Zoom Button: </a:t>
            </a:r>
          </a:p>
          <a:p>
            <a:pPr algn="just">
              <a:spcBef>
                <a:spcPct val="0"/>
              </a:spcBef>
              <a:buFontTx/>
              <a:buChar char="-"/>
            </a:pPr>
            <a:r>
              <a:rPr lang="en-US" altLang="en-US" sz="2400" dirty="0"/>
              <a:t>A button that magnifies or reduces the contents in the document window</a:t>
            </a:r>
          </a:p>
          <a:p>
            <a:pPr algn="just">
              <a:spcBef>
                <a:spcPct val="0"/>
              </a:spcBef>
              <a:buFontTx/>
              <a:buChar char="-"/>
            </a:pPr>
            <a:endParaRPr lang="en-US" altLang="en-US" sz="2400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dirty="0"/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56ED968-696C-9D4C-9415-369D9B42E8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5776" y="1587760"/>
            <a:ext cx="4032448" cy="49350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E05B67F-A391-4B4A-8D70-92EC4487E6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21693" y="3150282"/>
            <a:ext cx="2065107" cy="1358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89433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13</a:t>
            </a:fld>
            <a:endParaRPr lang="en-GB"/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217986"/>
            <a:ext cx="7886700" cy="1325563"/>
          </a:xfrm>
        </p:spPr>
        <p:txBody>
          <a:bodyPr>
            <a:normAutofit/>
          </a:bodyPr>
          <a:lstStyle/>
          <a:p>
            <a:r>
              <a:rPr lang="en-GB" b="1" dirty="0"/>
              <a:t>Preparing your new document</a:t>
            </a:r>
            <a:endParaRPr lang="en-GB" altLang="en-US" b="1" dirty="0"/>
          </a:p>
        </p:txBody>
      </p:sp>
      <p:sp>
        <p:nvSpPr>
          <p:cNvPr id="7" name="Content Placeholder 3"/>
          <p:cNvSpPr>
            <a:spLocks noGrp="1"/>
          </p:cNvSpPr>
          <p:nvPr>
            <p:ph idx="1"/>
          </p:nvPr>
        </p:nvSpPr>
        <p:spPr>
          <a:xfrm>
            <a:off x="628650" y="1513490"/>
            <a:ext cx="3943350" cy="4663473"/>
          </a:xfrm>
        </p:spPr>
        <p:txBody>
          <a:bodyPr>
            <a:normAutofit/>
          </a:bodyPr>
          <a:lstStyle/>
          <a:p>
            <a:r>
              <a:rPr lang="en-GB" altLang="en-US" sz="2000" dirty="0"/>
              <a:t>Word has in-built defaults that loads up automatically when you create a new document</a:t>
            </a:r>
          </a:p>
          <a:p>
            <a:pPr>
              <a:buFontTx/>
              <a:buChar char="-"/>
            </a:pPr>
            <a:r>
              <a:rPr lang="en-GB" sz="2000" dirty="0"/>
              <a:t>Often requires amending to meet your specific requirements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b="1" dirty="0"/>
              <a:t>Creating a new document: </a:t>
            </a:r>
          </a:p>
          <a:p>
            <a:pPr marL="0" indent="0">
              <a:buNone/>
            </a:pPr>
            <a:r>
              <a:rPr lang="en-GB" sz="2000" b="1" dirty="0"/>
              <a:t>Steps: </a:t>
            </a:r>
          </a:p>
          <a:p>
            <a:pPr>
              <a:buFontTx/>
              <a:buChar char="-"/>
            </a:pPr>
            <a:r>
              <a:rPr lang="en-GB" sz="2000" dirty="0"/>
              <a:t>Open Microsoft Office</a:t>
            </a:r>
          </a:p>
          <a:p>
            <a:pPr>
              <a:buFontTx/>
              <a:buChar char="-"/>
            </a:pPr>
            <a:r>
              <a:rPr lang="en-GB" sz="2000" dirty="0"/>
              <a:t>Click new </a:t>
            </a:r>
          </a:p>
          <a:p>
            <a:pPr>
              <a:buFontTx/>
              <a:buChar char="-"/>
            </a:pPr>
            <a:r>
              <a:rPr lang="en-GB" sz="2000" dirty="0"/>
              <a:t>Click blank document </a:t>
            </a:r>
          </a:p>
          <a:p>
            <a:pPr>
              <a:buFontTx/>
              <a:buChar char="-"/>
            </a:pPr>
            <a:r>
              <a:rPr lang="en-GB" sz="2000" dirty="0"/>
              <a:t>Click create </a:t>
            </a:r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43549"/>
            <a:ext cx="4257955" cy="4117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79352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14</a:t>
            </a:fld>
            <a:endParaRPr lang="en-GB"/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217987"/>
            <a:ext cx="7886700" cy="82534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Quick Functionalities of MS Word</a:t>
            </a:r>
            <a:endParaRPr lang="en-GB" altLang="en-US" b="1" dirty="0"/>
          </a:p>
        </p:txBody>
      </p:sp>
      <p:sp>
        <p:nvSpPr>
          <p:cNvPr id="7" name="Content Placeholder 3"/>
          <p:cNvSpPr>
            <a:spLocks noGrp="1"/>
          </p:cNvSpPr>
          <p:nvPr>
            <p:ph idx="1"/>
          </p:nvPr>
        </p:nvSpPr>
        <p:spPr>
          <a:xfrm>
            <a:off x="628650" y="1340768"/>
            <a:ext cx="4951462" cy="4663473"/>
          </a:xfrm>
        </p:spPr>
        <p:txBody>
          <a:bodyPr>
            <a:normAutofit lnSpcReduction="10000"/>
          </a:bodyPr>
          <a:lstStyle/>
          <a:p>
            <a:r>
              <a:rPr lang="en-GB" altLang="en-US" sz="2000" b="1" dirty="0"/>
              <a:t>Open the file: </a:t>
            </a:r>
          </a:p>
          <a:p>
            <a:pPr marL="0" indent="0">
              <a:buNone/>
            </a:pPr>
            <a:r>
              <a:rPr lang="en-GB" sz="2000" b="1" dirty="0"/>
              <a:t>Steps: </a:t>
            </a:r>
          </a:p>
          <a:p>
            <a:pPr>
              <a:buFontTx/>
              <a:buChar char="-"/>
            </a:pPr>
            <a:r>
              <a:rPr lang="en-GB" sz="2000" dirty="0"/>
              <a:t>Go to office button/File Menu</a:t>
            </a:r>
          </a:p>
          <a:p>
            <a:pPr>
              <a:buFontTx/>
              <a:buChar char="-"/>
            </a:pPr>
            <a:r>
              <a:rPr lang="en-GB" sz="2000" dirty="0"/>
              <a:t>Click Open</a:t>
            </a:r>
          </a:p>
          <a:p>
            <a:pPr>
              <a:buFontTx/>
              <a:buChar char="-"/>
            </a:pPr>
            <a:r>
              <a:rPr lang="en-GB" sz="2000" dirty="0"/>
              <a:t>Click on the file you want to open</a:t>
            </a:r>
          </a:p>
          <a:p>
            <a:pPr>
              <a:buFontTx/>
              <a:buChar char="-"/>
            </a:pPr>
            <a:r>
              <a:rPr lang="en-GB" sz="2000" dirty="0"/>
              <a:t>Click open 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b="1" dirty="0"/>
              <a:t>Save the document: </a:t>
            </a:r>
          </a:p>
          <a:p>
            <a:pPr marL="0" indent="0">
              <a:buNone/>
            </a:pPr>
            <a:r>
              <a:rPr lang="en-GB" sz="2000" b="1" dirty="0"/>
              <a:t>Steps: </a:t>
            </a:r>
          </a:p>
          <a:p>
            <a:pPr>
              <a:buFontTx/>
              <a:buChar char="-"/>
            </a:pPr>
            <a:r>
              <a:rPr lang="en-GB" sz="2000" dirty="0"/>
              <a:t>Go to office button/File Menu</a:t>
            </a:r>
          </a:p>
          <a:p>
            <a:pPr>
              <a:buFontTx/>
              <a:buChar char="-"/>
            </a:pPr>
            <a:r>
              <a:rPr lang="en-GB" sz="2000" dirty="0"/>
              <a:t>Click Save/Save As</a:t>
            </a:r>
          </a:p>
          <a:p>
            <a:pPr>
              <a:buFontTx/>
              <a:buChar char="-"/>
            </a:pPr>
            <a:r>
              <a:rPr lang="en-GB" sz="2000" dirty="0"/>
              <a:t>Click choose your location/drive</a:t>
            </a:r>
          </a:p>
          <a:p>
            <a:pPr>
              <a:buFontTx/>
              <a:buChar char="-"/>
            </a:pPr>
            <a:r>
              <a:rPr lang="en-GB" sz="2000" dirty="0"/>
              <a:t>Choose your file name  &amp; click save</a:t>
            </a:r>
          </a:p>
          <a:p>
            <a:pPr>
              <a:buFontTx/>
              <a:buChar char="-"/>
            </a:pPr>
            <a:endParaRPr lang="en-GB" sz="2000" dirty="0"/>
          </a:p>
          <a:p>
            <a:pPr>
              <a:buFontTx/>
              <a:buChar char="-"/>
            </a:pPr>
            <a:endParaRPr lang="en-GB" sz="2000" dirty="0"/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11F86DC-0BBE-2246-9108-42D113EF86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056" y="1314311"/>
            <a:ext cx="3543300" cy="4418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1639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15</a:t>
            </a:fld>
            <a:endParaRPr lang="en-GB"/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217987"/>
            <a:ext cx="7886700" cy="82534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Quick Functionalities of MS Word</a:t>
            </a:r>
            <a:endParaRPr lang="en-GB" altLang="en-US" b="1" dirty="0"/>
          </a:p>
        </p:txBody>
      </p:sp>
      <p:sp>
        <p:nvSpPr>
          <p:cNvPr id="7" name="Content Placeholder 3"/>
          <p:cNvSpPr>
            <a:spLocks noGrp="1"/>
          </p:cNvSpPr>
          <p:nvPr>
            <p:ph idx="1"/>
          </p:nvPr>
        </p:nvSpPr>
        <p:spPr>
          <a:xfrm>
            <a:off x="628650" y="1340768"/>
            <a:ext cx="4951462" cy="4663473"/>
          </a:xfrm>
        </p:spPr>
        <p:txBody>
          <a:bodyPr>
            <a:normAutofit/>
          </a:bodyPr>
          <a:lstStyle/>
          <a:p>
            <a:r>
              <a:rPr lang="en-GB" altLang="en-US" sz="2000" b="1" dirty="0"/>
              <a:t>Close the document: </a:t>
            </a:r>
          </a:p>
          <a:p>
            <a:pPr marL="0" indent="0">
              <a:buNone/>
            </a:pPr>
            <a:r>
              <a:rPr lang="en-GB" sz="2000" b="1" dirty="0"/>
              <a:t>Steps: </a:t>
            </a:r>
          </a:p>
          <a:p>
            <a:pPr>
              <a:buFontTx/>
              <a:buChar char="-"/>
            </a:pPr>
            <a:r>
              <a:rPr lang="en-GB" sz="2000" dirty="0"/>
              <a:t>Go to office button/File Menu</a:t>
            </a:r>
          </a:p>
          <a:p>
            <a:pPr>
              <a:buFontTx/>
              <a:buChar char="-"/>
            </a:pPr>
            <a:r>
              <a:rPr lang="en-GB" sz="2000" dirty="0"/>
              <a:t>Click Close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b="1" dirty="0"/>
              <a:t>Page Setup: </a:t>
            </a:r>
          </a:p>
          <a:p>
            <a:pPr marL="0" indent="0">
              <a:buNone/>
            </a:pPr>
            <a:r>
              <a:rPr lang="en-GB" sz="2000" b="1" dirty="0"/>
              <a:t>Steps: </a:t>
            </a:r>
          </a:p>
          <a:p>
            <a:pPr>
              <a:buFontTx/>
              <a:buChar char="-"/>
            </a:pPr>
            <a:r>
              <a:rPr lang="en-GB" sz="2000" dirty="0"/>
              <a:t>Go to office button/File Menu</a:t>
            </a:r>
          </a:p>
          <a:p>
            <a:pPr>
              <a:buFontTx/>
              <a:buChar char="-"/>
            </a:pPr>
            <a:r>
              <a:rPr lang="en-GB" sz="2000" dirty="0"/>
              <a:t>Click Page Setup</a:t>
            </a:r>
          </a:p>
          <a:p>
            <a:pPr>
              <a:buFontTx/>
              <a:buChar char="-"/>
            </a:pPr>
            <a:r>
              <a:rPr lang="en-GB" sz="2000" dirty="0"/>
              <a:t>Select paper size and orientation</a:t>
            </a:r>
          </a:p>
          <a:p>
            <a:pPr>
              <a:buFontTx/>
              <a:buChar char="-"/>
            </a:pPr>
            <a:r>
              <a:rPr lang="en-GB" sz="2000" dirty="0"/>
              <a:t>Click Ok </a:t>
            </a:r>
          </a:p>
          <a:p>
            <a:pPr>
              <a:buFontTx/>
              <a:buChar char="-"/>
            </a:pPr>
            <a:endParaRPr lang="en-GB" sz="2000" dirty="0"/>
          </a:p>
          <a:p>
            <a:pPr>
              <a:buFontTx/>
              <a:buChar char="-"/>
            </a:pPr>
            <a:endParaRPr lang="en-GB" sz="2000" dirty="0"/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76527B6-CDDE-934E-AFB7-A1C4BB9774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6888" y="1358900"/>
            <a:ext cx="3808462" cy="414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88317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EE7CC-2A85-4982-9A29-E7C21D490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r>
              <a:rPr lang="en-GB" b="1" dirty="0"/>
              <a:t>Home Tab 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C99EB968-7773-7C42-B1AA-AFC4D7DEDD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97263"/>
            <a:ext cx="4951462" cy="4663473"/>
          </a:xfrm>
        </p:spPr>
        <p:txBody>
          <a:bodyPr>
            <a:normAutofit lnSpcReduction="10000"/>
          </a:bodyPr>
          <a:lstStyle/>
          <a:p>
            <a:r>
              <a:rPr lang="en-GB" altLang="en-US" sz="2000" b="1" dirty="0"/>
              <a:t>Cut/Copy/Paste: </a:t>
            </a:r>
          </a:p>
          <a:p>
            <a:pPr marL="0" indent="0">
              <a:buNone/>
            </a:pPr>
            <a:r>
              <a:rPr lang="en-GB" sz="2000" b="1" dirty="0"/>
              <a:t>Steps: </a:t>
            </a:r>
          </a:p>
          <a:p>
            <a:pPr>
              <a:buFontTx/>
              <a:buChar char="-"/>
            </a:pPr>
            <a:r>
              <a:rPr lang="en-GB" sz="2000" dirty="0"/>
              <a:t>Type some texts and select at least a word</a:t>
            </a:r>
          </a:p>
          <a:p>
            <a:pPr>
              <a:buFontTx/>
              <a:buChar char="-"/>
            </a:pPr>
            <a:r>
              <a:rPr lang="en-GB" sz="2000" dirty="0"/>
              <a:t>Click Home Tab</a:t>
            </a:r>
          </a:p>
          <a:p>
            <a:pPr>
              <a:buFontTx/>
              <a:buChar char="-"/>
            </a:pPr>
            <a:r>
              <a:rPr lang="en-GB" sz="2000" dirty="0"/>
              <a:t>Then click on clipboard group (cut/copy/paste)</a:t>
            </a:r>
          </a:p>
          <a:p>
            <a:pPr>
              <a:buFontTx/>
              <a:buChar char="-"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r>
              <a:rPr lang="en-GB" sz="2000" b="1" dirty="0"/>
              <a:t>Fonts, Font Size, Bullet, Italic, Underline, Superscript, Subscript &amp; Strikethrough: </a:t>
            </a:r>
          </a:p>
          <a:p>
            <a:pPr marL="0" indent="0">
              <a:buNone/>
            </a:pPr>
            <a:r>
              <a:rPr lang="en-GB" sz="2000" b="1" dirty="0"/>
              <a:t>Steps: </a:t>
            </a:r>
          </a:p>
          <a:p>
            <a:pPr>
              <a:buFontTx/>
              <a:buChar char="-"/>
            </a:pPr>
            <a:r>
              <a:rPr lang="en-GB" sz="2000" dirty="0"/>
              <a:t>Go to Home Tab</a:t>
            </a:r>
          </a:p>
          <a:p>
            <a:pPr>
              <a:buFontTx/>
              <a:buChar char="-"/>
            </a:pPr>
            <a:r>
              <a:rPr lang="en-GB" sz="2000" dirty="0"/>
              <a:t>Click Font group </a:t>
            </a:r>
          </a:p>
          <a:p>
            <a:pPr>
              <a:buFontTx/>
              <a:buChar char="-"/>
            </a:pPr>
            <a:r>
              <a:rPr lang="en-GB" sz="2000" dirty="0"/>
              <a:t>Change accordingly </a:t>
            </a:r>
          </a:p>
          <a:p>
            <a:pPr>
              <a:buFontTx/>
              <a:buChar char="-"/>
            </a:pPr>
            <a:endParaRPr lang="en-GB" sz="2000" dirty="0"/>
          </a:p>
          <a:p>
            <a:pPr>
              <a:buFontTx/>
              <a:buChar char="-"/>
            </a:pPr>
            <a:endParaRPr lang="en-GB" sz="2000" dirty="0"/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EF6CD3D-C668-1541-8D5E-3B67472920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9900" y="1097263"/>
            <a:ext cx="3136900" cy="261976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C9984BD-2ADF-3E4F-BE38-6E5C647780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8662" y="3997004"/>
            <a:ext cx="3263900" cy="15202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36497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EE7CC-2A85-4982-9A29-E7C21D490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r>
              <a:rPr lang="en-GB" b="1" dirty="0"/>
              <a:t>Home Tab 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C99EB968-7773-7C42-B1AA-AFC4D7DEDD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04023"/>
            <a:ext cx="4951462" cy="4556713"/>
          </a:xfrm>
        </p:spPr>
        <p:txBody>
          <a:bodyPr>
            <a:normAutofit fontScale="85000" lnSpcReduction="20000"/>
          </a:bodyPr>
          <a:lstStyle/>
          <a:p>
            <a:r>
              <a:rPr lang="en-GB" altLang="en-US" sz="2000" b="1" dirty="0"/>
              <a:t>Change Case: </a:t>
            </a:r>
            <a:r>
              <a:rPr lang="en-GB" altLang="en-US" sz="2000" dirty="0"/>
              <a:t>This option is used to change small letter to capital letter and capital letter to small letter. </a:t>
            </a:r>
            <a:endParaRPr lang="en-GB" altLang="en-US" sz="2000" b="1" dirty="0"/>
          </a:p>
          <a:p>
            <a:pPr marL="0" indent="0">
              <a:buNone/>
            </a:pPr>
            <a:r>
              <a:rPr lang="en-GB" sz="2000" b="1" dirty="0"/>
              <a:t>Steps: </a:t>
            </a:r>
          </a:p>
          <a:p>
            <a:pPr>
              <a:buFontTx/>
              <a:buChar char="-"/>
            </a:pPr>
            <a:r>
              <a:rPr lang="en-GB" sz="2000" dirty="0"/>
              <a:t>Click Home Tab</a:t>
            </a:r>
          </a:p>
          <a:p>
            <a:pPr>
              <a:buFontTx/>
              <a:buChar char="-"/>
            </a:pPr>
            <a:r>
              <a:rPr lang="en-GB" sz="2000" dirty="0"/>
              <a:t>Click Font group</a:t>
            </a:r>
          </a:p>
          <a:p>
            <a:pPr>
              <a:buFontTx/>
              <a:buChar char="-"/>
            </a:pPr>
            <a:r>
              <a:rPr lang="en-GB" sz="2000" dirty="0"/>
              <a:t>Click Change case</a:t>
            </a:r>
          </a:p>
          <a:p>
            <a:pPr>
              <a:buFontTx/>
              <a:buChar char="-"/>
            </a:pPr>
            <a:r>
              <a:rPr lang="en-GB" sz="2000" dirty="0"/>
              <a:t>Select accordingly</a:t>
            </a:r>
          </a:p>
          <a:p>
            <a:pPr>
              <a:buFontTx/>
              <a:buChar char="-"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r>
              <a:rPr lang="en-GB" sz="2000" b="1" dirty="0"/>
              <a:t>Formatting Fonts: </a:t>
            </a:r>
          </a:p>
          <a:p>
            <a:pPr marL="0" indent="0">
              <a:buNone/>
            </a:pPr>
            <a:r>
              <a:rPr lang="en-GB" sz="2000" b="1" dirty="0"/>
              <a:t>Steps: </a:t>
            </a:r>
          </a:p>
          <a:p>
            <a:pPr>
              <a:buFontTx/>
              <a:buChar char="-"/>
            </a:pPr>
            <a:r>
              <a:rPr lang="en-GB" sz="2000" dirty="0"/>
              <a:t>Select text you want to format</a:t>
            </a:r>
          </a:p>
          <a:p>
            <a:pPr>
              <a:buFontTx/>
              <a:buChar char="-"/>
            </a:pPr>
            <a:r>
              <a:rPr lang="en-GB" sz="2000" dirty="0"/>
              <a:t>Go to Home Tab</a:t>
            </a:r>
          </a:p>
          <a:p>
            <a:pPr>
              <a:buFontTx/>
              <a:buChar char="-"/>
            </a:pPr>
            <a:r>
              <a:rPr lang="en-GB" sz="2000" dirty="0"/>
              <a:t>Click Font group </a:t>
            </a:r>
          </a:p>
          <a:p>
            <a:pPr>
              <a:buFontTx/>
              <a:buChar char="-"/>
            </a:pPr>
            <a:r>
              <a:rPr lang="en-GB" sz="2000" dirty="0"/>
              <a:t>Change font colour, highlight text and text effects accordingly</a:t>
            </a:r>
          </a:p>
          <a:p>
            <a:pPr>
              <a:buFontTx/>
              <a:buChar char="-"/>
            </a:pPr>
            <a:endParaRPr lang="en-GB" sz="2000" dirty="0"/>
          </a:p>
          <a:p>
            <a:pPr>
              <a:buFontTx/>
              <a:buChar char="-"/>
            </a:pPr>
            <a:endParaRPr lang="en-GB" sz="2000" dirty="0"/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9E708A8-FE77-8A47-9413-799BBD000C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02221" y="1204023"/>
            <a:ext cx="3023394" cy="21971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26A115E-5B99-C14D-8D1F-2C384C90F5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64418" y="3401123"/>
            <a:ext cx="3249612" cy="2252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95538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EE7CC-2A85-4982-9A29-E7C21D490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r>
              <a:rPr lang="en-GB" b="1" dirty="0"/>
              <a:t>Home Tab 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C99EB968-7773-7C42-B1AA-AFC4D7DEDD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04023"/>
            <a:ext cx="4834880" cy="4457225"/>
          </a:xfrm>
        </p:spPr>
        <p:txBody>
          <a:bodyPr>
            <a:normAutofit/>
          </a:bodyPr>
          <a:lstStyle/>
          <a:p>
            <a:r>
              <a:rPr lang="en-GB" altLang="en-US" sz="2000" b="1" dirty="0"/>
              <a:t>Bullet points &amp; Numbering: </a:t>
            </a:r>
          </a:p>
          <a:p>
            <a:pPr algn="just">
              <a:buFontTx/>
              <a:buChar char="-"/>
            </a:pPr>
            <a:r>
              <a:rPr lang="en-GB" sz="2000" dirty="0"/>
              <a:t>The paragraph which start with serial number is known as number</a:t>
            </a:r>
          </a:p>
          <a:p>
            <a:pPr algn="just">
              <a:buFontTx/>
              <a:buChar char="-"/>
            </a:pPr>
            <a:r>
              <a:rPr lang="en-GB" sz="2000" dirty="0"/>
              <a:t>The paragraph which start with symbol and picture is known as bullets </a:t>
            </a:r>
          </a:p>
          <a:p>
            <a:pPr algn="just">
              <a:buFontTx/>
              <a:buChar char="-"/>
            </a:pPr>
            <a:r>
              <a:rPr lang="en-GB" sz="2000" dirty="0"/>
              <a:t>When you press enter key on the keyboard, the next bullets and number will be appeared automatically 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b="1" dirty="0"/>
              <a:t>Steps: </a:t>
            </a:r>
            <a:r>
              <a:rPr lang="en-GB" sz="2000" dirty="0"/>
              <a:t>Enter some text – Select text - Click Home Tab - Click Paragraph group – Click Bullets/Numbering – Click OK</a:t>
            </a:r>
          </a:p>
          <a:p>
            <a:pPr>
              <a:buFontTx/>
              <a:buChar char="-"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>
              <a:buFontTx/>
              <a:buChar char="-"/>
            </a:pPr>
            <a:endParaRPr lang="en-GB" sz="2000" dirty="0"/>
          </a:p>
          <a:p>
            <a:pPr>
              <a:buFontTx/>
              <a:buChar char="-"/>
            </a:pPr>
            <a:endParaRPr lang="en-GB" sz="2000" dirty="0"/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DE2B2CC-AEC4-444A-95C7-3EE34D030E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930" y="1521796"/>
            <a:ext cx="3754760" cy="3851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2958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EE7CC-2A85-4982-9A29-E7C21D490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r>
              <a:rPr lang="en-GB" b="1" dirty="0"/>
              <a:t>Home Tab 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C99EB968-7773-7C42-B1AA-AFC4D7DEDD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04023"/>
            <a:ext cx="4834880" cy="4457225"/>
          </a:xfrm>
        </p:spPr>
        <p:txBody>
          <a:bodyPr>
            <a:normAutofit fontScale="92500"/>
          </a:bodyPr>
          <a:lstStyle/>
          <a:p>
            <a:r>
              <a:rPr lang="en-GB" altLang="en-US" sz="2000" b="1" dirty="0"/>
              <a:t>Alignment: </a:t>
            </a:r>
            <a:r>
              <a:rPr lang="en-GB" altLang="en-US" sz="2000" dirty="0"/>
              <a:t>This option can be used in order to align your text</a:t>
            </a:r>
            <a:endParaRPr lang="en-GB" sz="2000" dirty="0"/>
          </a:p>
          <a:p>
            <a:pPr marL="0" indent="0">
              <a:buNone/>
            </a:pPr>
            <a:r>
              <a:rPr lang="en-GB" sz="2000" b="1" dirty="0"/>
              <a:t>Steps:</a:t>
            </a:r>
            <a:endParaRPr lang="en-GB" sz="2000" dirty="0"/>
          </a:p>
          <a:p>
            <a:pPr>
              <a:buFontTx/>
              <a:buChar char="-"/>
            </a:pPr>
            <a:r>
              <a:rPr lang="en-GB" sz="2000" dirty="0"/>
              <a:t>Go to Home Tab</a:t>
            </a:r>
          </a:p>
          <a:p>
            <a:pPr>
              <a:buFontTx/>
              <a:buChar char="-"/>
            </a:pPr>
            <a:r>
              <a:rPr lang="en-GB" sz="2000" dirty="0"/>
              <a:t>Select Paragraph group</a:t>
            </a:r>
          </a:p>
          <a:p>
            <a:pPr>
              <a:buFontTx/>
              <a:buChar char="-"/>
            </a:pPr>
            <a:r>
              <a:rPr lang="en-GB" sz="2000" dirty="0"/>
              <a:t>Select alignment</a:t>
            </a:r>
          </a:p>
          <a:p>
            <a:pPr>
              <a:buFontTx/>
              <a:buChar char="-"/>
            </a:pPr>
            <a:r>
              <a:rPr lang="en-GB" sz="2000" dirty="0"/>
              <a:t>Select Left/Right/Centre/Justify</a:t>
            </a:r>
          </a:p>
          <a:p>
            <a:pPr>
              <a:buFontTx/>
              <a:buChar char="-"/>
            </a:pPr>
            <a:r>
              <a:rPr lang="en-GB" sz="2000" dirty="0"/>
              <a:t>Click OK</a:t>
            </a:r>
          </a:p>
          <a:p>
            <a:r>
              <a:rPr lang="en-GB" sz="2000" b="1" dirty="0"/>
              <a:t>Line and Paragraph Spacing: </a:t>
            </a:r>
          </a:p>
          <a:p>
            <a:pPr>
              <a:buFontTx/>
              <a:buChar char="-"/>
            </a:pPr>
            <a:r>
              <a:rPr lang="en-GB" sz="2000" dirty="0"/>
              <a:t>Spaces between lines and paragraphs and default spacing is 1.15 points</a:t>
            </a:r>
          </a:p>
          <a:p>
            <a:pPr marL="0" indent="0">
              <a:buNone/>
            </a:pPr>
            <a:r>
              <a:rPr lang="en-GB" sz="2000" b="1" dirty="0"/>
              <a:t>Steps: </a:t>
            </a:r>
            <a:r>
              <a:rPr lang="en-GB" sz="2000" dirty="0"/>
              <a:t>Home Tab – Paragraph group – Click Line and Paragraph Spacing – Select spacing - OK</a:t>
            </a:r>
            <a:endParaRPr lang="en-GB" sz="2000" b="1" dirty="0"/>
          </a:p>
          <a:p>
            <a:pPr>
              <a:buFontTx/>
              <a:buChar char="-"/>
            </a:pPr>
            <a:endParaRPr lang="en-GB" sz="2000" dirty="0"/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161016E-EF2A-0D49-BAFE-F69F2A182A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49540" y="1231632"/>
            <a:ext cx="3394720" cy="2197368"/>
          </a:xfrm>
          <a:prstGeom prst="rect">
            <a:avLst/>
          </a:prstGeom>
          <a:ln w="12700">
            <a:solidFill>
              <a:schemeClr val="tx1">
                <a:alpha val="99000"/>
              </a:schemeClr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EA05A36-EC4C-BD44-AC85-4AF809E12B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2080" y="3645024"/>
            <a:ext cx="3394720" cy="1981344"/>
          </a:xfrm>
          <a:prstGeom prst="rect">
            <a:avLst/>
          </a:prstGeom>
          <a:ln w="12700">
            <a:solidFill>
              <a:schemeClr val="tx1">
                <a:alpha val="99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7803605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EE7CC-2A85-4982-9A29-E7C21D490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r>
              <a:rPr lang="en-GB" b="1" dirty="0"/>
              <a:t>Home Tab 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C99EB968-7773-7C42-B1AA-AFC4D7DEDD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04023"/>
            <a:ext cx="8229600" cy="3377105"/>
          </a:xfrm>
        </p:spPr>
        <p:txBody>
          <a:bodyPr>
            <a:normAutofit fontScale="70000" lnSpcReduction="20000"/>
          </a:bodyPr>
          <a:lstStyle/>
          <a:p>
            <a:r>
              <a:rPr lang="en-GB" sz="3400" b="1" dirty="0"/>
              <a:t>Styles</a:t>
            </a:r>
            <a:r>
              <a:rPr lang="en-GB" sz="2900" b="1" dirty="0"/>
              <a:t>: </a:t>
            </a:r>
          </a:p>
          <a:p>
            <a:pPr algn="just">
              <a:buFontTx/>
              <a:buChar char="-"/>
            </a:pPr>
            <a:r>
              <a:rPr lang="en-GB" dirty="0"/>
              <a:t>Styles are listed in the Home Tab on the Styles View</a:t>
            </a:r>
          </a:p>
          <a:p>
            <a:pPr algn="just">
              <a:buFontTx/>
              <a:buChar char="-"/>
            </a:pPr>
            <a:r>
              <a:rPr lang="en-GB" dirty="0"/>
              <a:t>Select the text you want to apply a style to and select the style from the list</a:t>
            </a:r>
          </a:p>
          <a:p>
            <a:pPr algn="just">
              <a:buFontTx/>
              <a:buChar char="-"/>
            </a:pPr>
            <a:r>
              <a:rPr lang="en-GB" altLang="en-US" dirty="0"/>
              <a:t>Produces consistently formatted documents with minimum effort</a:t>
            </a:r>
          </a:p>
          <a:p>
            <a:pPr>
              <a:buFontTx/>
              <a:buChar char="-"/>
            </a:pPr>
            <a:r>
              <a:rPr lang="en-GB" altLang="en-US" dirty="0"/>
              <a:t>This option will be the best option for creating an automatic table of contents</a:t>
            </a:r>
          </a:p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r>
              <a:rPr lang="en-GB" b="1" dirty="0"/>
              <a:t>Steps: </a:t>
            </a:r>
            <a:r>
              <a:rPr lang="en-GB" dirty="0"/>
              <a:t>Click Home Tab – Click Styles View – Select your preferred style for the text </a:t>
            </a:r>
          </a:p>
          <a:p>
            <a:pPr>
              <a:buFontTx/>
              <a:buChar char="-"/>
            </a:pPr>
            <a:endParaRPr lang="en-GB" sz="2000" dirty="0"/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68D07B4-7563-594F-A220-9BC0E06B5E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208" y="4581128"/>
            <a:ext cx="8003232" cy="1051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54743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EE7CC-2A85-4982-9A29-E7C21D490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r>
              <a:rPr lang="en-GB" b="1" dirty="0"/>
              <a:t>Insert Tab 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C65F7615-A3DE-C146-B636-639E00952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04023"/>
            <a:ext cx="4690864" cy="4457225"/>
          </a:xfrm>
        </p:spPr>
        <p:txBody>
          <a:bodyPr>
            <a:normAutofit/>
          </a:bodyPr>
          <a:lstStyle/>
          <a:p>
            <a:r>
              <a:rPr lang="en-GB" sz="2000" b="1" dirty="0"/>
              <a:t>Creating Cover Page/Adding New Page: </a:t>
            </a:r>
          </a:p>
          <a:p>
            <a:pPr marL="0" indent="0" algn="just">
              <a:buNone/>
            </a:pPr>
            <a:r>
              <a:rPr lang="en-GB" sz="2000" b="1" dirty="0"/>
              <a:t>Steps: </a:t>
            </a:r>
          </a:p>
          <a:p>
            <a:pPr algn="just">
              <a:buFontTx/>
              <a:buChar char="-"/>
            </a:pPr>
            <a:r>
              <a:rPr lang="en-GB" sz="2000" dirty="0"/>
              <a:t>Go to Insert Tab</a:t>
            </a:r>
          </a:p>
          <a:p>
            <a:pPr algn="just">
              <a:buFontTx/>
              <a:buChar char="-"/>
            </a:pPr>
            <a:r>
              <a:rPr lang="en-GB" sz="2000" dirty="0"/>
              <a:t>Click down arrow on Pages/Select Page Group</a:t>
            </a:r>
          </a:p>
          <a:p>
            <a:pPr algn="just">
              <a:buFontTx/>
              <a:buChar char="-"/>
            </a:pPr>
            <a:r>
              <a:rPr lang="en-GB" sz="2000" dirty="0"/>
              <a:t>Select Cover page (from given sample)/ Blank Page</a:t>
            </a:r>
          </a:p>
          <a:p>
            <a:pPr marL="0" indent="0" algn="just">
              <a:buNone/>
            </a:pPr>
            <a:endParaRPr lang="en-GB" sz="2000" dirty="0"/>
          </a:p>
          <a:p>
            <a:pPr algn="just"/>
            <a:r>
              <a:rPr lang="en-GB" sz="2000" b="1" dirty="0"/>
              <a:t>Insert Page Break: </a:t>
            </a:r>
          </a:p>
          <a:p>
            <a:pPr marL="0" indent="0" algn="just">
              <a:buNone/>
            </a:pPr>
            <a:r>
              <a:rPr lang="en-GB" sz="2000" b="1" dirty="0"/>
              <a:t>Steps: </a:t>
            </a:r>
          </a:p>
          <a:p>
            <a:pPr algn="just">
              <a:buFontTx/>
              <a:buChar char="-"/>
            </a:pPr>
            <a:r>
              <a:rPr lang="en-GB" sz="2000" dirty="0"/>
              <a:t>Follow the above steps and select Page Break </a:t>
            </a:r>
          </a:p>
          <a:p>
            <a:pPr algn="just">
              <a:buFontTx/>
              <a:buChar char="-"/>
            </a:pPr>
            <a:endParaRPr lang="en-GB" sz="2000" dirty="0"/>
          </a:p>
          <a:p>
            <a:pPr algn="just">
              <a:buFontTx/>
              <a:buChar char="-"/>
            </a:pPr>
            <a:endParaRPr lang="en-GB" sz="2000" dirty="0"/>
          </a:p>
          <a:p>
            <a:pPr>
              <a:buFontTx/>
              <a:buChar char="-"/>
            </a:pPr>
            <a:endParaRPr lang="en-GB" sz="2000" dirty="0"/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FCB2A9F-648F-464F-AFDF-F629B8F1AA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8064" y="1331640"/>
            <a:ext cx="3538736" cy="4113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463656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EE7CC-2A85-4982-9A29-E7C21D490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r>
              <a:rPr lang="en-GB" b="1" dirty="0"/>
              <a:t>Insert Tab 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C65F7615-A3DE-C146-B636-639E00952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04023"/>
            <a:ext cx="5122912" cy="4205578"/>
          </a:xfrm>
        </p:spPr>
        <p:txBody>
          <a:bodyPr>
            <a:normAutofit/>
          </a:bodyPr>
          <a:lstStyle/>
          <a:p>
            <a:r>
              <a:rPr lang="en-GB" sz="2000" b="1" dirty="0"/>
              <a:t>Creating Table</a:t>
            </a:r>
          </a:p>
          <a:p>
            <a:pPr marL="0" indent="0" algn="just">
              <a:buNone/>
            </a:pPr>
            <a:r>
              <a:rPr lang="en-GB" sz="2000" b="1" dirty="0"/>
              <a:t>Steps: </a:t>
            </a:r>
          </a:p>
          <a:p>
            <a:pPr algn="just">
              <a:buFontTx/>
              <a:buChar char="-"/>
            </a:pPr>
            <a:r>
              <a:rPr lang="en-GB" sz="2000" dirty="0"/>
              <a:t>Go to Insert Tab</a:t>
            </a:r>
          </a:p>
          <a:p>
            <a:pPr algn="just">
              <a:buFontTx/>
              <a:buChar char="-"/>
            </a:pPr>
            <a:r>
              <a:rPr lang="en-GB" sz="2000" dirty="0"/>
              <a:t>Click on Table icon</a:t>
            </a:r>
          </a:p>
          <a:p>
            <a:pPr algn="just">
              <a:buFontTx/>
              <a:buChar char="-"/>
            </a:pPr>
            <a:r>
              <a:rPr lang="en-GB" sz="2000" dirty="0"/>
              <a:t>Insert Table/Draw Table</a:t>
            </a:r>
          </a:p>
          <a:p>
            <a:pPr algn="just">
              <a:buFontTx/>
              <a:buChar char="-"/>
            </a:pPr>
            <a:r>
              <a:rPr lang="en-GB" sz="2000" dirty="0"/>
              <a:t>Select Table Size (Selecting Rows &amp; Columns) </a:t>
            </a:r>
          </a:p>
          <a:p>
            <a:pPr algn="just">
              <a:buFontTx/>
              <a:buChar char="-"/>
            </a:pPr>
            <a:r>
              <a:rPr lang="en-GB" sz="2000" dirty="0"/>
              <a:t>Click Ok</a:t>
            </a:r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algn="just">
              <a:buFontTx/>
              <a:buChar char="-"/>
            </a:pPr>
            <a:endParaRPr lang="en-GB" sz="2000" dirty="0"/>
          </a:p>
          <a:p>
            <a:pPr>
              <a:buFontTx/>
              <a:buChar char="-"/>
            </a:pPr>
            <a:endParaRPr lang="en-GB" sz="2000" dirty="0"/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0E144ED-7320-A24E-BAF2-F4D6678109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8376" y="1448398"/>
            <a:ext cx="3340100" cy="3852809"/>
          </a:xfrm>
          <a:prstGeom prst="rect">
            <a:avLst/>
          </a:prstGeom>
          <a:ln w="12700">
            <a:solidFill>
              <a:schemeClr val="tx1">
                <a:alpha val="99000"/>
              </a:schemeClr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683ED3A-9CB3-0740-9EA3-EAF404D0FD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288" y="4158208"/>
            <a:ext cx="4307784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239664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EE7CC-2A85-4982-9A29-E7C21D490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r>
              <a:rPr lang="en-GB" b="1" dirty="0"/>
              <a:t>Insert Tab 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C65F7615-A3DE-C146-B636-639E00952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04023"/>
            <a:ext cx="4690864" cy="4457225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GB" sz="2000" b="1" dirty="0"/>
              <a:t>Adding Pictures/Shapes/Icons: </a:t>
            </a:r>
          </a:p>
          <a:p>
            <a:pPr marL="0" indent="0" algn="just">
              <a:buNone/>
            </a:pPr>
            <a:r>
              <a:rPr lang="en-GB" sz="2000" dirty="0"/>
              <a:t>You can use some given shapes/icons/pictures in the text but you can also use online pictures or icons as well</a:t>
            </a:r>
            <a:endParaRPr lang="en-GB" sz="2000" b="1" dirty="0"/>
          </a:p>
          <a:p>
            <a:pPr marL="0" indent="0" algn="just">
              <a:buNone/>
            </a:pPr>
            <a:r>
              <a:rPr lang="en-GB" sz="2000" b="1" dirty="0"/>
              <a:t>Steps: </a:t>
            </a:r>
          </a:p>
          <a:p>
            <a:pPr algn="just">
              <a:buFontTx/>
              <a:buChar char="-"/>
            </a:pPr>
            <a:r>
              <a:rPr lang="en-GB" sz="2000" dirty="0"/>
              <a:t>Go to Insert Tab</a:t>
            </a:r>
          </a:p>
          <a:p>
            <a:pPr algn="just">
              <a:buFontTx/>
              <a:buChar char="-"/>
            </a:pPr>
            <a:r>
              <a:rPr lang="en-GB" sz="2000" dirty="0"/>
              <a:t>Select Insertion Group</a:t>
            </a:r>
          </a:p>
          <a:p>
            <a:pPr algn="just">
              <a:buFontTx/>
              <a:buChar char="-"/>
            </a:pPr>
            <a:r>
              <a:rPr lang="en-GB" sz="2000" dirty="0"/>
              <a:t>Select either picture/shapes/icon accordingly</a:t>
            </a:r>
          </a:p>
          <a:p>
            <a:pPr algn="just">
              <a:buFontTx/>
              <a:buChar char="-"/>
            </a:pPr>
            <a:endParaRPr lang="en-GB" sz="2000" dirty="0"/>
          </a:p>
          <a:p>
            <a:pPr algn="just"/>
            <a:r>
              <a:rPr lang="en-GB" sz="2000" b="1" dirty="0"/>
              <a:t>Adding Text Box/Word Art</a:t>
            </a:r>
          </a:p>
          <a:p>
            <a:pPr marL="0" indent="0" algn="just">
              <a:buNone/>
            </a:pPr>
            <a:r>
              <a:rPr lang="en-GB" sz="2000" b="1" dirty="0"/>
              <a:t>Steps: </a:t>
            </a:r>
          </a:p>
          <a:p>
            <a:pPr algn="just">
              <a:buFontTx/>
              <a:buChar char="-"/>
            </a:pPr>
            <a:r>
              <a:rPr lang="en-GB" sz="2000" dirty="0"/>
              <a:t>Go to Insert Tab</a:t>
            </a:r>
          </a:p>
          <a:p>
            <a:pPr algn="just">
              <a:buFontTx/>
              <a:buChar char="-"/>
            </a:pPr>
            <a:r>
              <a:rPr lang="en-GB" sz="2000" dirty="0"/>
              <a:t>Select Text Box/Word Art</a:t>
            </a:r>
          </a:p>
          <a:p>
            <a:pPr algn="just">
              <a:buFontTx/>
              <a:buChar char="-"/>
            </a:pPr>
            <a:r>
              <a:rPr lang="en-GB" sz="2000" dirty="0"/>
              <a:t>Draw Text box/Use word art</a:t>
            </a:r>
          </a:p>
          <a:p>
            <a:pPr marL="0" indent="0" algn="just">
              <a:buNone/>
            </a:pPr>
            <a:endParaRPr lang="en-GB" sz="2000" dirty="0"/>
          </a:p>
          <a:p>
            <a:pPr algn="just">
              <a:buFontTx/>
              <a:buChar char="-"/>
            </a:pPr>
            <a:endParaRPr lang="en-GB" sz="2000" dirty="0"/>
          </a:p>
          <a:p>
            <a:pPr algn="just">
              <a:buFontTx/>
              <a:buChar char="-"/>
            </a:pPr>
            <a:endParaRPr lang="en-GB" sz="2000" dirty="0"/>
          </a:p>
          <a:p>
            <a:pPr>
              <a:buFontTx/>
              <a:buChar char="-"/>
            </a:pPr>
            <a:endParaRPr lang="en-GB" sz="2000" dirty="0"/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1E9BDF-DBB8-564F-B399-9705933BE3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2696" y="1245530"/>
            <a:ext cx="3445768" cy="2399494"/>
          </a:xfrm>
          <a:prstGeom prst="rect">
            <a:avLst/>
          </a:prstGeom>
          <a:ln w="12700">
            <a:solidFill>
              <a:schemeClr val="tx1">
                <a:alpha val="99000"/>
              </a:schemeClr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19702F3-C569-354B-BE4C-7A4F0105D9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02696" y="3861048"/>
            <a:ext cx="3384104" cy="1735621"/>
          </a:xfrm>
          <a:prstGeom prst="rect">
            <a:avLst/>
          </a:prstGeom>
          <a:ln w="12700">
            <a:solidFill>
              <a:schemeClr val="tx1">
                <a:alpha val="99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961197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EE7CC-2A85-4982-9A29-E7C21D490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r>
              <a:rPr lang="en-GB" b="1" dirty="0"/>
              <a:t>Insert Tab 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C65F7615-A3DE-C146-B636-639E00952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04023"/>
            <a:ext cx="4690864" cy="4889273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en-GB" sz="2000" b="1" dirty="0"/>
              <a:t>Header, Footer &amp; Page Number: </a:t>
            </a:r>
          </a:p>
          <a:p>
            <a:pPr algn="just">
              <a:buFontTx/>
              <a:buChar char="-"/>
            </a:pPr>
            <a:r>
              <a:rPr lang="en-GB" sz="2000" dirty="0"/>
              <a:t>Header and Footer can be used whenever there is requirement for the users to write same heading or any footnote throughout the document </a:t>
            </a:r>
          </a:p>
          <a:p>
            <a:pPr algn="just">
              <a:buFontTx/>
              <a:buChar char="-"/>
            </a:pPr>
            <a:r>
              <a:rPr lang="en-GB" sz="2000" dirty="0"/>
              <a:t>Once you write something in Header/Footer, it will automatically display same in rest of the document </a:t>
            </a:r>
          </a:p>
          <a:p>
            <a:pPr algn="just">
              <a:buFontTx/>
              <a:buChar char="-"/>
            </a:pPr>
            <a:r>
              <a:rPr lang="en-GB" sz="2000" dirty="0"/>
              <a:t>You can write page number within the Footer (recommended option is Austin) instead of using page number option separately </a:t>
            </a:r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r>
              <a:rPr lang="en-GB" sz="2000" b="1" dirty="0"/>
              <a:t>Steps: </a:t>
            </a:r>
          </a:p>
          <a:p>
            <a:pPr algn="just">
              <a:buFontTx/>
              <a:buChar char="-"/>
            </a:pPr>
            <a:r>
              <a:rPr lang="en-GB" sz="2000" dirty="0"/>
              <a:t>Go to Insert Tab</a:t>
            </a:r>
          </a:p>
          <a:p>
            <a:pPr algn="just">
              <a:buFontTx/>
              <a:buChar char="-"/>
            </a:pPr>
            <a:r>
              <a:rPr lang="en-GB" sz="2000" dirty="0"/>
              <a:t>Select Header/Footer</a:t>
            </a:r>
          </a:p>
          <a:p>
            <a:pPr algn="just">
              <a:buFontTx/>
              <a:buChar char="-"/>
            </a:pPr>
            <a:r>
              <a:rPr lang="en-GB" sz="2000" dirty="0"/>
              <a:t>Write whatever you want to show in header or footer </a:t>
            </a:r>
          </a:p>
          <a:p>
            <a:pPr algn="just">
              <a:buFontTx/>
              <a:buChar char="-"/>
            </a:pPr>
            <a:r>
              <a:rPr lang="en-GB" sz="2000" dirty="0"/>
              <a:t>Double click outside of the header/footer box to type/edit your original text </a:t>
            </a:r>
          </a:p>
          <a:p>
            <a:pPr algn="just">
              <a:buFontTx/>
              <a:buChar char="-"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algn="just">
              <a:buFontTx/>
              <a:buChar char="-"/>
            </a:pPr>
            <a:endParaRPr lang="en-GB" sz="2000" dirty="0"/>
          </a:p>
          <a:p>
            <a:pPr algn="just">
              <a:buFontTx/>
              <a:buChar char="-"/>
            </a:pPr>
            <a:endParaRPr lang="en-GB" sz="2000" dirty="0"/>
          </a:p>
          <a:p>
            <a:pPr>
              <a:buFontTx/>
              <a:buChar char="-"/>
            </a:pPr>
            <a:endParaRPr lang="en-GB" sz="2000" dirty="0"/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7CC85CF-8BD7-1C49-A312-672B6C7DF9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833" y="1204022"/>
            <a:ext cx="2844800" cy="1648913"/>
          </a:xfrm>
          <a:prstGeom prst="rect">
            <a:avLst/>
          </a:prstGeom>
          <a:ln w="12700">
            <a:solidFill>
              <a:schemeClr val="tx1">
                <a:alpha val="99000"/>
              </a:schemeClr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BA51D3A-FEE5-334B-86E2-8A08E48829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0833" y="3429000"/>
            <a:ext cx="2844800" cy="1865422"/>
          </a:xfrm>
          <a:prstGeom prst="rect">
            <a:avLst/>
          </a:prstGeom>
          <a:solidFill>
            <a:schemeClr val="tx1">
              <a:alpha val="99000"/>
            </a:schemeClr>
          </a:solidFill>
          <a:ln w="12700">
            <a:solidFill>
              <a:schemeClr val="tx1">
                <a:alpha val="99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93515587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EE7CC-2A85-4982-9A29-E7C21D490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r>
              <a:rPr lang="en-GB" b="1" dirty="0"/>
              <a:t>Draw Tab 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C65F7615-A3DE-C146-B636-639E00952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07866"/>
            <a:ext cx="3538736" cy="3605310"/>
          </a:xfrm>
        </p:spPr>
        <p:txBody>
          <a:bodyPr>
            <a:normAutofit/>
          </a:bodyPr>
          <a:lstStyle/>
          <a:p>
            <a:pPr algn="just">
              <a:buFontTx/>
              <a:buChar char="-"/>
            </a:pPr>
            <a:r>
              <a:rPr lang="en-GB" sz="2000" dirty="0"/>
              <a:t>This Tab is to use for drawing stuffs by using given shapes of pens and colours </a:t>
            </a:r>
          </a:p>
          <a:p>
            <a:pPr algn="just">
              <a:buFontTx/>
              <a:buChar char="-"/>
            </a:pPr>
            <a:endParaRPr lang="en-GB" sz="2000" dirty="0"/>
          </a:p>
          <a:p>
            <a:pPr algn="just">
              <a:buFontTx/>
              <a:buChar char="-"/>
            </a:pPr>
            <a:r>
              <a:rPr lang="en-GB" sz="2000" dirty="0"/>
              <a:t>You can delete your drawings by using Eraser option</a:t>
            </a:r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algn="just">
              <a:buFontTx/>
              <a:buChar char="-"/>
            </a:pPr>
            <a:endParaRPr lang="en-GB" sz="2000" dirty="0"/>
          </a:p>
          <a:p>
            <a:pPr algn="just">
              <a:buFontTx/>
              <a:buChar char="-"/>
            </a:pPr>
            <a:endParaRPr lang="en-GB" sz="2000" dirty="0"/>
          </a:p>
          <a:p>
            <a:pPr>
              <a:buFontTx/>
              <a:buChar char="-"/>
            </a:pPr>
            <a:endParaRPr lang="en-GB" sz="2000" dirty="0"/>
          </a:p>
          <a:p>
            <a:pPr marL="457200" lvl="1" indent="0">
              <a:buNone/>
            </a:pPr>
            <a:endParaRPr lang="en-GB" sz="2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BC9815C-1FA8-1E43-9117-45E9F36751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336" r="59781" b="37733"/>
          <a:stretch/>
        </p:blipFill>
        <p:spPr>
          <a:xfrm>
            <a:off x="4427984" y="1407866"/>
            <a:ext cx="4258816" cy="4042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657262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26</a:t>
            </a:fld>
            <a:endParaRPr lang="en-GB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628650" y="64874"/>
            <a:ext cx="7886700" cy="1325563"/>
          </a:xfrm>
        </p:spPr>
        <p:txBody>
          <a:bodyPr>
            <a:normAutofit/>
          </a:bodyPr>
          <a:lstStyle/>
          <a:p>
            <a:r>
              <a:rPr lang="en-GB" b="1" dirty="0"/>
              <a:t>Design Tab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423081" y="1134731"/>
            <a:ext cx="4148919" cy="4382501"/>
          </a:xfrm>
        </p:spPr>
        <p:txBody>
          <a:bodyPr>
            <a:normAutofit/>
          </a:bodyPr>
          <a:lstStyle/>
          <a:p>
            <a:pPr algn="just"/>
            <a:r>
              <a:rPr lang="en-GB" sz="2400" b="1" dirty="0"/>
              <a:t>Themes: </a:t>
            </a:r>
          </a:p>
          <a:p>
            <a:pPr algn="just">
              <a:buFontTx/>
              <a:buChar char="-"/>
            </a:pPr>
            <a:r>
              <a:rPr lang="en-GB" sz="2400" dirty="0"/>
              <a:t>A theme is a combination of coordinated colours, fonts and effects that visually convey a certain tone</a:t>
            </a:r>
          </a:p>
          <a:p>
            <a:pPr algn="just">
              <a:buFontTx/>
              <a:buChar char="-"/>
            </a:pPr>
            <a:endParaRPr lang="en-GB" sz="2400" dirty="0"/>
          </a:p>
          <a:p>
            <a:pPr algn="just">
              <a:buFontTx/>
              <a:buChar char="-"/>
            </a:pPr>
            <a:r>
              <a:rPr lang="en-GB" sz="2400" dirty="0"/>
              <a:t>Choose from the built-in themes or design your own</a:t>
            </a:r>
          </a:p>
          <a:p>
            <a:pPr algn="just"/>
            <a:endParaRPr lang="en-GB" sz="2400" dirty="0"/>
          </a:p>
          <a:p>
            <a:pPr algn="just"/>
            <a:endParaRPr lang="en-GB" sz="2400" b="1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666364" y="1390437"/>
            <a:ext cx="4148919" cy="3910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502601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27</a:t>
            </a:fld>
            <a:endParaRPr lang="en-GB"/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628650" y="64874"/>
            <a:ext cx="7886700" cy="1325563"/>
          </a:xfrm>
        </p:spPr>
        <p:txBody>
          <a:bodyPr>
            <a:normAutofit/>
          </a:bodyPr>
          <a:lstStyle/>
          <a:p>
            <a:r>
              <a:rPr lang="en-GB" b="1" dirty="0"/>
              <a:t>Design Tab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423081" y="1134731"/>
            <a:ext cx="4724983" cy="4598525"/>
          </a:xfrm>
        </p:spPr>
        <p:txBody>
          <a:bodyPr>
            <a:normAutofit fontScale="92500"/>
          </a:bodyPr>
          <a:lstStyle/>
          <a:p>
            <a:pPr algn="just"/>
            <a:r>
              <a:rPr lang="en-GB" sz="2400" b="1" dirty="0"/>
              <a:t>Page Colour &amp; Page Border: </a:t>
            </a:r>
          </a:p>
          <a:p>
            <a:pPr algn="just">
              <a:buFontTx/>
              <a:buChar char="-"/>
            </a:pPr>
            <a:r>
              <a:rPr lang="en-GB" sz="2400" dirty="0"/>
              <a:t>In order to give a specific colour to your page, you need to use this option</a:t>
            </a:r>
          </a:p>
          <a:p>
            <a:pPr algn="just">
              <a:buFontTx/>
              <a:buChar char="-"/>
            </a:pPr>
            <a:r>
              <a:rPr lang="en-GB" sz="2400" dirty="0"/>
              <a:t>You can apply these either for paragraph or for whole documents</a:t>
            </a:r>
          </a:p>
          <a:p>
            <a:pPr algn="just">
              <a:buFontTx/>
              <a:buChar char="-"/>
            </a:pPr>
            <a:endParaRPr lang="en-GB" sz="2400" dirty="0"/>
          </a:p>
          <a:p>
            <a:pPr marL="0" indent="0" algn="just">
              <a:buNone/>
            </a:pPr>
            <a:r>
              <a:rPr lang="en-GB" sz="2400" b="1" dirty="0"/>
              <a:t>Steps: </a:t>
            </a:r>
          </a:p>
          <a:p>
            <a:pPr algn="just">
              <a:buFontTx/>
              <a:buChar char="-"/>
            </a:pPr>
            <a:r>
              <a:rPr lang="en-GB" sz="2400" dirty="0"/>
              <a:t>Go to Design Tab</a:t>
            </a:r>
          </a:p>
          <a:p>
            <a:pPr algn="just">
              <a:buFontTx/>
              <a:buChar char="-"/>
            </a:pPr>
            <a:r>
              <a:rPr lang="en-GB" sz="2400" dirty="0"/>
              <a:t>Select Page colour/Border option</a:t>
            </a:r>
          </a:p>
          <a:p>
            <a:pPr algn="just">
              <a:buFontTx/>
              <a:buChar char="-"/>
            </a:pPr>
            <a:r>
              <a:rPr lang="en-GB" sz="2400" dirty="0"/>
              <a:t>Select your preferred colour/Border and Border style</a:t>
            </a:r>
          </a:p>
          <a:p>
            <a:pPr marL="0" indent="0" algn="just">
              <a:buNone/>
            </a:pPr>
            <a:endParaRPr lang="en-GB" sz="2400" dirty="0"/>
          </a:p>
          <a:p>
            <a:pPr algn="just"/>
            <a:endParaRPr lang="en-GB" sz="24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46E8865-95DF-1945-8BCF-27D980338B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8794" y="1134730"/>
            <a:ext cx="3441700" cy="1325563"/>
          </a:xfrm>
          <a:prstGeom prst="rect">
            <a:avLst/>
          </a:prstGeom>
          <a:ln w="12700">
            <a:solidFill>
              <a:schemeClr val="tx1">
                <a:alpha val="99000"/>
              </a:schemeClr>
            </a:solidFill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93C0E33-4725-A142-8E2D-9F15DB00A2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8793" y="2528336"/>
            <a:ext cx="3441700" cy="3194934"/>
          </a:xfrm>
          <a:prstGeom prst="rect">
            <a:avLst/>
          </a:prstGeom>
          <a:ln w="12700">
            <a:solidFill>
              <a:schemeClr val="tx1">
                <a:alpha val="99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72440220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28</a:t>
            </a:fld>
            <a:endParaRPr lang="en-GB"/>
          </a:p>
        </p:txBody>
      </p:sp>
      <p:sp>
        <p:nvSpPr>
          <p:cNvPr id="9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117602"/>
            <a:ext cx="7886700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 dirty="0"/>
              <a:t>Layout Tab</a:t>
            </a:r>
          </a:p>
        </p:txBody>
      </p:sp>
      <p:pic>
        <p:nvPicPr>
          <p:cNvPr id="10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7647"/>
          <a:stretch/>
        </p:blipFill>
        <p:spPr bwMode="auto">
          <a:xfrm>
            <a:off x="971600" y="3418330"/>
            <a:ext cx="7200800" cy="201709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Content Placeholder 3"/>
          <p:cNvSpPr>
            <a:spLocks noGrp="1"/>
          </p:cNvSpPr>
          <p:nvPr>
            <p:ph idx="1"/>
          </p:nvPr>
        </p:nvSpPr>
        <p:spPr>
          <a:xfrm>
            <a:off x="467544" y="1578456"/>
            <a:ext cx="8047806" cy="2230716"/>
          </a:xfrm>
        </p:spPr>
        <p:txBody>
          <a:bodyPr>
            <a:normAutofit/>
          </a:bodyPr>
          <a:lstStyle/>
          <a:p>
            <a:r>
              <a:rPr lang="en-GB" altLang="en-US" sz="2400" b="1" dirty="0"/>
              <a:t>Margins: </a:t>
            </a:r>
            <a:r>
              <a:rPr lang="en-GB" altLang="en-US" sz="2000" dirty="0"/>
              <a:t>Margins are often specified</a:t>
            </a:r>
          </a:p>
          <a:p>
            <a:pPr lvl="1"/>
            <a:r>
              <a:rPr lang="en-GB" altLang="en-US" sz="1800" dirty="0"/>
              <a:t>by publishers of academic papers / books etc.</a:t>
            </a:r>
          </a:p>
          <a:p>
            <a:pPr lvl="1"/>
            <a:r>
              <a:rPr lang="en-GB" altLang="en-US" sz="1800" dirty="0"/>
              <a:t>Coursework specification</a:t>
            </a:r>
          </a:p>
          <a:p>
            <a:pPr lvl="1"/>
            <a:r>
              <a:rPr lang="en-GB" altLang="en-US" sz="1800" dirty="0"/>
              <a:t>Also useful if you want to leave some space for yourself to annotate your printed work!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407475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29</a:t>
            </a:fld>
            <a:endParaRPr lang="en-GB"/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49" y="326851"/>
            <a:ext cx="8208963" cy="104775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b="1" dirty="0"/>
              <a:t>Layout Tab</a:t>
            </a:r>
            <a:br>
              <a:rPr lang="en-GB" altLang="en-US" b="1" dirty="0"/>
            </a:br>
            <a:endParaRPr lang="en-GB" altLang="en-US" b="1" dirty="0"/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>
          <a:xfrm>
            <a:off x="539749" y="1268760"/>
            <a:ext cx="7920037" cy="1355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2000" b="1" dirty="0"/>
              <a:t>Page Layout – Size &amp; Orientation: </a:t>
            </a:r>
          </a:p>
          <a:p>
            <a:pPr marL="0" indent="0">
              <a:buNone/>
              <a:defRPr/>
            </a:pPr>
            <a:r>
              <a:rPr lang="en-GB" sz="2000" b="1" dirty="0"/>
              <a:t> </a:t>
            </a:r>
            <a:r>
              <a:rPr lang="en-GB" sz="2000" dirty="0"/>
              <a:t>-Sets the paper size and orientation of a document e.g. A4 size and Portrait or Landscape orientation</a:t>
            </a:r>
          </a:p>
          <a:p>
            <a:pPr marL="0" indent="0">
              <a:buNone/>
              <a:defRPr/>
            </a:pPr>
            <a:endParaRPr lang="en-GB" sz="2000" dirty="0"/>
          </a:p>
          <a:p>
            <a:pPr marL="0" indent="0">
              <a:buNone/>
              <a:defRPr/>
            </a:pPr>
            <a:endParaRPr lang="en-GB" sz="2000" dirty="0"/>
          </a:p>
          <a:p>
            <a:pPr marL="0" indent="0">
              <a:buNone/>
              <a:defRPr/>
            </a:pPr>
            <a:endParaRPr lang="en-GB" sz="2000" dirty="0"/>
          </a:p>
        </p:txBody>
      </p:sp>
      <p:pic>
        <p:nvPicPr>
          <p:cNvPr id="8" name="Picture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9221"/>
          <a:stretch/>
        </p:blipFill>
        <p:spPr bwMode="auto">
          <a:xfrm>
            <a:off x="716626" y="2780928"/>
            <a:ext cx="4041221" cy="29292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3226" y="2722639"/>
            <a:ext cx="3247991" cy="29875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9574184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359569" y="260648"/>
            <a:ext cx="8424862" cy="104775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 dirty="0"/>
              <a:t>Layout Tab</a:t>
            </a:r>
          </a:p>
        </p:txBody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8811" y="1425372"/>
            <a:ext cx="4402596" cy="4351338"/>
          </a:xfrm>
        </p:spPr>
        <p:txBody>
          <a:bodyPr>
            <a:normAutofit/>
          </a:bodyPr>
          <a:lstStyle/>
          <a:p>
            <a:pPr marL="0" indent="0" eaLnBrk="1" hangingPunct="1">
              <a:buNone/>
            </a:pPr>
            <a:r>
              <a:rPr lang="en-GB" altLang="en-US" sz="2800" b="1" dirty="0"/>
              <a:t>Section Break: </a:t>
            </a:r>
          </a:p>
          <a:p>
            <a:pPr eaLnBrk="1" hangingPunct="1">
              <a:buFontTx/>
              <a:buChar char="-"/>
            </a:pPr>
            <a:r>
              <a:rPr lang="en-GB" altLang="en-US" sz="2800" dirty="0"/>
              <a:t>Section breaks are used to break the document up where the page layout has changed</a:t>
            </a:r>
          </a:p>
          <a:p>
            <a:pPr eaLnBrk="1" hangingPunct="1">
              <a:buFontTx/>
              <a:buChar char="-"/>
            </a:pPr>
            <a:r>
              <a:rPr lang="en-GB" altLang="en-US" sz="2800" dirty="0"/>
              <a:t>Each page breaking section has it’s own header and footer definition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30</a:t>
            </a:fld>
            <a:endParaRPr lang="en-GB" dirty="0"/>
          </a:p>
        </p:txBody>
      </p:sp>
      <p:pic>
        <p:nvPicPr>
          <p:cNvPr id="1026" name="Picture 2" descr="The types of section breaks are highlighted on the Layout tab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425372"/>
            <a:ext cx="3672656" cy="4204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897503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b="1" dirty="0"/>
              <a:t>References Tab</a:t>
            </a:r>
          </a:p>
        </p:txBody>
      </p:sp>
      <p:sp>
        <p:nvSpPr>
          <p:cNvPr id="30723" name="Content Placeholder 2"/>
          <p:cNvSpPr>
            <a:spLocks noGrp="1"/>
          </p:cNvSpPr>
          <p:nvPr>
            <p:ph idx="1"/>
          </p:nvPr>
        </p:nvSpPr>
        <p:spPr>
          <a:xfrm>
            <a:off x="539749" y="1269206"/>
            <a:ext cx="4968355" cy="4319587"/>
          </a:xfrm>
        </p:spPr>
        <p:txBody>
          <a:bodyPr>
            <a:normAutofit lnSpcReduction="10000"/>
          </a:bodyPr>
          <a:lstStyle/>
          <a:p>
            <a:r>
              <a:rPr lang="en-GB" altLang="en-US" sz="2800" dirty="0"/>
              <a:t>MS Word has a built-in Citations &amp; Bibliography tool</a:t>
            </a:r>
          </a:p>
          <a:p>
            <a:r>
              <a:rPr lang="en-GB" altLang="en-US" sz="2800" dirty="0"/>
              <a:t>“Insert citation”</a:t>
            </a:r>
          </a:p>
          <a:p>
            <a:pPr lvl="1"/>
            <a:r>
              <a:rPr lang="en-GB" altLang="en-US" sz="2400" dirty="0"/>
              <a:t>Creates a new source</a:t>
            </a:r>
          </a:p>
          <a:p>
            <a:pPr lvl="1"/>
            <a:endParaRPr lang="en-GB" altLang="en-US" sz="2400" dirty="0"/>
          </a:p>
          <a:p>
            <a:r>
              <a:rPr lang="en-GB" altLang="en-US" sz="2800" dirty="0"/>
              <a:t>Bibliography</a:t>
            </a:r>
          </a:p>
          <a:p>
            <a:pPr lvl="1"/>
            <a:r>
              <a:rPr lang="en-GB" altLang="en-US" sz="2400" dirty="0"/>
              <a:t>Can be generated automatically based on the sources that you have created and used in your document</a:t>
            </a:r>
          </a:p>
          <a:p>
            <a:pPr lvl="1"/>
            <a:endParaRPr lang="en-GB" altLang="en-US" sz="2400" dirty="0"/>
          </a:p>
          <a:p>
            <a:pPr lvl="1"/>
            <a:endParaRPr lang="en-GB" altLang="en-US" sz="2400" dirty="0"/>
          </a:p>
          <a:p>
            <a:endParaRPr lang="en-GB" altLang="en-US" sz="2800" dirty="0"/>
          </a:p>
          <a:p>
            <a:pPr lvl="1"/>
            <a:endParaRPr lang="en-GB" altLang="en-US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31</a:t>
            </a:fld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4FA1CBB-66E3-E84A-B5B5-BFAA76C178C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970" r="1" b="4664"/>
          <a:stretch/>
        </p:blipFill>
        <p:spPr>
          <a:xfrm>
            <a:off x="5365477" y="1916832"/>
            <a:ext cx="3509115" cy="2379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410592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References Tab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4980580" cy="2269403"/>
          </a:xfrm>
        </p:spPr>
        <p:txBody>
          <a:bodyPr>
            <a:normAutofit/>
          </a:bodyPr>
          <a:lstStyle/>
          <a:p>
            <a:r>
              <a:rPr lang="en-GB" sz="2800" dirty="0"/>
              <a:t>Create the source(s)</a:t>
            </a:r>
          </a:p>
          <a:p>
            <a:r>
              <a:rPr lang="en-GB" sz="2800" dirty="0"/>
              <a:t>References can then be generated from these entries</a:t>
            </a:r>
          </a:p>
          <a:p>
            <a:endParaRPr lang="en-GB" sz="2800" dirty="0"/>
          </a:p>
          <a:p>
            <a:endParaRPr lang="en-GB" sz="28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32</a:t>
            </a:fld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248" y="3425560"/>
            <a:ext cx="4556656" cy="217162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7780" y="1196752"/>
            <a:ext cx="3430017" cy="432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968473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98794"/>
            <a:ext cx="82296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 dirty="0"/>
              <a:t>References Tab</a:t>
            </a:r>
          </a:p>
        </p:txBody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57393" y="1337274"/>
            <a:ext cx="7920037" cy="444976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400" b="1" dirty="0"/>
              <a:t>Footnotes and Endnote: </a:t>
            </a:r>
            <a:r>
              <a:rPr lang="en-GB" altLang="en-US" sz="2400" dirty="0"/>
              <a:t>Particularly useful in annotating work</a:t>
            </a:r>
          </a:p>
          <a:p>
            <a:pPr lvl="1" eaLnBrk="1" hangingPunct="1"/>
            <a:r>
              <a:rPr lang="en-GB" altLang="en-US" sz="2000" dirty="0"/>
              <a:t>End of page</a:t>
            </a:r>
          </a:p>
          <a:p>
            <a:pPr lvl="1" eaLnBrk="1" hangingPunct="1"/>
            <a:r>
              <a:rPr lang="en-GB" altLang="en-US" sz="2000" dirty="0"/>
              <a:t>End of paper or chapter</a:t>
            </a:r>
          </a:p>
          <a:p>
            <a:pPr marL="457200" lvl="1" indent="0" eaLnBrk="1" hangingPunct="1">
              <a:buNone/>
            </a:pPr>
            <a:endParaRPr lang="en-GB" altLang="en-US" sz="18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27" r="60015" b="57191"/>
          <a:stretch/>
        </p:blipFill>
        <p:spPr>
          <a:xfrm>
            <a:off x="5580112" y="1951536"/>
            <a:ext cx="3205399" cy="1077981"/>
          </a:xfrm>
          <a:prstGeom prst="rect">
            <a:avLst/>
          </a:prstGeom>
        </p:spPr>
      </p:pic>
      <p:sp>
        <p:nvSpPr>
          <p:cNvPr id="3" name="Oval 2"/>
          <p:cNvSpPr/>
          <p:nvPr/>
        </p:nvSpPr>
        <p:spPr bwMode="auto">
          <a:xfrm>
            <a:off x="6353895" y="2172377"/>
            <a:ext cx="1800200" cy="1077981"/>
          </a:xfrm>
          <a:prstGeom prst="ellipse">
            <a:avLst/>
          </a:prstGeom>
          <a:noFill/>
          <a:ln w="31750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33</a:t>
            </a:fld>
            <a:endParaRPr lang="en-GB" dirty="0"/>
          </a:p>
        </p:txBody>
      </p:sp>
      <p:pic>
        <p:nvPicPr>
          <p:cNvPr id="2050" name="Picture 2" descr="Image result for ms word footnote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38" r="7522" b="28591"/>
          <a:stretch/>
        </p:blipFill>
        <p:spPr bwMode="auto">
          <a:xfrm>
            <a:off x="564902" y="3017521"/>
            <a:ext cx="7631374" cy="250320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065720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2"/>
          <p:cNvSpPr>
            <a:spLocks noGrp="1" noChangeArrowheads="1"/>
          </p:cNvSpPr>
          <p:nvPr>
            <p:ph type="title"/>
          </p:nvPr>
        </p:nvSpPr>
        <p:spPr>
          <a:xfrm>
            <a:off x="611981" y="220663"/>
            <a:ext cx="7920037" cy="104775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 dirty="0"/>
              <a:t>References Tab</a:t>
            </a:r>
          </a:p>
        </p:txBody>
      </p:sp>
      <p:sp>
        <p:nvSpPr>
          <p:cNvPr id="2355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268413"/>
            <a:ext cx="8353425" cy="4536851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400" b="1" dirty="0"/>
              <a:t>Table of Contents: </a:t>
            </a:r>
            <a:r>
              <a:rPr lang="en-GB" altLang="en-US" sz="2400" dirty="0"/>
              <a:t>If you have spent time well to learn using styles correctly under Home Tab, you can now generate the following very quickly</a:t>
            </a:r>
          </a:p>
          <a:p>
            <a:pPr lvl="1" eaLnBrk="1" hangingPunct="1"/>
            <a:r>
              <a:rPr lang="en-GB" altLang="en-US" sz="2000" dirty="0"/>
              <a:t>Tables of Contents</a:t>
            </a:r>
          </a:p>
          <a:p>
            <a:pPr lvl="1" eaLnBrk="1" hangingPunct="1"/>
            <a:r>
              <a:rPr lang="en-GB" altLang="en-US" sz="2000" dirty="0"/>
              <a:t>Tables of Figures/Equations/Tables</a:t>
            </a:r>
          </a:p>
          <a:p>
            <a:pPr eaLnBrk="1" hangingPunct="1"/>
            <a:r>
              <a:rPr lang="en-GB" altLang="en-US" sz="2400" dirty="0"/>
              <a:t>Using additional marked text other tables can be generated</a:t>
            </a:r>
          </a:p>
          <a:p>
            <a:pPr lvl="1" eaLnBrk="1" hangingPunct="1"/>
            <a:r>
              <a:rPr lang="en-GB" altLang="en-US" sz="2000" dirty="0"/>
              <a:t>Indexes</a:t>
            </a:r>
          </a:p>
          <a:p>
            <a:pPr lvl="2" eaLnBrk="1" hangingPunct="1"/>
            <a:r>
              <a:rPr lang="en-GB" altLang="en-US" sz="1800" dirty="0"/>
              <a:t>as found in the back of most reference books</a:t>
            </a:r>
          </a:p>
          <a:p>
            <a:pPr lvl="1" eaLnBrk="1" hangingPunct="1"/>
            <a:r>
              <a:rPr lang="en-GB" altLang="en-US" sz="2000" dirty="0"/>
              <a:t>Tables of Authorities</a:t>
            </a:r>
          </a:p>
          <a:p>
            <a:pPr lvl="2" eaLnBrk="1" hangingPunct="1"/>
            <a:r>
              <a:rPr lang="en-GB" altLang="en-US" sz="1800" dirty="0"/>
              <a:t>Legal referencing</a:t>
            </a:r>
          </a:p>
          <a:p>
            <a:pPr lvl="1" eaLnBrk="1" hangingPunct="1"/>
            <a:r>
              <a:rPr lang="en-GB" altLang="en-US" sz="2000" dirty="0"/>
              <a:t>Bibliography / Works cited</a:t>
            </a:r>
          </a:p>
          <a:p>
            <a:pPr lvl="2" eaLnBrk="1" hangingPunct="1"/>
            <a:r>
              <a:rPr lang="en-GB" altLang="en-US" sz="1800" dirty="0"/>
              <a:t>Sources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34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04368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b="1" dirty="0"/>
              <a:t>References Tab</a:t>
            </a:r>
          </a:p>
        </p:txBody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39701" y="1269468"/>
            <a:ext cx="7920037" cy="871538"/>
          </a:xfrm>
        </p:spPr>
        <p:txBody>
          <a:bodyPr>
            <a:normAutofit/>
          </a:bodyPr>
          <a:lstStyle/>
          <a:p>
            <a:pPr marL="0" indent="0" eaLnBrk="1" hangingPunct="1">
              <a:buNone/>
              <a:defRPr/>
            </a:pPr>
            <a:r>
              <a:rPr lang="en-US" sz="2000" b="1" dirty="0"/>
              <a:t>Creating Table of Contents: </a:t>
            </a:r>
          </a:p>
          <a:p>
            <a:pPr eaLnBrk="1" hangingPunct="1">
              <a:defRPr/>
            </a:pPr>
            <a:r>
              <a:rPr lang="en-US" sz="2000" dirty="0"/>
              <a:t>References &gt; Table of Contents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657"/>
          <a:stretch/>
        </p:blipFill>
        <p:spPr>
          <a:xfrm>
            <a:off x="395787" y="2357211"/>
            <a:ext cx="8352430" cy="3389541"/>
          </a:xfrm>
          <a:prstGeom prst="rect">
            <a:avLst/>
          </a:prstGeom>
        </p:spPr>
      </p:pic>
      <p:sp>
        <p:nvSpPr>
          <p:cNvPr id="3" name="Oval 2"/>
          <p:cNvSpPr/>
          <p:nvPr/>
        </p:nvSpPr>
        <p:spPr bwMode="auto">
          <a:xfrm>
            <a:off x="287267" y="2357211"/>
            <a:ext cx="684213" cy="639036"/>
          </a:xfrm>
          <a:prstGeom prst="ellipse">
            <a:avLst/>
          </a:prstGeom>
          <a:noFill/>
          <a:ln w="349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35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516951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36</a:t>
            </a:fld>
            <a:endParaRPr lang="en-GB"/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218822"/>
            <a:ext cx="7886700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 dirty="0"/>
              <a:t>Review Tab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>
          <a:xfrm>
            <a:off x="468313" y="1340768"/>
            <a:ext cx="7886700" cy="45705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80000"/>
              </a:lnSpc>
              <a:buNone/>
            </a:pPr>
            <a:r>
              <a:rPr lang="en-GB" altLang="en-US" sz="2400" b="1" dirty="0"/>
              <a:t>Spelling &amp; Grammar: </a:t>
            </a:r>
          </a:p>
          <a:p>
            <a:pPr>
              <a:lnSpc>
                <a:spcPct val="80000"/>
              </a:lnSpc>
            </a:pPr>
            <a:r>
              <a:rPr lang="en-GB" altLang="en-US" sz="2400" dirty="0"/>
              <a:t>Many languages are available</a:t>
            </a:r>
          </a:p>
          <a:p>
            <a:pPr>
              <a:lnSpc>
                <a:spcPct val="80000"/>
              </a:lnSpc>
            </a:pPr>
            <a:r>
              <a:rPr lang="en-GB" altLang="en-US" sz="2400" dirty="0"/>
              <a:t>Even variations of English – UK, US, Australian</a:t>
            </a:r>
          </a:p>
          <a:p>
            <a:pPr>
              <a:lnSpc>
                <a:spcPct val="80000"/>
              </a:lnSpc>
            </a:pPr>
            <a:r>
              <a:rPr lang="en-GB" altLang="en-US" sz="2400" dirty="0"/>
              <a:t>Bear in mind that many applications default to US English</a:t>
            </a:r>
          </a:p>
          <a:p>
            <a:pPr>
              <a:lnSpc>
                <a:spcPct val="80000"/>
              </a:lnSpc>
            </a:pPr>
            <a:r>
              <a:rPr lang="en-GB" altLang="en-US" sz="2400" dirty="0"/>
              <a:t>Review &gt; Language &gt; Set proofing language</a:t>
            </a:r>
          </a:p>
          <a:p>
            <a:pPr lvl="2">
              <a:lnSpc>
                <a:spcPct val="80000"/>
              </a:lnSpc>
            </a:pPr>
            <a:endParaRPr lang="en-GB" altLang="en-US" sz="2400" dirty="0"/>
          </a:p>
          <a:p>
            <a:pPr>
              <a:lnSpc>
                <a:spcPct val="80000"/>
              </a:lnSpc>
            </a:pPr>
            <a:r>
              <a:rPr lang="en-GB" altLang="en-US" sz="2400" b="1" dirty="0"/>
              <a:t>Changing the default language option</a:t>
            </a:r>
          </a:p>
          <a:p>
            <a:pPr lvl="1">
              <a:lnSpc>
                <a:spcPct val="80000"/>
              </a:lnSpc>
            </a:pPr>
            <a:r>
              <a:rPr lang="en-GB" altLang="en-US" dirty="0"/>
              <a:t>Change language selection for the whole document</a:t>
            </a:r>
          </a:p>
          <a:p>
            <a:pPr lvl="1">
              <a:lnSpc>
                <a:spcPct val="80000"/>
              </a:lnSpc>
            </a:pPr>
            <a:r>
              <a:rPr lang="en-GB" altLang="en-US" dirty="0"/>
              <a:t>Can just change the language for one style if desired</a:t>
            </a:r>
          </a:p>
        </p:txBody>
      </p:sp>
    </p:spTree>
    <p:extLst>
      <p:ext uri="{BB962C8B-B14F-4D97-AF65-F5344CB8AC3E}">
        <p14:creationId xmlns:p14="http://schemas.microsoft.com/office/powerpoint/2010/main" val="63842378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37</a:t>
            </a:fld>
            <a:endParaRPr lang="en-GB"/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38" y="500063"/>
            <a:ext cx="7920037" cy="928687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b="1" dirty="0"/>
              <a:t>Review Tab: Spelling and Grammar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>
          <a:xfrm>
            <a:off x="479394" y="1428751"/>
            <a:ext cx="8509490" cy="226436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GB" altLang="en-US" sz="2400" dirty="0"/>
              <a:t>Before submitting work, perform a spelling and grammar check</a:t>
            </a:r>
          </a:p>
          <a:p>
            <a:pPr>
              <a:lnSpc>
                <a:spcPct val="80000"/>
              </a:lnSpc>
            </a:pPr>
            <a:r>
              <a:rPr lang="en-GB" altLang="en-US" sz="2400" dirty="0"/>
              <a:t>Available from the Review tab</a:t>
            </a:r>
          </a:p>
          <a:p>
            <a:pPr>
              <a:lnSpc>
                <a:spcPct val="80000"/>
              </a:lnSpc>
            </a:pPr>
            <a:r>
              <a:rPr lang="en-GB" altLang="en-US" sz="2400" dirty="0"/>
              <a:t>In-built dictionary</a:t>
            </a:r>
          </a:p>
          <a:p>
            <a:pPr>
              <a:lnSpc>
                <a:spcPct val="80000"/>
              </a:lnSpc>
            </a:pPr>
            <a:r>
              <a:rPr lang="en-GB" altLang="en-US" sz="2400" dirty="0"/>
              <a:t>Automatically checks spelling and grammar as you type</a:t>
            </a:r>
          </a:p>
          <a:p>
            <a:pPr>
              <a:lnSpc>
                <a:spcPct val="80000"/>
              </a:lnSpc>
            </a:pPr>
            <a:r>
              <a:rPr lang="en-GB" altLang="en-US" sz="2400" dirty="0"/>
              <a:t>You can adapt auto correct entries:</a:t>
            </a:r>
          </a:p>
          <a:p>
            <a:pPr lvl="1">
              <a:lnSpc>
                <a:spcPct val="80000"/>
              </a:lnSpc>
            </a:pPr>
            <a:r>
              <a:rPr lang="en-GB" altLang="en-US" sz="2000" dirty="0"/>
              <a:t>File &gt; Options &gt; Autocorrect options</a:t>
            </a: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>
          <a:xfrm>
            <a:off x="479394" y="3861048"/>
            <a:ext cx="8411836" cy="24412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GB" altLang="en-US" sz="1600" dirty="0"/>
              <a:t>Underlines potential mistakes</a:t>
            </a:r>
          </a:p>
          <a:p>
            <a:pPr lvl="1">
              <a:lnSpc>
                <a:spcPct val="80000"/>
              </a:lnSpc>
            </a:pPr>
            <a:endParaRPr lang="en-GB" altLang="en-US" sz="1400" dirty="0"/>
          </a:p>
          <a:p>
            <a:pPr>
              <a:lnSpc>
                <a:spcPct val="80000"/>
              </a:lnSpc>
            </a:pPr>
            <a:endParaRPr lang="en-GB" altLang="en-US" sz="1600" dirty="0"/>
          </a:p>
          <a:p>
            <a:pPr>
              <a:lnSpc>
                <a:spcPct val="80000"/>
              </a:lnSpc>
            </a:pPr>
            <a:endParaRPr lang="en-GB" altLang="en-US" sz="1600" dirty="0"/>
          </a:p>
          <a:p>
            <a:pPr>
              <a:lnSpc>
                <a:spcPct val="80000"/>
              </a:lnSpc>
            </a:pPr>
            <a:endParaRPr lang="en-GB" altLang="en-US" sz="1600" dirty="0"/>
          </a:p>
          <a:p>
            <a:pPr>
              <a:lnSpc>
                <a:spcPct val="80000"/>
              </a:lnSpc>
            </a:pPr>
            <a:r>
              <a:rPr lang="en-GB" altLang="en-US" sz="1600" dirty="0"/>
              <a:t>Right-click on these for suggested corrections</a:t>
            </a:r>
            <a:endParaRPr lang="en-GB" altLang="en-US" sz="1400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5039" y="2951949"/>
            <a:ext cx="3406191" cy="14823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3D9F48C-07DB-46BE-A9D1-2FFEC92321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5576" y="4149080"/>
            <a:ext cx="3369844" cy="10924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3126954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5A418A-39FE-4784-8DAD-F553C469D1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952" y="243840"/>
            <a:ext cx="8351520" cy="1068897"/>
          </a:xfrm>
        </p:spPr>
        <p:txBody>
          <a:bodyPr>
            <a:normAutofit/>
          </a:bodyPr>
          <a:lstStyle/>
          <a:p>
            <a:r>
              <a:rPr lang="en-GB" b="1" dirty="0"/>
              <a:t>Review Tab: Word Count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EB9E25-7382-4265-A993-2A6FA22C4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38</a:t>
            </a:fld>
            <a:endParaRPr lang="en-GB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EA0DA56-8ED2-4AA2-A443-55DD8AD4E26B}"/>
              </a:ext>
            </a:extLst>
          </p:cNvPr>
          <p:cNvSpPr txBox="1">
            <a:spLocks/>
          </p:cNvSpPr>
          <p:nvPr/>
        </p:nvSpPr>
        <p:spPr>
          <a:xfrm>
            <a:off x="426000" y="1243414"/>
            <a:ext cx="8351520" cy="37370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Review &gt; Proofing &gt; Word Count</a:t>
            </a:r>
          </a:p>
          <a:p>
            <a:r>
              <a:rPr lang="en-GB" i="1" dirty="0"/>
              <a:t>Or</a:t>
            </a:r>
            <a:r>
              <a:rPr lang="en-GB" dirty="0"/>
              <a:t> select and view in Status Bar</a:t>
            </a:r>
          </a:p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3FD89D9-32F3-4245-B9C2-F8C85A7B39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926" y="2852936"/>
            <a:ext cx="8151418" cy="25332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6A1C6488-4D2C-405A-BEDB-1EE4458E7C99}"/>
              </a:ext>
            </a:extLst>
          </p:cNvPr>
          <p:cNvSpPr/>
          <p:nvPr/>
        </p:nvSpPr>
        <p:spPr>
          <a:xfrm>
            <a:off x="1146048" y="3429000"/>
            <a:ext cx="1097280" cy="426720"/>
          </a:xfrm>
          <a:prstGeom prst="roundRect">
            <a:avLst/>
          </a:prstGeom>
          <a:noFill/>
          <a:ln w="57150">
            <a:solidFill>
              <a:srgbClr val="CC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72FAB4E7-9DE8-4C22-A56E-074963189C4E}"/>
              </a:ext>
            </a:extLst>
          </p:cNvPr>
          <p:cNvSpPr/>
          <p:nvPr/>
        </p:nvSpPr>
        <p:spPr>
          <a:xfrm>
            <a:off x="6084168" y="3620319"/>
            <a:ext cx="2437852" cy="256033"/>
          </a:xfrm>
          <a:prstGeom prst="roundRect">
            <a:avLst/>
          </a:prstGeom>
          <a:noFill/>
          <a:ln w="57150">
            <a:solidFill>
              <a:srgbClr val="CC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C7A545FB-43F3-4483-B1CA-8E5C28AC0AE4}"/>
              </a:ext>
            </a:extLst>
          </p:cNvPr>
          <p:cNvSpPr/>
          <p:nvPr/>
        </p:nvSpPr>
        <p:spPr>
          <a:xfrm>
            <a:off x="1146048" y="5092193"/>
            <a:ext cx="1341120" cy="384208"/>
          </a:xfrm>
          <a:prstGeom prst="roundRect">
            <a:avLst/>
          </a:prstGeom>
          <a:noFill/>
          <a:ln w="57150">
            <a:solidFill>
              <a:srgbClr val="CC0000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>
              <a:solidFill>
                <a:schemeClr val="dk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04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3EA332-8CCF-4127-BA10-263A66CAC2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600" y="1196752"/>
            <a:ext cx="7416824" cy="3917032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b="1" dirty="0">
                <a:solidFill>
                  <a:srgbClr val="FF0000"/>
                </a:solidFill>
              </a:rPr>
              <a:t>Important Note: </a:t>
            </a:r>
          </a:p>
          <a:p>
            <a:pPr marL="0" indent="0" algn="just">
              <a:buNone/>
            </a:pPr>
            <a:endParaRPr lang="en-GB" b="1" dirty="0"/>
          </a:p>
          <a:p>
            <a:pPr marL="0" indent="0" algn="just">
              <a:buNone/>
            </a:pPr>
            <a:r>
              <a:rPr lang="en-GB" sz="2800" i="1" dirty="0">
                <a:solidFill>
                  <a:srgbClr val="FF0000"/>
                </a:solidFill>
              </a:rPr>
              <a:t>If you cannot complete all the tutorials during the class time, please ensure you will spend your own time to complete all the tutorials in order to make yourself familiar with </a:t>
            </a:r>
            <a:r>
              <a:rPr lang="en-GB" sz="2800" dirty="0">
                <a:solidFill>
                  <a:srgbClr val="FF0000"/>
                </a:solidFill>
              </a:rPr>
              <a:t>MS Word. </a:t>
            </a:r>
          </a:p>
          <a:p>
            <a:pPr marL="0" indent="0" algn="just">
              <a:buNone/>
            </a:pPr>
            <a:endParaRPr lang="en-GB" sz="2800" i="1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sz="2800" dirty="0">
                <a:solidFill>
                  <a:srgbClr val="FF0000"/>
                </a:solidFill>
              </a:rPr>
              <a:t>Thank you!!!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5353758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45574</TotalTime>
  <Words>1926</Words>
  <Application>Microsoft Macintosh PowerPoint</Application>
  <PresentationFormat>On-screen Show (4:3)</PresentationFormat>
  <Paragraphs>354</Paragraphs>
  <Slides>39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4" baseType="lpstr">
      <vt:lpstr>Arial</vt:lpstr>
      <vt:lpstr>Calibri</vt:lpstr>
      <vt:lpstr>Myriad Pro</vt:lpstr>
      <vt:lpstr>Times New Roman</vt:lpstr>
      <vt:lpstr>20140311PresentationUWTSDTemplate</vt:lpstr>
      <vt:lpstr>Digital Skills and Research Methods – BMSW4003</vt:lpstr>
      <vt:lpstr>Learning Outcomes</vt:lpstr>
      <vt:lpstr>What is Microsoft Word? </vt:lpstr>
      <vt:lpstr>Uses of Microsoft Word </vt:lpstr>
      <vt:lpstr>Importance of Microsoft Word </vt:lpstr>
      <vt:lpstr>Features/Interface/Environment of Microsoft Word? </vt:lpstr>
      <vt:lpstr>Features/Interface/Environment of Microsoft Word? </vt:lpstr>
      <vt:lpstr>Features/Interface/Environment of Microsoft Word? </vt:lpstr>
      <vt:lpstr>Features/Interface/Environment of Microsoft Word? </vt:lpstr>
      <vt:lpstr>Features/Interface/Environment of Microsoft Word? </vt:lpstr>
      <vt:lpstr>Features/Interface/Environment of Microsoft Word? </vt:lpstr>
      <vt:lpstr>Features/Interface/Environment of Microsoft Word? </vt:lpstr>
      <vt:lpstr>Preparing your new document</vt:lpstr>
      <vt:lpstr>Quick Functionalities of MS Word</vt:lpstr>
      <vt:lpstr>Quick Functionalities of MS Word</vt:lpstr>
      <vt:lpstr>Home Tab </vt:lpstr>
      <vt:lpstr>Home Tab </vt:lpstr>
      <vt:lpstr>Home Tab </vt:lpstr>
      <vt:lpstr>Home Tab </vt:lpstr>
      <vt:lpstr>Home Tab </vt:lpstr>
      <vt:lpstr>Insert Tab </vt:lpstr>
      <vt:lpstr>Insert Tab </vt:lpstr>
      <vt:lpstr>Insert Tab </vt:lpstr>
      <vt:lpstr>Insert Tab </vt:lpstr>
      <vt:lpstr>Draw Tab </vt:lpstr>
      <vt:lpstr>Design Tab</vt:lpstr>
      <vt:lpstr>Design Tab</vt:lpstr>
      <vt:lpstr>Layout Tab</vt:lpstr>
      <vt:lpstr>Layout Tab </vt:lpstr>
      <vt:lpstr>Layout Tab</vt:lpstr>
      <vt:lpstr>References Tab</vt:lpstr>
      <vt:lpstr>References Tab</vt:lpstr>
      <vt:lpstr>References Tab</vt:lpstr>
      <vt:lpstr>References Tab</vt:lpstr>
      <vt:lpstr>References Tab</vt:lpstr>
      <vt:lpstr>Review Tab</vt:lpstr>
      <vt:lpstr>Review Tab: Spelling and Grammar</vt:lpstr>
      <vt:lpstr>Review Tab: Word Count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Anupam Mazumdar</cp:lastModifiedBy>
  <cp:revision>238</cp:revision>
  <cp:lastPrinted>2017-11-01T12:13:15Z</cp:lastPrinted>
  <dcterms:created xsi:type="dcterms:W3CDTF">2015-04-14T15:21:28Z</dcterms:created>
  <dcterms:modified xsi:type="dcterms:W3CDTF">2020-11-01T16:03:34Z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