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E663DE-D41C-4C4F-873A-1EB986A4B45C}" v="2" dt="2026-03-09T11:39:32.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8" autoAdjust="0"/>
    <p:restoredTop sz="94660"/>
  </p:normalViewPr>
  <p:slideViewPr>
    <p:cSldViewPr snapToGrid="0">
      <p:cViewPr varScale="1">
        <p:scale>
          <a:sx n="78" d="100"/>
          <a:sy n="78" d="100"/>
        </p:scale>
        <p:origin x="73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ancisegbeonu@yahoo.com" userId="975e3d431f16f3d4" providerId="LiveId" clId="{B4D7172A-9CCB-4D0D-8E82-4E8ABA753DE9}"/>
    <pc:docChg chg="custSel addSld modSld">
      <pc:chgData name="francisegbeonu@yahoo.com" userId="975e3d431f16f3d4" providerId="LiveId" clId="{B4D7172A-9CCB-4D0D-8E82-4E8ABA753DE9}" dt="2026-03-16T10:03:11.149" v="264" actId="20577"/>
      <pc:docMkLst>
        <pc:docMk/>
      </pc:docMkLst>
      <pc:sldChg chg="modSp mod">
        <pc:chgData name="francisegbeonu@yahoo.com" userId="975e3d431f16f3d4" providerId="LiveId" clId="{B4D7172A-9CCB-4D0D-8E82-4E8ABA753DE9}" dt="2026-03-08T14:27:47.079" v="14" actId="20577"/>
        <pc:sldMkLst>
          <pc:docMk/>
          <pc:sldMk cId="3700712343" sldId="256"/>
        </pc:sldMkLst>
        <pc:spChg chg="mod">
          <ac:chgData name="francisegbeonu@yahoo.com" userId="975e3d431f16f3d4" providerId="LiveId" clId="{B4D7172A-9CCB-4D0D-8E82-4E8ABA753DE9}" dt="2026-03-08T14:27:47.079" v="14" actId="20577"/>
          <ac:spMkLst>
            <pc:docMk/>
            <pc:sldMk cId="3700712343" sldId="256"/>
            <ac:spMk id="3" creationId="{4FA156E1-5B65-1E26-7AA0-4CD7682925BE}"/>
          </ac:spMkLst>
        </pc:spChg>
      </pc:sldChg>
      <pc:sldChg chg="addSp modSp mod setBg">
        <pc:chgData name="francisegbeonu@yahoo.com" userId="975e3d431f16f3d4" providerId="LiveId" clId="{B4D7172A-9CCB-4D0D-8E82-4E8ABA753DE9}" dt="2026-03-16T10:03:11.149" v="264" actId="20577"/>
        <pc:sldMkLst>
          <pc:docMk/>
          <pc:sldMk cId="4205591828" sldId="257"/>
        </pc:sldMkLst>
        <pc:spChg chg="mod">
          <ac:chgData name="francisegbeonu@yahoo.com" userId="975e3d431f16f3d4" providerId="LiveId" clId="{B4D7172A-9CCB-4D0D-8E82-4E8ABA753DE9}" dt="2026-03-09T11:36:10.352" v="16" actId="26606"/>
          <ac:spMkLst>
            <pc:docMk/>
            <pc:sldMk cId="4205591828" sldId="257"/>
            <ac:spMk id="2" creationId="{3127439F-50F4-DC74-789B-1FA08A67AC60}"/>
          </ac:spMkLst>
        </pc:spChg>
        <pc:spChg chg="mod">
          <ac:chgData name="francisegbeonu@yahoo.com" userId="975e3d431f16f3d4" providerId="LiveId" clId="{B4D7172A-9CCB-4D0D-8E82-4E8ABA753DE9}" dt="2026-03-16T10:03:11.149" v="264" actId="20577"/>
          <ac:spMkLst>
            <pc:docMk/>
            <pc:sldMk cId="4205591828" sldId="257"/>
            <ac:spMk id="3" creationId="{E682D87B-A69C-3E7D-822E-A4DBE0380590}"/>
          </ac:spMkLst>
        </pc:spChg>
        <pc:picChg chg="add mod">
          <ac:chgData name="francisegbeonu@yahoo.com" userId="975e3d431f16f3d4" providerId="LiveId" clId="{B4D7172A-9CCB-4D0D-8E82-4E8ABA753DE9}" dt="2026-03-09T11:36:10.352" v="16" actId="26606"/>
          <ac:picMkLst>
            <pc:docMk/>
            <pc:sldMk cId="4205591828" sldId="257"/>
            <ac:picMk id="4" creationId="{707F5580-04F1-D4E1-1774-C35785BFEB9A}"/>
          </ac:picMkLst>
        </pc:picChg>
      </pc:sldChg>
      <pc:sldChg chg="addSp modSp mod setBg">
        <pc:chgData name="francisegbeonu@yahoo.com" userId="975e3d431f16f3d4" providerId="LiveId" clId="{B4D7172A-9CCB-4D0D-8E82-4E8ABA753DE9}" dt="2026-03-16T09:58:24.720" v="252" actId="20577"/>
        <pc:sldMkLst>
          <pc:docMk/>
          <pc:sldMk cId="3854370912" sldId="258"/>
        </pc:sldMkLst>
        <pc:spChg chg="mod">
          <ac:chgData name="francisegbeonu@yahoo.com" userId="975e3d431f16f3d4" providerId="LiveId" clId="{B4D7172A-9CCB-4D0D-8E82-4E8ABA753DE9}" dt="2026-03-09T11:39:40.534" v="18" actId="26606"/>
          <ac:spMkLst>
            <pc:docMk/>
            <pc:sldMk cId="3854370912" sldId="258"/>
            <ac:spMk id="2" creationId="{96493B94-99B2-3CC1-CFCB-38E62E61656B}"/>
          </ac:spMkLst>
        </pc:spChg>
        <pc:spChg chg="mod">
          <ac:chgData name="francisegbeonu@yahoo.com" userId="975e3d431f16f3d4" providerId="LiveId" clId="{B4D7172A-9CCB-4D0D-8E82-4E8ABA753DE9}" dt="2026-03-16T09:58:24.720" v="252" actId="20577"/>
          <ac:spMkLst>
            <pc:docMk/>
            <pc:sldMk cId="3854370912" sldId="258"/>
            <ac:spMk id="3" creationId="{1807D51D-289E-D6F1-101E-712AE73E0E6C}"/>
          </ac:spMkLst>
        </pc:spChg>
        <pc:picChg chg="add mod">
          <ac:chgData name="francisegbeonu@yahoo.com" userId="975e3d431f16f3d4" providerId="LiveId" clId="{B4D7172A-9CCB-4D0D-8E82-4E8ABA753DE9}" dt="2026-03-09T11:39:40.534" v="18" actId="26606"/>
          <ac:picMkLst>
            <pc:docMk/>
            <pc:sldMk cId="3854370912" sldId="258"/>
            <ac:picMk id="4" creationId="{80D5521B-BDF0-8130-D457-F0341570E67B}"/>
          </ac:picMkLst>
        </pc:picChg>
      </pc:sldChg>
      <pc:sldChg chg="modSp mod">
        <pc:chgData name="francisegbeonu@yahoo.com" userId="975e3d431f16f3d4" providerId="LiveId" clId="{B4D7172A-9CCB-4D0D-8E82-4E8ABA753DE9}" dt="2026-03-10T16:15:28.363" v="151" actId="20577"/>
        <pc:sldMkLst>
          <pc:docMk/>
          <pc:sldMk cId="996770461" sldId="263"/>
        </pc:sldMkLst>
        <pc:spChg chg="mod">
          <ac:chgData name="francisegbeonu@yahoo.com" userId="975e3d431f16f3d4" providerId="LiveId" clId="{B4D7172A-9CCB-4D0D-8E82-4E8ABA753DE9}" dt="2026-03-10T16:15:28.363" v="151" actId="20577"/>
          <ac:spMkLst>
            <pc:docMk/>
            <pc:sldMk cId="996770461" sldId="263"/>
            <ac:spMk id="3" creationId="{C96B7380-3225-E6B0-8BD9-43F3521D331F}"/>
          </ac:spMkLst>
        </pc:spChg>
      </pc:sldChg>
      <pc:sldChg chg="modSp new mod">
        <pc:chgData name="francisegbeonu@yahoo.com" userId="975e3d431f16f3d4" providerId="LiveId" clId="{B4D7172A-9CCB-4D0D-8E82-4E8ABA753DE9}" dt="2026-03-16T09:45:21.846" v="187" actId="20577"/>
        <pc:sldMkLst>
          <pc:docMk/>
          <pc:sldMk cId="3363043038" sldId="265"/>
        </pc:sldMkLst>
        <pc:spChg chg="mod">
          <ac:chgData name="francisegbeonu@yahoo.com" userId="975e3d431f16f3d4" providerId="LiveId" clId="{B4D7172A-9CCB-4D0D-8E82-4E8ABA753DE9}" dt="2026-03-09T14:19:48.590" v="44" actId="20577"/>
          <ac:spMkLst>
            <pc:docMk/>
            <pc:sldMk cId="3363043038" sldId="265"/>
            <ac:spMk id="2" creationId="{B9EC8771-A2C7-E83B-9C2F-767D14DE8E95}"/>
          </ac:spMkLst>
        </pc:spChg>
        <pc:spChg chg="mod">
          <ac:chgData name="francisegbeonu@yahoo.com" userId="975e3d431f16f3d4" providerId="LiveId" clId="{B4D7172A-9CCB-4D0D-8E82-4E8ABA753DE9}" dt="2026-03-16T09:45:21.846" v="187" actId="20577"/>
          <ac:spMkLst>
            <pc:docMk/>
            <pc:sldMk cId="3363043038" sldId="265"/>
            <ac:spMk id="3" creationId="{60BA4B34-C3A5-1EF6-C04F-84C5E367AB0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3/16/2026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3/16/2026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mc-uk.org/cdn/documents/a-scoping-review-of-evidence-relating-to-communication-failures-that-lead-to-patient-harm_p-80569509.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46BEE-1C0E-61FB-93E6-0FF8FE4B380A}"/>
              </a:ext>
            </a:extLst>
          </p:cNvPr>
          <p:cNvSpPr>
            <a:spLocks noGrp="1"/>
          </p:cNvSpPr>
          <p:nvPr>
            <p:ph type="ctrTitle"/>
          </p:nvPr>
        </p:nvSpPr>
        <p:spPr>
          <a:xfrm>
            <a:off x="1015454" y="3109206"/>
            <a:ext cx="7766936" cy="1646302"/>
          </a:xfrm>
        </p:spPr>
        <p:txBody>
          <a:bodyPr/>
          <a:lstStyle/>
          <a:p>
            <a:pPr algn="l"/>
            <a:r>
              <a:rPr lang="en-US" sz="4000" b="1" dirty="0">
                <a:solidFill>
                  <a:schemeClr val="accent3">
                    <a:lumMod val="50000"/>
                  </a:schemeClr>
                </a:solidFill>
                <a:effectLst>
                  <a:outerShdw blurRad="38100" dist="38100" dir="2700000" algn="tl">
                    <a:srgbClr val="000000">
                      <a:alpha val="43137"/>
                    </a:srgbClr>
                  </a:outerShdw>
                </a:effectLst>
              </a:rPr>
              <a:t>Communication in Health and Social Care</a:t>
            </a:r>
            <a:endParaRPr lang="en-GB" sz="4000" dirty="0"/>
          </a:p>
        </p:txBody>
      </p:sp>
      <p:sp>
        <p:nvSpPr>
          <p:cNvPr id="3" name="Subtitle 2">
            <a:extLst>
              <a:ext uri="{FF2B5EF4-FFF2-40B4-BE49-F238E27FC236}">
                <a16:creationId xmlns:a16="http://schemas.microsoft.com/office/drawing/2014/main" id="{4FA156E1-5B65-1E26-7AA0-4CD7682925BE}"/>
              </a:ext>
            </a:extLst>
          </p:cNvPr>
          <p:cNvSpPr>
            <a:spLocks noGrp="1"/>
          </p:cNvSpPr>
          <p:nvPr>
            <p:ph type="subTitle" idx="1"/>
          </p:nvPr>
        </p:nvSpPr>
        <p:spPr>
          <a:xfrm>
            <a:off x="1497235" y="407588"/>
            <a:ext cx="7766936" cy="2701618"/>
          </a:xfrm>
        </p:spPr>
        <p:txBody>
          <a:bodyPr>
            <a:normAutofit fontScale="25000" lnSpcReduction="20000"/>
          </a:bodyPr>
          <a:lstStyle/>
          <a:p>
            <a:pPr algn="l"/>
            <a:endParaRPr lang="en-US" b="1" dirty="0">
              <a:solidFill>
                <a:schemeClr val="accent3">
                  <a:lumMod val="50000"/>
                </a:schemeClr>
              </a:solidFill>
            </a:endParaRPr>
          </a:p>
          <a:p>
            <a:pPr algn="l"/>
            <a:r>
              <a:rPr lang="en-US" sz="6400" b="1" dirty="0">
                <a:solidFill>
                  <a:schemeClr val="accent3">
                    <a:lumMod val="50000"/>
                  </a:schemeClr>
                </a:solidFill>
              </a:rPr>
              <a:t>Module Name: </a:t>
            </a:r>
            <a:r>
              <a:rPr lang="en-US" sz="6400" dirty="0">
                <a:solidFill>
                  <a:schemeClr val="accent3">
                    <a:lumMod val="50000"/>
                  </a:schemeClr>
                </a:solidFill>
              </a:rPr>
              <a:t>Professional Development within Health and Social Care </a:t>
            </a:r>
          </a:p>
          <a:p>
            <a:pPr algn="l"/>
            <a:r>
              <a:rPr lang="en-US" sz="6400" b="1" dirty="0">
                <a:solidFill>
                  <a:schemeClr val="accent3">
                    <a:lumMod val="50000"/>
                  </a:schemeClr>
                </a:solidFill>
              </a:rPr>
              <a:t>Module Code: </a:t>
            </a:r>
            <a:r>
              <a:rPr lang="en-US" sz="6400" dirty="0">
                <a:solidFill>
                  <a:schemeClr val="accent3">
                    <a:lumMod val="50000"/>
                  </a:schemeClr>
                </a:solidFill>
              </a:rPr>
              <a:t>LCHS4009</a:t>
            </a:r>
          </a:p>
          <a:p>
            <a:pPr algn="l"/>
            <a:r>
              <a:rPr lang="en-US" sz="6400" b="1" dirty="0">
                <a:solidFill>
                  <a:schemeClr val="accent3">
                    <a:lumMod val="50000"/>
                  </a:schemeClr>
                </a:solidFill>
              </a:rPr>
              <a:t>Assignment Number </a:t>
            </a:r>
            <a:r>
              <a:rPr lang="en-US" sz="6400" b="1">
                <a:solidFill>
                  <a:schemeClr val="accent3">
                    <a:lumMod val="50000"/>
                  </a:schemeClr>
                </a:solidFill>
              </a:rPr>
              <a:t>1:</a:t>
            </a:r>
            <a:r>
              <a:rPr lang="en-US" sz="6400">
                <a:solidFill>
                  <a:schemeClr val="accent3">
                    <a:lumMod val="50000"/>
                  </a:schemeClr>
                </a:solidFill>
              </a:rPr>
              <a:t> </a:t>
            </a:r>
            <a:r>
              <a:rPr lang="en-US" sz="6400" dirty="0">
                <a:solidFill>
                  <a:schemeClr val="accent3">
                    <a:lumMod val="50000"/>
                  </a:schemeClr>
                </a:solidFill>
              </a:rPr>
              <a:t>Presentation </a:t>
            </a:r>
          </a:p>
          <a:p>
            <a:pPr algn="l"/>
            <a:r>
              <a:rPr lang="en-US" sz="6400" dirty="0">
                <a:solidFill>
                  <a:schemeClr val="accent3">
                    <a:lumMod val="50000"/>
                  </a:schemeClr>
                </a:solidFill>
              </a:rPr>
              <a:t>Student Name: Francis </a:t>
            </a:r>
            <a:r>
              <a:rPr lang="en-US" sz="6400" dirty="0" err="1">
                <a:solidFill>
                  <a:schemeClr val="accent3">
                    <a:lumMod val="50000"/>
                  </a:schemeClr>
                </a:solidFill>
              </a:rPr>
              <a:t>Egbeonu</a:t>
            </a:r>
            <a:endParaRPr lang="en-US" sz="6400" dirty="0">
              <a:solidFill>
                <a:schemeClr val="accent3">
                  <a:lumMod val="50000"/>
                </a:schemeClr>
              </a:solidFill>
            </a:endParaRPr>
          </a:p>
          <a:p>
            <a:pPr algn="l"/>
            <a:r>
              <a:rPr lang="en-US" sz="6400" dirty="0">
                <a:solidFill>
                  <a:schemeClr val="accent3">
                    <a:lumMod val="50000"/>
                  </a:schemeClr>
                </a:solidFill>
              </a:rPr>
              <a:t>Student ID: 2438118</a:t>
            </a:r>
          </a:p>
          <a:p>
            <a:pPr algn="l"/>
            <a:r>
              <a:rPr lang="en-US" sz="6400" dirty="0">
                <a:solidFill>
                  <a:schemeClr val="accent3">
                    <a:lumMod val="50000"/>
                  </a:schemeClr>
                </a:solidFill>
              </a:rPr>
              <a:t>Lecturers Name: Dr Christopher </a:t>
            </a:r>
            <a:r>
              <a:rPr lang="en-US" sz="6400" dirty="0" err="1">
                <a:solidFill>
                  <a:schemeClr val="accent3">
                    <a:lumMod val="50000"/>
                  </a:schemeClr>
                </a:solidFill>
              </a:rPr>
              <a:t>Mafuva</a:t>
            </a:r>
            <a:endParaRPr lang="en-US" sz="6400" dirty="0">
              <a:solidFill>
                <a:schemeClr val="accent3">
                  <a:lumMod val="50000"/>
                </a:schemeClr>
              </a:solidFill>
            </a:endParaRPr>
          </a:p>
          <a:p>
            <a:pPr algn="l"/>
            <a:endParaRPr lang="en-US" dirty="0">
              <a:solidFill>
                <a:schemeClr val="accent3">
                  <a:lumMod val="50000"/>
                </a:schemeClr>
              </a:solidFill>
            </a:endParaRPr>
          </a:p>
          <a:p>
            <a:endParaRPr lang="en-GB" dirty="0"/>
          </a:p>
        </p:txBody>
      </p:sp>
    </p:spTree>
    <p:extLst>
      <p:ext uri="{BB962C8B-B14F-4D97-AF65-F5344CB8AC3E}">
        <p14:creationId xmlns:p14="http://schemas.microsoft.com/office/powerpoint/2010/main" val="3700712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C8771-A2C7-E83B-9C2F-767D14DE8E95}"/>
              </a:ext>
            </a:extLst>
          </p:cNvPr>
          <p:cNvSpPr>
            <a:spLocks noGrp="1"/>
          </p:cNvSpPr>
          <p:nvPr>
            <p:ph type="title"/>
          </p:nvPr>
        </p:nvSpPr>
        <p:spPr/>
        <p:txBody>
          <a:bodyPr/>
          <a:lstStyle/>
          <a:p>
            <a:r>
              <a:rPr lang="en-GB" dirty="0" err="1"/>
              <a:t>Actknowledge</a:t>
            </a:r>
            <a:r>
              <a:rPr lang="en-GB" dirty="0"/>
              <a:t> use of AI </a:t>
            </a:r>
          </a:p>
        </p:txBody>
      </p:sp>
      <p:sp>
        <p:nvSpPr>
          <p:cNvPr id="3" name="Content Placeholder 2">
            <a:extLst>
              <a:ext uri="{FF2B5EF4-FFF2-40B4-BE49-F238E27FC236}">
                <a16:creationId xmlns:a16="http://schemas.microsoft.com/office/drawing/2014/main" id="{60BA4B34-C3A5-1EF6-C04F-84C5E367AB08}"/>
              </a:ext>
            </a:extLst>
          </p:cNvPr>
          <p:cNvSpPr>
            <a:spLocks noGrp="1"/>
          </p:cNvSpPr>
          <p:nvPr>
            <p:ph idx="1"/>
          </p:nvPr>
        </p:nvSpPr>
        <p:spPr/>
        <p:txBody>
          <a:bodyPr/>
          <a:lstStyle/>
          <a:p>
            <a:pPr marL="0" indent="0">
              <a:buNone/>
            </a:pPr>
            <a:r>
              <a:rPr lang="en-GB" dirty="0"/>
              <a:t>I AM DECLARING NO AI WAS USED.</a:t>
            </a:r>
          </a:p>
        </p:txBody>
      </p:sp>
    </p:spTree>
    <p:extLst>
      <p:ext uri="{BB962C8B-B14F-4D97-AF65-F5344CB8AC3E}">
        <p14:creationId xmlns:p14="http://schemas.microsoft.com/office/powerpoint/2010/main" val="3363043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7439F-50F4-DC74-789B-1FA08A67AC60}"/>
              </a:ext>
            </a:extLst>
          </p:cNvPr>
          <p:cNvSpPr>
            <a:spLocks noGrp="1"/>
          </p:cNvSpPr>
          <p:nvPr>
            <p:ph type="title"/>
          </p:nvPr>
        </p:nvSpPr>
        <p:spPr>
          <a:xfrm>
            <a:off x="677334" y="609600"/>
            <a:ext cx="8596668" cy="1320800"/>
          </a:xfrm>
        </p:spPr>
        <p:txBody>
          <a:bodyPr anchor="t">
            <a:normAutofit/>
          </a:bodyPr>
          <a:lstStyle/>
          <a:p>
            <a:r>
              <a:rPr lang="en-GB" dirty="0"/>
              <a:t>Introduction</a:t>
            </a:r>
          </a:p>
        </p:txBody>
      </p:sp>
      <p:sp>
        <p:nvSpPr>
          <p:cNvPr id="3" name="Content Placeholder 2">
            <a:extLst>
              <a:ext uri="{FF2B5EF4-FFF2-40B4-BE49-F238E27FC236}">
                <a16:creationId xmlns:a16="http://schemas.microsoft.com/office/drawing/2014/main" id="{E682D87B-A69C-3E7D-822E-A4DBE0380590}"/>
              </a:ext>
            </a:extLst>
          </p:cNvPr>
          <p:cNvSpPr>
            <a:spLocks noGrp="1"/>
          </p:cNvSpPr>
          <p:nvPr>
            <p:ph idx="1"/>
          </p:nvPr>
        </p:nvSpPr>
        <p:spPr>
          <a:xfrm>
            <a:off x="677334" y="2160589"/>
            <a:ext cx="3957349" cy="3880773"/>
          </a:xfrm>
        </p:spPr>
        <p:txBody>
          <a:bodyPr>
            <a:normAutofit/>
          </a:bodyPr>
          <a:lstStyle/>
          <a:p>
            <a:r>
              <a:rPr lang="en-GB" dirty="0"/>
              <a:t>Communication involves the clear and effective exchange of information.       </a:t>
            </a:r>
            <a:r>
              <a:rPr lang="en-US" dirty="0"/>
              <a:t>( </a:t>
            </a:r>
            <a:r>
              <a:rPr lang="en-GB" dirty="0" err="1"/>
              <a:t>Kourkouta</a:t>
            </a:r>
            <a:r>
              <a:rPr lang="en-GB" dirty="0"/>
              <a:t> and Papathanasiou, 2014)</a:t>
            </a:r>
            <a:r>
              <a:rPr lang="en-US" dirty="0"/>
              <a:t>.</a:t>
            </a:r>
            <a:endParaRPr lang="en-GB" dirty="0"/>
          </a:p>
          <a:p>
            <a:r>
              <a:rPr lang="en-US" dirty="0"/>
              <a:t>It encompasses verbal communication, non-verbal cues, and active listening.</a:t>
            </a:r>
          </a:p>
          <a:p>
            <a:r>
              <a:rPr lang="en-US" dirty="0"/>
              <a:t>Effective communication is essential for ensuring patient safety and promoting teamwork (</a:t>
            </a:r>
            <a:r>
              <a:rPr lang="en-GB" dirty="0"/>
              <a:t>Howick et al, 2024</a:t>
            </a:r>
            <a:r>
              <a:rPr lang="en-US" dirty="0"/>
              <a:t>).</a:t>
            </a:r>
          </a:p>
          <a:p>
            <a:r>
              <a:rPr lang="en-US" dirty="0"/>
              <a:t>Picture adopted from google.</a:t>
            </a:r>
          </a:p>
          <a:p>
            <a:pPr marL="0" indent="0">
              <a:buNone/>
            </a:pPr>
            <a:endParaRPr lang="en-GB" dirty="0"/>
          </a:p>
        </p:txBody>
      </p:sp>
      <p:pic>
        <p:nvPicPr>
          <p:cNvPr id="4" name="Picture 3">
            <a:extLst>
              <a:ext uri="{FF2B5EF4-FFF2-40B4-BE49-F238E27FC236}">
                <a16:creationId xmlns:a16="http://schemas.microsoft.com/office/drawing/2014/main" id="{707F5580-04F1-D4E1-1774-C35785BFEB9A}"/>
              </a:ext>
            </a:extLst>
          </p:cNvPr>
          <p:cNvPicPr>
            <a:picLocks noChangeAspect="1"/>
          </p:cNvPicPr>
          <p:nvPr/>
        </p:nvPicPr>
        <p:blipFill>
          <a:blip r:embed="rId2"/>
          <a:srcRect l="19312" r="18352" b="-1"/>
          <a:stretch>
            <a:fillRect/>
          </a:stretch>
        </p:blipFill>
        <p:spPr>
          <a:xfrm>
            <a:off x="4857451" y="2159331"/>
            <a:ext cx="4415050" cy="3882362"/>
          </a:xfrm>
          <a:prstGeom prst="rect">
            <a:avLst/>
          </a:prstGeom>
        </p:spPr>
      </p:pic>
    </p:spTree>
    <p:extLst>
      <p:ext uri="{BB962C8B-B14F-4D97-AF65-F5344CB8AC3E}">
        <p14:creationId xmlns:p14="http://schemas.microsoft.com/office/powerpoint/2010/main" val="4205591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93B94-99B2-3CC1-CFCB-38E62E61656B}"/>
              </a:ext>
            </a:extLst>
          </p:cNvPr>
          <p:cNvSpPr>
            <a:spLocks noGrp="1"/>
          </p:cNvSpPr>
          <p:nvPr>
            <p:ph type="title"/>
          </p:nvPr>
        </p:nvSpPr>
        <p:spPr>
          <a:xfrm>
            <a:off x="677334" y="609600"/>
            <a:ext cx="8596668" cy="1320800"/>
          </a:xfrm>
        </p:spPr>
        <p:txBody>
          <a:bodyPr anchor="t">
            <a:normAutofit/>
          </a:bodyPr>
          <a:lstStyle/>
          <a:p>
            <a:r>
              <a:rPr lang="en-GB" dirty="0"/>
              <a:t>Importance of communication</a:t>
            </a:r>
          </a:p>
        </p:txBody>
      </p:sp>
      <p:sp>
        <p:nvSpPr>
          <p:cNvPr id="3" name="Content Placeholder 2">
            <a:extLst>
              <a:ext uri="{FF2B5EF4-FFF2-40B4-BE49-F238E27FC236}">
                <a16:creationId xmlns:a16="http://schemas.microsoft.com/office/drawing/2014/main" id="{1807D51D-289E-D6F1-101E-712AE73E0E6C}"/>
              </a:ext>
            </a:extLst>
          </p:cNvPr>
          <p:cNvSpPr>
            <a:spLocks noGrp="1"/>
          </p:cNvSpPr>
          <p:nvPr>
            <p:ph idx="1"/>
          </p:nvPr>
        </p:nvSpPr>
        <p:spPr>
          <a:xfrm>
            <a:off x="677334" y="2160589"/>
            <a:ext cx="3957349" cy="3880773"/>
          </a:xfrm>
        </p:spPr>
        <p:txBody>
          <a:bodyPr>
            <a:normAutofit/>
          </a:bodyPr>
          <a:lstStyle/>
          <a:p>
            <a:r>
              <a:rPr lang="en-US" dirty="0"/>
              <a:t>Helps patients feel more comfortable and confident in their care (</a:t>
            </a:r>
            <a:r>
              <a:rPr lang="en-GB" dirty="0" err="1"/>
              <a:t>Sharkiya</a:t>
            </a:r>
            <a:r>
              <a:rPr lang="en-GB" dirty="0"/>
              <a:t> , 2023</a:t>
            </a:r>
            <a:r>
              <a:rPr lang="en-US" dirty="0"/>
              <a:t>).</a:t>
            </a:r>
          </a:p>
          <a:p>
            <a:r>
              <a:rPr lang="en-US" dirty="0"/>
              <a:t>Makes sure information is shared clearly and correctly.</a:t>
            </a:r>
          </a:p>
          <a:p>
            <a:r>
              <a:rPr lang="en-US" dirty="0"/>
              <a:t>Lowers the chance of mistakes during treatment (</a:t>
            </a:r>
            <a:r>
              <a:rPr lang="en-GB" dirty="0"/>
              <a:t>Fitzpatrick, 2018</a:t>
            </a:r>
            <a:r>
              <a:rPr lang="en-US" dirty="0"/>
              <a:t>).</a:t>
            </a:r>
          </a:p>
          <a:p>
            <a:r>
              <a:rPr lang="en-US" dirty="0"/>
              <a:t>Leads to happier patients and better health results.</a:t>
            </a:r>
          </a:p>
          <a:p>
            <a:r>
              <a:rPr lang="en-US" dirty="0"/>
              <a:t>Picture adopted from google.</a:t>
            </a:r>
          </a:p>
          <a:p>
            <a:endParaRPr lang="en-GB" dirty="0"/>
          </a:p>
        </p:txBody>
      </p:sp>
      <p:pic>
        <p:nvPicPr>
          <p:cNvPr id="4" name="Picture 3">
            <a:extLst>
              <a:ext uri="{FF2B5EF4-FFF2-40B4-BE49-F238E27FC236}">
                <a16:creationId xmlns:a16="http://schemas.microsoft.com/office/drawing/2014/main" id="{80D5521B-BDF0-8130-D457-F0341570E67B}"/>
              </a:ext>
            </a:extLst>
          </p:cNvPr>
          <p:cNvPicPr>
            <a:picLocks noChangeAspect="1"/>
          </p:cNvPicPr>
          <p:nvPr/>
        </p:nvPicPr>
        <p:blipFill>
          <a:blip r:embed="rId2"/>
          <a:srcRect l="18681" r="18518" b="-1"/>
          <a:stretch>
            <a:fillRect/>
          </a:stretch>
        </p:blipFill>
        <p:spPr>
          <a:xfrm>
            <a:off x="4857451" y="2159331"/>
            <a:ext cx="4415050" cy="3882362"/>
          </a:xfrm>
          <a:prstGeom prst="rect">
            <a:avLst/>
          </a:prstGeom>
        </p:spPr>
      </p:pic>
    </p:spTree>
    <p:extLst>
      <p:ext uri="{BB962C8B-B14F-4D97-AF65-F5344CB8AC3E}">
        <p14:creationId xmlns:p14="http://schemas.microsoft.com/office/powerpoint/2010/main" val="3854370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F62A-1A5B-9A76-34B2-00CD45E71866}"/>
              </a:ext>
            </a:extLst>
          </p:cNvPr>
          <p:cNvSpPr>
            <a:spLocks noGrp="1"/>
          </p:cNvSpPr>
          <p:nvPr>
            <p:ph type="title"/>
          </p:nvPr>
        </p:nvSpPr>
        <p:spPr/>
        <p:txBody>
          <a:bodyPr/>
          <a:lstStyle/>
          <a:p>
            <a:r>
              <a:rPr lang="en-GB" b="1" dirty="0">
                <a:solidFill>
                  <a:schemeClr val="tx1">
                    <a:lumMod val="95000"/>
                    <a:lumOff val="5000"/>
                  </a:schemeClr>
                </a:solidFill>
                <a:effectLst>
                  <a:outerShdw blurRad="38100" dist="38100" dir="2700000" algn="tl">
                    <a:srgbClr val="000000">
                      <a:alpha val="43137"/>
                    </a:srgbClr>
                  </a:outerShdw>
                </a:effectLst>
              </a:rPr>
              <a:t>Theoretical Model</a:t>
            </a: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B0968576-A959-E1EE-18A0-BAF7278383ED}"/>
              </a:ext>
            </a:extLst>
          </p:cNvPr>
          <p:cNvSpPr>
            <a:spLocks noGrp="1"/>
          </p:cNvSpPr>
          <p:nvPr>
            <p:ph idx="1"/>
          </p:nvPr>
        </p:nvSpPr>
        <p:spPr>
          <a:xfrm>
            <a:off x="226143" y="1406013"/>
            <a:ext cx="9881418" cy="5142271"/>
          </a:xfrm>
        </p:spPr>
        <p:txBody>
          <a:bodyPr>
            <a:normAutofit/>
          </a:bodyPr>
          <a:lstStyle/>
          <a:p>
            <a:pPr>
              <a:lnSpc>
                <a:spcPct val="100000"/>
              </a:lnSpc>
              <a:buNone/>
            </a:pPr>
            <a:r>
              <a:rPr lang="en-US" sz="2000" b="1" dirty="0">
                <a:solidFill>
                  <a:schemeClr val="tx1">
                    <a:lumMod val="95000"/>
                    <a:lumOff val="5000"/>
                  </a:schemeClr>
                </a:solidFill>
                <a:effectLst>
                  <a:outerShdw blurRad="38100" dist="38100" dir="2700000" algn="tl">
                    <a:srgbClr val="000000">
                      <a:alpha val="43137"/>
                    </a:srgbClr>
                  </a:outerShdw>
                </a:effectLst>
              </a:rPr>
              <a:t>The Shannon-Weaver Model of Communication</a:t>
            </a:r>
          </a:p>
          <a:p>
            <a:pPr>
              <a:buClr>
                <a:schemeClr val="accent3">
                  <a:lumMod val="50000"/>
                </a:schemeClr>
              </a:buClr>
            </a:pPr>
            <a:r>
              <a:rPr lang="en-US" sz="1400" dirty="0">
                <a:solidFill>
                  <a:schemeClr val="tx1">
                    <a:lumMod val="95000"/>
                    <a:lumOff val="5000"/>
                  </a:schemeClr>
                </a:solidFill>
              </a:rPr>
              <a:t>The Shannon-Weaver model explains communication as a process that includes several steps:</a:t>
            </a:r>
          </a:p>
          <a:p>
            <a:pPr lvl="1">
              <a:buClr>
                <a:schemeClr val="accent3">
                  <a:lumMod val="50000"/>
                </a:schemeClr>
              </a:buClr>
            </a:pPr>
            <a:r>
              <a:rPr lang="en-US" sz="1400" dirty="0">
                <a:solidFill>
                  <a:schemeClr val="tx1">
                    <a:lumMod val="95000"/>
                    <a:lumOff val="5000"/>
                  </a:schemeClr>
                </a:solidFill>
              </a:rPr>
              <a:t>Sender → Message → Receiver → Feedback</a:t>
            </a:r>
          </a:p>
          <a:p>
            <a:pPr>
              <a:buClr>
                <a:schemeClr val="accent3">
                  <a:lumMod val="50000"/>
                </a:schemeClr>
              </a:buClr>
            </a:pPr>
            <a:r>
              <a:rPr lang="en-US" sz="1400" dirty="0">
                <a:solidFill>
                  <a:schemeClr val="tx1">
                    <a:lumMod val="95000"/>
                    <a:lumOff val="5000"/>
                  </a:schemeClr>
                </a:solidFill>
              </a:rPr>
              <a:t>In healthcare, this model applies when a nurse explains something, and the patient shows they understand (Gillespie and Schiffman, 2018).</a:t>
            </a:r>
          </a:p>
          <a:p>
            <a:r>
              <a:rPr lang="en-US" sz="2000" b="1" dirty="0">
                <a:solidFill>
                  <a:schemeClr val="tx1">
                    <a:lumMod val="95000"/>
                    <a:lumOff val="5000"/>
                  </a:schemeClr>
                </a:solidFill>
                <a:effectLst>
                  <a:outerShdw blurRad="38100" dist="38100" dir="2700000" algn="tl">
                    <a:srgbClr val="000000">
                      <a:alpha val="43137"/>
                    </a:srgbClr>
                  </a:outerShdw>
                </a:effectLst>
              </a:rPr>
              <a:t>For example, in interprofessional communication:</a:t>
            </a:r>
          </a:p>
          <a:p>
            <a:pPr>
              <a:buClr>
                <a:schemeClr val="accent3">
                  <a:lumMod val="50000"/>
                </a:schemeClr>
              </a:buClr>
            </a:pPr>
            <a:r>
              <a:rPr lang="en-US" sz="1400" b="1" dirty="0">
                <a:solidFill>
                  <a:schemeClr val="tx1">
                    <a:lumMod val="95000"/>
                    <a:lumOff val="5000"/>
                  </a:schemeClr>
                </a:solidFill>
              </a:rPr>
              <a:t>Sender:</a:t>
            </a:r>
            <a:r>
              <a:rPr lang="en-US" sz="1400" dirty="0">
                <a:solidFill>
                  <a:schemeClr val="tx1">
                    <a:lumMod val="95000"/>
                    <a:lumOff val="5000"/>
                  </a:schemeClr>
                </a:solidFill>
              </a:rPr>
              <a:t> the healthcare professional who begins the message, like a doctor giving instructions.</a:t>
            </a:r>
          </a:p>
          <a:p>
            <a:pPr>
              <a:buClr>
                <a:schemeClr val="accent3">
                  <a:lumMod val="50000"/>
                </a:schemeClr>
              </a:buClr>
            </a:pPr>
            <a:r>
              <a:rPr lang="en-US" sz="1400" b="1" dirty="0">
                <a:solidFill>
                  <a:schemeClr val="tx1">
                    <a:lumMod val="95000"/>
                    <a:lumOff val="5000"/>
                  </a:schemeClr>
                </a:solidFill>
              </a:rPr>
              <a:t>Message:</a:t>
            </a:r>
            <a:r>
              <a:rPr lang="en-US" sz="1400" dirty="0">
                <a:solidFill>
                  <a:schemeClr val="tx1">
                    <a:lumMod val="95000"/>
                    <a:lumOff val="5000"/>
                  </a:schemeClr>
                </a:solidFill>
              </a:rPr>
              <a:t> the information being shared, such as a patient care plan.</a:t>
            </a:r>
          </a:p>
          <a:p>
            <a:pPr>
              <a:buClr>
                <a:schemeClr val="accent3">
                  <a:lumMod val="50000"/>
                </a:schemeClr>
              </a:buClr>
            </a:pPr>
            <a:r>
              <a:rPr lang="en-US" sz="1400" b="1" dirty="0">
                <a:solidFill>
                  <a:schemeClr val="tx1">
                    <a:lumMod val="95000"/>
                    <a:lumOff val="5000"/>
                  </a:schemeClr>
                </a:solidFill>
              </a:rPr>
              <a:t>Channel: </a:t>
            </a:r>
            <a:r>
              <a:rPr lang="en-US" sz="1400" dirty="0">
                <a:solidFill>
                  <a:schemeClr val="tx1">
                    <a:lumMod val="95000"/>
                    <a:lumOff val="5000"/>
                  </a:schemeClr>
                </a:solidFill>
              </a:rPr>
              <a:t>how the message is sent, for example, through a verbal handover, electronic health record, or email.</a:t>
            </a:r>
          </a:p>
          <a:p>
            <a:pPr>
              <a:buClr>
                <a:schemeClr val="accent3">
                  <a:lumMod val="50000"/>
                </a:schemeClr>
              </a:buClr>
            </a:pPr>
            <a:r>
              <a:rPr lang="en-US" sz="1400" b="1" dirty="0">
                <a:solidFill>
                  <a:schemeClr val="tx1">
                    <a:lumMod val="95000"/>
                    <a:lumOff val="5000"/>
                  </a:schemeClr>
                </a:solidFill>
              </a:rPr>
              <a:t>Receiver:</a:t>
            </a:r>
            <a:r>
              <a:rPr lang="en-US" sz="1400" dirty="0">
                <a:solidFill>
                  <a:schemeClr val="tx1">
                    <a:lumMod val="95000"/>
                    <a:lumOff val="5000"/>
                  </a:schemeClr>
                </a:solidFill>
              </a:rPr>
              <a:t> the professional who receives the information, such as a nurse or physiotherapist.</a:t>
            </a:r>
          </a:p>
          <a:p>
            <a:pPr>
              <a:buClr>
                <a:schemeClr val="accent3">
                  <a:lumMod val="50000"/>
                </a:schemeClr>
              </a:buClr>
            </a:pPr>
            <a:r>
              <a:rPr lang="en-US" sz="1400" b="1" dirty="0">
                <a:solidFill>
                  <a:schemeClr val="tx1">
                    <a:lumMod val="95000"/>
                    <a:lumOff val="5000"/>
                  </a:schemeClr>
                </a:solidFill>
              </a:rPr>
              <a:t>Feedback:</a:t>
            </a:r>
            <a:r>
              <a:rPr lang="en-US" sz="1400" dirty="0">
                <a:solidFill>
                  <a:schemeClr val="tx1">
                    <a:lumMod val="95000"/>
                    <a:lumOff val="5000"/>
                  </a:schemeClr>
                </a:solidFill>
              </a:rPr>
              <a:t> confirmation or clarification, for instance, when a nurse repeats instructions.</a:t>
            </a:r>
          </a:p>
          <a:p>
            <a:pPr>
              <a:buClr>
                <a:schemeClr val="accent3">
                  <a:lumMod val="50000"/>
                </a:schemeClr>
              </a:buClr>
            </a:pPr>
            <a:r>
              <a:rPr lang="en-US" sz="1400" b="1" dirty="0">
                <a:solidFill>
                  <a:schemeClr val="tx1">
                    <a:lumMod val="95000"/>
                    <a:lumOff val="5000"/>
                  </a:schemeClr>
                </a:solidFill>
              </a:rPr>
              <a:t>Noise: </a:t>
            </a:r>
            <a:r>
              <a:rPr lang="en-US" sz="1400" dirty="0">
                <a:solidFill>
                  <a:schemeClr val="tx1">
                    <a:lumMod val="95000"/>
                    <a:lumOff val="5000"/>
                  </a:schemeClr>
                </a:solidFill>
              </a:rPr>
              <a:t>anything that makes communication more difficult, such as medical jargon, time pressure, or interruptions.</a:t>
            </a:r>
          </a:p>
          <a:p>
            <a:endParaRPr lang="en-GB" dirty="0"/>
          </a:p>
        </p:txBody>
      </p:sp>
    </p:spTree>
    <p:extLst>
      <p:ext uri="{BB962C8B-B14F-4D97-AF65-F5344CB8AC3E}">
        <p14:creationId xmlns:p14="http://schemas.microsoft.com/office/powerpoint/2010/main" val="1340019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98F7E-19CE-E3A1-5C0C-961B9DB32668}"/>
              </a:ext>
            </a:extLst>
          </p:cNvPr>
          <p:cNvSpPr>
            <a:spLocks noGrp="1"/>
          </p:cNvSpPr>
          <p:nvPr>
            <p:ph type="title"/>
          </p:nvPr>
        </p:nvSpPr>
        <p:spPr/>
        <p:txBody>
          <a:bodyPr/>
          <a:lstStyle/>
          <a:p>
            <a:r>
              <a:rPr lang="en-GB" b="1" dirty="0">
                <a:solidFill>
                  <a:schemeClr val="accent3">
                    <a:lumMod val="50000"/>
                  </a:schemeClr>
                </a:solidFill>
                <a:effectLst>
                  <a:outerShdw blurRad="38100" dist="38100" dir="2700000" algn="tl">
                    <a:srgbClr val="000000">
                      <a:alpha val="43137"/>
                    </a:srgbClr>
                  </a:outerShdw>
                </a:effectLst>
              </a:rPr>
              <a:t>Application in Interprofessional Communication</a:t>
            </a:r>
            <a:endParaRPr lang="en-GB" dirty="0"/>
          </a:p>
        </p:txBody>
      </p:sp>
      <p:sp>
        <p:nvSpPr>
          <p:cNvPr id="3" name="Content Placeholder 2">
            <a:extLst>
              <a:ext uri="{FF2B5EF4-FFF2-40B4-BE49-F238E27FC236}">
                <a16:creationId xmlns:a16="http://schemas.microsoft.com/office/drawing/2014/main" id="{E19E00BD-E895-3FE1-CD0A-B4708EAD366A}"/>
              </a:ext>
            </a:extLst>
          </p:cNvPr>
          <p:cNvSpPr>
            <a:spLocks noGrp="1"/>
          </p:cNvSpPr>
          <p:nvPr>
            <p:ph idx="1"/>
          </p:nvPr>
        </p:nvSpPr>
        <p:spPr/>
        <p:txBody>
          <a:bodyPr/>
          <a:lstStyle/>
          <a:p>
            <a:r>
              <a:rPr lang="en-US" dirty="0">
                <a:solidFill>
                  <a:schemeClr val="tx1">
                    <a:lumMod val="95000"/>
                    <a:lumOff val="5000"/>
                  </a:schemeClr>
                </a:solidFill>
              </a:rPr>
              <a:t>During ward rounds, doctors, nurses, and other health professionals share updates about patients. Everyone needs to make sure their messages are clear, ask for feedback, and try to avoid distractions like background noise (Campbell et al., 2020).</a:t>
            </a:r>
            <a:endParaRPr lang="en-GB" dirty="0">
              <a:solidFill>
                <a:schemeClr val="tx1">
                  <a:lumMod val="95000"/>
                  <a:lumOff val="5000"/>
                </a:schemeClr>
              </a:solidFill>
            </a:endParaRPr>
          </a:p>
          <a:p>
            <a:r>
              <a:rPr lang="en-US" dirty="0">
                <a:solidFill>
                  <a:schemeClr val="tx1">
                    <a:lumMod val="95000"/>
                    <a:lumOff val="5000"/>
                  </a:schemeClr>
                </a:solidFill>
              </a:rPr>
              <a:t>In multidisciplinary team meetings, professionals such as social workers, nurses, doctors, and therapists share information and listen to one another. Everyone needs to give and receive feedback to make sure messages are understood and not misinterpreted (Sheehan et al., 2021).</a:t>
            </a:r>
          </a:p>
          <a:p>
            <a:r>
              <a:rPr lang="en-US" dirty="0">
                <a:solidFill>
                  <a:schemeClr val="tx1">
                    <a:lumMod val="95000"/>
                    <a:lumOff val="5000"/>
                  </a:schemeClr>
                </a:solidFill>
              </a:rPr>
              <a:t>When using electronic communication, such as digital records or emails, it is important to avoid issues like missing information or unclear wording.</a:t>
            </a:r>
          </a:p>
          <a:p>
            <a:endParaRPr lang="en-GB" dirty="0"/>
          </a:p>
        </p:txBody>
      </p:sp>
    </p:spTree>
    <p:extLst>
      <p:ext uri="{BB962C8B-B14F-4D97-AF65-F5344CB8AC3E}">
        <p14:creationId xmlns:p14="http://schemas.microsoft.com/office/powerpoint/2010/main" val="3086622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6FA37-2B14-7D5B-1AB0-446280B4BC46}"/>
              </a:ext>
            </a:extLst>
          </p:cNvPr>
          <p:cNvSpPr>
            <a:spLocks noGrp="1"/>
          </p:cNvSpPr>
          <p:nvPr>
            <p:ph type="title"/>
          </p:nvPr>
        </p:nvSpPr>
        <p:spPr/>
        <p:txBody>
          <a:bodyPr/>
          <a:lstStyle/>
          <a:p>
            <a:r>
              <a:rPr lang="en-US" b="1" dirty="0">
                <a:solidFill>
                  <a:schemeClr val="accent3">
                    <a:lumMod val="50000"/>
                  </a:schemeClr>
                </a:solidFill>
                <a:effectLst>
                  <a:outerShdw blurRad="38100" dist="38100" dir="2700000" algn="tl">
                    <a:srgbClr val="000000">
                      <a:alpha val="43137"/>
                    </a:srgbClr>
                  </a:outerShdw>
                </a:effectLst>
              </a:rPr>
              <a:t>Practical Application of Communication in Healthcare</a:t>
            </a:r>
            <a:endParaRPr lang="en-GB" dirty="0"/>
          </a:p>
        </p:txBody>
      </p:sp>
      <p:pic>
        <p:nvPicPr>
          <p:cNvPr id="4" name="Content Placeholder 3">
            <a:extLst>
              <a:ext uri="{FF2B5EF4-FFF2-40B4-BE49-F238E27FC236}">
                <a16:creationId xmlns:a16="http://schemas.microsoft.com/office/drawing/2014/main" id="{E7D957BF-8CFD-0F7D-79C7-867BE4D5F35C}"/>
              </a:ext>
            </a:extLst>
          </p:cNvPr>
          <p:cNvPicPr>
            <a:picLocks noGrp="1" noChangeAspect="1"/>
          </p:cNvPicPr>
          <p:nvPr>
            <p:ph idx="1"/>
          </p:nvPr>
        </p:nvPicPr>
        <p:blipFill>
          <a:blip r:embed="rId2"/>
          <a:stretch>
            <a:fillRect/>
          </a:stretch>
        </p:blipFill>
        <p:spPr>
          <a:xfrm>
            <a:off x="1618594" y="2102069"/>
            <a:ext cx="7504386" cy="4535214"/>
          </a:xfrm>
          <a:prstGeom prst="rect">
            <a:avLst/>
          </a:prstGeom>
        </p:spPr>
      </p:pic>
    </p:spTree>
    <p:extLst>
      <p:ext uri="{BB962C8B-B14F-4D97-AF65-F5344CB8AC3E}">
        <p14:creationId xmlns:p14="http://schemas.microsoft.com/office/powerpoint/2010/main" val="1373681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C0C0F-60AD-9DF0-DC58-956A7522C573}"/>
              </a:ext>
            </a:extLst>
          </p:cNvPr>
          <p:cNvSpPr>
            <a:spLocks noGrp="1"/>
          </p:cNvSpPr>
          <p:nvPr>
            <p:ph type="title"/>
          </p:nvPr>
        </p:nvSpPr>
        <p:spPr/>
        <p:txBody>
          <a:bodyPr/>
          <a:lstStyle/>
          <a:p>
            <a:r>
              <a:rPr lang="en-GB" b="1" dirty="0">
                <a:solidFill>
                  <a:schemeClr val="accent3">
                    <a:lumMod val="50000"/>
                  </a:schemeClr>
                </a:solidFill>
                <a:effectLst>
                  <a:outerShdw blurRad="38100" dist="38100" dir="2700000" algn="tl">
                    <a:srgbClr val="000000">
                      <a:alpha val="43137"/>
                    </a:srgbClr>
                  </a:outerShdw>
                </a:effectLst>
              </a:rPr>
              <a:t>Reflection &amp; Self-Awareness</a:t>
            </a:r>
            <a:endParaRPr lang="en-GB" dirty="0"/>
          </a:p>
        </p:txBody>
      </p:sp>
      <p:sp>
        <p:nvSpPr>
          <p:cNvPr id="3" name="Content Placeholder 2">
            <a:extLst>
              <a:ext uri="{FF2B5EF4-FFF2-40B4-BE49-F238E27FC236}">
                <a16:creationId xmlns:a16="http://schemas.microsoft.com/office/drawing/2014/main" id="{4C05B686-9BD6-55B1-EA28-AEC6367B1732}"/>
              </a:ext>
            </a:extLst>
          </p:cNvPr>
          <p:cNvSpPr>
            <a:spLocks noGrp="1"/>
          </p:cNvSpPr>
          <p:nvPr>
            <p:ph idx="1"/>
          </p:nvPr>
        </p:nvSpPr>
        <p:spPr/>
        <p:txBody>
          <a:bodyPr>
            <a:normAutofit lnSpcReduction="10000"/>
          </a:bodyPr>
          <a:lstStyle/>
          <a:p>
            <a:pPr marL="0" indent="0">
              <a:buNone/>
            </a:pPr>
            <a:r>
              <a:rPr lang="en-GB" dirty="0"/>
              <a:t>Strengths:</a:t>
            </a:r>
          </a:p>
          <a:p>
            <a:r>
              <a:rPr lang="en-US" dirty="0">
                <a:solidFill>
                  <a:schemeClr val="tx1">
                    <a:lumMod val="95000"/>
                    <a:lumOff val="5000"/>
                  </a:schemeClr>
                </a:solidFill>
              </a:rPr>
              <a:t> Active listening – ensures patients feel heard and valued.</a:t>
            </a:r>
          </a:p>
          <a:p>
            <a:r>
              <a:rPr lang="en-US" dirty="0">
                <a:solidFill>
                  <a:schemeClr val="tx1">
                    <a:lumMod val="95000"/>
                    <a:lumOff val="5000"/>
                  </a:schemeClr>
                </a:solidFill>
              </a:rPr>
              <a:t> Empathy – builds trust and rapport with patients and colleagues.</a:t>
            </a:r>
          </a:p>
          <a:p>
            <a:pPr marL="0" indent="0">
              <a:buNone/>
            </a:pPr>
            <a:r>
              <a:rPr lang="en-US" dirty="0">
                <a:solidFill>
                  <a:schemeClr val="tx1">
                    <a:lumMod val="95000"/>
                    <a:lumOff val="5000"/>
                  </a:schemeClr>
                </a:solidFill>
              </a:rPr>
              <a:t>Areas to improve:</a:t>
            </a:r>
          </a:p>
          <a:p>
            <a:r>
              <a:rPr lang="en-US" dirty="0">
                <a:solidFill>
                  <a:schemeClr val="tx1">
                    <a:lumMod val="95000"/>
                    <a:lumOff val="5000"/>
                  </a:schemeClr>
                </a:solidFill>
              </a:rPr>
              <a:t> Conflict handling – managing disagreements calmly and professionally.</a:t>
            </a:r>
          </a:p>
          <a:p>
            <a:r>
              <a:rPr lang="en-US" dirty="0">
                <a:solidFill>
                  <a:schemeClr val="tx1">
                    <a:lumMod val="95000"/>
                    <a:lumOff val="5000"/>
                  </a:schemeClr>
                </a:solidFill>
              </a:rPr>
              <a:t> Non-verbal cues – improving body language, eye contact, and tone of voice.</a:t>
            </a:r>
          </a:p>
          <a:p>
            <a:pPr marL="0" indent="0">
              <a:buNone/>
            </a:pPr>
            <a:r>
              <a:rPr lang="en-US" dirty="0">
                <a:solidFill>
                  <a:schemeClr val="tx1">
                    <a:lumMod val="95000"/>
                    <a:lumOff val="5000"/>
                  </a:schemeClr>
                </a:solidFill>
              </a:rPr>
              <a:t>Development Plan:</a:t>
            </a:r>
          </a:p>
          <a:p>
            <a:r>
              <a:rPr lang="en-US" dirty="0">
                <a:solidFill>
                  <a:schemeClr val="accent3">
                    <a:lumMod val="50000"/>
                  </a:schemeClr>
                </a:solidFill>
              </a:rPr>
              <a:t> </a:t>
            </a:r>
            <a:r>
              <a:rPr lang="en-US" dirty="0">
                <a:solidFill>
                  <a:schemeClr val="tx1">
                    <a:lumMod val="95000"/>
                    <a:lumOff val="5000"/>
                  </a:schemeClr>
                </a:solidFill>
              </a:rPr>
              <a:t>Practice assertive communication in team discussions.</a:t>
            </a:r>
          </a:p>
          <a:p>
            <a:r>
              <a:rPr lang="en-US" dirty="0">
                <a:solidFill>
                  <a:schemeClr val="tx1">
                    <a:lumMod val="95000"/>
                    <a:lumOff val="5000"/>
                  </a:schemeClr>
                </a:solidFill>
              </a:rPr>
              <a:t> Seek feedback from mentors and colleagues.</a:t>
            </a:r>
          </a:p>
          <a:p>
            <a:r>
              <a:rPr lang="en-US" dirty="0">
                <a:solidFill>
                  <a:schemeClr val="tx1">
                    <a:lumMod val="95000"/>
                    <a:lumOff val="5000"/>
                  </a:schemeClr>
                </a:solidFill>
              </a:rPr>
              <a:t> Attend training workshops on conflict resolution and non-verbal skills</a:t>
            </a:r>
          </a:p>
          <a:p>
            <a:pPr marL="0" indent="0">
              <a:buNone/>
            </a:pPr>
            <a:endParaRPr lang="en-US" dirty="0">
              <a:solidFill>
                <a:schemeClr val="tx1">
                  <a:lumMod val="95000"/>
                  <a:lumOff val="5000"/>
                </a:schemeClr>
              </a:solidFill>
            </a:endParaRPr>
          </a:p>
          <a:p>
            <a:pPr marL="0" indent="0">
              <a:buNone/>
            </a:pPr>
            <a:endParaRPr lang="en-GB" dirty="0"/>
          </a:p>
        </p:txBody>
      </p:sp>
    </p:spTree>
    <p:extLst>
      <p:ext uri="{BB962C8B-B14F-4D97-AF65-F5344CB8AC3E}">
        <p14:creationId xmlns:p14="http://schemas.microsoft.com/office/powerpoint/2010/main" val="3018166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CD4D1-213C-78CA-4FC3-17F35EBC208A}"/>
              </a:ext>
            </a:extLst>
          </p:cNvPr>
          <p:cNvSpPr>
            <a:spLocks noGrp="1"/>
          </p:cNvSpPr>
          <p:nvPr>
            <p:ph type="title"/>
          </p:nvPr>
        </p:nvSpPr>
        <p:spPr>
          <a:xfrm>
            <a:off x="677334" y="609600"/>
            <a:ext cx="8596668" cy="894735"/>
          </a:xfrm>
        </p:spPr>
        <p:txBody>
          <a:bodyPr/>
          <a:lstStyle/>
          <a:p>
            <a:r>
              <a:rPr lang="en-GB" dirty="0"/>
              <a:t>Conclusion</a:t>
            </a:r>
          </a:p>
        </p:txBody>
      </p:sp>
      <p:sp>
        <p:nvSpPr>
          <p:cNvPr id="3" name="Content Placeholder 2">
            <a:extLst>
              <a:ext uri="{FF2B5EF4-FFF2-40B4-BE49-F238E27FC236}">
                <a16:creationId xmlns:a16="http://schemas.microsoft.com/office/drawing/2014/main" id="{C96B7380-3225-E6B0-8BD9-43F3521D331F}"/>
              </a:ext>
            </a:extLst>
          </p:cNvPr>
          <p:cNvSpPr>
            <a:spLocks noGrp="1"/>
          </p:cNvSpPr>
          <p:nvPr>
            <p:ph idx="1"/>
          </p:nvPr>
        </p:nvSpPr>
        <p:spPr>
          <a:xfrm>
            <a:off x="677334" y="1504335"/>
            <a:ext cx="8596668" cy="2094271"/>
          </a:xfrm>
        </p:spPr>
        <p:txBody>
          <a:bodyPr/>
          <a:lstStyle/>
          <a:p>
            <a:pPr marL="0" indent="0">
              <a:buNone/>
            </a:pPr>
            <a:r>
              <a:rPr lang="en-US" dirty="0">
                <a:solidFill>
                  <a:schemeClr val="tx1">
                    <a:lumMod val="95000"/>
                    <a:lumOff val="5000"/>
                  </a:schemeClr>
                </a:solidFill>
              </a:rPr>
              <a:t>Communication is vital in health &amp; social care.</a:t>
            </a:r>
            <a:endParaRPr lang="en-GB" dirty="0">
              <a:solidFill>
                <a:schemeClr val="tx1">
                  <a:lumMod val="95000"/>
                  <a:lumOff val="5000"/>
                </a:schemeClr>
              </a:solidFill>
            </a:endParaRPr>
          </a:p>
          <a:p>
            <a:pPr marL="0" indent="0">
              <a:buNone/>
            </a:pPr>
            <a:r>
              <a:rPr lang="en-US" dirty="0">
                <a:solidFill>
                  <a:schemeClr val="tx1">
                    <a:lumMod val="95000"/>
                    <a:lumOff val="5000"/>
                  </a:schemeClr>
                </a:solidFill>
              </a:rPr>
              <a:t>Builds trust, ensures safety, improves outcomes.</a:t>
            </a:r>
          </a:p>
          <a:p>
            <a:pPr marL="0" indent="0">
              <a:buNone/>
            </a:pPr>
            <a:r>
              <a:rPr lang="en-US" dirty="0">
                <a:solidFill>
                  <a:schemeClr val="tx1">
                    <a:lumMod val="95000"/>
                    <a:lumOff val="5000"/>
                  </a:schemeClr>
                </a:solidFill>
              </a:rPr>
              <a:t>Growth through reflection and practice.</a:t>
            </a:r>
          </a:p>
          <a:p>
            <a:pPr marL="0" indent="0">
              <a:buNone/>
            </a:pPr>
            <a:endParaRPr lang="en-GB" dirty="0"/>
          </a:p>
        </p:txBody>
      </p:sp>
    </p:spTree>
    <p:extLst>
      <p:ext uri="{BB962C8B-B14F-4D97-AF65-F5344CB8AC3E}">
        <p14:creationId xmlns:p14="http://schemas.microsoft.com/office/powerpoint/2010/main" val="996770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A8253-593A-6154-0C86-684B5602142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7663FFC-3E60-71DF-A869-5E7E32D2B49B}"/>
              </a:ext>
            </a:extLst>
          </p:cNvPr>
          <p:cNvSpPr>
            <a:spLocks noGrp="1"/>
          </p:cNvSpPr>
          <p:nvPr>
            <p:ph idx="1"/>
          </p:nvPr>
        </p:nvSpPr>
        <p:spPr>
          <a:xfrm>
            <a:off x="677334" y="1376517"/>
            <a:ext cx="8596668" cy="4664846"/>
          </a:xfrm>
        </p:spPr>
        <p:txBody>
          <a:bodyPr>
            <a:normAutofit fontScale="77500" lnSpcReduction="20000"/>
          </a:bodyPr>
          <a:lstStyle/>
          <a:p>
            <a:pPr marL="0" indent="0">
              <a:buNone/>
            </a:pPr>
            <a:r>
              <a:rPr lang="en-US" dirty="0">
                <a:solidFill>
                  <a:schemeClr val="tx1">
                    <a:lumMod val="95000"/>
                    <a:lumOff val="5000"/>
                  </a:schemeClr>
                </a:solidFill>
              </a:rPr>
              <a:t>Campbell, P., Torrens, C., Pollock, A. and Maxwell, M. (2018) </a:t>
            </a:r>
            <a:r>
              <a:rPr lang="en-US" i="1" dirty="0">
                <a:solidFill>
                  <a:schemeClr val="tx1">
                    <a:lumMod val="95000"/>
                    <a:lumOff val="5000"/>
                  </a:schemeClr>
                </a:solidFill>
              </a:rPr>
              <a:t>A scoping review of evidence relating to communication failures that lead to patient harm</a:t>
            </a:r>
            <a:r>
              <a:rPr lang="en-US" dirty="0">
                <a:solidFill>
                  <a:schemeClr val="tx1">
                    <a:lumMod val="95000"/>
                    <a:lumOff val="5000"/>
                  </a:schemeClr>
                </a:solidFill>
              </a:rPr>
              <a:t>. Research Unit, GMC-UK. Available at: </a:t>
            </a:r>
            <a:r>
              <a:rPr lang="en-US" u="sng" dirty="0">
                <a:solidFill>
                  <a:schemeClr val="tx1">
                    <a:lumMod val="95000"/>
                    <a:lumOff val="5000"/>
                  </a:schemeClr>
                </a:solidFill>
                <a:hlinkClick r:id="rId2">
                  <a:extLst>
                    <a:ext uri="{A12FA001-AC4F-418D-AE19-62706E023703}">
                      <ahyp:hlinkClr xmlns:ahyp="http://schemas.microsoft.com/office/drawing/2018/hyperlinkcolor" val="tx"/>
                    </a:ext>
                  </a:extLst>
                </a:hlinkClick>
              </a:rPr>
              <a:t>https://www.gmc-uk.org/cdn/documents/a-scoping-review-of-evidence-relating-to-communication-failures-that-lead-to-patient-harm_p-80569509.pdf</a:t>
            </a:r>
            <a:r>
              <a:rPr lang="en-US" dirty="0">
                <a:solidFill>
                  <a:schemeClr val="tx1">
                    <a:lumMod val="95000"/>
                    <a:lumOff val="5000"/>
                  </a:schemeClr>
                </a:solidFill>
              </a:rPr>
              <a:t> (Accessed: 28 February 2026).</a:t>
            </a:r>
          </a:p>
          <a:p>
            <a:pPr marL="0" indent="0">
              <a:buNone/>
            </a:pPr>
            <a:r>
              <a:rPr lang="en-US" dirty="0">
                <a:solidFill>
                  <a:schemeClr val="tx1">
                    <a:lumMod val="95000"/>
                    <a:lumOff val="5000"/>
                  </a:schemeClr>
                </a:solidFill>
              </a:rPr>
              <a:t>Fitzpatrick, L. (2018) ‘The importance of communication and professional values relating to nursing practice’, </a:t>
            </a:r>
            <a:r>
              <a:rPr lang="en-US" i="1" dirty="0">
                <a:solidFill>
                  <a:schemeClr val="tx1">
                    <a:lumMod val="95000"/>
                    <a:lumOff val="5000"/>
                  </a:schemeClr>
                </a:solidFill>
              </a:rPr>
              <a:t>Links to Health and Social Care</a:t>
            </a:r>
            <a:r>
              <a:rPr lang="en-US" dirty="0">
                <a:solidFill>
                  <a:schemeClr val="tx1">
                    <a:lumMod val="95000"/>
                    <a:lumOff val="5000"/>
                  </a:schemeClr>
                </a:solidFill>
              </a:rPr>
              <a:t>, 3(1), pp.</a:t>
            </a:r>
          </a:p>
          <a:p>
            <a:pPr marL="0" indent="0">
              <a:buNone/>
            </a:pPr>
            <a:r>
              <a:rPr lang="en-US" dirty="0">
                <a:solidFill>
                  <a:schemeClr val="tx1">
                    <a:lumMod val="95000"/>
                    <a:lumOff val="5000"/>
                  </a:schemeClr>
                </a:solidFill>
              </a:rPr>
              <a:t>Gillespie, D.J. &amp; Schiffman, R. (2018) ‘A critique of the Shannon-Weaver theory of communication and its implications for nursing’, </a:t>
            </a:r>
            <a:r>
              <a:rPr lang="en-US" i="1" dirty="0">
                <a:solidFill>
                  <a:schemeClr val="tx1">
                    <a:lumMod val="95000"/>
                    <a:lumOff val="5000"/>
                  </a:schemeClr>
                </a:solidFill>
              </a:rPr>
              <a:t>Research and Theory for Nursing Practice: An International Journal</a:t>
            </a:r>
            <a:r>
              <a:rPr lang="en-US" dirty="0">
                <a:solidFill>
                  <a:schemeClr val="tx1">
                    <a:lumMod val="95000"/>
                    <a:lumOff val="5000"/>
                  </a:schemeClr>
                </a:solidFill>
              </a:rPr>
              <a:t>, 32(2), pp. 216–225. doi:10.1891/1541-6577.32.2.216.</a:t>
            </a:r>
          </a:p>
          <a:p>
            <a:pPr marL="0" indent="0">
              <a:buNone/>
            </a:pPr>
            <a:r>
              <a:rPr lang="en-US" dirty="0">
                <a:solidFill>
                  <a:schemeClr val="tx1">
                    <a:lumMod val="95000"/>
                    <a:lumOff val="5000"/>
                  </a:schemeClr>
                </a:solidFill>
              </a:rPr>
              <a:t>Howick, J., Bennett-Weston, A., Solomon, J., Nockels, K., Bostock, J. and </a:t>
            </a:r>
            <a:r>
              <a:rPr lang="en-US" dirty="0" err="1">
                <a:solidFill>
                  <a:schemeClr val="tx1">
                    <a:lumMod val="95000"/>
                    <a:lumOff val="5000"/>
                  </a:schemeClr>
                </a:solidFill>
              </a:rPr>
              <a:t>Keshtkar</a:t>
            </a:r>
            <a:r>
              <a:rPr lang="en-US" dirty="0">
                <a:solidFill>
                  <a:schemeClr val="tx1">
                    <a:lumMod val="95000"/>
                    <a:lumOff val="5000"/>
                  </a:schemeClr>
                </a:solidFill>
              </a:rPr>
              <a:t>, L. (2024) ‘How does communication affect patient safety? Protocol for a systematic review and logic model’, </a:t>
            </a:r>
            <a:r>
              <a:rPr lang="en-US" i="1" dirty="0">
                <a:solidFill>
                  <a:schemeClr val="tx1">
                    <a:lumMod val="95000"/>
                    <a:lumOff val="5000"/>
                  </a:schemeClr>
                </a:solidFill>
              </a:rPr>
              <a:t>BMJ Open</a:t>
            </a:r>
            <a:r>
              <a:rPr lang="en-US" dirty="0">
                <a:solidFill>
                  <a:schemeClr val="tx1">
                    <a:lumMod val="95000"/>
                    <a:lumOff val="5000"/>
                  </a:schemeClr>
                </a:solidFill>
              </a:rPr>
              <a:t>, 14(5), e085312. doi:10.1136/bmjopen-2024-085312.</a:t>
            </a:r>
          </a:p>
          <a:p>
            <a:pPr marL="0" indent="0">
              <a:buNone/>
            </a:pPr>
            <a:r>
              <a:rPr lang="en-US" dirty="0" err="1">
                <a:solidFill>
                  <a:schemeClr val="tx1">
                    <a:lumMod val="95000"/>
                    <a:lumOff val="5000"/>
                  </a:schemeClr>
                </a:solidFill>
              </a:rPr>
              <a:t>Kourkouta</a:t>
            </a:r>
            <a:r>
              <a:rPr lang="en-US" dirty="0">
                <a:solidFill>
                  <a:schemeClr val="tx1">
                    <a:lumMod val="95000"/>
                    <a:lumOff val="5000"/>
                  </a:schemeClr>
                </a:solidFill>
              </a:rPr>
              <a:t>, L. and Papathanasiou, I.V. (2014) ‘Communication in Nursing Practice’, </a:t>
            </a:r>
            <a:r>
              <a:rPr lang="en-US" i="1" dirty="0">
                <a:solidFill>
                  <a:schemeClr val="tx1">
                    <a:lumMod val="95000"/>
                    <a:lumOff val="5000"/>
                  </a:schemeClr>
                </a:solidFill>
              </a:rPr>
              <a:t>Materia Socio-Medica</a:t>
            </a:r>
            <a:r>
              <a:rPr lang="en-US" dirty="0">
                <a:solidFill>
                  <a:schemeClr val="tx1">
                    <a:lumMod val="95000"/>
                    <a:lumOff val="5000"/>
                  </a:schemeClr>
                </a:solidFill>
              </a:rPr>
              <a:t>, 26(1), pp. 65–67. doi:10.5455/msm.2014.26.65-67.</a:t>
            </a:r>
          </a:p>
          <a:p>
            <a:pPr marL="0" indent="0">
              <a:buNone/>
            </a:pPr>
            <a:r>
              <a:rPr lang="en-US" dirty="0" err="1">
                <a:solidFill>
                  <a:schemeClr val="tx1">
                    <a:lumMod val="95000"/>
                    <a:lumOff val="5000"/>
                  </a:schemeClr>
                </a:solidFill>
              </a:rPr>
              <a:t>Sharkiya</a:t>
            </a:r>
            <a:r>
              <a:rPr lang="en-US" dirty="0">
                <a:solidFill>
                  <a:schemeClr val="tx1">
                    <a:lumMod val="95000"/>
                    <a:lumOff val="5000"/>
                  </a:schemeClr>
                </a:solidFill>
              </a:rPr>
              <a:t>, S.H. (2023) ‘Quality communication can improve patient-</a:t>
            </a:r>
            <a:r>
              <a:rPr lang="en-US" dirty="0" err="1">
                <a:solidFill>
                  <a:schemeClr val="tx1">
                    <a:lumMod val="95000"/>
                    <a:lumOff val="5000"/>
                  </a:schemeClr>
                </a:solidFill>
              </a:rPr>
              <a:t>centred</a:t>
            </a:r>
            <a:r>
              <a:rPr lang="en-US" dirty="0">
                <a:solidFill>
                  <a:schemeClr val="tx1">
                    <a:lumMod val="95000"/>
                    <a:lumOff val="5000"/>
                  </a:schemeClr>
                </a:solidFill>
              </a:rPr>
              <a:t> health outcomes among older patients: a rapid review’, </a:t>
            </a:r>
            <a:r>
              <a:rPr lang="en-US" i="1" dirty="0">
                <a:solidFill>
                  <a:schemeClr val="tx1">
                    <a:lumMod val="95000"/>
                    <a:lumOff val="5000"/>
                  </a:schemeClr>
                </a:solidFill>
              </a:rPr>
              <a:t>BMC Health Services Research</a:t>
            </a:r>
            <a:r>
              <a:rPr lang="en-US" dirty="0">
                <a:solidFill>
                  <a:schemeClr val="tx1">
                    <a:lumMod val="95000"/>
                    <a:lumOff val="5000"/>
                  </a:schemeClr>
                </a:solidFill>
              </a:rPr>
              <a:t>, 23, 886. doi:10.1186/s12913-023-09886-7.</a:t>
            </a:r>
          </a:p>
          <a:p>
            <a:pPr marL="0" indent="0">
              <a:buNone/>
            </a:pPr>
            <a:r>
              <a:rPr lang="en-US" dirty="0">
                <a:solidFill>
                  <a:schemeClr val="tx1">
                    <a:lumMod val="95000"/>
                    <a:lumOff val="5000"/>
                  </a:schemeClr>
                </a:solidFill>
              </a:rPr>
              <a:t>Sheehan, J., Laver, K., </a:t>
            </a:r>
            <a:r>
              <a:rPr lang="en-US" dirty="0" err="1">
                <a:solidFill>
                  <a:schemeClr val="tx1">
                    <a:lumMod val="95000"/>
                    <a:lumOff val="5000"/>
                  </a:schemeClr>
                </a:solidFill>
              </a:rPr>
              <a:t>Bhopti</a:t>
            </a:r>
            <a:r>
              <a:rPr lang="en-US" dirty="0">
                <a:solidFill>
                  <a:schemeClr val="tx1">
                    <a:lumMod val="95000"/>
                    <a:lumOff val="5000"/>
                  </a:schemeClr>
                </a:solidFill>
              </a:rPr>
              <a:t>, A., Rahja, M., Usherwood, T., Clemson, L. and Lannin, N.A. (2021) ‘Methods and effectiveness of communication between hospital allied health and primary care practitioners: a systematic narrative review’, </a:t>
            </a:r>
            <a:r>
              <a:rPr lang="en-US" i="1" dirty="0">
                <a:solidFill>
                  <a:schemeClr val="tx1">
                    <a:lumMod val="95000"/>
                    <a:lumOff val="5000"/>
                  </a:schemeClr>
                </a:solidFill>
              </a:rPr>
              <a:t>Journal of Multidisciplinary Healthcare</a:t>
            </a:r>
            <a:r>
              <a:rPr lang="en-US" dirty="0">
                <a:solidFill>
                  <a:schemeClr val="tx1">
                    <a:lumMod val="95000"/>
                    <a:lumOff val="5000"/>
                  </a:schemeClr>
                </a:solidFill>
              </a:rPr>
              <a:t>, 14, pp. 493–507. doi:10.2147/JMDH.S295549.</a:t>
            </a:r>
          </a:p>
          <a:p>
            <a:pPr marL="0" indent="0">
              <a:buNone/>
            </a:pPr>
            <a:endParaRPr lang="en-GB" dirty="0"/>
          </a:p>
        </p:txBody>
      </p:sp>
    </p:spTree>
    <p:extLst>
      <p:ext uri="{BB962C8B-B14F-4D97-AF65-F5344CB8AC3E}">
        <p14:creationId xmlns:p14="http://schemas.microsoft.com/office/powerpoint/2010/main" val="7935744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51</TotalTime>
  <Words>920</Words>
  <Application>Microsoft Office PowerPoint</Application>
  <PresentationFormat>Widescreen</PresentationFormat>
  <Paragraphs>61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Communication in Health and Social Care</vt:lpstr>
      <vt:lpstr>Actknowledge use of AI </vt:lpstr>
      <vt:lpstr>Introduction</vt:lpstr>
      <vt:lpstr>Importance of communication</vt:lpstr>
      <vt:lpstr>Theoretical Model</vt:lpstr>
      <vt:lpstr>Application in Interprofessional Communication</vt:lpstr>
      <vt:lpstr>Practical Application of Communication in Healthcare</vt:lpstr>
      <vt:lpstr>Reflection &amp; Self-Awareness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francisegbeonu@yahoo.com</dc:creator>
  <cp:lastModifiedBy>francisegbeonu@yahoo.com</cp:lastModifiedBy>
  <cp:revision>2</cp:revision>
  <dcterms:created xsi:type="dcterms:W3CDTF">2026-03-06T16:12:44Z</dcterms:created>
  <dcterms:modified xsi:type="dcterms:W3CDTF">2026-03-16T10:03:15Z</dcterms:modified>
</cp:coreProperties>
</file>