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rldefense.com/v3/__https:/arkcareers.engageats.co.uk/Vacancies/W/5190/0/386636/21755/junior-it-technician__;!!G7x19LdBoP0e!k9pFedTYMFuQhJ5C86NYjSM5NQRhpR53gJpXY6qDp_VZwCBkLpAMvO50Ieqm6zi5uZgG3AKqnLIxjray2jgFvgRD3Q$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4187"/>
            <a:ext cx="7772400" cy="1470025"/>
          </a:xfrm>
        </p:spPr>
        <p:txBody>
          <a:bodyPr/>
          <a:lstStyle/>
          <a:p>
            <a:r>
              <a:rPr dirty="0">
                <a:solidFill>
                  <a:srgbClr val="FF0000"/>
                </a:solidFill>
              </a:rPr>
              <a:t>Recruiting the Right Talent: IT Technician Role at Ark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28257"/>
            <a:ext cx="6400800" cy="17526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Melissa Dunnion</a:t>
            </a:r>
            <a:r>
              <a:rPr dirty="0"/>
              <a:t> | </a:t>
            </a:r>
            <a:r>
              <a:rPr lang="en-GB" dirty="0"/>
              <a:t>2309623</a:t>
            </a:r>
            <a:endParaRPr dirty="0"/>
          </a:p>
          <a:p>
            <a:r>
              <a:rPr dirty="0"/>
              <a:t>Module: LCLM5002 </a:t>
            </a:r>
            <a:endParaRPr lang="en-GB" dirty="0"/>
          </a:p>
          <a:p>
            <a:r>
              <a:rPr lang="en-GB" dirty="0"/>
              <a:t>Developing and Managing Individuals and teams.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1400" dirty="0"/>
              <a:t>1. Company Overview</a:t>
            </a:r>
          </a:p>
          <a:p>
            <a:r>
              <a:rPr sz="1400" dirty="0"/>
              <a:t>2. Recruitment Process</a:t>
            </a:r>
          </a:p>
          <a:p>
            <a:r>
              <a:rPr sz="1400" dirty="0"/>
              <a:t>3. Job Analysis</a:t>
            </a:r>
          </a:p>
          <a:p>
            <a:r>
              <a:rPr sz="1400" dirty="0"/>
              <a:t>4. Job Description</a:t>
            </a:r>
          </a:p>
          <a:p>
            <a:r>
              <a:rPr sz="1400" dirty="0"/>
              <a:t>5. Person Specification</a:t>
            </a:r>
          </a:p>
          <a:p>
            <a:r>
              <a:rPr sz="1400" dirty="0"/>
              <a:t>6. Interview Type 1: Competency-Based</a:t>
            </a:r>
          </a:p>
          <a:p>
            <a:r>
              <a:rPr sz="1400" dirty="0"/>
              <a:t>7. Interview Type 2: Technical Skills Test</a:t>
            </a:r>
          </a:p>
          <a:p>
            <a:r>
              <a:rPr sz="1400" dirty="0"/>
              <a:t>8. Interview Type 3: Scenario-Based Interview</a:t>
            </a:r>
          </a:p>
          <a:p>
            <a:r>
              <a:rPr sz="1400" dirty="0"/>
              <a:t>9. Questioning Techniques</a:t>
            </a:r>
          </a:p>
          <a:p>
            <a:r>
              <a:rPr sz="1400" dirty="0"/>
              <a:t>10. Face-to-Face vs Online Interviews</a:t>
            </a:r>
          </a:p>
          <a:p>
            <a:r>
              <a:rPr sz="1400" dirty="0"/>
              <a:t>11. Recommendations</a:t>
            </a:r>
          </a:p>
          <a:p>
            <a:r>
              <a:rPr sz="1400" dirty="0"/>
              <a:t>12. Conclusion</a:t>
            </a:r>
          </a:p>
          <a:p>
            <a:r>
              <a:rPr sz="1400" dirty="0"/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805A87-2B4B-7770-5AEB-F13A7522A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43" y="709952"/>
            <a:ext cx="6632341" cy="36443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C1DA93-8483-3C6D-31D8-17B01CD102BC}"/>
              </a:ext>
            </a:extLst>
          </p:cNvPr>
          <p:cNvSpPr txBox="1"/>
          <p:nvPr/>
        </p:nvSpPr>
        <p:spPr>
          <a:xfrm>
            <a:off x="1034143" y="5497286"/>
            <a:ext cx="70321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u="sng" dirty="0">
                <a:solidFill>
                  <a:srgbClr val="0000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3"/>
              </a:rPr>
              <a:t>https://arkcareers.engageats.co.uk/Vacancies/W/5190/0/386636/21755/junior-it-technician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599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Company Overview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Ark is a UK-based education charity.</a:t>
            </a:r>
          </a:p>
          <a:p>
            <a:r>
              <a:rPr dirty="0"/>
              <a:t>Operates schools across London and Birmingham.</a:t>
            </a:r>
          </a:p>
          <a:p>
            <a:r>
              <a:rPr dirty="0"/>
              <a:t>Focuses on high-quality teaching and robust tech support.</a:t>
            </a:r>
          </a:p>
          <a:p>
            <a:r>
              <a:rPr dirty="0"/>
              <a:t>IT infrastructure plays a critical role in its school operations.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1. Job Analysis</a:t>
            </a:r>
          </a:p>
          <a:p>
            <a:r>
              <a:rPr sz="2400" dirty="0"/>
              <a:t>2. Job Description and Person Specification</a:t>
            </a:r>
          </a:p>
          <a:p>
            <a:r>
              <a:rPr sz="2400" dirty="0"/>
              <a:t>3. Job Advertisement</a:t>
            </a:r>
          </a:p>
          <a:p>
            <a:r>
              <a:rPr sz="2400" dirty="0"/>
              <a:t>4. Shortlisting</a:t>
            </a:r>
          </a:p>
          <a:p>
            <a:r>
              <a:rPr sz="2400" dirty="0"/>
              <a:t>5. Interview and Selection</a:t>
            </a:r>
          </a:p>
          <a:p>
            <a:r>
              <a:rPr sz="2400" dirty="0"/>
              <a:t>6. Offer and Onboarding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Identifies tasks and required skills for the role.</a:t>
            </a:r>
          </a:p>
          <a:p>
            <a:r>
              <a:rPr sz="2400" dirty="0"/>
              <a:t>Information gathered from current technicians and IT leaders.</a:t>
            </a:r>
          </a:p>
          <a:p>
            <a:r>
              <a:rPr sz="2400" dirty="0"/>
              <a:t>Key tasks include resolving technical issues, logging incidents, supporting school networks.</a:t>
            </a:r>
          </a:p>
          <a:p>
            <a:r>
              <a:rPr sz="2400" dirty="0"/>
              <a:t>Ensures alignment between role expectations and </a:t>
            </a:r>
            <a:r>
              <a:rPr sz="2400" dirty="0" err="1"/>
              <a:t>organisational</a:t>
            </a:r>
            <a:r>
              <a:rPr sz="2400" dirty="0"/>
              <a:t> goals.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Title: Junior IT Technician</a:t>
            </a:r>
          </a:p>
          <a:p>
            <a:r>
              <a:rPr sz="2800" dirty="0"/>
              <a:t>Reports to: Head of IT</a:t>
            </a:r>
          </a:p>
          <a:p>
            <a:r>
              <a:rPr sz="2800" dirty="0"/>
              <a:t>Duties: Helpdesk support, incident logging, managing workload across schools, maintaining service levels.</a:t>
            </a:r>
          </a:p>
          <a:p>
            <a:r>
              <a:rPr sz="2800" dirty="0"/>
              <a:t>Purpose: To provide reliable first-line IT support across Ark schools.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Essential: Passion for IT, clear communication, willingness to learn, GDPR awareness.</a:t>
            </a:r>
          </a:p>
          <a:p>
            <a:r>
              <a:rPr sz="2400" dirty="0"/>
              <a:t>Desirable: ITIL v3 familiarity, previous experience in school IT settings.</a:t>
            </a:r>
          </a:p>
          <a:p>
            <a:r>
              <a:rPr sz="2400" dirty="0"/>
              <a:t>Focus on soft skills and cultural fit as well as technical ability.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Interview Type 1 – Competency-Based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525963"/>
          </a:xfrm>
        </p:spPr>
        <p:txBody>
          <a:bodyPr>
            <a:normAutofit/>
          </a:bodyPr>
          <a:lstStyle/>
          <a:p>
            <a:r>
              <a:rPr sz="2800" dirty="0"/>
              <a:t>Assesses past </a:t>
            </a:r>
            <a:r>
              <a:rPr sz="2800" dirty="0" err="1"/>
              <a:t>behaviour</a:t>
            </a:r>
            <a:r>
              <a:rPr sz="2800" dirty="0"/>
              <a:t> to predict future performance.</a:t>
            </a:r>
          </a:p>
          <a:p>
            <a:r>
              <a:rPr sz="2800" dirty="0"/>
              <a:t>Example: 'Describe a time you resolved a critical technical issue.'</a:t>
            </a:r>
          </a:p>
          <a:p>
            <a:r>
              <a:rPr sz="2800" dirty="0"/>
              <a:t>Useful for evaluating teamwork, initiative, and communication skills.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Interview Type 2 – Technical Skills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Evaluates hands-on technical capabilities.</a:t>
            </a:r>
          </a:p>
          <a:p>
            <a:r>
              <a:t>Tasks may include simulating printer setup or resolving login issues.</a:t>
            </a:r>
          </a:p>
          <a:p>
            <a:r>
              <a:t>Ensures candidates can perform key job functions under pressure.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3 – Scenario-Based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Tests how candidates would respond to hypothetical challenges.</a:t>
            </a:r>
          </a:p>
          <a:p>
            <a:r>
              <a:t>Example: 'What would you do if the network failed during school hours?'</a:t>
            </a:r>
          </a:p>
          <a:p>
            <a:r>
              <a:t>Checks logical thinking, prioritisation, and calmness.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Probing: 'Could you elaborate on that situation?'</a:t>
            </a:r>
          </a:p>
          <a:p>
            <a:r>
              <a:t>Socratic: Encourages reflection – 'Why did you choose that approach?'</a:t>
            </a:r>
          </a:p>
          <a:p>
            <a:r>
              <a:t>Leading: Used carefully to steer clarity – 'You’re comfortable with remote desktop tools, correct?'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Face-to-Face vs Online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Face-to-Face: Builds rapport, assesses body language, but less flexible.</a:t>
            </a:r>
          </a:p>
          <a:p>
            <a:r>
              <a:t>Online: Time-efficient, accessible, risk of technical issues.</a:t>
            </a:r>
          </a:p>
          <a:p>
            <a:r>
              <a:t>Recommendation: Use online for initial screening, face-to-face for final interviews.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Adopt a hybrid recruitment approach.</a:t>
            </a:r>
          </a:p>
          <a:p>
            <a:r>
              <a:t>Include practical assessments in interviews.</a:t>
            </a:r>
          </a:p>
          <a:p>
            <a:r>
              <a:t>Align interview questions with Ark’s values and required competencies.</a:t>
            </a:r>
          </a:p>
          <a:p>
            <a:r>
              <a:t>Ensure fairness and consistency across all interview formats.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structured recruitment process enhances job fit and retention.</a:t>
            </a:r>
          </a:p>
          <a:p>
            <a:r>
              <a:t>Using varied interview techniques ensures holistic assessment.</a:t>
            </a:r>
          </a:p>
          <a:p>
            <a:r>
              <a:t>Customised questioning refines candidate evaluation.</a:t>
            </a:r>
          </a:p>
          <a:p>
            <a:r>
              <a:t>Strategic recruitment benefits both Ark and new recruits.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 dirty="0"/>
              <a:t>CIPD (2023). Recruitment and Selection.</a:t>
            </a:r>
            <a:endParaRPr lang="en-GB" sz="1600" dirty="0"/>
          </a:p>
          <a:p>
            <a:pPr marL="0" indent="0">
              <a:buNone/>
            </a:pPr>
            <a:endParaRPr sz="1600" dirty="0"/>
          </a:p>
          <a:p>
            <a:r>
              <a:rPr sz="1600" dirty="0" err="1"/>
              <a:t>Dessler</a:t>
            </a:r>
            <a:r>
              <a:rPr sz="1600" dirty="0"/>
              <a:t>, G. (2021). Human Resource Management.</a:t>
            </a:r>
            <a:endParaRPr lang="en-GB" sz="1600" dirty="0"/>
          </a:p>
          <a:p>
            <a:pPr marL="0" indent="0">
              <a:buNone/>
            </a:pPr>
            <a:endParaRPr sz="1600" dirty="0"/>
          </a:p>
          <a:p>
            <a:r>
              <a:rPr sz="1600" dirty="0"/>
              <a:t>Torrington, D. et al. (2020). Managing Human Resources.</a:t>
            </a:r>
            <a:endParaRPr lang="en-GB" sz="1600" dirty="0"/>
          </a:p>
          <a:p>
            <a:pPr marL="0" indent="0">
              <a:buNone/>
            </a:pPr>
            <a:endParaRPr sz="1600" dirty="0"/>
          </a:p>
          <a:p>
            <a:r>
              <a:rPr sz="1600" dirty="0"/>
              <a:t>Ark Schools (2025). Junior IT Technician Job Advert.</a:t>
            </a:r>
            <a:endParaRPr lang="en-GB" sz="1600" dirty="0"/>
          </a:p>
          <a:p>
            <a:pPr marL="0" indent="0">
              <a:buNone/>
            </a:pPr>
            <a:endParaRPr sz="1600" dirty="0"/>
          </a:p>
          <a:p>
            <a:r>
              <a:rPr sz="1600" dirty="0"/>
              <a:t>GOV.UK (2024). Employment &amp; Data Protection Guidance.</a:t>
            </a:r>
            <a:endParaRPr lang="en-GB" sz="1600" dirty="0"/>
          </a:p>
          <a:p>
            <a:pPr marL="0" indent="0">
              <a:buNone/>
            </a:pPr>
            <a:endParaRPr sz="1600" dirty="0"/>
          </a:p>
          <a:p>
            <a:r>
              <a:rPr sz="1600" dirty="0"/>
              <a:t>Harvard Business Review (2022). The Pros &amp; Cons of Remote Interviewing.</a:t>
            </a:r>
            <a:endParaRPr lang="en-GB" sz="1600" dirty="0"/>
          </a:p>
          <a:p>
            <a:pPr marL="0" indent="0">
              <a:buNone/>
            </a:pPr>
            <a:endParaRPr sz="1600" dirty="0"/>
          </a:p>
          <a:p>
            <a:r>
              <a:rPr sz="1600" dirty="0"/>
              <a:t>Goleman, D. (1998). Emotional Intelligence at Work.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639</Words>
  <Application>Microsoft Office PowerPoint</Application>
  <PresentationFormat>On-screen Show (4:3)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Calibri</vt:lpstr>
      <vt:lpstr>Office Theme</vt:lpstr>
      <vt:lpstr>Recruiting the Right Talent: IT Technician Role at Ark</vt:lpstr>
      <vt:lpstr>Table of Contents</vt:lpstr>
      <vt:lpstr>PowerPoint Presentation</vt:lpstr>
      <vt:lpstr>Company Overview:</vt:lpstr>
      <vt:lpstr>Recruitment Process</vt:lpstr>
      <vt:lpstr>Job Analysis</vt:lpstr>
      <vt:lpstr>Job Description</vt:lpstr>
      <vt:lpstr>Person Specification</vt:lpstr>
      <vt:lpstr>Interview Type 1 – Competency-Based</vt:lpstr>
      <vt:lpstr>Interview Type 2 – Technical Skills Test</vt:lpstr>
      <vt:lpstr>Interview Type 3 – Scenario-Based</vt:lpstr>
      <vt:lpstr>Questioning Techniques</vt:lpstr>
      <vt:lpstr>Face-to-Face vs Online Interviews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Dunnion, Melissa : Customer and Colleague Support</dc:creator>
  <cp:keywords/>
  <dc:description>generated using python-pptx</dc:description>
  <cp:lastModifiedBy>Dunnion, Melissa : Customer and Colleague Support</cp:lastModifiedBy>
  <cp:revision>2</cp:revision>
  <dcterms:created xsi:type="dcterms:W3CDTF">2013-01-27T09:14:16Z</dcterms:created>
  <dcterms:modified xsi:type="dcterms:W3CDTF">2025-06-13T23:00:13Z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754cbb2-29ed-4ffe-af90-a08465e0dd2c_Enabled">
    <vt:lpwstr>true</vt:lpwstr>
  </property>
  <property fmtid="{D5CDD505-2E9C-101B-9397-08002B2CF9AE}" pid="3" name="MSIP_Label_c754cbb2-29ed-4ffe-af90-a08465e0dd2c_SetDate">
    <vt:lpwstr>2025-06-13T22:50:47Z</vt:lpwstr>
  </property>
  <property fmtid="{D5CDD505-2E9C-101B-9397-08002B2CF9AE}" pid="4" name="MSIP_Label_c754cbb2-29ed-4ffe-af90-a08465e0dd2c_Method">
    <vt:lpwstr>Privileged</vt:lpwstr>
  </property>
  <property fmtid="{D5CDD505-2E9C-101B-9397-08002B2CF9AE}" pid="5" name="MSIP_Label_c754cbb2-29ed-4ffe-af90-a08465e0dd2c_Name">
    <vt:lpwstr>Unrestricted</vt:lpwstr>
  </property>
  <property fmtid="{D5CDD505-2E9C-101B-9397-08002B2CF9AE}" pid="6" name="MSIP_Label_c754cbb2-29ed-4ffe-af90-a08465e0dd2c_SiteId">
    <vt:lpwstr>c4b62f1d-01e0-4107-a0cc-5ac886858b23</vt:lpwstr>
  </property>
  <property fmtid="{D5CDD505-2E9C-101B-9397-08002B2CF9AE}" pid="7" name="MSIP_Label_c754cbb2-29ed-4ffe-af90-a08465e0dd2c_ActionId">
    <vt:lpwstr>a4f915b0-f913-413f-8c73-fa7e2c207500</vt:lpwstr>
  </property>
  <property fmtid="{D5CDD505-2E9C-101B-9397-08002B2CF9AE}" pid="8" name="MSIP_Label_c754cbb2-29ed-4ffe-af90-a08465e0dd2c_ContentBits">
    <vt:lpwstr>0</vt:lpwstr>
  </property>
</Properties>
</file>