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3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4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5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6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9.xml" ContentType="application/vnd.openxmlformats-officedocument.presentationml.tags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400" r:id="rId1"/>
    <p:sldMasterId id="2147484407" r:id="rId2"/>
    <p:sldMasterId id="2147484413" r:id="rId3"/>
    <p:sldMasterId id="2147484421" r:id="rId4"/>
    <p:sldMasterId id="2147484424" r:id="rId5"/>
    <p:sldMasterId id="2147484428" r:id="rId6"/>
    <p:sldMasterId id="2147484432" r:id="rId7"/>
  </p:sldMasterIdLst>
  <p:notesMasterIdLst>
    <p:notesMasterId r:id="rId46"/>
  </p:notesMasterIdLst>
  <p:sldIdLst>
    <p:sldId id="390" r:id="rId8"/>
    <p:sldId id="391" r:id="rId9"/>
    <p:sldId id="440" r:id="rId10"/>
    <p:sldId id="258" r:id="rId11"/>
    <p:sldId id="259" r:id="rId12"/>
    <p:sldId id="260" r:id="rId13"/>
    <p:sldId id="261" r:id="rId14"/>
    <p:sldId id="262" r:id="rId15"/>
    <p:sldId id="378" r:id="rId16"/>
    <p:sldId id="379" r:id="rId17"/>
    <p:sldId id="265" r:id="rId18"/>
    <p:sldId id="380" r:id="rId19"/>
    <p:sldId id="381" r:id="rId20"/>
    <p:sldId id="382" r:id="rId21"/>
    <p:sldId id="383" r:id="rId22"/>
    <p:sldId id="384" r:id="rId23"/>
    <p:sldId id="385" r:id="rId24"/>
    <p:sldId id="386" r:id="rId25"/>
    <p:sldId id="387" r:id="rId26"/>
    <p:sldId id="388" r:id="rId27"/>
    <p:sldId id="276" r:id="rId28"/>
    <p:sldId id="389" r:id="rId29"/>
    <p:sldId id="278" r:id="rId30"/>
    <p:sldId id="279" r:id="rId31"/>
    <p:sldId id="280" r:id="rId32"/>
    <p:sldId id="374" r:id="rId33"/>
    <p:sldId id="263" r:id="rId34"/>
    <p:sldId id="274" r:id="rId35"/>
    <p:sldId id="264" r:id="rId36"/>
    <p:sldId id="375" r:id="rId37"/>
    <p:sldId id="266" r:id="rId38"/>
    <p:sldId id="267" r:id="rId39"/>
    <p:sldId id="268" r:id="rId40"/>
    <p:sldId id="269" r:id="rId41"/>
    <p:sldId id="270" r:id="rId42"/>
    <p:sldId id="271" r:id="rId43"/>
    <p:sldId id="441" r:id="rId44"/>
    <p:sldId id="272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867" autoAdjust="0"/>
    <p:restoredTop sz="94660"/>
  </p:normalViewPr>
  <p:slideViewPr>
    <p:cSldViewPr snapToGrid="0">
      <p:cViewPr varScale="1">
        <p:scale>
          <a:sx n="82" d="100"/>
          <a:sy n="82" d="100"/>
        </p:scale>
        <p:origin x="677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9" Type="http://schemas.openxmlformats.org/officeDocument/2006/relationships/slide" Target="slides/slide32.xml"/><Relationship Id="rId21" Type="http://schemas.openxmlformats.org/officeDocument/2006/relationships/slide" Target="slides/slide14.xml"/><Relationship Id="rId34" Type="http://schemas.openxmlformats.org/officeDocument/2006/relationships/slide" Target="slides/slide27.xml"/><Relationship Id="rId42" Type="http://schemas.openxmlformats.org/officeDocument/2006/relationships/slide" Target="slides/slide35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Master" Target="slideMasters/slideMaster7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9.xml"/><Relationship Id="rId29" Type="http://schemas.openxmlformats.org/officeDocument/2006/relationships/slide" Target="slides/slide22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slide" Target="slides/slide30.xml"/><Relationship Id="rId40" Type="http://schemas.openxmlformats.org/officeDocument/2006/relationships/slide" Target="slides/slide33.xml"/><Relationship Id="rId45" Type="http://schemas.openxmlformats.org/officeDocument/2006/relationships/slide" Target="slides/slide38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slide" Target="slides/slide29.xml"/><Relationship Id="rId49" Type="http://schemas.openxmlformats.org/officeDocument/2006/relationships/theme" Target="theme/theme1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slide" Target="slides/slide24.xml"/><Relationship Id="rId44" Type="http://schemas.openxmlformats.org/officeDocument/2006/relationships/slide" Target="slides/slide37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slide" Target="slides/slide28.xml"/><Relationship Id="rId43" Type="http://schemas.openxmlformats.org/officeDocument/2006/relationships/slide" Target="slides/slide36.xml"/><Relationship Id="rId48" Type="http://schemas.openxmlformats.org/officeDocument/2006/relationships/viewProps" Target="viewProps.xml"/><Relationship Id="rId8" Type="http://schemas.openxmlformats.org/officeDocument/2006/relationships/slide" Target="slides/slide1.xml"/><Relationship Id="rId51" Type="http://schemas.microsoft.com/office/2016/11/relationships/changesInfo" Target="changesInfos/changesInfo1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slide" Target="slides/slide26.xml"/><Relationship Id="rId38" Type="http://schemas.openxmlformats.org/officeDocument/2006/relationships/slide" Target="slides/slide31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3.xml"/><Relationship Id="rId41" Type="http://schemas.openxmlformats.org/officeDocument/2006/relationships/slide" Target="slides/slide34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Jenkins (IEH)" userId="ae3a07d3-7c51-4381-b786-d01af3331fdb" providerId="ADAL" clId="{23F72A7B-4790-4396-B8E7-D907741C0CEE}"/>
    <pc:docChg chg="custSel modSld">
      <pc:chgData name="Laura Jenkins (IEH)" userId="ae3a07d3-7c51-4381-b786-d01af3331fdb" providerId="ADAL" clId="{23F72A7B-4790-4396-B8E7-D907741C0CEE}" dt="2024-02-27T13:34:18.574" v="0" actId="6264"/>
      <pc:docMkLst>
        <pc:docMk/>
      </pc:docMkLst>
      <pc:sldChg chg="addSp delSp modSp mod chgLayout">
        <pc:chgData name="Laura Jenkins (IEH)" userId="ae3a07d3-7c51-4381-b786-d01af3331fdb" providerId="ADAL" clId="{23F72A7B-4790-4396-B8E7-D907741C0CEE}" dt="2024-02-27T13:34:18.574" v="0" actId="6264"/>
        <pc:sldMkLst>
          <pc:docMk/>
          <pc:sldMk cId="1092958323" sldId="258"/>
        </pc:sldMkLst>
        <pc:spChg chg="mod ord">
          <ac:chgData name="Laura Jenkins (IEH)" userId="ae3a07d3-7c51-4381-b786-d01af3331fdb" providerId="ADAL" clId="{23F72A7B-4790-4396-B8E7-D907741C0CEE}" dt="2024-02-27T13:34:18.574" v="0" actId="6264"/>
          <ac:spMkLst>
            <pc:docMk/>
            <pc:sldMk cId="1092958323" sldId="258"/>
            <ac:spMk id="2" creationId="{186A3026-1E95-1B49-84FE-8E4574108B4E}"/>
          </ac:spMkLst>
        </pc:spChg>
        <pc:spChg chg="mod ord">
          <ac:chgData name="Laura Jenkins (IEH)" userId="ae3a07d3-7c51-4381-b786-d01af3331fdb" providerId="ADAL" clId="{23F72A7B-4790-4396-B8E7-D907741C0CEE}" dt="2024-02-27T13:34:18.574" v="0" actId="6264"/>
          <ac:spMkLst>
            <pc:docMk/>
            <pc:sldMk cId="1092958323" sldId="258"/>
            <ac:spMk id="3" creationId="{B3897840-4B83-0141-B278-B0F48FC9BDEF}"/>
          </ac:spMkLst>
        </pc:spChg>
        <pc:spChg chg="add del mod">
          <ac:chgData name="Laura Jenkins (IEH)" userId="ae3a07d3-7c51-4381-b786-d01af3331fdb" providerId="ADAL" clId="{23F72A7B-4790-4396-B8E7-D907741C0CEE}" dt="2024-02-27T13:34:18.574" v="0" actId="6264"/>
          <ac:spMkLst>
            <pc:docMk/>
            <pc:sldMk cId="1092958323" sldId="258"/>
            <ac:spMk id="5" creationId="{F1838B11-DB28-0D7E-57A2-4E17036E2573}"/>
          </ac:spMkLst>
        </pc:spChg>
        <pc:spChg chg="add del mod">
          <ac:chgData name="Laura Jenkins (IEH)" userId="ae3a07d3-7c51-4381-b786-d01af3331fdb" providerId="ADAL" clId="{23F72A7B-4790-4396-B8E7-D907741C0CEE}" dt="2024-02-27T13:34:18.574" v="0" actId="6264"/>
          <ac:spMkLst>
            <pc:docMk/>
            <pc:sldMk cId="1092958323" sldId="258"/>
            <ac:spMk id="6" creationId="{1E72CFC2-B86D-83A4-ED73-1CB60FA4AFE1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9D5D53A-B7B3-4F5C-8E40-681A5466545D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83372B7-E4B2-4740-9C7A-E4D80BF42218}">
      <dgm:prSet/>
      <dgm:spPr/>
      <dgm:t>
        <a:bodyPr/>
        <a:lstStyle/>
        <a:p>
          <a:r>
            <a:rPr lang="en-GB" baseline="0" dirty="0">
              <a:solidFill>
                <a:schemeClr val="tx1"/>
              </a:solidFill>
            </a:rPr>
            <a:t>Teacher (which might be government for e.g. or actual teacher)…</a:t>
          </a:r>
          <a:endParaRPr lang="en-US" dirty="0">
            <a:solidFill>
              <a:schemeClr val="tx1"/>
            </a:solidFill>
          </a:endParaRPr>
        </a:p>
      </dgm:t>
    </dgm:pt>
    <dgm:pt modelId="{D2F277F6-AA38-4048-B956-20D586404A69}" type="parTrans" cxnId="{A3C41299-DEB6-47DC-83C2-237200229510}">
      <dgm:prSet/>
      <dgm:spPr/>
      <dgm:t>
        <a:bodyPr/>
        <a:lstStyle/>
        <a:p>
          <a:endParaRPr lang="en-US"/>
        </a:p>
      </dgm:t>
    </dgm:pt>
    <dgm:pt modelId="{1629F4E9-08DE-43BC-A940-60B597730182}" type="sibTrans" cxnId="{A3C41299-DEB6-47DC-83C2-237200229510}">
      <dgm:prSet/>
      <dgm:spPr/>
      <dgm:t>
        <a:bodyPr/>
        <a:lstStyle/>
        <a:p>
          <a:endParaRPr lang="en-US"/>
        </a:p>
      </dgm:t>
    </dgm:pt>
    <dgm:pt modelId="{A77FF85D-535E-429E-9709-712780064842}">
      <dgm:prSet/>
      <dgm:spPr/>
      <dgm:t>
        <a:bodyPr/>
        <a:lstStyle/>
        <a:p>
          <a:r>
            <a:rPr lang="en-GB" baseline="0" dirty="0">
              <a:solidFill>
                <a:schemeClr val="tx1"/>
              </a:solidFill>
            </a:rPr>
            <a:t>Turns people into ‘containers’ or ‘receptacles’ to be ‘filled’ by the teacher</a:t>
          </a:r>
          <a:endParaRPr lang="en-US" dirty="0">
            <a:solidFill>
              <a:schemeClr val="tx1"/>
            </a:solidFill>
          </a:endParaRPr>
        </a:p>
      </dgm:t>
    </dgm:pt>
    <dgm:pt modelId="{CB453175-D9B1-44FE-B86E-0C17C5949BF0}" type="parTrans" cxnId="{61ED4B6D-994F-49CD-A657-46FF971826A2}">
      <dgm:prSet/>
      <dgm:spPr/>
      <dgm:t>
        <a:bodyPr/>
        <a:lstStyle/>
        <a:p>
          <a:endParaRPr lang="en-US"/>
        </a:p>
      </dgm:t>
    </dgm:pt>
    <dgm:pt modelId="{AC38FCA8-22DD-41DC-8DA0-07B948B1F2B0}" type="sibTrans" cxnId="{61ED4B6D-994F-49CD-A657-46FF971826A2}">
      <dgm:prSet/>
      <dgm:spPr/>
      <dgm:t>
        <a:bodyPr/>
        <a:lstStyle/>
        <a:p>
          <a:endParaRPr lang="en-US"/>
        </a:p>
      </dgm:t>
    </dgm:pt>
    <dgm:pt modelId="{6BF56AB1-FBD9-46C7-9406-1A581605CA39}">
      <dgm:prSet/>
      <dgm:spPr/>
      <dgm:t>
        <a:bodyPr/>
        <a:lstStyle/>
        <a:p>
          <a:r>
            <a:rPr lang="en-GB" baseline="0" dirty="0">
              <a:solidFill>
                <a:schemeClr val="tx1"/>
              </a:solidFill>
            </a:rPr>
            <a:t>‘The more completely she fills the receptacle the better the teacher</a:t>
          </a:r>
          <a:r>
            <a:rPr lang="en-GB" baseline="0" dirty="0">
              <a:solidFill>
                <a:schemeClr val="bg1"/>
              </a:solidFill>
            </a:rPr>
            <a:t>’ </a:t>
          </a:r>
          <a:endParaRPr lang="en-US" dirty="0">
            <a:solidFill>
              <a:schemeClr val="bg1"/>
            </a:solidFill>
          </a:endParaRPr>
        </a:p>
      </dgm:t>
    </dgm:pt>
    <dgm:pt modelId="{FB1DFAFE-F932-43FC-947F-6FCC85AEC1D7}" type="parTrans" cxnId="{44047853-9CB7-456A-8D7D-7810E0E49DF5}">
      <dgm:prSet/>
      <dgm:spPr/>
      <dgm:t>
        <a:bodyPr/>
        <a:lstStyle/>
        <a:p>
          <a:endParaRPr lang="en-US"/>
        </a:p>
      </dgm:t>
    </dgm:pt>
    <dgm:pt modelId="{0D680C82-3CFC-4D3E-8C42-82BFF5110E35}" type="sibTrans" cxnId="{44047853-9CB7-456A-8D7D-7810E0E49DF5}">
      <dgm:prSet/>
      <dgm:spPr/>
      <dgm:t>
        <a:bodyPr/>
        <a:lstStyle/>
        <a:p>
          <a:endParaRPr lang="en-US"/>
        </a:p>
      </dgm:t>
    </dgm:pt>
    <dgm:pt modelId="{46CCC256-1241-4EA5-BFF5-72C68CA6D591}">
      <dgm:prSet/>
      <dgm:spPr/>
      <dgm:t>
        <a:bodyPr/>
        <a:lstStyle/>
        <a:p>
          <a:r>
            <a:rPr lang="en-GB" baseline="0" dirty="0">
              <a:solidFill>
                <a:schemeClr val="tx1"/>
              </a:solidFill>
            </a:rPr>
            <a:t>The more meekly the receptacles permit themselves to be filled, the better students they are</a:t>
          </a:r>
          <a:endParaRPr lang="en-US" dirty="0">
            <a:solidFill>
              <a:schemeClr val="tx1"/>
            </a:solidFill>
          </a:endParaRPr>
        </a:p>
      </dgm:t>
    </dgm:pt>
    <dgm:pt modelId="{DEA65516-D29C-4070-A48C-0099C1D82EE5}" type="parTrans" cxnId="{88FB9F47-D00E-4177-B716-F8EDF2A1C55C}">
      <dgm:prSet/>
      <dgm:spPr/>
      <dgm:t>
        <a:bodyPr/>
        <a:lstStyle/>
        <a:p>
          <a:endParaRPr lang="en-US"/>
        </a:p>
      </dgm:t>
    </dgm:pt>
    <dgm:pt modelId="{5C1F4642-00AD-496B-A7A9-64D6B22ECDA8}" type="sibTrans" cxnId="{88FB9F47-D00E-4177-B716-F8EDF2A1C55C}">
      <dgm:prSet/>
      <dgm:spPr/>
      <dgm:t>
        <a:bodyPr/>
        <a:lstStyle/>
        <a:p>
          <a:endParaRPr lang="en-US"/>
        </a:p>
      </dgm:t>
    </dgm:pt>
    <dgm:pt modelId="{C2210C17-578C-46BE-8E1E-5C92D1C501EA}" type="pres">
      <dgm:prSet presAssocID="{A9D5D53A-B7B3-4F5C-8E40-681A5466545D}" presName="vert0" presStyleCnt="0">
        <dgm:presLayoutVars>
          <dgm:dir/>
          <dgm:animOne val="branch"/>
          <dgm:animLvl val="lvl"/>
        </dgm:presLayoutVars>
      </dgm:prSet>
      <dgm:spPr/>
    </dgm:pt>
    <dgm:pt modelId="{5667B2BB-5D24-4DBB-8D69-0E19C8E3854D}" type="pres">
      <dgm:prSet presAssocID="{583372B7-E4B2-4740-9C7A-E4D80BF42218}" presName="thickLine" presStyleLbl="alignNode1" presStyleIdx="0" presStyleCnt="4"/>
      <dgm:spPr/>
    </dgm:pt>
    <dgm:pt modelId="{5F3C19D9-9166-45E6-89EC-170DAFE4C21D}" type="pres">
      <dgm:prSet presAssocID="{583372B7-E4B2-4740-9C7A-E4D80BF42218}" presName="horz1" presStyleCnt="0"/>
      <dgm:spPr/>
    </dgm:pt>
    <dgm:pt modelId="{B721D1BE-4C71-4A78-9F97-FC86D57C76F4}" type="pres">
      <dgm:prSet presAssocID="{583372B7-E4B2-4740-9C7A-E4D80BF42218}" presName="tx1" presStyleLbl="revTx" presStyleIdx="0" presStyleCnt="4"/>
      <dgm:spPr/>
    </dgm:pt>
    <dgm:pt modelId="{70E35021-2E53-44C9-9568-0B5F48B50C19}" type="pres">
      <dgm:prSet presAssocID="{583372B7-E4B2-4740-9C7A-E4D80BF42218}" presName="vert1" presStyleCnt="0"/>
      <dgm:spPr/>
    </dgm:pt>
    <dgm:pt modelId="{11E8711A-76DD-41C4-A2C2-A788FE0FDA88}" type="pres">
      <dgm:prSet presAssocID="{A77FF85D-535E-429E-9709-712780064842}" presName="thickLine" presStyleLbl="alignNode1" presStyleIdx="1" presStyleCnt="4"/>
      <dgm:spPr/>
    </dgm:pt>
    <dgm:pt modelId="{6113B343-2EDE-46B9-AD9E-070FAE079D05}" type="pres">
      <dgm:prSet presAssocID="{A77FF85D-535E-429E-9709-712780064842}" presName="horz1" presStyleCnt="0"/>
      <dgm:spPr/>
    </dgm:pt>
    <dgm:pt modelId="{260639E1-2684-424D-93A9-9447F0E17670}" type="pres">
      <dgm:prSet presAssocID="{A77FF85D-535E-429E-9709-712780064842}" presName="tx1" presStyleLbl="revTx" presStyleIdx="1" presStyleCnt="4"/>
      <dgm:spPr/>
    </dgm:pt>
    <dgm:pt modelId="{D2A4BFAD-8092-43D7-A230-B04D5E38F357}" type="pres">
      <dgm:prSet presAssocID="{A77FF85D-535E-429E-9709-712780064842}" presName="vert1" presStyleCnt="0"/>
      <dgm:spPr/>
    </dgm:pt>
    <dgm:pt modelId="{4343F4BA-FCAC-47CF-8643-E0B0ECB8F630}" type="pres">
      <dgm:prSet presAssocID="{6BF56AB1-FBD9-46C7-9406-1A581605CA39}" presName="thickLine" presStyleLbl="alignNode1" presStyleIdx="2" presStyleCnt="4"/>
      <dgm:spPr/>
    </dgm:pt>
    <dgm:pt modelId="{33DDCD8B-B194-4C07-BE38-4D41B6FAF869}" type="pres">
      <dgm:prSet presAssocID="{6BF56AB1-FBD9-46C7-9406-1A581605CA39}" presName="horz1" presStyleCnt="0"/>
      <dgm:spPr/>
    </dgm:pt>
    <dgm:pt modelId="{0D1663D8-41C8-479B-A07F-15514DE1F8F5}" type="pres">
      <dgm:prSet presAssocID="{6BF56AB1-FBD9-46C7-9406-1A581605CA39}" presName="tx1" presStyleLbl="revTx" presStyleIdx="2" presStyleCnt="4"/>
      <dgm:spPr/>
    </dgm:pt>
    <dgm:pt modelId="{9D2F8128-4A9E-423C-87F2-18F147BF581E}" type="pres">
      <dgm:prSet presAssocID="{6BF56AB1-FBD9-46C7-9406-1A581605CA39}" presName="vert1" presStyleCnt="0"/>
      <dgm:spPr/>
    </dgm:pt>
    <dgm:pt modelId="{80C080CA-BAB5-4C93-A78F-F03FC2BA0A30}" type="pres">
      <dgm:prSet presAssocID="{46CCC256-1241-4EA5-BFF5-72C68CA6D591}" presName="thickLine" presStyleLbl="alignNode1" presStyleIdx="3" presStyleCnt="4"/>
      <dgm:spPr/>
    </dgm:pt>
    <dgm:pt modelId="{3A3FB761-EFAD-4A62-B950-926B29E0BE80}" type="pres">
      <dgm:prSet presAssocID="{46CCC256-1241-4EA5-BFF5-72C68CA6D591}" presName="horz1" presStyleCnt="0"/>
      <dgm:spPr/>
    </dgm:pt>
    <dgm:pt modelId="{59CEB991-EB0A-4920-8AEF-1CDC9B140BA6}" type="pres">
      <dgm:prSet presAssocID="{46CCC256-1241-4EA5-BFF5-72C68CA6D591}" presName="tx1" presStyleLbl="revTx" presStyleIdx="3" presStyleCnt="4"/>
      <dgm:spPr/>
    </dgm:pt>
    <dgm:pt modelId="{1EB43D5A-29EE-4D1A-A19B-F0980C2DD3EA}" type="pres">
      <dgm:prSet presAssocID="{46CCC256-1241-4EA5-BFF5-72C68CA6D591}" presName="vert1" presStyleCnt="0"/>
      <dgm:spPr/>
    </dgm:pt>
  </dgm:ptLst>
  <dgm:cxnLst>
    <dgm:cxn modelId="{105F911A-665A-4855-B12C-5254F1CBFFF8}" type="presOf" srcId="{46CCC256-1241-4EA5-BFF5-72C68CA6D591}" destId="{59CEB991-EB0A-4920-8AEF-1CDC9B140BA6}" srcOrd="0" destOrd="0" presId="urn:microsoft.com/office/officeart/2008/layout/LinedList"/>
    <dgm:cxn modelId="{2E5E083D-CD35-48D3-91CE-7BB2CA625756}" type="presOf" srcId="{583372B7-E4B2-4740-9C7A-E4D80BF42218}" destId="{B721D1BE-4C71-4A78-9F97-FC86D57C76F4}" srcOrd="0" destOrd="0" presId="urn:microsoft.com/office/officeart/2008/layout/LinedList"/>
    <dgm:cxn modelId="{88FB9F47-D00E-4177-B716-F8EDF2A1C55C}" srcId="{A9D5D53A-B7B3-4F5C-8E40-681A5466545D}" destId="{46CCC256-1241-4EA5-BFF5-72C68CA6D591}" srcOrd="3" destOrd="0" parTransId="{DEA65516-D29C-4070-A48C-0099C1D82EE5}" sibTransId="{5C1F4642-00AD-496B-A7A9-64D6B22ECDA8}"/>
    <dgm:cxn modelId="{61ED4B6D-994F-49CD-A657-46FF971826A2}" srcId="{A9D5D53A-B7B3-4F5C-8E40-681A5466545D}" destId="{A77FF85D-535E-429E-9709-712780064842}" srcOrd="1" destOrd="0" parTransId="{CB453175-D9B1-44FE-B86E-0C17C5949BF0}" sibTransId="{AC38FCA8-22DD-41DC-8DA0-07B948B1F2B0}"/>
    <dgm:cxn modelId="{44047853-9CB7-456A-8D7D-7810E0E49DF5}" srcId="{A9D5D53A-B7B3-4F5C-8E40-681A5466545D}" destId="{6BF56AB1-FBD9-46C7-9406-1A581605CA39}" srcOrd="2" destOrd="0" parTransId="{FB1DFAFE-F932-43FC-947F-6FCC85AEC1D7}" sibTransId="{0D680C82-3CFC-4D3E-8C42-82BFF5110E35}"/>
    <dgm:cxn modelId="{A3C41299-DEB6-47DC-83C2-237200229510}" srcId="{A9D5D53A-B7B3-4F5C-8E40-681A5466545D}" destId="{583372B7-E4B2-4740-9C7A-E4D80BF42218}" srcOrd="0" destOrd="0" parTransId="{D2F277F6-AA38-4048-B956-20D586404A69}" sibTransId="{1629F4E9-08DE-43BC-A940-60B597730182}"/>
    <dgm:cxn modelId="{3333FCB7-EE26-4A3C-A5A3-B78BEA677338}" type="presOf" srcId="{A9D5D53A-B7B3-4F5C-8E40-681A5466545D}" destId="{C2210C17-578C-46BE-8E1E-5C92D1C501EA}" srcOrd="0" destOrd="0" presId="urn:microsoft.com/office/officeart/2008/layout/LinedList"/>
    <dgm:cxn modelId="{8C7957BA-63EC-4CCD-A01A-C92D8B1B147D}" type="presOf" srcId="{6BF56AB1-FBD9-46C7-9406-1A581605CA39}" destId="{0D1663D8-41C8-479B-A07F-15514DE1F8F5}" srcOrd="0" destOrd="0" presId="urn:microsoft.com/office/officeart/2008/layout/LinedList"/>
    <dgm:cxn modelId="{2BA19ED6-8B8F-4185-9505-98B01078DEB5}" type="presOf" srcId="{A77FF85D-535E-429E-9709-712780064842}" destId="{260639E1-2684-424D-93A9-9447F0E17670}" srcOrd="0" destOrd="0" presId="urn:microsoft.com/office/officeart/2008/layout/LinedList"/>
    <dgm:cxn modelId="{6A34419A-F875-4BBA-B1D4-FFC04E0A6FFF}" type="presParOf" srcId="{C2210C17-578C-46BE-8E1E-5C92D1C501EA}" destId="{5667B2BB-5D24-4DBB-8D69-0E19C8E3854D}" srcOrd="0" destOrd="0" presId="urn:microsoft.com/office/officeart/2008/layout/LinedList"/>
    <dgm:cxn modelId="{7635418C-E472-40D5-8A8C-FBC1C369B631}" type="presParOf" srcId="{C2210C17-578C-46BE-8E1E-5C92D1C501EA}" destId="{5F3C19D9-9166-45E6-89EC-170DAFE4C21D}" srcOrd="1" destOrd="0" presId="urn:microsoft.com/office/officeart/2008/layout/LinedList"/>
    <dgm:cxn modelId="{DE5A5EE4-8113-4033-97D6-FF7B5F827179}" type="presParOf" srcId="{5F3C19D9-9166-45E6-89EC-170DAFE4C21D}" destId="{B721D1BE-4C71-4A78-9F97-FC86D57C76F4}" srcOrd="0" destOrd="0" presId="urn:microsoft.com/office/officeart/2008/layout/LinedList"/>
    <dgm:cxn modelId="{544D5C82-BDBA-47EC-908D-E09B71E8D6E7}" type="presParOf" srcId="{5F3C19D9-9166-45E6-89EC-170DAFE4C21D}" destId="{70E35021-2E53-44C9-9568-0B5F48B50C19}" srcOrd="1" destOrd="0" presId="urn:microsoft.com/office/officeart/2008/layout/LinedList"/>
    <dgm:cxn modelId="{A356544B-5EC5-4350-A7FB-7C3C6143BFDE}" type="presParOf" srcId="{C2210C17-578C-46BE-8E1E-5C92D1C501EA}" destId="{11E8711A-76DD-41C4-A2C2-A788FE0FDA88}" srcOrd="2" destOrd="0" presId="urn:microsoft.com/office/officeart/2008/layout/LinedList"/>
    <dgm:cxn modelId="{C951913F-42DB-44B6-9A94-B74342FD6964}" type="presParOf" srcId="{C2210C17-578C-46BE-8E1E-5C92D1C501EA}" destId="{6113B343-2EDE-46B9-AD9E-070FAE079D05}" srcOrd="3" destOrd="0" presId="urn:microsoft.com/office/officeart/2008/layout/LinedList"/>
    <dgm:cxn modelId="{BB724DEC-D0B2-48DD-BF9C-DEE2C90F1566}" type="presParOf" srcId="{6113B343-2EDE-46B9-AD9E-070FAE079D05}" destId="{260639E1-2684-424D-93A9-9447F0E17670}" srcOrd="0" destOrd="0" presId="urn:microsoft.com/office/officeart/2008/layout/LinedList"/>
    <dgm:cxn modelId="{AD2F015B-7B09-4E93-AFA2-C263A38783EE}" type="presParOf" srcId="{6113B343-2EDE-46B9-AD9E-070FAE079D05}" destId="{D2A4BFAD-8092-43D7-A230-B04D5E38F357}" srcOrd="1" destOrd="0" presId="urn:microsoft.com/office/officeart/2008/layout/LinedList"/>
    <dgm:cxn modelId="{EF36387F-5670-457F-9111-22978413D0B2}" type="presParOf" srcId="{C2210C17-578C-46BE-8E1E-5C92D1C501EA}" destId="{4343F4BA-FCAC-47CF-8643-E0B0ECB8F630}" srcOrd="4" destOrd="0" presId="urn:microsoft.com/office/officeart/2008/layout/LinedList"/>
    <dgm:cxn modelId="{3835B22A-683F-4899-ACE6-697ECD3F67AD}" type="presParOf" srcId="{C2210C17-578C-46BE-8E1E-5C92D1C501EA}" destId="{33DDCD8B-B194-4C07-BE38-4D41B6FAF869}" srcOrd="5" destOrd="0" presId="urn:microsoft.com/office/officeart/2008/layout/LinedList"/>
    <dgm:cxn modelId="{1C9C382F-3150-4F2B-ABAC-EE34C6901BC4}" type="presParOf" srcId="{33DDCD8B-B194-4C07-BE38-4D41B6FAF869}" destId="{0D1663D8-41C8-479B-A07F-15514DE1F8F5}" srcOrd="0" destOrd="0" presId="urn:microsoft.com/office/officeart/2008/layout/LinedList"/>
    <dgm:cxn modelId="{896A7533-2D6A-48E3-B1E7-16241D872E7C}" type="presParOf" srcId="{33DDCD8B-B194-4C07-BE38-4D41B6FAF869}" destId="{9D2F8128-4A9E-423C-87F2-18F147BF581E}" srcOrd="1" destOrd="0" presId="urn:microsoft.com/office/officeart/2008/layout/LinedList"/>
    <dgm:cxn modelId="{C7A40505-DA85-4C5D-BB6E-C325242E81AA}" type="presParOf" srcId="{C2210C17-578C-46BE-8E1E-5C92D1C501EA}" destId="{80C080CA-BAB5-4C93-A78F-F03FC2BA0A30}" srcOrd="6" destOrd="0" presId="urn:microsoft.com/office/officeart/2008/layout/LinedList"/>
    <dgm:cxn modelId="{BB4491C3-50F9-4141-AD1C-C4DAD40B7E31}" type="presParOf" srcId="{C2210C17-578C-46BE-8E1E-5C92D1C501EA}" destId="{3A3FB761-EFAD-4A62-B950-926B29E0BE80}" srcOrd="7" destOrd="0" presId="urn:microsoft.com/office/officeart/2008/layout/LinedList"/>
    <dgm:cxn modelId="{FCF9E626-7D15-4026-BECC-88BD751F3618}" type="presParOf" srcId="{3A3FB761-EFAD-4A62-B950-926B29E0BE80}" destId="{59CEB991-EB0A-4920-8AEF-1CDC9B140BA6}" srcOrd="0" destOrd="0" presId="urn:microsoft.com/office/officeart/2008/layout/LinedList"/>
    <dgm:cxn modelId="{4855BC1D-3EA8-4651-9E9F-D7DF297A59BA}" type="presParOf" srcId="{3A3FB761-EFAD-4A62-B950-926B29E0BE80}" destId="{1EB43D5A-29EE-4D1A-A19B-F0980C2DD3E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A51837D-4722-4516-B3C2-4AC7B5F2BF34}" type="doc">
      <dgm:prSet loTypeId="urn:microsoft.com/office/officeart/2005/8/layout/default" loCatId="list" qsTypeId="urn:microsoft.com/office/officeart/2005/8/quickstyle/simple1" qsCatId="simple" csTypeId="urn:microsoft.com/office/officeart/2005/8/colors/accent5_2" csCatId="accent5"/>
      <dgm:spPr/>
      <dgm:t>
        <a:bodyPr/>
        <a:lstStyle/>
        <a:p>
          <a:endParaRPr lang="en-US"/>
        </a:p>
      </dgm:t>
    </dgm:pt>
    <dgm:pt modelId="{D2DE85E0-37FC-4FF9-9808-8A196AF2B0A0}">
      <dgm:prSet/>
      <dgm:spPr/>
      <dgm:t>
        <a:bodyPr/>
        <a:lstStyle/>
        <a:p>
          <a:r>
            <a:rPr lang="en-GB" baseline="0" dirty="0"/>
            <a:t>Education</a:t>
          </a:r>
          <a:endParaRPr lang="en-US" dirty="0"/>
        </a:p>
      </dgm:t>
    </dgm:pt>
    <dgm:pt modelId="{BB2860A6-1964-4B8F-94A9-7196DEF88DF9}" type="parTrans" cxnId="{48CB35A4-AE3C-4AB4-93D6-C69A565D52E4}">
      <dgm:prSet/>
      <dgm:spPr/>
      <dgm:t>
        <a:bodyPr/>
        <a:lstStyle/>
        <a:p>
          <a:endParaRPr lang="en-US"/>
        </a:p>
      </dgm:t>
    </dgm:pt>
    <dgm:pt modelId="{E0785488-81FC-4ED2-A956-37812BE4B644}" type="sibTrans" cxnId="{48CB35A4-AE3C-4AB4-93D6-C69A565D52E4}">
      <dgm:prSet/>
      <dgm:spPr/>
      <dgm:t>
        <a:bodyPr/>
        <a:lstStyle/>
        <a:p>
          <a:endParaRPr lang="en-US"/>
        </a:p>
      </dgm:t>
    </dgm:pt>
    <dgm:pt modelId="{3C140E32-BBF1-4C80-ABE2-85C33C211B89}">
      <dgm:prSet/>
      <dgm:spPr/>
      <dgm:t>
        <a:bodyPr/>
        <a:lstStyle/>
        <a:p>
          <a:r>
            <a:rPr lang="en-GB" baseline="0"/>
            <a:t>Equality</a:t>
          </a:r>
          <a:endParaRPr lang="en-US"/>
        </a:p>
      </dgm:t>
    </dgm:pt>
    <dgm:pt modelId="{BC11B269-9366-4344-B581-07A536713D07}" type="parTrans" cxnId="{E87BF814-7F63-4052-AD95-FFC60B223D0C}">
      <dgm:prSet/>
      <dgm:spPr/>
      <dgm:t>
        <a:bodyPr/>
        <a:lstStyle/>
        <a:p>
          <a:endParaRPr lang="en-US"/>
        </a:p>
      </dgm:t>
    </dgm:pt>
    <dgm:pt modelId="{2BE0007C-6EF7-4423-8908-3C8E0748774E}" type="sibTrans" cxnId="{E87BF814-7F63-4052-AD95-FFC60B223D0C}">
      <dgm:prSet/>
      <dgm:spPr/>
      <dgm:t>
        <a:bodyPr/>
        <a:lstStyle/>
        <a:p>
          <a:endParaRPr lang="en-US"/>
        </a:p>
      </dgm:t>
    </dgm:pt>
    <dgm:pt modelId="{E53A33B3-117C-4824-BDCE-B74EBF5EA975}">
      <dgm:prSet/>
      <dgm:spPr/>
      <dgm:t>
        <a:bodyPr/>
        <a:lstStyle/>
        <a:p>
          <a:r>
            <a:rPr lang="en-GB" baseline="0"/>
            <a:t>Habitus</a:t>
          </a:r>
          <a:endParaRPr lang="en-US"/>
        </a:p>
      </dgm:t>
    </dgm:pt>
    <dgm:pt modelId="{D0B7F327-3EA3-4746-A966-20B5B8ED98F1}" type="parTrans" cxnId="{C36B3C85-7839-45FC-A595-E04B0D528728}">
      <dgm:prSet/>
      <dgm:spPr/>
      <dgm:t>
        <a:bodyPr/>
        <a:lstStyle/>
        <a:p>
          <a:endParaRPr lang="en-US"/>
        </a:p>
      </dgm:t>
    </dgm:pt>
    <dgm:pt modelId="{C88CEAA8-4222-4972-91DB-409888D180B4}" type="sibTrans" cxnId="{C36B3C85-7839-45FC-A595-E04B0D528728}">
      <dgm:prSet/>
      <dgm:spPr/>
      <dgm:t>
        <a:bodyPr/>
        <a:lstStyle/>
        <a:p>
          <a:endParaRPr lang="en-US"/>
        </a:p>
      </dgm:t>
    </dgm:pt>
    <dgm:pt modelId="{C1B32F79-F4C3-4F82-BB18-63503FE2E584}">
      <dgm:prSet/>
      <dgm:spPr/>
      <dgm:t>
        <a:bodyPr/>
        <a:lstStyle/>
        <a:p>
          <a:r>
            <a:rPr lang="en-GB" baseline="0"/>
            <a:t>Financial</a:t>
          </a:r>
          <a:endParaRPr lang="en-US"/>
        </a:p>
      </dgm:t>
    </dgm:pt>
    <dgm:pt modelId="{ACA8A7A7-34C5-4852-B260-6F52B7932E05}" type="parTrans" cxnId="{659DAB59-4638-48C9-9949-17AE3587E987}">
      <dgm:prSet/>
      <dgm:spPr/>
      <dgm:t>
        <a:bodyPr/>
        <a:lstStyle/>
        <a:p>
          <a:endParaRPr lang="en-US"/>
        </a:p>
      </dgm:t>
    </dgm:pt>
    <dgm:pt modelId="{DDB86CBB-87B9-47AA-BA15-CA3B035006F4}" type="sibTrans" cxnId="{659DAB59-4638-48C9-9949-17AE3587E987}">
      <dgm:prSet/>
      <dgm:spPr/>
      <dgm:t>
        <a:bodyPr/>
        <a:lstStyle/>
        <a:p>
          <a:endParaRPr lang="en-US"/>
        </a:p>
      </dgm:t>
    </dgm:pt>
    <dgm:pt modelId="{1EC71A2D-6B4C-4E80-8687-F92487CF8E24}">
      <dgm:prSet/>
      <dgm:spPr/>
      <dgm:t>
        <a:bodyPr/>
        <a:lstStyle/>
        <a:p>
          <a:r>
            <a:rPr lang="en-GB" baseline="0"/>
            <a:t>Place, Space &amp; Belonging</a:t>
          </a:r>
          <a:endParaRPr lang="en-US"/>
        </a:p>
      </dgm:t>
    </dgm:pt>
    <dgm:pt modelId="{BB8EF936-23AC-4C03-B3E1-278724106CCE}" type="parTrans" cxnId="{492E1003-3720-4AD7-ABB9-C18752057D20}">
      <dgm:prSet/>
      <dgm:spPr/>
      <dgm:t>
        <a:bodyPr/>
        <a:lstStyle/>
        <a:p>
          <a:endParaRPr lang="en-US"/>
        </a:p>
      </dgm:t>
    </dgm:pt>
    <dgm:pt modelId="{4ABFC0CF-87D9-46D2-B451-EDFA04EA9DE3}" type="sibTrans" cxnId="{492E1003-3720-4AD7-ABB9-C18752057D20}">
      <dgm:prSet/>
      <dgm:spPr/>
      <dgm:t>
        <a:bodyPr/>
        <a:lstStyle/>
        <a:p>
          <a:endParaRPr lang="en-US"/>
        </a:p>
      </dgm:t>
    </dgm:pt>
    <dgm:pt modelId="{B3A81F64-3619-4964-BD86-A8BBBE96D353}">
      <dgm:prSet/>
      <dgm:spPr/>
      <dgm:t>
        <a:bodyPr/>
        <a:lstStyle/>
        <a:p>
          <a:r>
            <a:rPr lang="en-GB" baseline="0"/>
            <a:t>Social Mobility</a:t>
          </a:r>
          <a:endParaRPr lang="en-US"/>
        </a:p>
      </dgm:t>
    </dgm:pt>
    <dgm:pt modelId="{64F6A859-A20A-4914-8B02-9DB9481C01AA}" type="parTrans" cxnId="{FC28FB4D-ADA2-4236-88EE-A7770E9EB938}">
      <dgm:prSet/>
      <dgm:spPr/>
      <dgm:t>
        <a:bodyPr/>
        <a:lstStyle/>
        <a:p>
          <a:endParaRPr lang="en-US"/>
        </a:p>
      </dgm:t>
    </dgm:pt>
    <dgm:pt modelId="{5BB1C7A2-FB31-488D-B475-27B711DA1809}" type="sibTrans" cxnId="{FC28FB4D-ADA2-4236-88EE-A7770E9EB938}">
      <dgm:prSet/>
      <dgm:spPr/>
      <dgm:t>
        <a:bodyPr/>
        <a:lstStyle/>
        <a:p>
          <a:endParaRPr lang="en-US"/>
        </a:p>
      </dgm:t>
    </dgm:pt>
    <dgm:pt modelId="{A9A786C6-5C93-42BC-BBF8-6C88C4B4F2A5}">
      <dgm:prSet/>
      <dgm:spPr/>
      <dgm:t>
        <a:bodyPr/>
        <a:lstStyle/>
        <a:p>
          <a:r>
            <a:rPr lang="en-GB" baseline="0"/>
            <a:t>Social Solidarity</a:t>
          </a:r>
          <a:endParaRPr lang="en-US"/>
        </a:p>
      </dgm:t>
    </dgm:pt>
    <dgm:pt modelId="{0757E442-3F90-42EF-9876-5CFA1F5C373D}" type="parTrans" cxnId="{FFA1AE77-460A-4A98-9011-86C32DFEC194}">
      <dgm:prSet/>
      <dgm:spPr/>
      <dgm:t>
        <a:bodyPr/>
        <a:lstStyle/>
        <a:p>
          <a:endParaRPr lang="en-US"/>
        </a:p>
      </dgm:t>
    </dgm:pt>
    <dgm:pt modelId="{075A95A4-7C09-4AA8-9120-B86A0DBDFE3C}" type="sibTrans" cxnId="{FFA1AE77-460A-4A98-9011-86C32DFEC194}">
      <dgm:prSet/>
      <dgm:spPr/>
      <dgm:t>
        <a:bodyPr/>
        <a:lstStyle/>
        <a:p>
          <a:endParaRPr lang="en-US"/>
        </a:p>
      </dgm:t>
    </dgm:pt>
    <dgm:pt modelId="{E07A9D7F-55C6-4671-91E1-BC9FE6942C19}" type="pres">
      <dgm:prSet presAssocID="{EA51837D-4722-4516-B3C2-4AC7B5F2BF34}" presName="diagram" presStyleCnt="0">
        <dgm:presLayoutVars>
          <dgm:dir/>
          <dgm:resizeHandles val="exact"/>
        </dgm:presLayoutVars>
      </dgm:prSet>
      <dgm:spPr/>
    </dgm:pt>
    <dgm:pt modelId="{CFE276F1-CCFC-4408-8417-683467EA5338}" type="pres">
      <dgm:prSet presAssocID="{D2DE85E0-37FC-4FF9-9808-8A196AF2B0A0}" presName="node" presStyleLbl="node1" presStyleIdx="0" presStyleCnt="7">
        <dgm:presLayoutVars>
          <dgm:bulletEnabled val="1"/>
        </dgm:presLayoutVars>
      </dgm:prSet>
      <dgm:spPr/>
    </dgm:pt>
    <dgm:pt modelId="{0DFAB148-E3FD-4C4B-B41B-767A1F8ED937}" type="pres">
      <dgm:prSet presAssocID="{E0785488-81FC-4ED2-A956-37812BE4B644}" presName="sibTrans" presStyleCnt="0"/>
      <dgm:spPr/>
    </dgm:pt>
    <dgm:pt modelId="{6641FAF4-27A7-4A58-B1C3-A176495187A2}" type="pres">
      <dgm:prSet presAssocID="{3C140E32-BBF1-4C80-ABE2-85C33C211B89}" presName="node" presStyleLbl="node1" presStyleIdx="1" presStyleCnt="7">
        <dgm:presLayoutVars>
          <dgm:bulletEnabled val="1"/>
        </dgm:presLayoutVars>
      </dgm:prSet>
      <dgm:spPr/>
    </dgm:pt>
    <dgm:pt modelId="{62AFB037-409E-4754-A45D-645BCAC92C67}" type="pres">
      <dgm:prSet presAssocID="{2BE0007C-6EF7-4423-8908-3C8E0748774E}" presName="sibTrans" presStyleCnt="0"/>
      <dgm:spPr/>
    </dgm:pt>
    <dgm:pt modelId="{1D5FA97D-A065-45B0-9816-BC97112A6802}" type="pres">
      <dgm:prSet presAssocID="{E53A33B3-117C-4824-BDCE-B74EBF5EA975}" presName="node" presStyleLbl="node1" presStyleIdx="2" presStyleCnt="7">
        <dgm:presLayoutVars>
          <dgm:bulletEnabled val="1"/>
        </dgm:presLayoutVars>
      </dgm:prSet>
      <dgm:spPr/>
    </dgm:pt>
    <dgm:pt modelId="{4AC231DF-F0B2-41D3-B566-769A0F1228EA}" type="pres">
      <dgm:prSet presAssocID="{C88CEAA8-4222-4972-91DB-409888D180B4}" presName="sibTrans" presStyleCnt="0"/>
      <dgm:spPr/>
    </dgm:pt>
    <dgm:pt modelId="{1C9116FA-C43A-4E35-B98C-234035BC0D11}" type="pres">
      <dgm:prSet presAssocID="{C1B32F79-F4C3-4F82-BB18-63503FE2E584}" presName="node" presStyleLbl="node1" presStyleIdx="3" presStyleCnt="7">
        <dgm:presLayoutVars>
          <dgm:bulletEnabled val="1"/>
        </dgm:presLayoutVars>
      </dgm:prSet>
      <dgm:spPr/>
    </dgm:pt>
    <dgm:pt modelId="{8E754439-2021-4C4B-B964-2EB4F240423B}" type="pres">
      <dgm:prSet presAssocID="{DDB86CBB-87B9-47AA-BA15-CA3B035006F4}" presName="sibTrans" presStyleCnt="0"/>
      <dgm:spPr/>
    </dgm:pt>
    <dgm:pt modelId="{D6FD734A-2CA2-44A6-B20D-41B89F95786C}" type="pres">
      <dgm:prSet presAssocID="{1EC71A2D-6B4C-4E80-8687-F92487CF8E24}" presName="node" presStyleLbl="node1" presStyleIdx="4" presStyleCnt="7">
        <dgm:presLayoutVars>
          <dgm:bulletEnabled val="1"/>
        </dgm:presLayoutVars>
      </dgm:prSet>
      <dgm:spPr/>
    </dgm:pt>
    <dgm:pt modelId="{AC019B96-515B-48BE-A3A1-207D170427AA}" type="pres">
      <dgm:prSet presAssocID="{4ABFC0CF-87D9-46D2-B451-EDFA04EA9DE3}" presName="sibTrans" presStyleCnt="0"/>
      <dgm:spPr/>
    </dgm:pt>
    <dgm:pt modelId="{335A75B1-32AD-4BFF-B279-B272D66292E9}" type="pres">
      <dgm:prSet presAssocID="{B3A81F64-3619-4964-BD86-A8BBBE96D353}" presName="node" presStyleLbl="node1" presStyleIdx="5" presStyleCnt="7">
        <dgm:presLayoutVars>
          <dgm:bulletEnabled val="1"/>
        </dgm:presLayoutVars>
      </dgm:prSet>
      <dgm:spPr/>
    </dgm:pt>
    <dgm:pt modelId="{D9C203BB-F6FB-4701-9AB9-E97860E4E6C0}" type="pres">
      <dgm:prSet presAssocID="{5BB1C7A2-FB31-488D-B475-27B711DA1809}" presName="sibTrans" presStyleCnt="0"/>
      <dgm:spPr/>
    </dgm:pt>
    <dgm:pt modelId="{588A4086-3690-457F-A29D-68C45BF0D61F}" type="pres">
      <dgm:prSet presAssocID="{A9A786C6-5C93-42BC-BBF8-6C88C4B4F2A5}" presName="node" presStyleLbl="node1" presStyleIdx="6" presStyleCnt="7">
        <dgm:presLayoutVars>
          <dgm:bulletEnabled val="1"/>
        </dgm:presLayoutVars>
      </dgm:prSet>
      <dgm:spPr/>
    </dgm:pt>
  </dgm:ptLst>
  <dgm:cxnLst>
    <dgm:cxn modelId="{492E1003-3720-4AD7-ABB9-C18752057D20}" srcId="{EA51837D-4722-4516-B3C2-4AC7B5F2BF34}" destId="{1EC71A2D-6B4C-4E80-8687-F92487CF8E24}" srcOrd="4" destOrd="0" parTransId="{BB8EF936-23AC-4C03-B3E1-278724106CCE}" sibTransId="{4ABFC0CF-87D9-46D2-B451-EDFA04EA9DE3}"/>
    <dgm:cxn modelId="{82FDAD0C-C3E7-4C1F-AC46-A9E46A40BAD8}" type="presOf" srcId="{1EC71A2D-6B4C-4E80-8687-F92487CF8E24}" destId="{D6FD734A-2CA2-44A6-B20D-41B89F95786C}" srcOrd="0" destOrd="0" presId="urn:microsoft.com/office/officeart/2005/8/layout/default"/>
    <dgm:cxn modelId="{E87BF814-7F63-4052-AD95-FFC60B223D0C}" srcId="{EA51837D-4722-4516-B3C2-4AC7B5F2BF34}" destId="{3C140E32-BBF1-4C80-ABE2-85C33C211B89}" srcOrd="1" destOrd="0" parTransId="{BC11B269-9366-4344-B581-07A536713D07}" sibTransId="{2BE0007C-6EF7-4423-8908-3C8E0748774E}"/>
    <dgm:cxn modelId="{9D2CDA20-8191-4907-A7D8-FF05F57DAC6D}" type="presOf" srcId="{B3A81F64-3619-4964-BD86-A8BBBE96D353}" destId="{335A75B1-32AD-4BFF-B279-B272D66292E9}" srcOrd="0" destOrd="0" presId="urn:microsoft.com/office/officeart/2005/8/layout/default"/>
    <dgm:cxn modelId="{DA17EC23-B123-4F6F-A98A-55FDC7741903}" type="presOf" srcId="{A9A786C6-5C93-42BC-BBF8-6C88C4B4F2A5}" destId="{588A4086-3690-457F-A29D-68C45BF0D61F}" srcOrd="0" destOrd="0" presId="urn:microsoft.com/office/officeart/2005/8/layout/default"/>
    <dgm:cxn modelId="{C7CE4443-0938-4ACE-9218-0C41E0787ECF}" type="presOf" srcId="{D2DE85E0-37FC-4FF9-9808-8A196AF2B0A0}" destId="{CFE276F1-CCFC-4408-8417-683467EA5338}" srcOrd="0" destOrd="0" presId="urn:microsoft.com/office/officeart/2005/8/layout/default"/>
    <dgm:cxn modelId="{FC28FB4D-ADA2-4236-88EE-A7770E9EB938}" srcId="{EA51837D-4722-4516-B3C2-4AC7B5F2BF34}" destId="{B3A81F64-3619-4964-BD86-A8BBBE96D353}" srcOrd="5" destOrd="0" parTransId="{64F6A859-A20A-4914-8B02-9DB9481C01AA}" sibTransId="{5BB1C7A2-FB31-488D-B475-27B711DA1809}"/>
    <dgm:cxn modelId="{44B02D72-F585-4026-A6F1-791F339BC2E8}" type="presOf" srcId="{EA51837D-4722-4516-B3C2-4AC7B5F2BF34}" destId="{E07A9D7F-55C6-4671-91E1-BC9FE6942C19}" srcOrd="0" destOrd="0" presId="urn:microsoft.com/office/officeart/2005/8/layout/default"/>
    <dgm:cxn modelId="{EC2F8753-3CFA-4232-B1B4-CE5437A21CFE}" type="presOf" srcId="{C1B32F79-F4C3-4F82-BB18-63503FE2E584}" destId="{1C9116FA-C43A-4E35-B98C-234035BC0D11}" srcOrd="0" destOrd="0" presId="urn:microsoft.com/office/officeart/2005/8/layout/default"/>
    <dgm:cxn modelId="{FFA1AE77-460A-4A98-9011-86C32DFEC194}" srcId="{EA51837D-4722-4516-B3C2-4AC7B5F2BF34}" destId="{A9A786C6-5C93-42BC-BBF8-6C88C4B4F2A5}" srcOrd="6" destOrd="0" parTransId="{0757E442-3F90-42EF-9876-5CFA1F5C373D}" sibTransId="{075A95A4-7C09-4AA8-9120-B86A0DBDFE3C}"/>
    <dgm:cxn modelId="{659DAB59-4638-48C9-9949-17AE3587E987}" srcId="{EA51837D-4722-4516-B3C2-4AC7B5F2BF34}" destId="{C1B32F79-F4C3-4F82-BB18-63503FE2E584}" srcOrd="3" destOrd="0" parTransId="{ACA8A7A7-34C5-4852-B260-6F52B7932E05}" sibTransId="{DDB86CBB-87B9-47AA-BA15-CA3B035006F4}"/>
    <dgm:cxn modelId="{C36B3C85-7839-45FC-A595-E04B0D528728}" srcId="{EA51837D-4722-4516-B3C2-4AC7B5F2BF34}" destId="{E53A33B3-117C-4824-BDCE-B74EBF5EA975}" srcOrd="2" destOrd="0" parTransId="{D0B7F327-3EA3-4746-A966-20B5B8ED98F1}" sibTransId="{C88CEAA8-4222-4972-91DB-409888D180B4}"/>
    <dgm:cxn modelId="{48CB35A4-AE3C-4AB4-93D6-C69A565D52E4}" srcId="{EA51837D-4722-4516-B3C2-4AC7B5F2BF34}" destId="{D2DE85E0-37FC-4FF9-9808-8A196AF2B0A0}" srcOrd="0" destOrd="0" parTransId="{BB2860A6-1964-4B8F-94A9-7196DEF88DF9}" sibTransId="{E0785488-81FC-4ED2-A956-37812BE4B644}"/>
    <dgm:cxn modelId="{43FBCCE5-AF18-44EE-B2D4-F460B24524BE}" type="presOf" srcId="{3C140E32-BBF1-4C80-ABE2-85C33C211B89}" destId="{6641FAF4-27A7-4A58-B1C3-A176495187A2}" srcOrd="0" destOrd="0" presId="urn:microsoft.com/office/officeart/2005/8/layout/default"/>
    <dgm:cxn modelId="{12BCEAE6-6070-4A75-B1F9-1565A7842964}" type="presOf" srcId="{E53A33B3-117C-4824-BDCE-B74EBF5EA975}" destId="{1D5FA97D-A065-45B0-9816-BC97112A6802}" srcOrd="0" destOrd="0" presId="urn:microsoft.com/office/officeart/2005/8/layout/default"/>
    <dgm:cxn modelId="{DA8480C5-20E8-4AD6-9D1C-BDBF6D80EC88}" type="presParOf" srcId="{E07A9D7F-55C6-4671-91E1-BC9FE6942C19}" destId="{CFE276F1-CCFC-4408-8417-683467EA5338}" srcOrd="0" destOrd="0" presId="urn:microsoft.com/office/officeart/2005/8/layout/default"/>
    <dgm:cxn modelId="{C0407606-E325-42B5-A159-E949BFE4766C}" type="presParOf" srcId="{E07A9D7F-55C6-4671-91E1-BC9FE6942C19}" destId="{0DFAB148-E3FD-4C4B-B41B-767A1F8ED937}" srcOrd="1" destOrd="0" presId="urn:microsoft.com/office/officeart/2005/8/layout/default"/>
    <dgm:cxn modelId="{873B5196-8922-44B6-B48E-D5B9019CBEA5}" type="presParOf" srcId="{E07A9D7F-55C6-4671-91E1-BC9FE6942C19}" destId="{6641FAF4-27A7-4A58-B1C3-A176495187A2}" srcOrd="2" destOrd="0" presId="urn:microsoft.com/office/officeart/2005/8/layout/default"/>
    <dgm:cxn modelId="{36185397-1675-4F13-85E9-1D56D4C93F67}" type="presParOf" srcId="{E07A9D7F-55C6-4671-91E1-BC9FE6942C19}" destId="{62AFB037-409E-4754-A45D-645BCAC92C67}" srcOrd="3" destOrd="0" presId="urn:microsoft.com/office/officeart/2005/8/layout/default"/>
    <dgm:cxn modelId="{8ED1FA4C-D8FC-45DC-AAB0-4BEB93816DF8}" type="presParOf" srcId="{E07A9D7F-55C6-4671-91E1-BC9FE6942C19}" destId="{1D5FA97D-A065-45B0-9816-BC97112A6802}" srcOrd="4" destOrd="0" presId="urn:microsoft.com/office/officeart/2005/8/layout/default"/>
    <dgm:cxn modelId="{239F7725-5BE6-455B-840C-0C2319C6F246}" type="presParOf" srcId="{E07A9D7F-55C6-4671-91E1-BC9FE6942C19}" destId="{4AC231DF-F0B2-41D3-B566-769A0F1228EA}" srcOrd="5" destOrd="0" presId="urn:microsoft.com/office/officeart/2005/8/layout/default"/>
    <dgm:cxn modelId="{4B28A4AB-F1E7-4FD4-9EEE-FB65F55226BE}" type="presParOf" srcId="{E07A9D7F-55C6-4671-91E1-BC9FE6942C19}" destId="{1C9116FA-C43A-4E35-B98C-234035BC0D11}" srcOrd="6" destOrd="0" presId="urn:microsoft.com/office/officeart/2005/8/layout/default"/>
    <dgm:cxn modelId="{CEF72B9D-D3A5-4E3C-95D5-7DBECBA57D2E}" type="presParOf" srcId="{E07A9D7F-55C6-4671-91E1-BC9FE6942C19}" destId="{8E754439-2021-4C4B-B964-2EB4F240423B}" srcOrd="7" destOrd="0" presId="urn:microsoft.com/office/officeart/2005/8/layout/default"/>
    <dgm:cxn modelId="{DF390DBE-E87F-49BC-A106-351CC436A18A}" type="presParOf" srcId="{E07A9D7F-55C6-4671-91E1-BC9FE6942C19}" destId="{D6FD734A-2CA2-44A6-B20D-41B89F95786C}" srcOrd="8" destOrd="0" presId="urn:microsoft.com/office/officeart/2005/8/layout/default"/>
    <dgm:cxn modelId="{AC5CCDC5-021D-47EB-82DA-6958684FA447}" type="presParOf" srcId="{E07A9D7F-55C6-4671-91E1-BC9FE6942C19}" destId="{AC019B96-515B-48BE-A3A1-207D170427AA}" srcOrd="9" destOrd="0" presId="urn:microsoft.com/office/officeart/2005/8/layout/default"/>
    <dgm:cxn modelId="{4CDE14E3-ADA6-43E8-B08A-0A3FCCB15CF0}" type="presParOf" srcId="{E07A9D7F-55C6-4671-91E1-BC9FE6942C19}" destId="{335A75B1-32AD-4BFF-B279-B272D66292E9}" srcOrd="10" destOrd="0" presId="urn:microsoft.com/office/officeart/2005/8/layout/default"/>
    <dgm:cxn modelId="{A0DC892F-80BC-4D6B-AD66-BDCD0D2D40A7}" type="presParOf" srcId="{E07A9D7F-55C6-4671-91E1-BC9FE6942C19}" destId="{D9C203BB-F6FB-4701-9AB9-E97860E4E6C0}" srcOrd="11" destOrd="0" presId="urn:microsoft.com/office/officeart/2005/8/layout/default"/>
    <dgm:cxn modelId="{F068A132-74AE-4A14-86AC-0A8A5315011D}" type="presParOf" srcId="{E07A9D7F-55C6-4671-91E1-BC9FE6942C19}" destId="{588A4086-3690-457F-A29D-68C45BF0D61F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E912B76-2EDD-47F5-87A6-ACB77BCD3E71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4971C31-DB98-450F-BA6C-C89F51EC2022}">
      <dgm:prSet/>
      <dgm:spPr/>
      <dgm:t>
        <a:bodyPr/>
        <a:lstStyle/>
        <a:p>
          <a:r>
            <a:rPr lang="en-GB" dirty="0"/>
            <a:t>Schools prepare the poor to function well and uncomplainingly within hierarchical structure of the modern workplace</a:t>
          </a:r>
          <a:endParaRPr lang="en-US" dirty="0"/>
        </a:p>
      </dgm:t>
    </dgm:pt>
    <dgm:pt modelId="{5C715786-6D3E-4E55-8DC0-A2DA96C0EFE2}" type="parTrans" cxnId="{74E47B83-9AC0-4C31-91EF-149C4368D7D9}">
      <dgm:prSet/>
      <dgm:spPr/>
      <dgm:t>
        <a:bodyPr/>
        <a:lstStyle/>
        <a:p>
          <a:endParaRPr lang="en-US"/>
        </a:p>
      </dgm:t>
    </dgm:pt>
    <dgm:pt modelId="{F99ACB4E-21A8-45FB-B3CE-AF78F5E25558}" type="sibTrans" cxnId="{74E47B83-9AC0-4C31-91EF-149C4368D7D9}">
      <dgm:prSet/>
      <dgm:spPr/>
      <dgm:t>
        <a:bodyPr/>
        <a:lstStyle/>
        <a:p>
          <a:endParaRPr lang="en-US"/>
        </a:p>
      </dgm:t>
    </dgm:pt>
    <dgm:pt modelId="{12431439-A6DA-446F-9970-E0CAF867721C}">
      <dgm:prSet/>
      <dgm:spPr/>
      <dgm:t>
        <a:bodyPr/>
        <a:lstStyle/>
        <a:p>
          <a:r>
            <a:rPr lang="en-GB"/>
            <a:t>Schools for the poor are established as part of the popular programme of free education to achieve social equity</a:t>
          </a:r>
          <a:endParaRPr lang="en-US"/>
        </a:p>
      </dgm:t>
    </dgm:pt>
    <dgm:pt modelId="{237E5ADF-4042-463D-BA33-2CEE8B20D675}" type="parTrans" cxnId="{F7A5631D-BD66-4480-A7F1-354E1183C22C}">
      <dgm:prSet/>
      <dgm:spPr/>
      <dgm:t>
        <a:bodyPr/>
        <a:lstStyle/>
        <a:p>
          <a:endParaRPr lang="en-US"/>
        </a:p>
      </dgm:t>
    </dgm:pt>
    <dgm:pt modelId="{CEACD157-8138-4302-B15E-6BE7335C6F3D}" type="sibTrans" cxnId="{F7A5631D-BD66-4480-A7F1-354E1183C22C}">
      <dgm:prSet/>
      <dgm:spPr/>
      <dgm:t>
        <a:bodyPr/>
        <a:lstStyle/>
        <a:p>
          <a:endParaRPr lang="en-US"/>
        </a:p>
      </dgm:t>
    </dgm:pt>
    <dgm:pt modelId="{87D262CB-A021-40C0-9105-DDAADA13E151}" type="pres">
      <dgm:prSet presAssocID="{FE912B76-2EDD-47F5-87A6-ACB77BCD3E71}" presName="vert0" presStyleCnt="0">
        <dgm:presLayoutVars>
          <dgm:dir/>
          <dgm:animOne val="branch"/>
          <dgm:animLvl val="lvl"/>
        </dgm:presLayoutVars>
      </dgm:prSet>
      <dgm:spPr/>
    </dgm:pt>
    <dgm:pt modelId="{62A05138-420C-4C90-9C79-D48AC22AFC74}" type="pres">
      <dgm:prSet presAssocID="{84971C31-DB98-450F-BA6C-C89F51EC2022}" presName="thickLine" presStyleLbl="alignNode1" presStyleIdx="0" presStyleCnt="2"/>
      <dgm:spPr/>
    </dgm:pt>
    <dgm:pt modelId="{34A95FD3-F78E-4D4B-BE4F-5ED317821E69}" type="pres">
      <dgm:prSet presAssocID="{84971C31-DB98-450F-BA6C-C89F51EC2022}" presName="horz1" presStyleCnt="0"/>
      <dgm:spPr/>
    </dgm:pt>
    <dgm:pt modelId="{2CDDEE9C-441E-4492-86F7-46BED9AD027D}" type="pres">
      <dgm:prSet presAssocID="{84971C31-DB98-450F-BA6C-C89F51EC2022}" presName="tx1" presStyleLbl="revTx" presStyleIdx="0" presStyleCnt="2"/>
      <dgm:spPr/>
    </dgm:pt>
    <dgm:pt modelId="{43167189-C458-455E-BFCF-CA0975A395F1}" type="pres">
      <dgm:prSet presAssocID="{84971C31-DB98-450F-BA6C-C89F51EC2022}" presName="vert1" presStyleCnt="0"/>
      <dgm:spPr/>
    </dgm:pt>
    <dgm:pt modelId="{6B36C6FC-078C-4661-841C-538054496928}" type="pres">
      <dgm:prSet presAssocID="{12431439-A6DA-446F-9970-E0CAF867721C}" presName="thickLine" presStyleLbl="alignNode1" presStyleIdx="1" presStyleCnt="2"/>
      <dgm:spPr/>
    </dgm:pt>
    <dgm:pt modelId="{9C9A0F17-7682-45F7-B5B7-DDE27EA4327D}" type="pres">
      <dgm:prSet presAssocID="{12431439-A6DA-446F-9970-E0CAF867721C}" presName="horz1" presStyleCnt="0"/>
      <dgm:spPr/>
    </dgm:pt>
    <dgm:pt modelId="{80626CBE-A980-4681-A290-9D3F20017A0F}" type="pres">
      <dgm:prSet presAssocID="{12431439-A6DA-446F-9970-E0CAF867721C}" presName="tx1" presStyleLbl="revTx" presStyleIdx="1" presStyleCnt="2"/>
      <dgm:spPr/>
    </dgm:pt>
    <dgm:pt modelId="{5DA41548-AC17-4552-B6FD-110D352B1D3E}" type="pres">
      <dgm:prSet presAssocID="{12431439-A6DA-446F-9970-E0CAF867721C}" presName="vert1" presStyleCnt="0"/>
      <dgm:spPr/>
    </dgm:pt>
  </dgm:ptLst>
  <dgm:cxnLst>
    <dgm:cxn modelId="{F7A5631D-BD66-4480-A7F1-354E1183C22C}" srcId="{FE912B76-2EDD-47F5-87A6-ACB77BCD3E71}" destId="{12431439-A6DA-446F-9970-E0CAF867721C}" srcOrd="1" destOrd="0" parTransId="{237E5ADF-4042-463D-BA33-2CEE8B20D675}" sibTransId="{CEACD157-8138-4302-B15E-6BE7335C6F3D}"/>
    <dgm:cxn modelId="{4EBD113C-867C-497D-A8A1-25A157D08659}" type="presOf" srcId="{12431439-A6DA-446F-9970-E0CAF867721C}" destId="{80626CBE-A980-4681-A290-9D3F20017A0F}" srcOrd="0" destOrd="0" presId="urn:microsoft.com/office/officeart/2008/layout/LinedList"/>
    <dgm:cxn modelId="{74E47B83-9AC0-4C31-91EF-149C4368D7D9}" srcId="{FE912B76-2EDD-47F5-87A6-ACB77BCD3E71}" destId="{84971C31-DB98-450F-BA6C-C89F51EC2022}" srcOrd="0" destOrd="0" parTransId="{5C715786-6D3E-4E55-8DC0-A2DA96C0EFE2}" sibTransId="{F99ACB4E-21A8-45FB-B3CE-AF78F5E25558}"/>
    <dgm:cxn modelId="{BB8AF7AD-C0A4-4460-9AEC-F91A620A1B70}" type="presOf" srcId="{84971C31-DB98-450F-BA6C-C89F51EC2022}" destId="{2CDDEE9C-441E-4492-86F7-46BED9AD027D}" srcOrd="0" destOrd="0" presId="urn:microsoft.com/office/officeart/2008/layout/LinedList"/>
    <dgm:cxn modelId="{D8CA76CE-9F19-4F28-8014-C67BE99B5D31}" type="presOf" srcId="{FE912B76-2EDD-47F5-87A6-ACB77BCD3E71}" destId="{87D262CB-A021-40C0-9105-DDAADA13E151}" srcOrd="0" destOrd="0" presId="urn:microsoft.com/office/officeart/2008/layout/LinedList"/>
    <dgm:cxn modelId="{D20169F2-CE4A-480B-A459-3EC4F1C4619A}" type="presParOf" srcId="{87D262CB-A021-40C0-9105-DDAADA13E151}" destId="{62A05138-420C-4C90-9C79-D48AC22AFC74}" srcOrd="0" destOrd="0" presId="urn:microsoft.com/office/officeart/2008/layout/LinedList"/>
    <dgm:cxn modelId="{D4E7BDC4-33D3-4BB7-8BD5-F2A570C38D28}" type="presParOf" srcId="{87D262CB-A021-40C0-9105-DDAADA13E151}" destId="{34A95FD3-F78E-4D4B-BE4F-5ED317821E69}" srcOrd="1" destOrd="0" presId="urn:microsoft.com/office/officeart/2008/layout/LinedList"/>
    <dgm:cxn modelId="{621D2222-EFC1-4476-B042-50A614B9A35A}" type="presParOf" srcId="{34A95FD3-F78E-4D4B-BE4F-5ED317821E69}" destId="{2CDDEE9C-441E-4492-86F7-46BED9AD027D}" srcOrd="0" destOrd="0" presId="urn:microsoft.com/office/officeart/2008/layout/LinedList"/>
    <dgm:cxn modelId="{A0AB1E5A-BFE8-46E0-9E14-282A15141460}" type="presParOf" srcId="{34A95FD3-F78E-4D4B-BE4F-5ED317821E69}" destId="{43167189-C458-455E-BFCF-CA0975A395F1}" srcOrd="1" destOrd="0" presId="urn:microsoft.com/office/officeart/2008/layout/LinedList"/>
    <dgm:cxn modelId="{58762C66-D9EB-456C-AD79-06038DB11E78}" type="presParOf" srcId="{87D262CB-A021-40C0-9105-DDAADA13E151}" destId="{6B36C6FC-078C-4661-841C-538054496928}" srcOrd="2" destOrd="0" presId="urn:microsoft.com/office/officeart/2008/layout/LinedList"/>
    <dgm:cxn modelId="{2C948E67-7B58-49E4-A742-CF0003D6B0D2}" type="presParOf" srcId="{87D262CB-A021-40C0-9105-DDAADA13E151}" destId="{9C9A0F17-7682-45F7-B5B7-DDE27EA4327D}" srcOrd="3" destOrd="0" presId="urn:microsoft.com/office/officeart/2008/layout/LinedList"/>
    <dgm:cxn modelId="{CACF636F-E41D-42EC-AC22-E2B0FB7AE988}" type="presParOf" srcId="{9C9A0F17-7682-45F7-B5B7-DDE27EA4327D}" destId="{80626CBE-A980-4681-A290-9D3F20017A0F}" srcOrd="0" destOrd="0" presId="urn:microsoft.com/office/officeart/2008/layout/LinedList"/>
    <dgm:cxn modelId="{1DEF125E-9DF3-4FF0-8F55-19AA08055809}" type="presParOf" srcId="{9C9A0F17-7682-45F7-B5B7-DDE27EA4327D}" destId="{5DA41548-AC17-4552-B6FD-110D352B1D3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67B2BB-5D24-4DBB-8D69-0E19C8E3854D}">
      <dsp:nvSpPr>
        <dsp:cNvPr id="0" name=""/>
        <dsp:cNvSpPr/>
      </dsp:nvSpPr>
      <dsp:spPr>
        <a:xfrm>
          <a:off x="0" y="0"/>
          <a:ext cx="795655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21D1BE-4C71-4A78-9F97-FC86D57C76F4}">
      <dsp:nvSpPr>
        <dsp:cNvPr id="0" name=""/>
        <dsp:cNvSpPr/>
      </dsp:nvSpPr>
      <dsp:spPr>
        <a:xfrm>
          <a:off x="0" y="0"/>
          <a:ext cx="7956550" cy="1166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baseline="0" dirty="0">
              <a:solidFill>
                <a:schemeClr val="tx1"/>
              </a:solidFill>
            </a:rPr>
            <a:t>Teacher (which might be government for e.g. or actual teacher)…</a:t>
          </a:r>
          <a:endParaRPr lang="en-US" sz="2800" kern="1200" dirty="0">
            <a:solidFill>
              <a:schemeClr val="tx1"/>
            </a:solidFill>
          </a:endParaRPr>
        </a:p>
      </dsp:txBody>
      <dsp:txXfrm>
        <a:off x="0" y="0"/>
        <a:ext cx="7956550" cy="1166812"/>
      </dsp:txXfrm>
    </dsp:sp>
    <dsp:sp modelId="{11E8711A-76DD-41C4-A2C2-A788FE0FDA88}">
      <dsp:nvSpPr>
        <dsp:cNvPr id="0" name=""/>
        <dsp:cNvSpPr/>
      </dsp:nvSpPr>
      <dsp:spPr>
        <a:xfrm>
          <a:off x="0" y="1166812"/>
          <a:ext cx="795655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0639E1-2684-424D-93A9-9447F0E17670}">
      <dsp:nvSpPr>
        <dsp:cNvPr id="0" name=""/>
        <dsp:cNvSpPr/>
      </dsp:nvSpPr>
      <dsp:spPr>
        <a:xfrm>
          <a:off x="0" y="1166812"/>
          <a:ext cx="7956550" cy="1166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baseline="0" dirty="0">
              <a:solidFill>
                <a:schemeClr val="tx1"/>
              </a:solidFill>
            </a:rPr>
            <a:t>Turns people into ‘containers’ or ‘receptacles’ to be ‘filled’ by the teacher</a:t>
          </a:r>
          <a:endParaRPr lang="en-US" sz="2800" kern="1200" dirty="0">
            <a:solidFill>
              <a:schemeClr val="tx1"/>
            </a:solidFill>
          </a:endParaRPr>
        </a:p>
      </dsp:txBody>
      <dsp:txXfrm>
        <a:off x="0" y="1166812"/>
        <a:ext cx="7956550" cy="1166812"/>
      </dsp:txXfrm>
    </dsp:sp>
    <dsp:sp modelId="{4343F4BA-FCAC-47CF-8643-E0B0ECB8F630}">
      <dsp:nvSpPr>
        <dsp:cNvPr id="0" name=""/>
        <dsp:cNvSpPr/>
      </dsp:nvSpPr>
      <dsp:spPr>
        <a:xfrm>
          <a:off x="0" y="2333624"/>
          <a:ext cx="795655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1663D8-41C8-479B-A07F-15514DE1F8F5}">
      <dsp:nvSpPr>
        <dsp:cNvPr id="0" name=""/>
        <dsp:cNvSpPr/>
      </dsp:nvSpPr>
      <dsp:spPr>
        <a:xfrm>
          <a:off x="0" y="2333624"/>
          <a:ext cx="7956550" cy="1166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baseline="0" dirty="0">
              <a:solidFill>
                <a:schemeClr val="tx1"/>
              </a:solidFill>
            </a:rPr>
            <a:t>‘The more completely she fills the receptacle the better the teacher</a:t>
          </a:r>
          <a:r>
            <a:rPr lang="en-GB" sz="2800" kern="1200" baseline="0" dirty="0">
              <a:solidFill>
                <a:schemeClr val="bg1"/>
              </a:solidFill>
            </a:rPr>
            <a:t>’ </a:t>
          </a:r>
          <a:endParaRPr lang="en-US" sz="2800" kern="1200" dirty="0">
            <a:solidFill>
              <a:schemeClr val="bg1"/>
            </a:solidFill>
          </a:endParaRPr>
        </a:p>
      </dsp:txBody>
      <dsp:txXfrm>
        <a:off x="0" y="2333624"/>
        <a:ext cx="7956550" cy="1166812"/>
      </dsp:txXfrm>
    </dsp:sp>
    <dsp:sp modelId="{80C080CA-BAB5-4C93-A78F-F03FC2BA0A30}">
      <dsp:nvSpPr>
        <dsp:cNvPr id="0" name=""/>
        <dsp:cNvSpPr/>
      </dsp:nvSpPr>
      <dsp:spPr>
        <a:xfrm>
          <a:off x="0" y="3500437"/>
          <a:ext cx="795655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CEB991-EB0A-4920-8AEF-1CDC9B140BA6}">
      <dsp:nvSpPr>
        <dsp:cNvPr id="0" name=""/>
        <dsp:cNvSpPr/>
      </dsp:nvSpPr>
      <dsp:spPr>
        <a:xfrm>
          <a:off x="0" y="3500437"/>
          <a:ext cx="7956550" cy="1166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baseline="0" dirty="0">
              <a:solidFill>
                <a:schemeClr val="tx1"/>
              </a:solidFill>
            </a:rPr>
            <a:t>The more meekly the receptacles permit themselves to be filled, the better students they are</a:t>
          </a:r>
          <a:endParaRPr lang="en-US" sz="2800" kern="1200" dirty="0">
            <a:solidFill>
              <a:schemeClr val="tx1"/>
            </a:solidFill>
          </a:endParaRPr>
        </a:p>
      </dsp:txBody>
      <dsp:txXfrm>
        <a:off x="0" y="3500437"/>
        <a:ext cx="7956550" cy="11668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E276F1-CCFC-4408-8417-683467EA5338}">
      <dsp:nvSpPr>
        <dsp:cNvPr id="0" name=""/>
        <dsp:cNvSpPr/>
      </dsp:nvSpPr>
      <dsp:spPr>
        <a:xfrm>
          <a:off x="248642" y="2604"/>
          <a:ext cx="2331020" cy="139861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baseline="0" dirty="0"/>
            <a:t>Education</a:t>
          </a:r>
          <a:endParaRPr lang="en-US" sz="3200" kern="1200" dirty="0"/>
        </a:p>
      </dsp:txBody>
      <dsp:txXfrm>
        <a:off x="248642" y="2604"/>
        <a:ext cx="2331020" cy="1398612"/>
      </dsp:txXfrm>
    </dsp:sp>
    <dsp:sp modelId="{6641FAF4-27A7-4A58-B1C3-A176495187A2}">
      <dsp:nvSpPr>
        <dsp:cNvPr id="0" name=""/>
        <dsp:cNvSpPr/>
      </dsp:nvSpPr>
      <dsp:spPr>
        <a:xfrm>
          <a:off x="2812764" y="2604"/>
          <a:ext cx="2331020" cy="139861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baseline="0"/>
            <a:t>Equality</a:t>
          </a:r>
          <a:endParaRPr lang="en-US" sz="3200" kern="1200"/>
        </a:p>
      </dsp:txBody>
      <dsp:txXfrm>
        <a:off x="2812764" y="2604"/>
        <a:ext cx="2331020" cy="1398612"/>
      </dsp:txXfrm>
    </dsp:sp>
    <dsp:sp modelId="{1D5FA97D-A065-45B0-9816-BC97112A6802}">
      <dsp:nvSpPr>
        <dsp:cNvPr id="0" name=""/>
        <dsp:cNvSpPr/>
      </dsp:nvSpPr>
      <dsp:spPr>
        <a:xfrm>
          <a:off x="5376887" y="2604"/>
          <a:ext cx="2331020" cy="139861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baseline="0"/>
            <a:t>Habitus</a:t>
          </a:r>
          <a:endParaRPr lang="en-US" sz="3200" kern="1200"/>
        </a:p>
      </dsp:txBody>
      <dsp:txXfrm>
        <a:off x="5376887" y="2604"/>
        <a:ext cx="2331020" cy="1398612"/>
      </dsp:txXfrm>
    </dsp:sp>
    <dsp:sp modelId="{1C9116FA-C43A-4E35-B98C-234035BC0D11}">
      <dsp:nvSpPr>
        <dsp:cNvPr id="0" name=""/>
        <dsp:cNvSpPr/>
      </dsp:nvSpPr>
      <dsp:spPr>
        <a:xfrm>
          <a:off x="248642" y="1634318"/>
          <a:ext cx="2331020" cy="139861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baseline="0"/>
            <a:t>Financial</a:t>
          </a:r>
          <a:endParaRPr lang="en-US" sz="3200" kern="1200"/>
        </a:p>
      </dsp:txBody>
      <dsp:txXfrm>
        <a:off x="248642" y="1634318"/>
        <a:ext cx="2331020" cy="1398612"/>
      </dsp:txXfrm>
    </dsp:sp>
    <dsp:sp modelId="{D6FD734A-2CA2-44A6-B20D-41B89F95786C}">
      <dsp:nvSpPr>
        <dsp:cNvPr id="0" name=""/>
        <dsp:cNvSpPr/>
      </dsp:nvSpPr>
      <dsp:spPr>
        <a:xfrm>
          <a:off x="2812764" y="1634318"/>
          <a:ext cx="2331020" cy="139861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baseline="0"/>
            <a:t>Place, Space &amp; Belonging</a:t>
          </a:r>
          <a:endParaRPr lang="en-US" sz="3200" kern="1200"/>
        </a:p>
      </dsp:txBody>
      <dsp:txXfrm>
        <a:off x="2812764" y="1634318"/>
        <a:ext cx="2331020" cy="1398612"/>
      </dsp:txXfrm>
    </dsp:sp>
    <dsp:sp modelId="{335A75B1-32AD-4BFF-B279-B272D66292E9}">
      <dsp:nvSpPr>
        <dsp:cNvPr id="0" name=""/>
        <dsp:cNvSpPr/>
      </dsp:nvSpPr>
      <dsp:spPr>
        <a:xfrm>
          <a:off x="5376887" y="1634318"/>
          <a:ext cx="2331020" cy="139861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baseline="0"/>
            <a:t>Social Mobility</a:t>
          </a:r>
          <a:endParaRPr lang="en-US" sz="3200" kern="1200"/>
        </a:p>
      </dsp:txBody>
      <dsp:txXfrm>
        <a:off x="5376887" y="1634318"/>
        <a:ext cx="2331020" cy="1398612"/>
      </dsp:txXfrm>
    </dsp:sp>
    <dsp:sp modelId="{588A4086-3690-457F-A29D-68C45BF0D61F}">
      <dsp:nvSpPr>
        <dsp:cNvPr id="0" name=""/>
        <dsp:cNvSpPr/>
      </dsp:nvSpPr>
      <dsp:spPr>
        <a:xfrm>
          <a:off x="2812764" y="3266033"/>
          <a:ext cx="2331020" cy="139861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baseline="0"/>
            <a:t>Social Solidarity</a:t>
          </a:r>
          <a:endParaRPr lang="en-US" sz="3200" kern="1200"/>
        </a:p>
      </dsp:txBody>
      <dsp:txXfrm>
        <a:off x="2812764" y="3266033"/>
        <a:ext cx="2331020" cy="139861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A05138-420C-4C90-9C79-D48AC22AFC74}">
      <dsp:nvSpPr>
        <dsp:cNvPr id="0" name=""/>
        <dsp:cNvSpPr/>
      </dsp:nvSpPr>
      <dsp:spPr>
        <a:xfrm>
          <a:off x="0" y="0"/>
          <a:ext cx="795655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DDEE9C-441E-4492-86F7-46BED9AD027D}">
      <dsp:nvSpPr>
        <dsp:cNvPr id="0" name=""/>
        <dsp:cNvSpPr/>
      </dsp:nvSpPr>
      <dsp:spPr>
        <a:xfrm>
          <a:off x="0" y="0"/>
          <a:ext cx="7956550" cy="23336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Schools prepare the poor to function well and uncomplainingly within hierarchical structure of the modern workplace</a:t>
          </a:r>
          <a:endParaRPr lang="en-US" sz="3600" kern="1200" dirty="0"/>
        </a:p>
      </dsp:txBody>
      <dsp:txXfrm>
        <a:off x="0" y="0"/>
        <a:ext cx="7956550" cy="2333624"/>
      </dsp:txXfrm>
    </dsp:sp>
    <dsp:sp modelId="{6B36C6FC-078C-4661-841C-538054496928}">
      <dsp:nvSpPr>
        <dsp:cNvPr id="0" name=""/>
        <dsp:cNvSpPr/>
      </dsp:nvSpPr>
      <dsp:spPr>
        <a:xfrm>
          <a:off x="0" y="2333624"/>
          <a:ext cx="7956550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626CBE-A980-4681-A290-9D3F20017A0F}">
      <dsp:nvSpPr>
        <dsp:cNvPr id="0" name=""/>
        <dsp:cNvSpPr/>
      </dsp:nvSpPr>
      <dsp:spPr>
        <a:xfrm>
          <a:off x="0" y="2333624"/>
          <a:ext cx="7956550" cy="23336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Schools for the poor are established as part of the popular programme of free education to achieve social equity</a:t>
          </a:r>
          <a:endParaRPr lang="en-US" sz="3600" kern="1200"/>
        </a:p>
      </dsp:txBody>
      <dsp:txXfrm>
        <a:off x="0" y="2333624"/>
        <a:ext cx="7956550" cy="23336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C6F6F6-BB86-4B64-A17B-90D7864425B6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6B7D65-FFCD-4A56-8DDD-B562BC2F63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873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6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7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966248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>
  <p:cSld name="1_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pPr>
              <a:defRPr/>
            </a:pPr>
            <a:fld id="{4941F575-E8EE-4EAB-8823-EE9F9BE9E781}" type="datetimeFigureOut">
              <a:rPr lang="en-GB" smtClean="0"/>
              <a:pPr>
                <a:defRPr/>
              </a:pPr>
              <a:t>27/02/2024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65F01DE8-FE80-4EBA-A9AD-FDFB8EC3DC6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091015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CB8458F-F67B-464B-B1A7-F2DD600F9504}" type="datetimeFigureOut">
              <a:rPr lang="en-GB" smtClean="0"/>
              <a:pPr>
                <a:defRPr/>
              </a:pPr>
              <a:t>27/02/2024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B478D-78FD-4A4D-B88B-ED6FEA501E7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800602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595E23E-54AF-46B4-AA7E-C3BDEDDA04A9}" type="datetimeFigureOut">
              <a:rPr lang="en-GB" smtClean="0"/>
              <a:pPr>
                <a:defRPr/>
              </a:pPr>
              <a:t>27/02/2024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BA20B-C215-4C5B-8F25-405D57E36D6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363875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640396-85A7-4569-95BB-1DEE846B9B19}" type="datetimeFigureOut">
              <a:rPr lang="en-GB" smtClean="0"/>
              <a:pPr>
                <a:defRPr/>
              </a:pPr>
              <a:t>27/02/2024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8389D2-F6E2-4C7E-A72C-687D2C737FC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364182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4E88D05-DDE8-409C-97A9-5879BB1105E5}" type="datetimeFigureOut">
              <a:rPr lang="en-GB" smtClean="0"/>
              <a:pPr>
                <a:defRPr/>
              </a:pPr>
              <a:t>27/02/2024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16AA2-8829-454F-AC28-E32ADD00B5A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418988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65923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220491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993913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19889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569902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444648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235029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989668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871746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28803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6629933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4721553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2361681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3840451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811567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716355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477372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7806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821193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599870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141974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67938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636285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721925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662150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662238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55367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555665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393682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56609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5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7.xml"/><Relationship Id="rId9" Type="http://schemas.openxmlformats.org/officeDocument/2006/relationships/image" Target="../media/image8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1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16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5" Type="http://schemas.openxmlformats.org/officeDocument/2006/relationships/image" Target="../media/image19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5" Type="http://schemas.openxmlformats.org/officeDocument/2006/relationships/slideLayout" Target="../slideLayouts/slideLayout33.xml"/><Relationship Id="rId4" Type="http://schemas.openxmlformats.org/officeDocument/2006/relationships/slideLayout" Target="../slideLayouts/slideLayout32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19AE7C-E7A0-4180-B9B6-97349F3E29BB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F33351-EA12-4EB4-B9B0-28101EE9DFB8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22290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01" r:id="rId1"/>
    <p:sldLayoutId id="2147484402" r:id="rId2"/>
    <p:sldLayoutId id="2147484403" r:id="rId3"/>
    <p:sldLayoutId id="2147484404" r:id="rId4"/>
    <p:sldLayoutId id="2147484405" r:id="rId5"/>
    <p:sldLayoutId id="2147484406" r:id="rId6"/>
    <p:sldLayoutId id="2147484441" r:id="rId7"/>
    <p:sldLayoutId id="2147484442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7309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08" r:id="rId1"/>
    <p:sldLayoutId id="2147484409" r:id="rId2"/>
    <p:sldLayoutId id="2147484410" r:id="rId3"/>
    <p:sldLayoutId id="2147484411" r:id="rId4"/>
    <p:sldLayoutId id="2147484412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61157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14" r:id="rId1"/>
    <p:sldLayoutId id="2147484415" r:id="rId2"/>
    <p:sldLayoutId id="2147484416" r:id="rId3"/>
    <p:sldLayoutId id="2147484417" r:id="rId4"/>
    <p:sldLayoutId id="2147484418" r:id="rId5"/>
    <p:sldLayoutId id="2147484419" r:id="rId6"/>
    <p:sldLayoutId id="2147484420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08080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22" r:id="rId1"/>
    <p:sldLayoutId id="2147484423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33281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25" r:id="rId1"/>
    <p:sldLayoutId id="2147484426" r:id="rId2"/>
    <p:sldLayoutId id="21474844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7615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29" r:id="rId1"/>
    <p:sldLayoutId id="2147484430" r:id="rId2"/>
    <p:sldLayoutId id="214748443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529074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33" r:id="rId1"/>
    <p:sldLayoutId id="2147484434" r:id="rId2"/>
    <p:sldLayoutId id="2147484435" r:id="rId3"/>
    <p:sldLayoutId id="2147484436" r:id="rId4"/>
    <p:sldLayoutId id="2147484437" r:id="rId5"/>
    <p:sldLayoutId id="2147484438" r:id="rId6"/>
    <p:sldLayoutId id="2147484439" r:id="rId7"/>
    <p:sldLayoutId id="2147484440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4.xml"/><Relationship Id="rId1" Type="http://schemas.openxmlformats.org/officeDocument/2006/relationships/tags" Target="../tags/tag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slideLayout" Target="../slideLayouts/slideLayout23.xml"/><Relationship Id="rId1" Type="http://schemas.openxmlformats.org/officeDocument/2006/relationships/tags" Target="../tags/tag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slideLayout" Target="../slideLayouts/slideLayout23.xml"/><Relationship Id="rId1" Type="http://schemas.openxmlformats.org/officeDocument/2006/relationships/tags" Target="../tags/tag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slideLayout" Target="../slideLayouts/slideLayout23.xml"/><Relationship Id="rId1" Type="http://schemas.openxmlformats.org/officeDocument/2006/relationships/tags" Target="../tags/tag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3.xml"/><Relationship Id="rId1" Type="http://schemas.openxmlformats.org/officeDocument/2006/relationships/tags" Target="../tags/tag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3.xml"/><Relationship Id="rId1" Type="http://schemas.openxmlformats.org/officeDocument/2006/relationships/tags" Target="../tags/tag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slideLayout" Target="../slideLayouts/slideLayout26.xml"/><Relationship Id="rId1" Type="http://schemas.openxmlformats.org/officeDocument/2006/relationships/video" Target="https://www.youtube.com/embed/cDxbG6wXtqY?feature=oembed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3.xml"/><Relationship Id="rId1" Type="http://schemas.openxmlformats.org/officeDocument/2006/relationships/tags" Target="../tags/tag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3.xml"/><Relationship Id="rId1" Type="http://schemas.openxmlformats.org/officeDocument/2006/relationships/tags" Target="../tags/tag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slideLayout" Target="../slideLayouts/slideLayout23.xml"/><Relationship Id="rId1" Type="http://schemas.openxmlformats.org/officeDocument/2006/relationships/tags" Target="../tags/tag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2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2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2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hyperlink" Target="http://classonline.org.uk/docs/2012_Diane_Reay_-_a_socially_just_education_system.pdf" TargetMode="External"/><Relationship Id="rId1" Type="http://schemas.openxmlformats.org/officeDocument/2006/relationships/slideLayout" Target="../slideLayouts/slideLayout2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905769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05185D9-FCAA-F86A-3A58-8B1BCA1699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ECAY4004:</a:t>
            </a:r>
          </a:p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Agency, Empowerment and Anti-oppressive Practice </a:t>
            </a:r>
          </a:p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An Introduction to Paulo Freire: Pedagogy of the Oppressed</a:t>
            </a:r>
          </a:p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2024</a:t>
            </a:r>
          </a:p>
        </p:txBody>
      </p:sp>
    </p:spTree>
    <p:extLst>
      <p:ext uri="{BB962C8B-B14F-4D97-AF65-F5344CB8AC3E}">
        <p14:creationId xmlns:p14="http://schemas.microsoft.com/office/powerpoint/2010/main" val="13547273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26E7EF2-46CA-B20D-38F7-9843B3466C03}"/>
              </a:ext>
            </a:extLst>
          </p:cNvPr>
          <p:cNvSpPr txBox="1"/>
          <p:nvPr/>
        </p:nvSpPr>
        <p:spPr>
          <a:xfrm>
            <a:off x="576386" y="1539551"/>
            <a:ext cx="507585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Session Outcomes: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An introduction to Paulo Freire and his book ‘Pedagogy of the Oppressed’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An understanding of Education Poverty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00597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A3026-1E95-1B49-84FE-8E4574108B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A Very Brief Overview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897840-4B83-0141-B278-B0F48FC9BD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</p:spPr>
        <p:txBody>
          <a:bodyPr anchor="ctr">
            <a:normAutofit/>
          </a:bodyPr>
          <a:lstStyle/>
          <a:p>
            <a:r>
              <a:rPr lang="en-GB" dirty="0"/>
              <a:t>Who was Paula </a:t>
            </a:r>
            <a:r>
              <a:rPr lang="en-GB" dirty="0" err="1"/>
              <a:t>Friere</a:t>
            </a:r>
            <a:r>
              <a:rPr lang="en-GB" dirty="0"/>
              <a:t>?</a:t>
            </a:r>
          </a:p>
          <a:p>
            <a:r>
              <a:rPr lang="en-GB" dirty="0"/>
              <a:t>Why was/is The Pedagogy of The Oppressed so important?</a:t>
            </a:r>
          </a:p>
          <a:p>
            <a:r>
              <a:rPr lang="en-GB" dirty="0"/>
              <a:t>Does this work remain relevant today?</a:t>
            </a:r>
          </a:p>
          <a:p>
            <a:r>
              <a:rPr lang="en-GB" dirty="0"/>
              <a:t>What did he write/say?</a:t>
            </a:r>
          </a:p>
          <a:p>
            <a:r>
              <a:rPr lang="en-GB" dirty="0"/>
              <a:t>What do these mean to contemporary society?</a:t>
            </a: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6861451-91ED-49FD-B90D-1D0D5B176C0D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05000" y="12700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6F6F74">
                <a:shade val="50000"/>
                <a:alpha val="7000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958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E934CD-ED6F-5C42-A8DC-598923A187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Who was Paulo Freire?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BB6A5D-A076-704F-9E26-D599CE22ED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Secretary of Education at São Paulo City Brazil </a:t>
            </a:r>
          </a:p>
          <a:p>
            <a:r>
              <a:rPr lang="en-GB" dirty="0"/>
              <a:t>Professor at the Pontifical Catholic University of São Paulo (PUC/SP)</a:t>
            </a:r>
          </a:p>
          <a:p>
            <a:r>
              <a:rPr lang="en-GB" dirty="0"/>
              <a:t>A member of UNESCO’s International Jury.</a:t>
            </a:r>
          </a:p>
          <a:p>
            <a:r>
              <a:rPr lang="en-GB" dirty="0" err="1"/>
              <a:t>Honary</a:t>
            </a:r>
            <a:r>
              <a:rPr lang="en-GB" dirty="0"/>
              <a:t> Degrees from 29 Universities (Europe, North &amp; South America)</a:t>
            </a:r>
          </a:p>
          <a:p>
            <a:endParaRPr lang="en-GB" dirty="0"/>
          </a:p>
        </p:txBody>
      </p:sp>
      <p:pic>
        <p:nvPicPr>
          <p:cNvPr id="1026" name="Picture 2" descr="EMERITUS: Paulo Freire">
            <a:extLst>
              <a:ext uri="{FF2B5EF4-FFF2-40B4-BE49-F238E27FC236}">
                <a16:creationId xmlns:a16="http://schemas.microsoft.com/office/drawing/2014/main" id="{06370F05-63B8-DB98-A748-FE080C780E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3"/>
          <a:stretch/>
        </p:blipFill>
        <p:spPr bwMode="auto">
          <a:xfrm>
            <a:off x="241561" y="1889185"/>
            <a:ext cx="2651502" cy="390776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69A97161-C16F-4BB7-A204-F87253E77B06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05000" y="12700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6F6F74">
                <a:shade val="50000"/>
                <a:alpha val="7000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266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CD22CD-74AD-E74E-AFAC-D7F42BE778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did he work towards?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989CC9-EC46-8A48-969D-8726D9D0AA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Freire’ dedicated himself to:</a:t>
            </a:r>
          </a:p>
          <a:p>
            <a:pPr lvl="1"/>
            <a:r>
              <a:rPr lang="en-GB" dirty="0"/>
              <a:t>The study of education</a:t>
            </a:r>
          </a:p>
          <a:p>
            <a:pPr lvl="1"/>
            <a:r>
              <a:rPr lang="en-GB" dirty="0"/>
              <a:t>Orientated towards the worlds oppressed classes</a:t>
            </a:r>
          </a:p>
          <a:p>
            <a:pPr lvl="1"/>
            <a:r>
              <a:rPr lang="en-GB" dirty="0"/>
              <a:t>Published several books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A2275A0-2520-41DC-BBB4-F2002C3A64C3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05000" y="12700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6F6F74">
                <a:shade val="50000"/>
                <a:alpha val="7000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pic>
        <p:nvPicPr>
          <p:cNvPr id="8" name="Picture 2" descr="EMERITUS: Paulo Freire">
            <a:extLst>
              <a:ext uri="{FF2B5EF4-FFF2-40B4-BE49-F238E27FC236}">
                <a16:creationId xmlns:a16="http://schemas.microsoft.com/office/drawing/2014/main" id="{584C8961-10A2-CDD1-BC08-9A1377E5C66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3"/>
          <a:stretch/>
        </p:blipFill>
        <p:spPr bwMode="auto">
          <a:xfrm>
            <a:off x="241561" y="1889185"/>
            <a:ext cx="2651502" cy="390776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9272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45BD7-B2E8-CE4D-BF23-8D4C3D7198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700" dirty="0"/>
              <a:t>Why was the </a:t>
            </a:r>
            <a:r>
              <a:rPr lang="en-GB" sz="3700" i="1" dirty="0"/>
              <a:t>Pedagogy of the Oppressed </a:t>
            </a:r>
            <a:r>
              <a:rPr lang="en-GB" sz="3700" dirty="0"/>
              <a:t>important? </a:t>
            </a:r>
            <a:endParaRPr lang="en-US" sz="37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ADC66D-CC84-C04F-9D67-F3A162DBB1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Ignorance and lethargy are the direct result of:</a:t>
            </a:r>
          </a:p>
          <a:p>
            <a:pPr lvl="1"/>
            <a:r>
              <a:rPr lang="en-GB" dirty="0"/>
              <a:t>Economic</a:t>
            </a:r>
          </a:p>
          <a:p>
            <a:pPr lvl="1"/>
            <a:r>
              <a:rPr lang="en-GB" dirty="0"/>
              <a:t>Social </a:t>
            </a:r>
          </a:p>
          <a:p>
            <a:pPr lvl="1"/>
            <a:r>
              <a:rPr lang="en-GB" dirty="0"/>
              <a:t>Political domination </a:t>
            </a:r>
          </a:p>
          <a:p>
            <a:r>
              <a:rPr lang="en-GB" dirty="0"/>
              <a:t>Unable to achieve ‘critical awareness’</a:t>
            </a:r>
          </a:p>
          <a:p>
            <a:r>
              <a:rPr lang="en-GB" dirty="0"/>
              <a:t>Unable to respond to disadvantage</a:t>
            </a:r>
          </a:p>
          <a:p>
            <a:r>
              <a:rPr lang="en-GB" dirty="0"/>
              <a:t>Kept ‘submerged’</a:t>
            </a:r>
          </a:p>
          <a:p>
            <a:r>
              <a:rPr lang="en-GB" dirty="0"/>
              <a:t>Systems of education used by oppressors (in some countries) as:</a:t>
            </a:r>
          </a:p>
          <a:p>
            <a:pPr lvl="1"/>
            <a:r>
              <a:rPr lang="en-GB" dirty="0"/>
              <a:t>A ‘culture of silence’…whilst others</a:t>
            </a:r>
          </a:p>
          <a:p>
            <a:pPr lvl="1"/>
            <a:r>
              <a:rPr lang="en-GB" dirty="0"/>
              <a:t>Remain in ‘rigid conformity’</a:t>
            </a:r>
            <a:endParaRPr lang="en-US" dirty="0"/>
          </a:p>
        </p:txBody>
      </p:sp>
      <p:pic>
        <p:nvPicPr>
          <p:cNvPr id="2050" name="Picture 2" descr="Pedagogy of the Oppressed (Penguin Modern Classics): Amazon.co.uk: Freire,  Paulo: 9780241301111: Books">
            <a:extLst>
              <a:ext uri="{FF2B5EF4-FFF2-40B4-BE49-F238E27FC236}">
                <a16:creationId xmlns:a16="http://schemas.microsoft.com/office/drawing/2014/main" id="{18BE95B0-BF45-967F-A394-83AE167BF5B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3837"/>
          <a:stretch/>
        </p:blipFill>
        <p:spPr bwMode="auto">
          <a:xfrm>
            <a:off x="266096" y="1293962"/>
            <a:ext cx="3277808" cy="4830792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1CAD6F0C-1B72-4F54-9FE0-EF4CC9FB8D1F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05000" y="12700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6F6F74">
                <a:shade val="50000"/>
                <a:alpha val="7000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1737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82A15F-295B-F54F-ABAA-A3E4723053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>
            <a:normAutofit/>
          </a:bodyPr>
          <a:lstStyle/>
          <a:p>
            <a:r>
              <a:rPr lang="en-GB" dirty="0"/>
              <a:t>Education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8589B-8A70-A34A-99DE-AA6AF33AFD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</p:spPr>
        <p:txBody>
          <a:bodyPr>
            <a:normAutofit/>
          </a:bodyPr>
          <a:lstStyle/>
          <a:p>
            <a:r>
              <a:rPr lang="en-GB" dirty="0"/>
              <a:t>The right kind of education, however…</a:t>
            </a:r>
          </a:p>
          <a:p>
            <a:endParaRPr lang="en-GB" dirty="0"/>
          </a:p>
          <a:p>
            <a:pPr lvl="1"/>
            <a:r>
              <a:rPr lang="en-GB" dirty="0"/>
              <a:t>Avoids ‘authoritarian teachers’</a:t>
            </a:r>
          </a:p>
          <a:p>
            <a:pPr lvl="1"/>
            <a:r>
              <a:rPr lang="en-GB" dirty="0"/>
              <a:t>Provides children with actual experience and shared investigations</a:t>
            </a:r>
          </a:p>
          <a:p>
            <a:pPr lvl="1"/>
            <a:r>
              <a:rPr lang="en-GB" dirty="0"/>
              <a:t>No matter how impoverished or illiterate</a:t>
            </a:r>
          </a:p>
          <a:p>
            <a:pPr lvl="1"/>
            <a:r>
              <a:rPr lang="en-GB" dirty="0"/>
              <a:t>An awareness of ‘self’</a:t>
            </a:r>
          </a:p>
          <a:p>
            <a:endParaRPr lang="en-GB" dirty="0"/>
          </a:p>
          <a:p>
            <a:r>
              <a:rPr lang="en-GB" dirty="0"/>
              <a:t>You have the right to your Own Name in the world</a:t>
            </a:r>
          </a:p>
          <a:p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E496735-5B05-49C8-92CD-68104038E199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05000" y="12700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6F6F74">
                <a:shade val="50000"/>
                <a:alpha val="7000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3238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F9F31-732C-E845-8F78-2394F687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sz="6000" dirty="0"/>
              <a:t>Starting Point</a:t>
            </a:r>
            <a:endParaRPr lang="en-US" sz="6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E9A6B2-F2F4-E443-8467-249F088CD7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333297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800" b="1" i="1" dirty="0"/>
              <a:t>…to the oppressed and those who suffer with them and fight at their side…</a:t>
            </a:r>
          </a:p>
        </p:txBody>
      </p:sp>
    </p:spTree>
    <p:extLst>
      <p:ext uri="{BB962C8B-B14F-4D97-AF65-F5344CB8AC3E}">
        <p14:creationId xmlns:p14="http://schemas.microsoft.com/office/powerpoint/2010/main" val="28057494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: Shape 4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C915CA-23CC-354E-B48A-434B332073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'</a:t>
            </a:r>
            <a:r>
              <a:rPr lang="en-US" sz="54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Conscientizacao</a:t>
            </a:r>
            <a: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'</a:t>
            </a:r>
          </a:p>
        </p:txBody>
      </p:sp>
    </p:spTree>
    <p:extLst>
      <p:ext uri="{BB962C8B-B14F-4D97-AF65-F5344CB8AC3E}">
        <p14:creationId xmlns:p14="http://schemas.microsoft.com/office/powerpoint/2010/main" val="31772974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DB321E-42DE-B443-8114-901B876243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Definition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A5F6CE-257E-E346-87E2-35522D0933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</p:spPr>
        <p:txBody>
          <a:bodyPr anchor="ctr">
            <a:normAutofit/>
          </a:bodyPr>
          <a:lstStyle/>
          <a:p>
            <a:r>
              <a:rPr lang="en-GB" dirty="0"/>
              <a:t>The. Term ‘’conscientizacao’ refers to </a:t>
            </a:r>
          </a:p>
          <a:p>
            <a:r>
              <a:rPr lang="en-GB" dirty="0"/>
              <a:t>learning to perceive social, political and economic contradictions, and </a:t>
            </a:r>
          </a:p>
          <a:p>
            <a:r>
              <a:rPr lang="en-GB" dirty="0"/>
              <a:t>to take actions against the oppressive elements of reality</a:t>
            </a: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3741351-6503-494F-A652-92724800808C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05000" y="12700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6F6F74">
                <a:shade val="50000"/>
                <a:alpha val="7000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41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090EB-95D2-6842-AAE8-581175841D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dirty="0"/>
              <a:t>Recognition of Oppression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5757FA-A24F-D044-8BFD-EC588C0EBC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3200" dirty="0"/>
              <a:t>‘…..it is better for the victims of injustice not to recognise themselves as such…..’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7198076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dirty="0"/>
              <a:t>Maintaining the Status Quo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2800" b="1" i="1" dirty="0"/>
              <a:t>‘…the awakening of critical consciousness leads the way to the expression of social discontents precisely because these discontents are real components of an oppressive situation…’</a:t>
            </a:r>
          </a:p>
        </p:txBody>
      </p:sp>
    </p:spTree>
    <p:extLst>
      <p:ext uri="{BB962C8B-B14F-4D97-AF65-F5344CB8AC3E}">
        <p14:creationId xmlns:p14="http://schemas.microsoft.com/office/powerpoint/2010/main" val="12051359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Fear of Freedom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0148" y="2501661"/>
            <a:ext cx="7956222" cy="373242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i="1" dirty="0"/>
              <a:t>‘…it is solely by risking life that freedom is obtained; …the individual who has not staked his or her life may, no doubt, be recognised as a Person; but he or she has not attained the truth of this recognition as an independent self-consciousness’</a:t>
            </a:r>
          </a:p>
        </p:txBody>
      </p:sp>
    </p:spTree>
    <p:extLst>
      <p:ext uri="{BB962C8B-B14F-4D97-AF65-F5344CB8AC3E}">
        <p14:creationId xmlns:p14="http://schemas.microsoft.com/office/powerpoint/2010/main" val="71652330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Sectarianism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‘…an obstacle to emancipation’</a:t>
            </a:r>
          </a:p>
          <a:p>
            <a:pPr marL="0" indent="0">
              <a:buNone/>
            </a:pPr>
            <a:r>
              <a:rPr lang="en-GB" dirty="0"/>
              <a:t>Its counterpart ‘radicalisation’</a:t>
            </a:r>
          </a:p>
          <a:p>
            <a:pPr marL="0" indent="0">
              <a:buNone/>
            </a:pPr>
            <a:r>
              <a:rPr lang="en-GB" dirty="0"/>
              <a:t>Revolutionaries become reactionary by falling into sectarianism? </a:t>
            </a:r>
          </a:p>
        </p:txBody>
      </p:sp>
    </p:spTree>
    <p:extLst>
      <p:ext uri="{BB962C8B-B14F-4D97-AF65-F5344CB8AC3E}">
        <p14:creationId xmlns:p14="http://schemas.microsoft.com/office/powerpoint/2010/main" val="1735938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nline Media 4" title="Lebanon protests: What is sectarianism and why is it a problem? | DW News">
            <a:hlinkClick r:id="" action="ppaction://media"/>
            <a:extLst>
              <a:ext uri="{FF2B5EF4-FFF2-40B4-BE49-F238E27FC236}">
                <a16:creationId xmlns:a16="http://schemas.microsoft.com/office/drawing/2014/main" id="{8F1DB466-8616-1C68-81E3-90CE9FA72AC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522187" y="1080966"/>
            <a:ext cx="9471991" cy="5351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8455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dirty="0"/>
              <a:t>Duality of the oppressed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60CFED7-BA0F-4FEE-B741-CF8885E43F93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05000" y="12700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6F6F74">
                <a:shade val="50000"/>
                <a:alpha val="7000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2D1A02-C40F-D2B9-2841-017F5A390C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baseline="0" dirty="0"/>
              <a:t>Established  in ‘their innermost being’</a:t>
            </a:r>
            <a:endParaRPr lang="en-GB" dirty="0"/>
          </a:p>
          <a:p>
            <a:pPr lvl="0"/>
            <a:r>
              <a:rPr lang="en-GB" baseline="0" dirty="0"/>
              <a:t>Therefore ‘without freedom they cannot exist authentically’</a:t>
            </a:r>
            <a:endParaRPr lang="en-GB" dirty="0"/>
          </a:p>
          <a:p>
            <a:pPr lvl="0"/>
            <a:r>
              <a:rPr lang="en-GB" baseline="0" dirty="0"/>
              <a:t>They are simultaneously both the oppressed and the oppressor as they have internalised the oppressors consciousness. As a result</a:t>
            </a:r>
            <a:endParaRPr lang="en-GB" dirty="0"/>
          </a:p>
          <a:p>
            <a:pPr lvl="0"/>
            <a:r>
              <a:rPr lang="en-GB" baseline="0" dirty="0"/>
              <a:t>A conflict arises as they have a choice…</a:t>
            </a:r>
            <a:endParaRPr lang="en-GB" dirty="0"/>
          </a:p>
          <a:p>
            <a:pPr lvl="0"/>
            <a:r>
              <a:rPr lang="en-GB" baseline="0" dirty="0"/>
              <a:t>Being wholly themselves or divided i.e.</a:t>
            </a:r>
            <a:endParaRPr lang="en-GB" dirty="0"/>
          </a:p>
          <a:p>
            <a:pPr lvl="0"/>
            <a:r>
              <a:rPr lang="en-GB" baseline="0" dirty="0"/>
              <a:t>Between ejecting the oppressor within or not</a:t>
            </a:r>
            <a:endParaRPr lang="en-GB" dirty="0"/>
          </a:p>
          <a:p>
            <a:pPr lvl="0"/>
            <a:r>
              <a:rPr lang="en-GB" baseline="0" dirty="0"/>
              <a:t>A tragic dilemma – ‘which education must take into account’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6129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Duality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</p:spPr>
        <p:txBody>
          <a:bodyPr anchor="ctr">
            <a:normAutofit/>
          </a:bodyPr>
          <a:lstStyle/>
          <a:p>
            <a:r>
              <a:rPr lang="en-GB" dirty="0"/>
              <a:t>‘…as long as they live in the duality in which to be is to be like…’</a:t>
            </a:r>
          </a:p>
          <a:p>
            <a:endParaRPr lang="en-GB" dirty="0"/>
          </a:p>
          <a:p>
            <a:r>
              <a:rPr lang="en-GB" dirty="0"/>
              <a:t>And to be like is to be like the oppressor…</a:t>
            </a:r>
          </a:p>
          <a:p>
            <a:r>
              <a:rPr lang="en-GB" dirty="0"/>
              <a:t>then escape is impossible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117EECC-97CB-4143-A074-D63DBD276DAE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05000" y="12700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6F6F74">
                <a:shade val="50000"/>
                <a:alpha val="7000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691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Freedom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0CD9D7-D183-3284-6C76-572880C551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baseline="0" dirty="0"/>
              <a:t>Realising that in accepting the struggle for humanisation then…</a:t>
            </a:r>
            <a:endParaRPr lang="en-US" dirty="0"/>
          </a:p>
          <a:p>
            <a:pPr lvl="0"/>
            <a:r>
              <a:rPr lang="en-GB" baseline="0" dirty="0"/>
              <a:t>From that moment , they take total responsibility for the struggle…</a:t>
            </a:r>
            <a:endParaRPr lang="en-US" dirty="0"/>
          </a:p>
          <a:p>
            <a:pPr lvl="0"/>
            <a:r>
              <a:rPr lang="en-GB" baseline="0" dirty="0"/>
              <a:t>Fighting not only for freedom from hunger, but for: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501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92037" y="1213150"/>
            <a:ext cx="10718453" cy="4667250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2800" b="1" i="1" dirty="0"/>
              <a:t>‘…freedom to create and construct, to wonder and to venture. Such freedom requires that the individual be active and responsible, not slave or a well fed cog in the machine,… It is not enough that men are not slaves; if social conditions further existence of automatons, the result will not be love of life, but love of death’.</a:t>
            </a:r>
          </a:p>
        </p:txBody>
      </p:sp>
    </p:spTree>
    <p:extLst>
      <p:ext uri="{BB962C8B-B14F-4D97-AF65-F5344CB8AC3E}">
        <p14:creationId xmlns:p14="http://schemas.microsoft.com/office/powerpoint/2010/main" val="103428020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dirty="0"/>
              <a:t>Teachers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451AFD95-9ADB-5EEF-7FC1-22E17A5BB9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1096426"/>
              </p:ext>
            </p:extLst>
          </p:nvPr>
        </p:nvGraphicFramePr>
        <p:xfrm>
          <a:off x="3779838" y="1825625"/>
          <a:ext cx="7956550" cy="4667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6523739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8797994F-9770-74F7-55AB-335C36E33B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Mug and Jug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9638" y="1878012"/>
            <a:ext cx="6076950" cy="4562475"/>
          </a:xfrm>
          <a:prstGeom prst="rect">
            <a:avLst/>
          </a:prstGeom>
          <a:effectLst/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FBBDBF1F-C98F-4641-8AA4-2CD15AAE7521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05000" y="12700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6F6F74">
                <a:shade val="50000"/>
                <a:alpha val="7000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627738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0594" y="487751"/>
            <a:ext cx="8268574" cy="6207911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54161061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7765" y="980865"/>
            <a:ext cx="7305585" cy="5484914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22015087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4054505" y="758945"/>
            <a:ext cx="7315440" cy="5486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334789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7" name="Freeform: Shape 15366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369" name="Freeform: Shape 15368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362" name="Title 4">
            <a:extLst>
              <a:ext uri="{FF2B5EF4-FFF2-40B4-BE49-F238E27FC236}">
                <a16:creationId xmlns:a16="http://schemas.microsoft.com/office/drawing/2014/main" id="{DB9DE6BC-C212-8197-F5C4-83F194514D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US" alt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Educational Poverty</a:t>
            </a:r>
          </a:p>
        </p:txBody>
      </p:sp>
    </p:spTree>
    <p:extLst>
      <p:ext uri="{BB962C8B-B14F-4D97-AF65-F5344CB8AC3E}">
        <p14:creationId xmlns:p14="http://schemas.microsoft.com/office/powerpoint/2010/main" val="23319452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16BF3988-B385-5D47-F8F2-2A1C809FE3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Society Needs</a:t>
            </a:r>
          </a:p>
        </p:txBody>
      </p:sp>
      <p:graphicFrame>
        <p:nvGraphicFramePr>
          <p:cNvPr id="4101" name="Content Placeholder 2">
            <a:extLst>
              <a:ext uri="{FF2B5EF4-FFF2-40B4-BE49-F238E27FC236}">
                <a16:creationId xmlns:a16="http://schemas.microsoft.com/office/drawing/2014/main" id="{4886BAE8-CABD-9DFE-74DA-7C69395F63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303161"/>
              </p:ext>
            </p:extLst>
          </p:nvPr>
        </p:nvGraphicFramePr>
        <p:xfrm>
          <a:off x="3779838" y="1825625"/>
          <a:ext cx="7956550" cy="4667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7" name="Freeform: Shape 5126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129" name="Freeform: Shape 5128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122" name="Title 1">
            <a:extLst>
              <a:ext uri="{FF2B5EF4-FFF2-40B4-BE49-F238E27FC236}">
                <a16:creationId xmlns:a16="http://schemas.microsoft.com/office/drawing/2014/main" id="{C2948265-33E8-C7F4-3F1B-180E303AF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alt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Education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31DB9E7F-313C-540F-6379-5A5F4E0E09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Education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7FCA0A-AF29-ED1D-621D-090E0454B3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dirty="0"/>
              <a:t>Bowles (1939) and Gintis (1940) assert that education:</a:t>
            </a:r>
          </a:p>
          <a:p>
            <a:pPr eaLnBrk="1" hangingPunct="1">
              <a:defRPr/>
            </a:pPr>
            <a:endParaRPr lang="en-GB" dirty="0"/>
          </a:p>
          <a:p>
            <a:pPr marL="0" indent="0" algn="ctr">
              <a:buNone/>
              <a:defRPr/>
            </a:pPr>
            <a:r>
              <a:rPr lang="en-GB" b="1" i="1" dirty="0"/>
              <a:t>‘is something that is done to</a:t>
            </a:r>
          </a:p>
          <a:p>
            <a:pPr marL="0" indent="0" algn="ctr">
              <a:buNone/>
              <a:defRPr/>
            </a:pPr>
            <a:r>
              <a:rPr lang="en-GB" b="1" i="1" dirty="0"/>
              <a:t>…the poor and</a:t>
            </a:r>
          </a:p>
          <a:p>
            <a:pPr marL="0" indent="0" algn="ctr">
              <a:buNone/>
              <a:defRPr/>
            </a:pPr>
            <a:r>
              <a:rPr lang="en-GB" b="1" i="1" dirty="0"/>
              <a:t>…for the poor’ </a:t>
            </a:r>
          </a:p>
        </p:txBody>
      </p:sp>
      <p:pic>
        <p:nvPicPr>
          <p:cNvPr id="6148" name="Picture 6147" descr="A calculus formula">
            <a:extLst>
              <a:ext uri="{FF2B5EF4-FFF2-40B4-BE49-F238E27FC236}">
                <a16:creationId xmlns:a16="http://schemas.microsoft.com/office/drawing/2014/main" id="{5D48F06B-FD76-5371-0034-2252FFF6E9A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332" r="30376" b="-1"/>
          <a:stretch/>
        </p:blipFill>
        <p:spPr>
          <a:xfrm>
            <a:off x="241559" y="1526875"/>
            <a:ext cx="2674915" cy="39422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CDA7D-2180-8BFC-7D57-08328A72FF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Two Ideologies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169543EE-DA66-785A-3107-2C7C927B0A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48236157"/>
              </p:ext>
            </p:extLst>
          </p:nvPr>
        </p:nvGraphicFramePr>
        <p:xfrm>
          <a:off x="3779838" y="1825625"/>
          <a:ext cx="7956550" cy="4667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0C694BF-5103-764D-D05C-F083C07811CA}"/>
              </a:ext>
            </a:extLst>
          </p:cNvPr>
          <p:cNvSpPr txBox="1">
            <a:spLocks/>
          </p:cNvSpPr>
          <p:nvPr/>
        </p:nvSpPr>
        <p:spPr>
          <a:xfrm>
            <a:off x="6096000" y="1828799"/>
            <a:ext cx="3620521" cy="174491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1800" kern="1200" spc="1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031703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02F9D286-115F-0D72-9856-F6A075E7A1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>
            <a:normAutofit/>
          </a:bodyPr>
          <a:lstStyle/>
          <a:p>
            <a:r>
              <a:rPr lang="en-GB" altLang="en-US" dirty="0">
                <a:solidFill>
                  <a:schemeClr val="bg1"/>
                </a:solidFill>
              </a:rPr>
              <a:t>Hidden Curriculum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50991A-9DEE-72C9-C3C4-00867C3C10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Schools exist to prepare children for :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Adulthood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Society</a:t>
            </a:r>
          </a:p>
          <a:p>
            <a:r>
              <a:rPr lang="en-GB" dirty="0">
                <a:solidFill>
                  <a:schemeClr val="bg1"/>
                </a:solidFill>
              </a:rPr>
              <a:t>Within a ‘Hidden Curriculum’</a:t>
            </a:r>
          </a:p>
          <a:p>
            <a:r>
              <a:rPr lang="en-GB" dirty="0">
                <a:solidFill>
                  <a:schemeClr val="bg1"/>
                </a:solidFill>
              </a:rPr>
              <a:t>Jackson (1960) claimed that:</a:t>
            </a:r>
          </a:p>
          <a:p>
            <a:r>
              <a:rPr lang="en-GB" dirty="0">
                <a:solidFill>
                  <a:schemeClr val="bg1"/>
                </a:solidFill>
              </a:rPr>
              <a:t>‘elements of socialisation in school that are not part of the formal educational system’</a:t>
            </a:r>
          </a:p>
          <a:p>
            <a:r>
              <a:rPr lang="en-GB" dirty="0">
                <a:solidFill>
                  <a:schemeClr val="bg1"/>
                </a:solidFill>
              </a:rPr>
              <a:t>(Wider reading Emile Durkheim)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6C1AB5B6-6398-0143-0530-A13F64FF72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 anchor="ctr">
            <a:normAutofit/>
          </a:bodyPr>
          <a:lstStyle/>
          <a:p>
            <a:r>
              <a:rPr lang="en-GB" altLang="en-US" dirty="0"/>
              <a:t>Schooling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534A70-1D92-5240-4A48-2201ABBC83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In a Capitalist Society is:</a:t>
            </a:r>
          </a:p>
          <a:p>
            <a:pPr lvl="0"/>
            <a:endParaRPr lang="en-US" dirty="0"/>
          </a:p>
          <a:p>
            <a:pPr marL="0" lvl="0" indent="0" algn="ctr">
              <a:buNone/>
            </a:pPr>
            <a:r>
              <a:rPr lang="en-GB" b="1" i="1" dirty="0"/>
              <a:t>‘not a neutral sphere but one where the needs of capitalism are reproduced by implicitly creating attitudes among young people that prepare them for work that alienates them in their future lives’</a:t>
            </a:r>
            <a:endParaRPr lang="en-US" dirty="0"/>
          </a:p>
          <a:p>
            <a:pPr marL="0" lvl="0" indent="0">
              <a:buNone/>
            </a:pPr>
            <a:endParaRPr lang="en-GB" i="1" dirty="0"/>
          </a:p>
          <a:p>
            <a:pPr marL="0" lvl="0" indent="0">
              <a:buNone/>
            </a:pPr>
            <a:endParaRPr lang="en-GB" i="1" dirty="0"/>
          </a:p>
          <a:p>
            <a:pPr marL="0" lvl="0" indent="0">
              <a:buNone/>
            </a:pPr>
            <a:r>
              <a:rPr lang="en-GB" i="1" dirty="0"/>
              <a:t>(Bowles &amp; Gintis, 1976)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7668E1E0-8658-A10D-4D7D-20657B6D9C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altLang="en-US" dirty="0"/>
              <a:t>Bowles &amp; Gintis (1976)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0C7A2B-521D-4710-2B7B-1BAAEC5C83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Claimed that schools:</a:t>
            </a:r>
            <a:endParaRPr lang="en-US" dirty="0"/>
          </a:p>
          <a:p>
            <a:pPr lvl="1"/>
            <a:r>
              <a:rPr lang="en-GB" dirty="0"/>
              <a:t>Reproduce inequalities</a:t>
            </a:r>
          </a:p>
          <a:p>
            <a:pPr lvl="1"/>
            <a:endParaRPr lang="en-US" dirty="0"/>
          </a:p>
          <a:p>
            <a:r>
              <a:rPr lang="en-GB" dirty="0"/>
              <a:t>Therefore, the best predictor of a child's future is:</a:t>
            </a:r>
            <a:endParaRPr lang="en-US" dirty="0"/>
          </a:p>
          <a:p>
            <a:pPr lvl="1"/>
            <a:r>
              <a:rPr lang="en-GB" dirty="0"/>
              <a:t>Economic status of parents and not…</a:t>
            </a:r>
            <a:endParaRPr lang="en-US" dirty="0"/>
          </a:p>
          <a:p>
            <a:pPr lvl="1"/>
            <a:r>
              <a:rPr lang="en-GB" dirty="0"/>
              <a:t>Academic achievement or</a:t>
            </a:r>
            <a:endParaRPr lang="en-US" dirty="0"/>
          </a:p>
          <a:p>
            <a:pPr lvl="1"/>
            <a:r>
              <a:rPr lang="en-GB" dirty="0"/>
              <a:t>Intelligence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3C0D4E60-3C4F-E1A1-565D-B3C224F287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>
            <a:normAutofit/>
          </a:bodyPr>
          <a:lstStyle/>
          <a:p>
            <a:r>
              <a:rPr lang="en-GB" altLang="en-US" dirty="0"/>
              <a:t>Bourdieu (2013)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4220BBB-EA03-DB50-28E0-69E4BF5B26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</p:spPr>
        <p:txBody>
          <a:bodyPr/>
          <a:lstStyle/>
          <a:p>
            <a:endParaRPr lang="en-GB" altLang="en-US" dirty="0"/>
          </a:p>
          <a:p>
            <a:r>
              <a:rPr lang="en-GB" altLang="en-US" dirty="0"/>
              <a:t>…’the reproduction of ‘cultural capital’ explains middle class success’</a:t>
            </a:r>
          </a:p>
          <a:p>
            <a:endParaRPr lang="en-GB" altLang="en-US" dirty="0"/>
          </a:p>
          <a:p>
            <a:r>
              <a:rPr lang="en-GB" altLang="en-US" dirty="0"/>
              <a:t>(i.e. The ability to recognise cultural references, to know how to act in different social situations)</a:t>
            </a:r>
          </a:p>
          <a:p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6A929BC-FCB7-80B3-E0D8-90A5C3EC62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 anchor="ctr">
            <a:normAutofit/>
          </a:bodyPr>
          <a:lstStyle/>
          <a:p>
            <a:r>
              <a:rPr lang="en-GB" altLang="en-US" dirty="0"/>
              <a:t>School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AE14C364-B264-C80F-942E-8245DA2A1F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</p:spPr>
        <p:txBody>
          <a:bodyPr anchor="ctr">
            <a:normAutofit/>
          </a:bodyPr>
          <a:lstStyle/>
          <a:p>
            <a:r>
              <a:rPr lang="en-GB" altLang="en-US" dirty="0"/>
              <a:t>Teaches children:</a:t>
            </a:r>
          </a:p>
          <a:p>
            <a:endParaRPr lang="en-GB" altLang="en-US" dirty="0"/>
          </a:p>
          <a:p>
            <a:pPr lvl="1"/>
            <a:r>
              <a:rPr lang="en-GB" altLang="en-US" dirty="0"/>
              <a:t>…that social inequities are just and inevitable, and therefore…</a:t>
            </a:r>
          </a:p>
          <a:p>
            <a:pPr lvl="1"/>
            <a:r>
              <a:rPr lang="en-GB" altLang="en-US" dirty="0"/>
              <a:t>…education can be seen as a form of social control’ </a:t>
            </a:r>
          </a:p>
          <a:p>
            <a:pPr lvl="1"/>
            <a:r>
              <a:rPr lang="en-GB" altLang="en-US" dirty="0"/>
              <a:t>i.e. the hidden curriculum is achieved through cultural reproduction of knowledge with the dominant class able to define culture and knowledge…</a:t>
            </a:r>
          </a:p>
          <a:p>
            <a:pPr marL="0" indent="0" algn="r">
              <a:buNone/>
            </a:pPr>
            <a:r>
              <a:rPr lang="en-GB" altLang="en-US" dirty="0"/>
              <a:t>(Bourdieu, 2013)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A8BB660A-CA2E-1874-2B04-9C32ED5267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Education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09A7C690-F88D-BB17-86C4-99163AB489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Against this Reay (2012) Asserts that:</a:t>
            </a:r>
          </a:p>
          <a:p>
            <a:endParaRPr lang="en-GB" altLang="en-US" dirty="0"/>
          </a:p>
          <a:p>
            <a:r>
              <a:rPr lang="en-GB" altLang="en-US" dirty="0"/>
              <a:t>…’schools have not become vehicles of economic opportunity’…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7D858-8794-1322-4AF8-9456132428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Discussion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D50523-0A35-413B-DC59-FDB0FFE7B8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do you think about the concepts that we have discussed today?</a:t>
            </a:r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427856A0-41D2-33D2-BC92-2B7244794E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5270" y="2993366"/>
            <a:ext cx="3234906" cy="215660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12335462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57468E-E497-B4D1-65E1-58C689071A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22F34E-5FFF-1009-E330-F62FCEFB40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800" dirty="0"/>
              <a:t>Bourdieu, P. (2013) Reproduction in Society Oxford: McMillan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800" dirty="0"/>
              <a:t>Reay, D. (2012) Think Piece </a:t>
            </a:r>
            <a:r>
              <a:rPr lang="en-GB" altLang="en-US" sz="2800" i="1" dirty="0"/>
              <a:t>What would a socially just education system look like?</a:t>
            </a:r>
            <a:r>
              <a:rPr lang="en-GB" altLang="en-US" sz="2800" dirty="0"/>
              <a:t> Available at </a:t>
            </a:r>
            <a:r>
              <a:rPr lang="en-GB" altLang="en-US" sz="2800" dirty="0">
                <a:hlinkClick r:id="rId2"/>
              </a:rPr>
              <a:t>http://classonline.org.uk/docs/2012_Diane_Reay_-_a_socially_just_education_system.pdf</a:t>
            </a:r>
            <a:r>
              <a:rPr lang="en-GB" altLang="en-US" sz="2800" dirty="0"/>
              <a:t>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Widescreen_2023 Sept</Template>
  <TotalTime>328</TotalTime>
  <Words>1125</Words>
  <Application>Microsoft Office PowerPoint</Application>
  <PresentationFormat>Widescreen</PresentationFormat>
  <Paragraphs>150</Paragraphs>
  <Slides>38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38</vt:i4>
      </vt:variant>
    </vt:vector>
  </HeadingPairs>
  <TitlesOfParts>
    <vt:vector size="48" baseType="lpstr">
      <vt:lpstr>Arial</vt:lpstr>
      <vt:lpstr>Calibri</vt:lpstr>
      <vt:lpstr>Calibri Light</vt:lpstr>
      <vt:lpstr>UWTSD Holding Page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PowerPoint Presentation</vt:lpstr>
      <vt:lpstr>PowerPoint Presentation</vt:lpstr>
      <vt:lpstr>A Very Brief Overview </vt:lpstr>
      <vt:lpstr>Who was Paulo Freire?</vt:lpstr>
      <vt:lpstr>What did he work towards?</vt:lpstr>
      <vt:lpstr>Why was the Pedagogy of the Oppressed important? </vt:lpstr>
      <vt:lpstr>Education</vt:lpstr>
      <vt:lpstr>Starting Point</vt:lpstr>
      <vt:lpstr>'Conscientizacao'</vt:lpstr>
      <vt:lpstr>Definition</vt:lpstr>
      <vt:lpstr>Recognition of Oppression</vt:lpstr>
      <vt:lpstr>Maintaining the Status Quo</vt:lpstr>
      <vt:lpstr>Fear of Freedom</vt:lpstr>
      <vt:lpstr>Sectarianism</vt:lpstr>
      <vt:lpstr>PowerPoint Presentation</vt:lpstr>
      <vt:lpstr>Duality of the oppressed</vt:lpstr>
      <vt:lpstr>Duality</vt:lpstr>
      <vt:lpstr>Freedom</vt:lpstr>
      <vt:lpstr>PowerPoint Presentation</vt:lpstr>
      <vt:lpstr>Teachers</vt:lpstr>
      <vt:lpstr>Mug and Jug</vt:lpstr>
      <vt:lpstr>PowerPoint Presentation</vt:lpstr>
      <vt:lpstr>PowerPoint Presentation</vt:lpstr>
      <vt:lpstr>PowerPoint Presentation</vt:lpstr>
      <vt:lpstr>Educational Poverty</vt:lpstr>
      <vt:lpstr>Society Needs</vt:lpstr>
      <vt:lpstr>Education</vt:lpstr>
      <vt:lpstr>Education</vt:lpstr>
      <vt:lpstr>Two Ideologies</vt:lpstr>
      <vt:lpstr>Hidden Curriculum </vt:lpstr>
      <vt:lpstr>Schooling</vt:lpstr>
      <vt:lpstr>Bowles &amp; Gintis (1976)</vt:lpstr>
      <vt:lpstr>Bourdieu (2013)</vt:lpstr>
      <vt:lpstr>School</vt:lpstr>
      <vt:lpstr>Education</vt:lpstr>
      <vt:lpstr>Group Discussion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Exploring Advocacy</dc:title>
  <dc:creator>Laura Jenkins (IEH)</dc:creator>
  <cp:lastModifiedBy>Laura Jenkins (IEH)</cp:lastModifiedBy>
  <cp:revision>4</cp:revision>
  <dcterms:created xsi:type="dcterms:W3CDTF">2023-01-23T09:23:11Z</dcterms:created>
  <dcterms:modified xsi:type="dcterms:W3CDTF">2024-02-27T13:34:27Z</dcterms:modified>
</cp:coreProperties>
</file>