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384" r:id="rId1"/>
  </p:sldMasterIdLst>
  <p:notesMasterIdLst>
    <p:notesMasterId r:id="rId3"/>
  </p:notesMasterIdLst>
  <p:sldIdLst>
    <p:sldId id="258" r:id="rId2"/>
  </p:sldIdLst>
  <p:sldSz cx="6858000" cy="12192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343" autoAdjust="0"/>
  </p:normalViewPr>
  <p:slideViewPr>
    <p:cSldViewPr snapToGrid="0">
      <p:cViewPr>
        <p:scale>
          <a:sx n="125" d="100"/>
          <a:sy n="125" d="100"/>
        </p:scale>
        <p:origin x="762" y="2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1"/>
            <a:ext cx="2971800" cy="458788"/>
          </a:xfrm>
          <a:prstGeom prst="rect">
            <a:avLst/>
          </a:prstGeom>
        </p:spPr>
        <p:txBody>
          <a:bodyPr vert="horz" lIns="91440" tIns="45720" rIns="91440" bIns="45720" rtlCol="0"/>
          <a:lstStyle>
            <a:lvl1pPr algn="r">
              <a:defRPr sz="1200"/>
            </a:lvl1pPr>
          </a:lstStyle>
          <a:p>
            <a:fld id="{B4964A0A-9C27-488D-8B1A-92F47603BB89}" type="datetimeFigureOut">
              <a:rPr lang="en-IN" smtClean="0"/>
              <a:t>26-11-2025</a:t>
            </a:fld>
            <a:endParaRPr lang="en-IN"/>
          </a:p>
        </p:txBody>
      </p:sp>
      <p:sp>
        <p:nvSpPr>
          <p:cNvPr id="4" name="Slide Image Placeholder 3"/>
          <p:cNvSpPr>
            <a:spLocks noGrp="1" noRot="1" noChangeAspect="1"/>
          </p:cNvSpPr>
          <p:nvPr>
            <p:ph type="sldImg" idx="2"/>
          </p:nvPr>
        </p:nvSpPr>
        <p:spPr>
          <a:xfrm>
            <a:off x="2562225" y="1143000"/>
            <a:ext cx="1735138"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49"/>
            <a:ext cx="5486400" cy="3600451"/>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1258499-BB23-4489-819A-13A08AC74724}" type="slidenum">
              <a:rPr lang="en-IN" smtClean="0"/>
              <a:t>‹#›</a:t>
            </a:fld>
            <a:endParaRPr lang="en-IN"/>
          </a:p>
        </p:txBody>
      </p:sp>
    </p:spTree>
    <p:extLst>
      <p:ext uri="{BB962C8B-B14F-4D97-AF65-F5344CB8AC3E}">
        <p14:creationId xmlns:p14="http://schemas.microsoft.com/office/powerpoint/2010/main" val="3118051751"/>
      </p:ext>
    </p:extLst>
  </p:cSld>
  <p:clrMap bg1="lt1" tx1="dk1" bg2="lt2" tx2="dk2" accent1="accent1" accent2="accent2" accent3="accent3" accent4="accent4" accent5="accent5" accent6="accent6" hlink="hlink" folHlink="folHlink"/>
  <p:notesStyle>
    <a:lvl1pPr marL="0" algn="l" defTabSz="914287" rtl="0" eaLnBrk="1" latinLnBrk="0" hangingPunct="1">
      <a:defRPr sz="1200" kern="1200">
        <a:solidFill>
          <a:schemeClr val="tx1"/>
        </a:solidFill>
        <a:latin typeface="+mn-lt"/>
        <a:ea typeface="+mn-ea"/>
        <a:cs typeface="+mn-cs"/>
      </a:defRPr>
    </a:lvl1pPr>
    <a:lvl2pPr marL="457144" algn="l" defTabSz="914287" rtl="0" eaLnBrk="1" latinLnBrk="0" hangingPunct="1">
      <a:defRPr sz="1200" kern="1200">
        <a:solidFill>
          <a:schemeClr val="tx1"/>
        </a:solidFill>
        <a:latin typeface="+mn-lt"/>
        <a:ea typeface="+mn-ea"/>
        <a:cs typeface="+mn-cs"/>
      </a:defRPr>
    </a:lvl2pPr>
    <a:lvl3pPr marL="914287" algn="l" defTabSz="914287" rtl="0" eaLnBrk="1" latinLnBrk="0" hangingPunct="1">
      <a:defRPr sz="1200" kern="1200">
        <a:solidFill>
          <a:schemeClr val="tx1"/>
        </a:solidFill>
        <a:latin typeface="+mn-lt"/>
        <a:ea typeface="+mn-ea"/>
        <a:cs typeface="+mn-cs"/>
      </a:defRPr>
    </a:lvl3pPr>
    <a:lvl4pPr marL="1371431" algn="l" defTabSz="914287" rtl="0" eaLnBrk="1" latinLnBrk="0" hangingPunct="1">
      <a:defRPr sz="1200" kern="1200">
        <a:solidFill>
          <a:schemeClr val="tx1"/>
        </a:solidFill>
        <a:latin typeface="+mn-lt"/>
        <a:ea typeface="+mn-ea"/>
        <a:cs typeface="+mn-cs"/>
      </a:defRPr>
    </a:lvl4pPr>
    <a:lvl5pPr marL="1828575" algn="l" defTabSz="914287" rtl="0" eaLnBrk="1" latinLnBrk="0" hangingPunct="1">
      <a:defRPr sz="1200" kern="1200">
        <a:solidFill>
          <a:schemeClr val="tx1"/>
        </a:solidFill>
        <a:latin typeface="+mn-lt"/>
        <a:ea typeface="+mn-ea"/>
        <a:cs typeface="+mn-cs"/>
      </a:defRPr>
    </a:lvl5pPr>
    <a:lvl6pPr marL="2285719" algn="l" defTabSz="914287" rtl="0" eaLnBrk="1" latinLnBrk="0" hangingPunct="1">
      <a:defRPr sz="1200" kern="1200">
        <a:solidFill>
          <a:schemeClr val="tx1"/>
        </a:solidFill>
        <a:latin typeface="+mn-lt"/>
        <a:ea typeface="+mn-ea"/>
        <a:cs typeface="+mn-cs"/>
      </a:defRPr>
    </a:lvl6pPr>
    <a:lvl7pPr marL="2742862" algn="l" defTabSz="914287" rtl="0" eaLnBrk="1" latinLnBrk="0" hangingPunct="1">
      <a:defRPr sz="1200" kern="1200">
        <a:solidFill>
          <a:schemeClr val="tx1"/>
        </a:solidFill>
        <a:latin typeface="+mn-lt"/>
        <a:ea typeface="+mn-ea"/>
        <a:cs typeface="+mn-cs"/>
      </a:defRPr>
    </a:lvl7pPr>
    <a:lvl8pPr marL="3200006" algn="l" defTabSz="914287" rtl="0" eaLnBrk="1" latinLnBrk="0" hangingPunct="1">
      <a:defRPr sz="1200" kern="1200">
        <a:solidFill>
          <a:schemeClr val="tx1"/>
        </a:solidFill>
        <a:latin typeface="+mn-lt"/>
        <a:ea typeface="+mn-ea"/>
        <a:cs typeface="+mn-cs"/>
      </a:defRPr>
    </a:lvl8pPr>
    <a:lvl9pPr marL="3657150" algn="l" defTabSz="914287"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826680" y="4243100"/>
            <a:ext cx="5204640" cy="2926080"/>
          </a:xfrm>
          <a:solidFill>
            <a:srgbClr val="FFFFFF"/>
          </a:solidFill>
          <a:ln w="38100">
            <a:solidFill>
              <a:srgbClr val="404040"/>
            </a:solidFill>
          </a:ln>
        </p:spPr>
        <p:txBody>
          <a:bodyPr lIns="274320" rIns="274320" anchor="ctr" anchorCtr="1">
            <a:normAutofit/>
          </a:bodyPr>
          <a:lstStyle>
            <a:lvl1pPr algn="ctr">
              <a:defRPr sz="2625">
                <a:solidFill>
                  <a:srgbClr val="262626"/>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16047" y="7737856"/>
            <a:ext cx="3825907" cy="2204256"/>
          </a:xfrm>
          <a:noFill/>
        </p:spPr>
        <p:txBody>
          <a:bodyPr>
            <a:normAutofit/>
          </a:bodyPr>
          <a:lstStyle>
            <a:lvl1pPr marL="0" indent="0" algn="ctr">
              <a:buNone/>
              <a:defRPr sz="1425">
                <a:solidFill>
                  <a:schemeClr val="tx1">
                    <a:lumMod val="75000"/>
                    <a:lumOff val="25000"/>
                  </a:schemeClr>
                </a:solidFill>
              </a:defRPr>
            </a:lvl1pPr>
            <a:lvl2pPr marL="342900" indent="0" algn="ctr">
              <a:buNone/>
              <a:defRPr sz="1425"/>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US" dirty="0"/>
          </a:p>
        </p:txBody>
      </p:sp>
      <p:sp>
        <p:nvSpPr>
          <p:cNvPr id="7" name="Date Placeholder 6"/>
          <p:cNvSpPr>
            <a:spLocks noGrp="1"/>
          </p:cNvSpPr>
          <p:nvPr>
            <p:ph type="dt" sz="half" idx="10"/>
          </p:nvPr>
        </p:nvSpPr>
        <p:spPr/>
        <p:txBody>
          <a:bodyPr/>
          <a:lstStyle/>
          <a:p>
            <a:fld id="{D42EEC0E-485E-41B0-B691-5F000FE8C94B}" type="datetimeFigureOut">
              <a:rPr lang="en-IN" smtClean="0"/>
              <a:t>26-11-2025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2CB69FF2-2631-426D-8F8D-F31988970739}" type="slidenum">
              <a:rPr lang="en-IN" smtClean="0"/>
              <a:t>‹#›</a:t>
            </a:fld>
            <a:endParaRPr lang="en-IN"/>
          </a:p>
        </p:txBody>
      </p:sp>
    </p:spTree>
    <p:extLst>
      <p:ext uri="{BB962C8B-B14F-4D97-AF65-F5344CB8AC3E}">
        <p14:creationId xmlns:p14="http://schemas.microsoft.com/office/powerpoint/2010/main" val="1991304506"/>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42EEC0E-485E-41B0-B691-5F000FE8C94B}" type="datetimeFigureOut">
              <a:rPr lang="en-IN" smtClean="0"/>
              <a:t>26-11-2025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2CB69FF2-2631-426D-8F8D-F31988970739}" type="slidenum">
              <a:rPr lang="en-IN" smtClean="0"/>
              <a:t>‹#›</a:t>
            </a:fld>
            <a:endParaRPr lang="en-IN"/>
          </a:p>
        </p:txBody>
      </p:sp>
    </p:spTree>
    <p:extLst>
      <p:ext uri="{BB962C8B-B14F-4D97-AF65-F5344CB8AC3E}">
        <p14:creationId xmlns:p14="http://schemas.microsoft.com/office/powerpoint/2010/main" val="6130442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29818" y="4243100"/>
            <a:ext cx="5205222" cy="2926080"/>
          </a:xfrm>
          <a:solidFill>
            <a:srgbClr val="FFFFFF"/>
          </a:solidFill>
          <a:ln w="38100">
            <a:solidFill>
              <a:srgbClr val="404040"/>
            </a:solidFill>
          </a:ln>
        </p:spPr>
        <p:txBody>
          <a:bodyPr lIns="274320" rIns="274320" anchor="ctr" anchorCtr="1">
            <a:normAutofit/>
          </a:bodyPr>
          <a:lstStyle>
            <a:lvl1pPr>
              <a:defRPr sz="2625">
                <a:solidFill>
                  <a:srgbClr val="262626"/>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516047" y="7737715"/>
            <a:ext cx="3825907" cy="2249035"/>
          </a:xfrm>
        </p:spPr>
        <p:txBody>
          <a:bodyPr anchor="t" anchorCtr="1">
            <a:normAutofit/>
          </a:bodyPr>
          <a:lstStyle>
            <a:lvl1pPr marL="0" indent="0">
              <a:buNone/>
              <a:defRPr sz="1425">
                <a:solidFill>
                  <a:schemeClr val="tx1"/>
                </a:solidFill>
              </a:defRPr>
            </a:lvl1pPr>
            <a:lvl2pPr marL="342900" indent="0">
              <a:buNone/>
              <a:defRPr sz="1425">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Edit Master text styles</a:t>
            </a:r>
          </a:p>
        </p:txBody>
      </p:sp>
      <p:sp>
        <p:nvSpPr>
          <p:cNvPr id="7" name="Date Placeholder 6"/>
          <p:cNvSpPr>
            <a:spLocks noGrp="1"/>
          </p:cNvSpPr>
          <p:nvPr>
            <p:ph type="dt" sz="half" idx="10"/>
          </p:nvPr>
        </p:nvSpPr>
        <p:spPr/>
        <p:txBody>
          <a:bodyPr/>
          <a:lstStyle/>
          <a:p>
            <a:fld id="{D42EEC0E-485E-41B0-B691-5F000FE8C94B}" type="datetimeFigureOut">
              <a:rPr lang="en-IN" smtClean="0"/>
              <a:t>26-11-2025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2CB69FF2-2631-426D-8F8D-F31988970739}" type="slidenum">
              <a:rPr lang="en-IN" smtClean="0"/>
              <a:t>‹#›</a:t>
            </a:fld>
            <a:endParaRPr lang="en-IN"/>
          </a:p>
        </p:txBody>
      </p:sp>
    </p:spTree>
    <p:extLst>
      <p:ext uri="{BB962C8B-B14F-4D97-AF65-F5344CB8AC3E}">
        <p14:creationId xmlns:p14="http://schemas.microsoft.com/office/powerpoint/2010/main" val="1551270695"/>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6680" y="4689856"/>
            <a:ext cx="2466017" cy="551463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3565303" y="4689856"/>
            <a:ext cx="2467887" cy="551463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Date Placeholder 7"/>
          <p:cNvSpPr>
            <a:spLocks noGrp="1"/>
          </p:cNvSpPr>
          <p:nvPr>
            <p:ph type="dt" sz="half" idx="10"/>
          </p:nvPr>
        </p:nvSpPr>
        <p:spPr/>
        <p:txBody>
          <a:bodyPr/>
          <a:lstStyle/>
          <a:p>
            <a:fld id="{D42EEC0E-485E-41B0-B691-5F000FE8C94B}" type="datetimeFigureOut">
              <a:rPr lang="en-IN" smtClean="0"/>
              <a:t>26-11-2025</a:t>
            </a:fld>
            <a:endParaRPr lang="en-IN"/>
          </a:p>
        </p:txBody>
      </p:sp>
      <p:sp>
        <p:nvSpPr>
          <p:cNvPr id="9" name="Footer Placeholder 8"/>
          <p:cNvSpPr>
            <a:spLocks noGrp="1"/>
          </p:cNvSpPr>
          <p:nvPr>
            <p:ph type="ftr" sz="quarter" idx="11"/>
          </p:nvPr>
        </p:nvSpPr>
        <p:spPr/>
        <p:txBody>
          <a:bodyPr/>
          <a:lstStyle/>
          <a:p>
            <a:endParaRPr lang="en-IN"/>
          </a:p>
        </p:txBody>
      </p:sp>
      <p:sp>
        <p:nvSpPr>
          <p:cNvPr id="10" name="Slide Number Placeholder 9"/>
          <p:cNvSpPr>
            <a:spLocks noGrp="1"/>
          </p:cNvSpPr>
          <p:nvPr>
            <p:ph type="sldNum" sz="quarter" idx="12"/>
          </p:nvPr>
        </p:nvSpPr>
        <p:spPr/>
        <p:txBody>
          <a:bodyPr/>
          <a:lstStyle/>
          <a:p>
            <a:fld id="{2CB69FF2-2631-426D-8F8D-F31988970739}" type="slidenum">
              <a:rPr lang="en-IN" smtClean="0"/>
              <a:t>‹#›</a:t>
            </a:fld>
            <a:endParaRPr lang="en-IN"/>
          </a:p>
        </p:txBody>
      </p:sp>
    </p:spTree>
    <p:extLst>
      <p:ext uri="{BB962C8B-B14F-4D97-AF65-F5344CB8AC3E}">
        <p14:creationId xmlns:p14="http://schemas.microsoft.com/office/powerpoint/2010/main" val="40628694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826679" y="4112773"/>
            <a:ext cx="2466018" cy="1251710"/>
          </a:xfrm>
        </p:spPr>
        <p:txBody>
          <a:bodyPr anchor="b" anchorCtr="1">
            <a:normAutofit/>
          </a:bodyPr>
          <a:lstStyle>
            <a:lvl1pPr marL="0" indent="0" algn="ctr">
              <a:buNone/>
              <a:defRPr sz="1425" b="0" cap="all" spc="75" baseline="0">
                <a:solidFill>
                  <a:schemeClr val="tx2"/>
                </a:solidFill>
              </a:defRPr>
            </a:lvl1pPr>
            <a:lvl2pPr marL="342900" indent="0">
              <a:buNone/>
              <a:defRPr sz="1425"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4" name="Content Placeholder 3"/>
          <p:cNvSpPr>
            <a:spLocks noGrp="1"/>
          </p:cNvSpPr>
          <p:nvPr>
            <p:ph sz="half" idx="2"/>
          </p:nvPr>
        </p:nvSpPr>
        <p:spPr>
          <a:xfrm>
            <a:off x="826679" y="5588000"/>
            <a:ext cx="2466018" cy="461649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Content Placeholder 5"/>
          <p:cNvSpPr>
            <a:spLocks noGrp="1"/>
          </p:cNvSpPr>
          <p:nvPr>
            <p:ph sz="quarter" idx="4"/>
          </p:nvPr>
        </p:nvSpPr>
        <p:spPr>
          <a:xfrm>
            <a:off x="3565303" y="5588000"/>
            <a:ext cx="2467887" cy="4616491"/>
          </a:xfrm>
        </p:spPr>
        <p:txBody>
          <a:bodyPr/>
          <a:lstStyle>
            <a:lvl5pPr>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Text Placeholder 4"/>
          <p:cNvSpPr>
            <a:spLocks noGrp="1"/>
          </p:cNvSpPr>
          <p:nvPr>
            <p:ph type="body" sz="quarter" idx="13"/>
          </p:nvPr>
        </p:nvSpPr>
        <p:spPr>
          <a:xfrm>
            <a:off x="3565303" y="4112773"/>
            <a:ext cx="2467887" cy="1251710"/>
          </a:xfrm>
        </p:spPr>
        <p:txBody>
          <a:bodyPr anchor="b" anchorCtr="1">
            <a:normAutofit/>
          </a:bodyPr>
          <a:lstStyle>
            <a:lvl1pPr marL="0" indent="0" algn="ctr">
              <a:buNone/>
              <a:defRPr sz="1425" b="0" cap="all" spc="75" baseline="0">
                <a:solidFill>
                  <a:schemeClr val="tx2"/>
                </a:solidFill>
              </a:defRPr>
            </a:lvl1pPr>
            <a:lvl2pPr marL="342900" indent="0">
              <a:buNone/>
              <a:defRPr sz="1425"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7" name="Date Placeholder 6"/>
          <p:cNvSpPr>
            <a:spLocks noGrp="1"/>
          </p:cNvSpPr>
          <p:nvPr>
            <p:ph type="dt" sz="half" idx="10"/>
          </p:nvPr>
        </p:nvSpPr>
        <p:spPr/>
        <p:txBody>
          <a:bodyPr/>
          <a:lstStyle/>
          <a:p>
            <a:fld id="{D42EEC0E-485E-41B0-B691-5F000FE8C94B}" type="datetimeFigureOut">
              <a:rPr lang="en-IN" smtClean="0"/>
              <a:t>26-11-2025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2CB69FF2-2631-426D-8F8D-F31988970739}" type="slidenum">
              <a:rPr lang="en-IN" smtClean="0"/>
              <a:t>‹#›</a:t>
            </a:fld>
            <a:endParaRPr lang="en-IN"/>
          </a:p>
        </p:txBody>
      </p:sp>
      <p:sp>
        <p:nvSpPr>
          <p:cNvPr id="10" name="Title 9"/>
          <p:cNvSpPr>
            <a:spLocks noGrp="1"/>
          </p:cNvSpPr>
          <p:nvPr>
            <p:ph type="title"/>
          </p:nvPr>
        </p:nvSpPr>
        <p:spPr/>
        <p:txBody>
          <a:bodyPr/>
          <a:lstStyle/>
          <a:p>
            <a:r>
              <a:rPr lang="en-US" smtClean="0"/>
              <a:t>Click to edit Master title style</a:t>
            </a:r>
            <a:endParaRPr lang="en-US" dirty="0"/>
          </a:p>
        </p:txBody>
      </p:sp>
    </p:spTree>
    <p:extLst>
      <p:ext uri="{BB962C8B-B14F-4D97-AF65-F5344CB8AC3E}">
        <p14:creationId xmlns:p14="http://schemas.microsoft.com/office/powerpoint/2010/main" val="7681927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D42EEC0E-485E-41B0-B691-5F000FE8C94B}" type="datetimeFigureOut">
              <a:rPr lang="en-IN" smtClean="0"/>
              <a:t>26-11-2025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2CB69FF2-2631-426D-8F8D-F31988970739}" type="slidenum">
              <a:rPr lang="en-IN" smtClean="0"/>
              <a:t>‹#›</a:t>
            </a:fld>
            <a:endParaRPr lang="en-IN"/>
          </a:p>
        </p:txBody>
      </p:sp>
    </p:spTree>
    <p:extLst>
      <p:ext uri="{BB962C8B-B14F-4D97-AF65-F5344CB8AC3E}">
        <p14:creationId xmlns:p14="http://schemas.microsoft.com/office/powerpoint/2010/main" val="10619071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2EEC0E-485E-41B0-B691-5F000FE8C94B}" type="datetimeFigureOut">
              <a:rPr lang="en-IN" smtClean="0"/>
              <a:t>26-11-2025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2CB69FF2-2631-426D-8F8D-F31988970739}" type="slidenum">
              <a:rPr lang="en-IN" smtClean="0"/>
              <a:t>‹#›</a:t>
            </a:fld>
            <a:endParaRPr lang="en-IN"/>
          </a:p>
        </p:txBody>
      </p:sp>
    </p:spTree>
    <p:extLst>
      <p:ext uri="{BB962C8B-B14F-4D97-AF65-F5344CB8AC3E}">
        <p14:creationId xmlns:p14="http://schemas.microsoft.com/office/powerpoint/2010/main" val="23917498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3429000" cy="12192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80527" y="3989030"/>
            <a:ext cx="2467946" cy="2029328"/>
          </a:xfrm>
          <a:solidFill>
            <a:srgbClr val="FFFFFF"/>
          </a:solidFill>
          <a:ln>
            <a:solidFill>
              <a:srgbClr val="404040"/>
            </a:solidFill>
          </a:ln>
        </p:spPr>
        <p:txBody>
          <a:bodyPr anchor="ctr" anchorCtr="1">
            <a:normAutofit/>
          </a:bodyPr>
          <a:lstStyle>
            <a:lvl1pPr>
              <a:defRPr sz="1575">
                <a:solidFill>
                  <a:srgbClr val="262626"/>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3789045" y="1430528"/>
            <a:ext cx="2708910" cy="9330944"/>
          </a:xfrm>
        </p:spPr>
        <p:txBody>
          <a:bodyPr>
            <a:normAutofit/>
          </a:bodyPr>
          <a:lstStyle>
            <a:lvl1pPr>
              <a:defRPr sz="1425">
                <a:solidFill>
                  <a:schemeClr val="tx1"/>
                </a:solidFill>
              </a:defRPr>
            </a:lvl1pPr>
            <a:lvl2pPr>
              <a:defRPr sz="1200">
                <a:solidFill>
                  <a:schemeClr val="tx1"/>
                </a:solidFill>
              </a:defRPr>
            </a:lvl2pPr>
            <a:lvl3pPr>
              <a:defRPr sz="1200">
                <a:solidFill>
                  <a:schemeClr val="tx1"/>
                </a:solidFill>
              </a:defRPr>
            </a:lvl3pPr>
            <a:lvl4pPr>
              <a:defRPr sz="1200">
                <a:solidFill>
                  <a:schemeClr val="tx1"/>
                </a:solidFill>
              </a:defRPr>
            </a:lvl4pPr>
            <a:lvl5pPr>
              <a:defRPr sz="1200">
                <a:solidFill>
                  <a:schemeClr val="tx1"/>
                </a:solidFill>
              </a:defRPr>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47224" y="6310966"/>
            <a:ext cx="2134553" cy="3900508"/>
          </a:xfrm>
        </p:spPr>
        <p:txBody>
          <a:bodyPr anchor="t" anchorCtr="1">
            <a:normAutofit/>
          </a:bodyPr>
          <a:lstStyle>
            <a:lvl1pPr marL="0" indent="0" algn="ctr">
              <a:buNone/>
              <a:defRPr sz="1125">
                <a:solidFill>
                  <a:srgbClr val="FFFFFF"/>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9" name="Date Placeholder 8"/>
          <p:cNvSpPr>
            <a:spLocks noGrp="1"/>
          </p:cNvSpPr>
          <p:nvPr>
            <p:ph type="dt" sz="half" idx="10"/>
          </p:nvPr>
        </p:nvSpPr>
        <p:spPr/>
        <p:txBody>
          <a:bodyPr/>
          <a:lstStyle/>
          <a:p>
            <a:fld id="{D42EEC0E-485E-41B0-B691-5F000FE8C94B}" type="datetimeFigureOut">
              <a:rPr lang="en-IN" smtClean="0"/>
              <a:t>26-11-2025</a:t>
            </a:fld>
            <a:endParaRPr lang="en-IN"/>
          </a:p>
        </p:txBody>
      </p:sp>
      <p:sp>
        <p:nvSpPr>
          <p:cNvPr id="10" name="Footer Placeholder 9"/>
          <p:cNvSpPr>
            <a:spLocks noGrp="1"/>
          </p:cNvSpPr>
          <p:nvPr>
            <p:ph type="ftr" sz="quarter" idx="11"/>
          </p:nvPr>
        </p:nvSpPr>
        <p:spPr>
          <a:xfrm>
            <a:off x="480527" y="11086592"/>
            <a:ext cx="2854799" cy="568960"/>
          </a:xfrm>
        </p:spPr>
        <p:txBody>
          <a:bodyPr>
            <a:normAutofit/>
          </a:bodyPr>
          <a:lstStyle>
            <a:lvl1pPr>
              <a:defRPr>
                <a:solidFill>
                  <a:srgbClr val="FFFFFF">
                    <a:alpha val="70000"/>
                  </a:srgbClr>
                </a:solidFill>
              </a:defRPr>
            </a:lvl1pPr>
          </a:lstStyle>
          <a:p>
            <a:endParaRPr lang="en-IN"/>
          </a:p>
        </p:txBody>
      </p:sp>
      <p:sp>
        <p:nvSpPr>
          <p:cNvPr id="11" name="Slide Number Placeholder 10"/>
          <p:cNvSpPr>
            <a:spLocks noGrp="1"/>
          </p:cNvSpPr>
          <p:nvPr>
            <p:ph type="sldNum" sz="quarter" idx="12"/>
          </p:nvPr>
        </p:nvSpPr>
        <p:spPr/>
        <p:txBody>
          <a:bodyPr/>
          <a:lstStyle/>
          <a:p>
            <a:fld id="{2CB69FF2-2631-426D-8F8D-F31988970739}" type="slidenum">
              <a:rPr lang="en-IN" smtClean="0"/>
              <a:t>‹#›</a:t>
            </a:fld>
            <a:endParaRPr lang="en-IN"/>
          </a:p>
        </p:txBody>
      </p:sp>
    </p:spTree>
    <p:extLst>
      <p:ext uri="{BB962C8B-B14F-4D97-AF65-F5344CB8AC3E}">
        <p14:creationId xmlns:p14="http://schemas.microsoft.com/office/powerpoint/2010/main" val="3865983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0" y="0"/>
            <a:ext cx="3429000" cy="12192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80060" y="3989028"/>
            <a:ext cx="2468880" cy="2032000"/>
          </a:xfrm>
          <a:solidFill>
            <a:srgbClr val="FFFFFF"/>
          </a:solidFill>
          <a:ln>
            <a:solidFill>
              <a:srgbClr val="262626"/>
            </a:solidFill>
          </a:ln>
        </p:spPr>
        <p:txBody>
          <a:bodyPr anchor="ctr" anchorCtr="1">
            <a:noAutofit/>
          </a:bodyPr>
          <a:lstStyle>
            <a:lvl1pPr>
              <a:defRPr sz="1575">
                <a:solidFill>
                  <a:srgbClr val="262626"/>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429000" y="0"/>
            <a:ext cx="3432430" cy="12192000"/>
          </a:xfrm>
          <a:solidFill>
            <a:schemeClr val="bg1"/>
          </a:solidFill>
        </p:spPr>
        <p:txBody>
          <a:bodyPr anchor="t"/>
          <a:lstStyle>
            <a:lvl1pPr marL="0" indent="0">
              <a:buNone/>
              <a:defRPr sz="2400">
                <a:solidFill>
                  <a:schemeClr val="tx1"/>
                </a:solidFill>
              </a:defRPr>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US" dirty="0"/>
          </a:p>
        </p:txBody>
      </p:sp>
      <p:sp>
        <p:nvSpPr>
          <p:cNvPr id="4" name="Text Placeholder 3"/>
          <p:cNvSpPr>
            <a:spLocks noGrp="1"/>
          </p:cNvSpPr>
          <p:nvPr>
            <p:ph type="body" sz="half" idx="2"/>
          </p:nvPr>
        </p:nvSpPr>
        <p:spPr>
          <a:xfrm>
            <a:off x="647224" y="6310968"/>
            <a:ext cx="2134553" cy="3900510"/>
          </a:xfrm>
        </p:spPr>
        <p:txBody>
          <a:bodyPr anchor="t" anchorCtr="1">
            <a:normAutofit/>
          </a:bodyPr>
          <a:lstStyle>
            <a:lvl1pPr marL="0" indent="0" algn="ctr">
              <a:buNone/>
              <a:defRPr sz="1125">
                <a:solidFill>
                  <a:srgbClr val="FFFFFF"/>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D42EEC0E-485E-41B0-B691-5F000FE8C94B}" type="datetimeFigureOut">
              <a:rPr lang="en-IN" smtClean="0"/>
              <a:t>26-11-2025</a:t>
            </a:fld>
            <a:endParaRPr lang="en-IN"/>
          </a:p>
        </p:txBody>
      </p:sp>
      <p:sp>
        <p:nvSpPr>
          <p:cNvPr id="9" name="Footer Placeholder 8"/>
          <p:cNvSpPr>
            <a:spLocks noGrp="1"/>
          </p:cNvSpPr>
          <p:nvPr>
            <p:ph type="ftr" sz="quarter" idx="11"/>
          </p:nvPr>
        </p:nvSpPr>
        <p:spPr>
          <a:xfrm>
            <a:off x="480060" y="11086592"/>
            <a:ext cx="2852928" cy="568960"/>
          </a:xfrm>
        </p:spPr>
        <p:txBody>
          <a:bodyPr>
            <a:normAutofit/>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2CB69FF2-2631-426D-8F8D-F31988970739}" type="slidenum">
              <a:rPr lang="en-IN" smtClean="0"/>
              <a:t>‹#›</a:t>
            </a:fld>
            <a:endParaRPr lang="en-IN"/>
          </a:p>
        </p:txBody>
      </p:sp>
    </p:spTree>
    <p:extLst>
      <p:ext uri="{BB962C8B-B14F-4D97-AF65-F5344CB8AC3E}">
        <p14:creationId xmlns:p14="http://schemas.microsoft.com/office/powerpoint/2010/main" val="30420619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42EEC0E-485E-41B0-B691-5F000FE8C94B}" type="datetimeFigureOut">
              <a:rPr lang="en-IN" smtClean="0"/>
              <a:t>26-11-2025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CB69FF2-2631-426D-8F8D-F31988970739}" type="slidenum">
              <a:rPr lang="en-IN" smtClean="0"/>
              <a:t>‹#›</a:t>
            </a:fld>
            <a:endParaRPr lang="en-IN"/>
          </a:p>
        </p:txBody>
      </p:sp>
    </p:spTree>
    <p:extLst>
      <p:ext uri="{BB962C8B-B14F-4D97-AF65-F5344CB8AC3E}">
        <p14:creationId xmlns:p14="http://schemas.microsoft.com/office/powerpoint/2010/main" val="31602719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867375" y="1666240"/>
            <a:ext cx="790475" cy="885952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04534" y="1666240"/>
            <a:ext cx="3537131" cy="885952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42EEC0E-485E-41B0-B691-5F000FE8C94B}" type="datetimeFigureOut">
              <a:rPr lang="en-IN" smtClean="0"/>
              <a:t>26-11-2025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CB69FF2-2631-426D-8F8D-F31988970739}" type="slidenum">
              <a:rPr lang="en-IN" smtClean="0"/>
              <a:t>‹#›</a:t>
            </a:fld>
            <a:endParaRPr lang="en-IN"/>
          </a:p>
        </p:txBody>
      </p:sp>
    </p:spTree>
    <p:extLst>
      <p:ext uri="{BB962C8B-B14F-4D97-AF65-F5344CB8AC3E}">
        <p14:creationId xmlns:p14="http://schemas.microsoft.com/office/powerpoint/2010/main" val="12362598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04534" y="1715008"/>
            <a:ext cx="4453316" cy="2113280"/>
          </a:xfrm>
          <a:prstGeom prst="rect">
            <a:avLst/>
          </a:prstGeom>
          <a:solidFill>
            <a:schemeClr val="bg1"/>
          </a:solidFill>
          <a:ln w="31750" cap="sq">
            <a:solidFill>
              <a:schemeClr val="tx1">
                <a:lumMod val="75000"/>
                <a:lumOff val="25000"/>
              </a:schemeClr>
            </a:solidFill>
            <a:miter lim="800000"/>
          </a:ln>
        </p:spPr>
        <p:txBody>
          <a:bodyPr vert="horz" lIns="182880" tIns="182880" rIns="182880" bIns="18288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04534" y="4689859"/>
            <a:ext cx="4453316" cy="5514636"/>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4484207" y="11091229"/>
            <a:ext cx="1548983" cy="575943"/>
          </a:xfrm>
          <a:prstGeom prst="rect">
            <a:avLst/>
          </a:prstGeom>
        </p:spPr>
        <p:txBody>
          <a:bodyPr vert="horz" lIns="91440" tIns="45720" rIns="91440" bIns="45720" rtlCol="0" anchor="ctr"/>
          <a:lstStyle>
            <a:lvl1pPr algn="r">
              <a:defRPr sz="750">
                <a:solidFill>
                  <a:schemeClr val="tx1">
                    <a:alpha val="70000"/>
                  </a:schemeClr>
                </a:solidFill>
              </a:defRPr>
            </a:lvl1pPr>
          </a:lstStyle>
          <a:p>
            <a:fld id="{D42EEC0E-485E-41B0-B691-5F000FE8C94B}" type="datetimeFigureOut">
              <a:rPr lang="en-IN" smtClean="0"/>
              <a:t>26-11-2025</a:t>
            </a:fld>
            <a:endParaRPr lang="en-IN"/>
          </a:p>
        </p:txBody>
      </p:sp>
      <p:sp>
        <p:nvSpPr>
          <p:cNvPr id="5" name="Footer Placeholder 4"/>
          <p:cNvSpPr>
            <a:spLocks noGrp="1"/>
          </p:cNvSpPr>
          <p:nvPr>
            <p:ph type="ftr" sz="quarter" idx="3"/>
          </p:nvPr>
        </p:nvSpPr>
        <p:spPr>
          <a:xfrm>
            <a:off x="826679" y="11086592"/>
            <a:ext cx="3417498" cy="568960"/>
          </a:xfrm>
          <a:prstGeom prst="rect">
            <a:avLst/>
          </a:prstGeom>
        </p:spPr>
        <p:txBody>
          <a:bodyPr vert="horz" lIns="91440" tIns="45720" rIns="91440" bIns="45720" rtlCol="0" anchor="ctr"/>
          <a:lstStyle>
            <a:lvl1pPr algn="l">
              <a:defRPr sz="750">
                <a:solidFill>
                  <a:schemeClr val="tx1">
                    <a:alpha val="70000"/>
                  </a:schemeClr>
                </a:solidFill>
              </a:defRPr>
            </a:lvl1pPr>
          </a:lstStyle>
          <a:p>
            <a:endParaRPr lang="en-IN"/>
          </a:p>
        </p:txBody>
      </p:sp>
      <p:sp>
        <p:nvSpPr>
          <p:cNvPr id="6" name="Slide Number Placeholder 5"/>
          <p:cNvSpPr>
            <a:spLocks noGrp="1"/>
          </p:cNvSpPr>
          <p:nvPr>
            <p:ph type="sldNum" sz="quarter" idx="4"/>
          </p:nvPr>
        </p:nvSpPr>
        <p:spPr>
          <a:xfrm>
            <a:off x="6180084" y="11054080"/>
            <a:ext cx="274320" cy="650240"/>
          </a:xfrm>
          <a:prstGeom prst="ellipse">
            <a:avLst/>
          </a:prstGeom>
          <a:solidFill>
            <a:srgbClr val="1D1D1D">
              <a:alpha val="69804"/>
            </a:srgbClr>
          </a:solidFill>
        </p:spPr>
        <p:txBody>
          <a:bodyPr vert="horz" lIns="18288" tIns="45720" rIns="18288" bIns="45720" rtlCol="0" anchor="ctr">
            <a:noAutofit/>
          </a:bodyPr>
          <a:lstStyle>
            <a:lvl1pPr algn="ctr">
              <a:defRPr sz="825" spc="0" baseline="0">
                <a:solidFill>
                  <a:srgbClr val="FFFFFF"/>
                </a:solidFill>
              </a:defRPr>
            </a:lvl1pPr>
          </a:lstStyle>
          <a:p>
            <a:fld id="{2CB69FF2-2631-426D-8F8D-F31988970739}" type="slidenum">
              <a:rPr lang="en-IN" smtClean="0"/>
              <a:t>‹#›</a:t>
            </a:fld>
            <a:endParaRPr lang="en-IN"/>
          </a:p>
        </p:txBody>
      </p:sp>
    </p:spTree>
    <p:extLst>
      <p:ext uri="{BB962C8B-B14F-4D97-AF65-F5344CB8AC3E}">
        <p14:creationId xmlns:p14="http://schemas.microsoft.com/office/powerpoint/2010/main" val="311971366"/>
      </p:ext>
    </p:extLst>
  </p:cSld>
  <p:clrMap bg1="lt1" tx1="dk1" bg2="lt2" tx2="dk2" accent1="accent1" accent2="accent2" accent3="accent3" accent4="accent4" accent5="accent5" accent6="accent6" hlink="hlink" folHlink="folHlink"/>
  <p:sldLayoutIdLst>
    <p:sldLayoutId id="2147484385" r:id="rId1"/>
    <p:sldLayoutId id="2147484386" r:id="rId2"/>
    <p:sldLayoutId id="2147484387" r:id="rId3"/>
    <p:sldLayoutId id="2147484388" r:id="rId4"/>
    <p:sldLayoutId id="2147484389" r:id="rId5"/>
    <p:sldLayoutId id="2147484390" r:id="rId6"/>
    <p:sldLayoutId id="2147484391" r:id="rId7"/>
    <p:sldLayoutId id="2147484392" r:id="rId8"/>
    <p:sldLayoutId id="2147484393" r:id="rId9"/>
    <p:sldLayoutId id="2147484394" r:id="rId10"/>
    <p:sldLayoutId id="2147484395" r:id="rId11"/>
  </p:sldLayoutIdLst>
  <p:txStyles>
    <p:titleStyle>
      <a:lvl1pPr algn="ctr" defTabSz="685800" rtl="0" eaLnBrk="1" latinLnBrk="0" hangingPunct="1">
        <a:lnSpc>
          <a:spcPct val="90000"/>
        </a:lnSpc>
        <a:spcBef>
          <a:spcPct val="0"/>
        </a:spcBef>
        <a:buNone/>
        <a:defRPr sz="1950" kern="1200" cap="all" spc="150" baseline="0">
          <a:solidFill>
            <a:schemeClr val="tx1">
              <a:lumMod val="85000"/>
              <a:lumOff val="15000"/>
            </a:schemeClr>
          </a:solidFill>
          <a:latin typeface="+mj-lt"/>
          <a:ea typeface="+mj-ea"/>
          <a:cs typeface="+mj-cs"/>
        </a:defRPr>
      </a:lvl1pPr>
    </p:titleStyle>
    <p:bodyStyle>
      <a:lvl1pPr marL="171450" indent="-171450" algn="l" defTabSz="685800" rtl="0" eaLnBrk="1" latinLnBrk="0" hangingPunct="1">
        <a:lnSpc>
          <a:spcPct val="100000"/>
        </a:lnSpc>
        <a:spcBef>
          <a:spcPts val="750"/>
        </a:spcBef>
        <a:buClr>
          <a:schemeClr val="accent2"/>
        </a:buClr>
        <a:buFont typeface="Arial" panose="020B0604020202020204" pitchFamily="34" charset="0"/>
        <a:buChar char="•"/>
        <a:defRPr sz="1350" kern="1200">
          <a:solidFill>
            <a:schemeClr val="tx1">
              <a:lumMod val="85000"/>
              <a:lumOff val="15000"/>
            </a:schemeClr>
          </a:solidFill>
          <a:latin typeface="+mn-lt"/>
          <a:ea typeface="+mn-ea"/>
          <a:cs typeface="+mn-cs"/>
        </a:defRPr>
      </a:lvl1pPr>
      <a:lvl2pPr marL="342900" indent="-171450" algn="l" defTabSz="685800" rtl="0" eaLnBrk="1" latinLnBrk="0" hangingPunct="1">
        <a:lnSpc>
          <a:spcPct val="100000"/>
        </a:lnSpc>
        <a:spcBef>
          <a:spcPts val="750"/>
        </a:spcBef>
        <a:buClr>
          <a:schemeClr val="accent2"/>
        </a:buClr>
        <a:buFont typeface="Arial" panose="020B0604020202020204" pitchFamily="34" charset="0"/>
        <a:buChar char="•"/>
        <a:defRPr sz="1200" kern="1200">
          <a:solidFill>
            <a:schemeClr val="tx1">
              <a:lumMod val="85000"/>
              <a:lumOff val="15000"/>
            </a:schemeClr>
          </a:solidFill>
          <a:latin typeface="+mn-lt"/>
          <a:ea typeface="+mn-ea"/>
          <a:cs typeface="+mn-cs"/>
        </a:defRPr>
      </a:lvl2pPr>
      <a:lvl3pPr marL="514350" indent="-171450" algn="l" defTabSz="685800" rtl="0" eaLnBrk="1" latinLnBrk="0" hangingPunct="1">
        <a:lnSpc>
          <a:spcPct val="100000"/>
        </a:lnSpc>
        <a:spcBef>
          <a:spcPts val="750"/>
        </a:spcBef>
        <a:buClr>
          <a:schemeClr val="accent2"/>
        </a:buClr>
        <a:buFont typeface="Arial" panose="020B0604020202020204" pitchFamily="34" charset="0"/>
        <a:buChar char="•"/>
        <a:defRPr sz="1200" kern="1200">
          <a:solidFill>
            <a:schemeClr val="tx1">
              <a:lumMod val="85000"/>
              <a:lumOff val="15000"/>
            </a:schemeClr>
          </a:solidFill>
          <a:latin typeface="+mn-lt"/>
          <a:ea typeface="+mn-ea"/>
          <a:cs typeface="+mn-cs"/>
        </a:defRPr>
      </a:lvl3pPr>
      <a:lvl4pPr marL="685800" indent="-171450" algn="l" defTabSz="685800" rtl="0" eaLnBrk="1" latinLnBrk="0" hangingPunct="1">
        <a:lnSpc>
          <a:spcPct val="100000"/>
        </a:lnSpc>
        <a:spcBef>
          <a:spcPts val="750"/>
        </a:spcBef>
        <a:buClr>
          <a:schemeClr val="accent2"/>
        </a:buClr>
        <a:buFont typeface="Arial" panose="020B0604020202020204" pitchFamily="34" charset="0"/>
        <a:buChar char="•"/>
        <a:defRPr sz="1200" kern="1200">
          <a:solidFill>
            <a:schemeClr val="tx1">
              <a:lumMod val="85000"/>
              <a:lumOff val="15000"/>
            </a:schemeClr>
          </a:solidFill>
          <a:latin typeface="+mn-lt"/>
          <a:ea typeface="+mn-ea"/>
          <a:cs typeface="+mn-cs"/>
        </a:defRPr>
      </a:lvl4pPr>
      <a:lvl5pPr marL="857250" indent="-171450" algn="l" defTabSz="685800" rtl="0" eaLnBrk="1" latinLnBrk="0" hangingPunct="1">
        <a:lnSpc>
          <a:spcPct val="100000"/>
        </a:lnSpc>
        <a:spcBef>
          <a:spcPts val="750"/>
        </a:spcBef>
        <a:buClr>
          <a:schemeClr val="accent2"/>
        </a:buClr>
        <a:buFont typeface="Arial" panose="020B0604020202020204" pitchFamily="34" charset="0"/>
        <a:buChar char="•"/>
        <a:defRPr sz="1200" kern="1200">
          <a:solidFill>
            <a:schemeClr val="tx1">
              <a:lumMod val="85000"/>
              <a:lumOff val="15000"/>
            </a:schemeClr>
          </a:solidFill>
          <a:latin typeface="+mn-lt"/>
          <a:ea typeface="+mn-ea"/>
          <a:cs typeface="+mn-cs"/>
        </a:defRPr>
      </a:lvl5pPr>
      <a:lvl6pPr marL="985838" indent="-171450" algn="l" defTabSz="685800" rtl="0" eaLnBrk="1" latinLnBrk="0" hangingPunct="1">
        <a:lnSpc>
          <a:spcPct val="100000"/>
        </a:lnSpc>
        <a:spcBef>
          <a:spcPts val="750"/>
        </a:spcBef>
        <a:buClr>
          <a:schemeClr val="accent2"/>
        </a:buClr>
        <a:buFont typeface="Arial" panose="020B0604020202020204" pitchFamily="34" charset="0"/>
        <a:buChar char="•"/>
        <a:defRPr sz="1200" kern="1200">
          <a:solidFill>
            <a:schemeClr val="tx1"/>
          </a:solidFill>
          <a:latin typeface="+mn-lt"/>
          <a:ea typeface="+mn-ea"/>
          <a:cs typeface="+mn-cs"/>
        </a:defRPr>
      </a:lvl6pPr>
      <a:lvl7pPr marL="1114425" indent="-171450" algn="l" defTabSz="685800" rtl="0" eaLnBrk="1" latinLnBrk="0" hangingPunct="1">
        <a:lnSpc>
          <a:spcPct val="100000"/>
        </a:lnSpc>
        <a:spcBef>
          <a:spcPts val="750"/>
        </a:spcBef>
        <a:buClr>
          <a:schemeClr val="accent2"/>
        </a:buClr>
        <a:buFont typeface="Arial" panose="020B0604020202020204" pitchFamily="34" charset="0"/>
        <a:buChar char="•"/>
        <a:defRPr sz="1200" kern="1200">
          <a:solidFill>
            <a:schemeClr val="tx1"/>
          </a:solidFill>
          <a:latin typeface="+mn-lt"/>
          <a:ea typeface="+mn-ea"/>
          <a:cs typeface="+mn-cs"/>
        </a:defRPr>
      </a:lvl7pPr>
      <a:lvl8pPr marL="1243013" indent="-171450" algn="l" defTabSz="685800" rtl="0" eaLnBrk="1" latinLnBrk="0" hangingPunct="1">
        <a:lnSpc>
          <a:spcPct val="100000"/>
        </a:lnSpc>
        <a:spcBef>
          <a:spcPts val="750"/>
        </a:spcBef>
        <a:buClr>
          <a:schemeClr val="accent2"/>
        </a:buClr>
        <a:buFont typeface="Arial" panose="020B0604020202020204" pitchFamily="34" charset="0"/>
        <a:buChar char="•"/>
        <a:defRPr sz="1200" kern="1200" baseline="0">
          <a:solidFill>
            <a:schemeClr val="tx1"/>
          </a:solidFill>
          <a:latin typeface="+mn-lt"/>
          <a:ea typeface="+mn-ea"/>
          <a:cs typeface="+mn-cs"/>
        </a:defRPr>
      </a:lvl8pPr>
      <a:lvl9pPr marL="1371600" indent="-171450" algn="l" defTabSz="685800" rtl="0" eaLnBrk="1" latinLnBrk="0" hangingPunct="1">
        <a:lnSpc>
          <a:spcPct val="100000"/>
        </a:lnSpc>
        <a:spcBef>
          <a:spcPts val="750"/>
        </a:spcBef>
        <a:buClr>
          <a:schemeClr val="accent2"/>
        </a:buClr>
        <a:buFont typeface="Arial" panose="020B0604020202020204" pitchFamily="34" charset="0"/>
        <a:buChar char="•"/>
        <a:defRPr sz="1200" kern="1200" baseline="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ucl.ac.uk/behaviour-change" TargetMode="External"/><Relationship Id="rId13" Type="http://schemas.openxmlformats.org/officeDocument/2006/relationships/hyperlink" Target="https://www.nhs.uk/mental-health" TargetMode="External"/><Relationship Id="rId18" Type="http://schemas.openxmlformats.org/officeDocument/2006/relationships/image" Target="../media/image2.png"/><Relationship Id="rId3" Type="http://schemas.openxmlformats.org/officeDocument/2006/relationships/hyperlink" Target="https://doi.org/10.1186/s12889-020-08964-8" TargetMode="External"/><Relationship Id="rId21" Type="http://schemas.openxmlformats.org/officeDocument/2006/relationships/image" Target="../media/image5.jpeg"/><Relationship Id="rId7" Type="http://schemas.openxmlformats.org/officeDocument/2006/relationships/hyperlink" Target="https://doi.org/10.1016/j.cpr.2022.102144" TargetMode="External"/><Relationship Id="rId12" Type="http://schemas.openxmlformats.org/officeDocument/2006/relationships/hyperlink" Target="https://www.who.int/publications/i/item/9789240049338" TargetMode="External"/><Relationship Id="rId17" Type="http://schemas.openxmlformats.org/officeDocument/2006/relationships/hyperlink" Target="https://universitymentalhealthcharter.ac.uk/" TargetMode="External"/><Relationship Id="rId2" Type="http://schemas.openxmlformats.org/officeDocument/2006/relationships/image" Target="../media/image1.png"/><Relationship Id="rId16" Type="http://schemas.openxmlformats.org/officeDocument/2006/relationships/hyperlink" Target="https://www.apa.org/" TargetMode="External"/><Relationship Id="rId20" Type="http://schemas.openxmlformats.org/officeDocument/2006/relationships/image" Target="../media/image4.jpeg"/><Relationship Id="rId1" Type="http://schemas.openxmlformats.org/officeDocument/2006/relationships/slideLayout" Target="../slideLayouts/slideLayout7.xml"/><Relationship Id="rId6" Type="http://schemas.openxmlformats.org/officeDocument/2006/relationships/hyperlink" Target="https://doi.org/10.2196/23498" TargetMode="External"/><Relationship Id="rId11" Type="http://schemas.openxmlformats.org/officeDocument/2006/relationships/hyperlink" Target="https://www.who.int/health-topics/health-promotion" TargetMode="External"/><Relationship Id="rId5" Type="http://schemas.openxmlformats.org/officeDocument/2006/relationships/hyperlink" Target="https://doi.org/10.1136/bmj.n165" TargetMode="External"/><Relationship Id="rId15" Type="http://schemas.openxmlformats.org/officeDocument/2006/relationships/hyperlink" Target="https://www.unicef.org/reports/on-my-mind" TargetMode="External"/><Relationship Id="rId10" Type="http://schemas.openxmlformats.org/officeDocument/2006/relationships/hyperlink" Target="https://doi.org/10.1016/S2215-0366(22)00302-1" TargetMode="External"/><Relationship Id="rId19" Type="http://schemas.openxmlformats.org/officeDocument/2006/relationships/image" Target="../media/image3.png"/><Relationship Id="rId4" Type="http://schemas.openxmlformats.org/officeDocument/2006/relationships/hyperlink" Target="https://doi.org/10.1016/S2589-7500(22)00032-0" TargetMode="External"/><Relationship Id="rId9" Type="http://schemas.openxmlformats.org/officeDocument/2006/relationships/hyperlink" Target="https://doi.org/10.1093/heapro/daaa030" TargetMode="External"/><Relationship Id="rId14" Type="http://schemas.openxmlformats.org/officeDocument/2006/relationships/hyperlink" Target="https://www.mentalhealth.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6">
                <a:lumMod val="60000"/>
                <a:lumOff val="40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1" name="Rounded Rectangle 20"/>
          <p:cNvSpPr/>
          <p:nvPr/>
        </p:nvSpPr>
        <p:spPr>
          <a:xfrm>
            <a:off x="80374" y="7744447"/>
            <a:ext cx="3403257" cy="2028226"/>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9" name="Rounded Rectangle 18"/>
          <p:cNvSpPr/>
          <p:nvPr/>
        </p:nvSpPr>
        <p:spPr>
          <a:xfrm>
            <a:off x="3483631" y="5673969"/>
            <a:ext cx="3358047" cy="2745211"/>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6" name="Rounded Rectangle 15"/>
          <p:cNvSpPr/>
          <p:nvPr/>
        </p:nvSpPr>
        <p:spPr>
          <a:xfrm>
            <a:off x="55942" y="4241458"/>
            <a:ext cx="3581922" cy="1689704"/>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5" name="Rounded Rectangle 14"/>
          <p:cNvSpPr/>
          <p:nvPr/>
        </p:nvSpPr>
        <p:spPr>
          <a:xfrm>
            <a:off x="3688934" y="2694047"/>
            <a:ext cx="3182876" cy="2195828"/>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3" name="Rounded Rectangle 2"/>
          <p:cNvSpPr/>
          <p:nvPr/>
        </p:nvSpPr>
        <p:spPr>
          <a:xfrm>
            <a:off x="15998" y="721509"/>
            <a:ext cx="3794002" cy="2293552"/>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5" name="AutoShape 2" descr="AI generated "/>
          <p:cNvSpPr>
            <a:spLocks noChangeAspect="1" noChangeArrowheads="1"/>
          </p:cNvSpPr>
          <p:nvPr/>
        </p:nvSpPr>
        <p:spPr bwMode="auto">
          <a:xfrm>
            <a:off x="155575" y="-144463"/>
            <a:ext cx="6132288" cy="6132308"/>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pic>
        <p:nvPicPr>
          <p:cNvPr id="7" name="Google Shape;64;p13"/>
          <p:cNvPicPr preferRelativeResize="0"/>
          <p:nvPr/>
        </p:nvPicPr>
        <p:blipFill>
          <a:blip r:embed="rId2">
            <a:alphaModFix/>
          </a:blip>
          <a:stretch>
            <a:fillRect/>
          </a:stretch>
        </p:blipFill>
        <p:spPr>
          <a:xfrm>
            <a:off x="88900" y="41645"/>
            <a:ext cx="1215619" cy="612868"/>
          </a:xfrm>
          <a:prstGeom prst="rect">
            <a:avLst/>
          </a:prstGeom>
          <a:noFill/>
          <a:ln>
            <a:noFill/>
          </a:ln>
        </p:spPr>
      </p:pic>
      <p:sp>
        <p:nvSpPr>
          <p:cNvPr id="11" name="Rectangle 10"/>
          <p:cNvSpPr/>
          <p:nvPr/>
        </p:nvSpPr>
        <p:spPr>
          <a:xfrm>
            <a:off x="150874" y="726677"/>
            <a:ext cx="3524250" cy="2331407"/>
          </a:xfrm>
          <a:prstGeom prst="rect">
            <a:avLst/>
          </a:prstGeom>
        </p:spPr>
        <p:txBody>
          <a:bodyPr wrap="square">
            <a:spAutoFit/>
          </a:bodyPr>
          <a:lstStyle/>
          <a:p>
            <a:pPr algn="just">
              <a:lnSpc>
                <a:spcPct val="150000"/>
              </a:lnSpc>
            </a:pPr>
            <a:r>
              <a:rPr lang="en-US" sz="600" b="1" u="sng" dirty="0">
                <a:latin typeface="Times New Roman" panose="02020603050405020304" pitchFamily="18" charset="0"/>
                <a:cs typeface="Times New Roman" panose="02020603050405020304" pitchFamily="18" charset="0"/>
              </a:rPr>
              <a:t>Background</a:t>
            </a:r>
          </a:p>
          <a:p>
            <a:pPr marL="171426" indent="-171426" algn="just">
              <a:lnSpc>
                <a:spcPct val="150000"/>
              </a:lnSpc>
              <a:buFont typeface="Arial" panose="020B0604020202020204" pitchFamily="34" charset="0"/>
              <a:buChar char="•"/>
            </a:pPr>
            <a:r>
              <a:rPr lang="en-US" sz="700" dirty="0">
                <a:latin typeface="Times New Roman" panose="02020603050405020304" pitchFamily="18" charset="0"/>
                <a:cs typeface="Times New Roman" panose="02020603050405020304" pitchFamily="18" charset="0"/>
              </a:rPr>
              <a:t>Young adults' mental health issues continue to be a serious public health concern, with anxiety and depression sharply increasing after the pandemic (WHO, 2023).</a:t>
            </a:r>
          </a:p>
          <a:p>
            <a:pPr marL="171426" indent="-171426" algn="just">
              <a:lnSpc>
                <a:spcPct val="150000"/>
              </a:lnSpc>
              <a:buFont typeface="Arial" panose="020B0604020202020204" pitchFamily="34" charset="0"/>
              <a:buChar char="•"/>
            </a:pPr>
            <a:r>
              <a:rPr lang="en-US" sz="700" dirty="0">
                <a:latin typeface="Times New Roman" panose="02020603050405020304" pitchFamily="18" charset="0"/>
                <a:cs typeface="Times New Roman" panose="02020603050405020304" pitchFamily="18" charset="0"/>
              </a:rPr>
              <a:t>According to Hyun et al. (2021), university students report higher levels of stress related to social isolation, financial strain, and academic pressure, all of which degrade mental health and increase the risk of self-harm.</a:t>
            </a:r>
          </a:p>
          <a:p>
            <a:pPr marL="171426" indent="-171426" algn="just">
              <a:lnSpc>
                <a:spcPct val="150000"/>
              </a:lnSpc>
              <a:buFont typeface="Arial" panose="020B0604020202020204" pitchFamily="34" charset="0"/>
              <a:buChar char="•"/>
            </a:pPr>
            <a:r>
              <a:rPr lang="en-US" sz="700" dirty="0">
                <a:latin typeface="Times New Roman" panose="02020603050405020304" pitchFamily="18" charset="0"/>
                <a:cs typeface="Times New Roman" panose="02020603050405020304" pitchFamily="18" charset="0"/>
              </a:rPr>
              <a:t>To avoid long-term psychological and educational repercussions, early intervention is essential (</a:t>
            </a:r>
            <a:r>
              <a:rPr lang="en-US" sz="700" dirty="0" err="1">
                <a:latin typeface="Times New Roman" panose="02020603050405020304" pitchFamily="18" charset="0"/>
                <a:cs typeface="Times New Roman" panose="02020603050405020304" pitchFamily="18" charset="0"/>
              </a:rPr>
              <a:t>Cuijpers</a:t>
            </a:r>
            <a:r>
              <a:rPr lang="en-US" sz="700" dirty="0">
                <a:latin typeface="Times New Roman" panose="02020603050405020304" pitchFamily="18" charset="0"/>
                <a:cs typeface="Times New Roman" panose="02020603050405020304" pitchFamily="18" charset="0"/>
              </a:rPr>
              <a:t> et al., 2023).</a:t>
            </a:r>
          </a:p>
          <a:p>
            <a:pPr marL="171426" indent="-171426" algn="just">
              <a:lnSpc>
                <a:spcPct val="150000"/>
              </a:lnSpc>
              <a:buFont typeface="Arial" panose="020B0604020202020204" pitchFamily="34" charset="0"/>
              <a:buChar char="•"/>
            </a:pPr>
            <a:r>
              <a:rPr lang="en-US" sz="700" dirty="0">
                <a:latin typeface="Times New Roman" panose="02020603050405020304" pitchFamily="18" charset="0"/>
                <a:cs typeface="Times New Roman" panose="02020603050405020304" pitchFamily="18" charset="0"/>
              </a:rPr>
              <a:t>Previous therapies include counselling and peer support, and digital applications like Headspace and </a:t>
            </a:r>
            <a:r>
              <a:rPr lang="en-US" sz="700" dirty="0" err="1">
                <a:latin typeface="Times New Roman" panose="02020603050405020304" pitchFamily="18" charset="0"/>
                <a:cs typeface="Times New Roman" panose="02020603050405020304" pitchFamily="18" charset="0"/>
              </a:rPr>
              <a:t>Woebot</a:t>
            </a:r>
            <a:r>
              <a:rPr lang="en-US" sz="700" dirty="0">
                <a:latin typeface="Times New Roman" panose="02020603050405020304" pitchFamily="18" charset="0"/>
                <a:cs typeface="Times New Roman" panose="02020603050405020304" pitchFamily="18" charset="0"/>
              </a:rPr>
              <a:t> (Firth et al., 2021; Sander et al., 2023).</a:t>
            </a:r>
          </a:p>
          <a:p>
            <a:pPr marL="171426" indent="-171426" algn="just">
              <a:lnSpc>
                <a:spcPct val="150000"/>
              </a:lnSpc>
              <a:buFont typeface="Arial" panose="020B0604020202020204" pitchFamily="34" charset="0"/>
              <a:buChar char="•"/>
            </a:pPr>
            <a:r>
              <a:rPr lang="en-US" sz="700" dirty="0" err="1">
                <a:latin typeface="Times New Roman" panose="02020603050405020304" pitchFamily="18" charset="0"/>
                <a:cs typeface="Times New Roman" panose="02020603050405020304" pitchFamily="18" charset="0"/>
              </a:rPr>
              <a:t>MindConnect</a:t>
            </a:r>
            <a:r>
              <a:rPr lang="en-US" sz="700" dirty="0">
                <a:latin typeface="Times New Roman" panose="02020603050405020304" pitchFamily="18" charset="0"/>
                <a:cs typeface="Times New Roman" panose="02020603050405020304" pitchFamily="18" charset="0"/>
              </a:rPr>
              <a:t> is an AI program created by students that supports young adults with </a:t>
            </a:r>
            <a:r>
              <a:rPr lang="en-US" sz="700" dirty="0" err="1">
                <a:latin typeface="Times New Roman" panose="02020603050405020304" pitchFamily="18" charset="0"/>
                <a:cs typeface="Times New Roman" panose="02020603050405020304" pitchFamily="18" charset="0"/>
              </a:rPr>
              <a:t>personalised</a:t>
            </a:r>
            <a:r>
              <a:rPr lang="en-US" sz="700" dirty="0">
                <a:latin typeface="Times New Roman" panose="02020603050405020304" pitchFamily="18" charset="0"/>
                <a:cs typeface="Times New Roman" panose="02020603050405020304" pitchFamily="18" charset="0"/>
              </a:rPr>
              <a:t> wellbeing prompts, mood monitoring, and cognitive-behavioral techniques (</a:t>
            </a:r>
            <a:r>
              <a:rPr lang="en-US" sz="700" dirty="0" err="1">
                <a:latin typeface="Times New Roman" panose="02020603050405020304" pitchFamily="18" charset="0"/>
                <a:cs typeface="Times New Roman" panose="02020603050405020304" pitchFamily="18" charset="0"/>
              </a:rPr>
              <a:t>Lattie</a:t>
            </a:r>
            <a:r>
              <a:rPr lang="en-US" sz="700" dirty="0">
                <a:latin typeface="Times New Roman" panose="02020603050405020304" pitchFamily="18" charset="0"/>
                <a:cs typeface="Times New Roman" panose="02020603050405020304" pitchFamily="18" charset="0"/>
              </a:rPr>
              <a:t> et al., 2022</a:t>
            </a:r>
            <a:r>
              <a:rPr lang="en-US" sz="700" dirty="0" smtClean="0">
                <a:latin typeface="Times New Roman" panose="02020603050405020304" pitchFamily="18" charset="0"/>
                <a:cs typeface="Times New Roman" panose="02020603050405020304" pitchFamily="18" charset="0"/>
              </a:rPr>
              <a:t>).</a:t>
            </a:r>
          </a:p>
          <a:p>
            <a:pPr algn="just">
              <a:lnSpc>
                <a:spcPct val="150000"/>
              </a:lnSpc>
            </a:pPr>
            <a:r>
              <a:rPr lang="en-US" sz="700" dirty="0" smtClean="0">
                <a:latin typeface="Times New Roman" panose="02020603050405020304" pitchFamily="18" charset="0"/>
                <a:cs typeface="Times New Roman" panose="02020603050405020304" pitchFamily="18" charset="0"/>
              </a:rPr>
              <a:t>Key </a:t>
            </a:r>
            <a:r>
              <a:rPr lang="en-US" sz="700" dirty="0">
                <a:latin typeface="Times New Roman" panose="02020603050405020304" pitchFamily="18" charset="0"/>
                <a:cs typeface="Times New Roman" panose="02020603050405020304" pitchFamily="18" charset="0"/>
              </a:rPr>
              <a:t>need: scalable, continuous monitoring to support safer ageing.</a:t>
            </a:r>
          </a:p>
        </p:txBody>
      </p:sp>
      <p:sp>
        <p:nvSpPr>
          <p:cNvPr id="12" name="Rectangle 11"/>
          <p:cNvSpPr/>
          <p:nvPr/>
        </p:nvSpPr>
        <p:spPr>
          <a:xfrm>
            <a:off x="80374" y="4223002"/>
            <a:ext cx="3476337" cy="1708160"/>
          </a:xfrm>
          <a:prstGeom prst="rect">
            <a:avLst/>
          </a:prstGeom>
        </p:spPr>
        <p:txBody>
          <a:bodyPr wrap="square">
            <a:spAutoFit/>
          </a:bodyPr>
          <a:lstStyle/>
          <a:p>
            <a:pPr algn="just">
              <a:lnSpc>
                <a:spcPct val="150000"/>
              </a:lnSpc>
            </a:pPr>
            <a:r>
              <a:rPr lang="en-US" sz="700" b="1" u="sng" dirty="0">
                <a:latin typeface="Times New Roman" panose="02020603050405020304" pitchFamily="18" charset="0"/>
                <a:cs typeface="Times New Roman" panose="02020603050405020304" pitchFamily="18" charset="0"/>
              </a:rPr>
              <a:t>Expected outcomes</a:t>
            </a:r>
          </a:p>
          <a:p>
            <a:pPr marL="171426" indent="-171426" algn="just">
              <a:lnSpc>
                <a:spcPct val="150000"/>
              </a:lnSpc>
              <a:buFont typeface="Arial" panose="020B0604020202020204" pitchFamily="34" charset="0"/>
              <a:buChar char="•"/>
            </a:pPr>
            <a:r>
              <a:rPr lang="en-US" sz="700" dirty="0">
                <a:latin typeface="Times New Roman" panose="02020603050405020304" pitchFamily="18" charset="0"/>
                <a:cs typeface="Times New Roman" panose="02020603050405020304" pitchFamily="18" charset="0"/>
              </a:rPr>
              <a:t>It is anticipated that using COM-B will boost participation, enhance emotional self-management, and lessen stress, anxiety, and depression (</a:t>
            </a:r>
            <a:r>
              <a:rPr lang="en-US" sz="700" dirty="0" err="1">
                <a:latin typeface="Times New Roman" panose="02020603050405020304" pitchFamily="18" charset="0"/>
                <a:cs typeface="Times New Roman" panose="02020603050405020304" pitchFamily="18" charset="0"/>
              </a:rPr>
              <a:t>Harrer</a:t>
            </a:r>
            <a:r>
              <a:rPr lang="en-US" sz="700" dirty="0">
                <a:latin typeface="Times New Roman" panose="02020603050405020304" pitchFamily="18" charset="0"/>
                <a:cs typeface="Times New Roman" panose="02020603050405020304" pitchFamily="18" charset="0"/>
              </a:rPr>
              <a:t> et al., 2021).</a:t>
            </a:r>
          </a:p>
          <a:p>
            <a:pPr marL="171426" indent="-171426" algn="just">
              <a:lnSpc>
                <a:spcPct val="150000"/>
              </a:lnSpc>
              <a:buFont typeface="Arial" panose="020B0604020202020204" pitchFamily="34" charset="0"/>
              <a:buChar char="•"/>
            </a:pPr>
            <a:r>
              <a:rPr lang="en-US" sz="700" dirty="0">
                <a:latin typeface="Times New Roman" panose="02020603050405020304" pitchFamily="18" charset="0"/>
                <a:cs typeface="Times New Roman" panose="02020603050405020304" pitchFamily="18" charset="0"/>
              </a:rPr>
              <a:t>Improved wellbeing and help-seeking are associated with digital interventions that increase capability and motivation (</a:t>
            </a:r>
            <a:r>
              <a:rPr lang="en-US" sz="700" dirty="0" err="1">
                <a:latin typeface="Times New Roman" panose="02020603050405020304" pitchFamily="18" charset="0"/>
                <a:cs typeface="Times New Roman" panose="02020603050405020304" pitchFamily="18" charset="0"/>
              </a:rPr>
              <a:t>Cuijpers</a:t>
            </a:r>
            <a:r>
              <a:rPr lang="en-US" sz="700" dirty="0">
                <a:latin typeface="Times New Roman" panose="02020603050405020304" pitchFamily="18" charset="0"/>
                <a:cs typeface="Times New Roman" panose="02020603050405020304" pitchFamily="18" charset="0"/>
              </a:rPr>
              <a:t> et al., 2023).</a:t>
            </a:r>
          </a:p>
          <a:p>
            <a:pPr marL="171426" indent="-171426" algn="just">
              <a:lnSpc>
                <a:spcPct val="150000"/>
              </a:lnSpc>
              <a:buFont typeface="Arial" panose="020B0604020202020204" pitchFamily="34" charset="0"/>
              <a:buChar char="•"/>
            </a:pPr>
            <a:r>
              <a:rPr lang="en-US" sz="700" dirty="0" err="1">
                <a:latin typeface="Times New Roman" panose="02020603050405020304" pitchFamily="18" charset="0"/>
                <a:cs typeface="Times New Roman" panose="02020603050405020304" pitchFamily="18" charset="0"/>
              </a:rPr>
              <a:t>MindConnect</a:t>
            </a:r>
            <a:r>
              <a:rPr lang="en-US" sz="700" dirty="0">
                <a:latin typeface="Times New Roman" panose="02020603050405020304" pitchFamily="18" charset="0"/>
                <a:cs typeface="Times New Roman" panose="02020603050405020304" pitchFamily="18" charset="0"/>
              </a:rPr>
              <a:t> may encourage early support-seeking by lowering stigma and access hurdles (Robinson et al., 2023).</a:t>
            </a:r>
          </a:p>
          <a:p>
            <a:pPr marL="171426" indent="-171426" algn="just">
              <a:lnSpc>
                <a:spcPct val="150000"/>
              </a:lnSpc>
              <a:buFont typeface="Arial" panose="020B0604020202020204" pitchFamily="34" charset="0"/>
              <a:buChar char="•"/>
            </a:pPr>
            <a:r>
              <a:rPr lang="en-US" sz="700" dirty="0">
                <a:latin typeface="Times New Roman" panose="02020603050405020304" pitchFamily="18" charset="0"/>
                <a:cs typeface="Times New Roman" panose="02020603050405020304" pitchFamily="18" charset="0"/>
              </a:rPr>
              <a:t>Increased mood awareness and coping skills may eventually boost social confidence, academic performance, and lessen disparities in students' mental health (Hyun et al., 2021)..</a:t>
            </a:r>
          </a:p>
        </p:txBody>
      </p:sp>
      <p:sp>
        <p:nvSpPr>
          <p:cNvPr id="13" name="Rectangle 12"/>
          <p:cNvSpPr/>
          <p:nvPr/>
        </p:nvSpPr>
        <p:spPr>
          <a:xfrm>
            <a:off x="3665597" y="2685345"/>
            <a:ext cx="3182876" cy="2173544"/>
          </a:xfrm>
          <a:prstGeom prst="rect">
            <a:avLst/>
          </a:prstGeom>
        </p:spPr>
        <p:txBody>
          <a:bodyPr wrap="square">
            <a:spAutoFit/>
          </a:bodyPr>
          <a:lstStyle/>
          <a:p>
            <a:pPr algn="ctr">
              <a:lnSpc>
                <a:spcPct val="150000"/>
              </a:lnSpc>
            </a:pPr>
            <a:r>
              <a:rPr lang="en-US" sz="700" b="1" u="sng" dirty="0">
                <a:latin typeface="Times New Roman" panose="02020603050405020304" pitchFamily="18" charset="0"/>
                <a:cs typeface="Times New Roman" panose="02020603050405020304" pitchFamily="18" charset="0"/>
              </a:rPr>
              <a:t>Health promotion values and principles</a:t>
            </a:r>
          </a:p>
          <a:p>
            <a:pPr marL="171426" indent="-171426" algn="just">
              <a:lnSpc>
                <a:spcPct val="150000"/>
              </a:lnSpc>
              <a:buFont typeface="Wingdings" panose="05000000000000000000" pitchFamily="2" charset="2"/>
              <a:buChar char="v"/>
            </a:pPr>
            <a:r>
              <a:rPr lang="en-US" sz="700" dirty="0">
                <a:latin typeface="Times New Roman" panose="02020603050405020304" pitchFamily="18" charset="0"/>
                <a:cs typeface="Times New Roman" panose="02020603050405020304" pitchFamily="18" charset="0"/>
              </a:rPr>
              <a:t>Recent public health plans underline that fairness, empowerment, engagement, and overall wellness are the cornerstones of health promotion (WHO, 2022).</a:t>
            </a:r>
          </a:p>
          <a:p>
            <a:pPr marL="171426" indent="-171426" algn="just">
              <a:lnSpc>
                <a:spcPct val="150000"/>
              </a:lnSpc>
              <a:buFont typeface="Wingdings" panose="05000000000000000000" pitchFamily="2" charset="2"/>
              <a:buChar char="v"/>
            </a:pPr>
            <a:r>
              <a:rPr lang="en-US" sz="700" dirty="0">
                <a:latin typeface="Times New Roman" panose="02020603050405020304" pitchFamily="18" charset="0"/>
                <a:cs typeface="Times New Roman" panose="02020603050405020304" pitchFamily="18" charset="0"/>
              </a:rPr>
              <a:t>Through accessible, encouraging surroundings, it seeks to empower people to take charge of their health (Jackson and Waters, 2021).</a:t>
            </a:r>
          </a:p>
          <a:p>
            <a:pPr marL="171426" indent="-171426" algn="just">
              <a:lnSpc>
                <a:spcPct val="150000"/>
              </a:lnSpc>
              <a:buFont typeface="Wingdings" panose="05000000000000000000" pitchFamily="2" charset="2"/>
              <a:buChar char="v"/>
            </a:pPr>
            <a:r>
              <a:rPr lang="en-US" sz="700" dirty="0">
                <a:latin typeface="Times New Roman" panose="02020603050405020304" pitchFamily="18" charset="0"/>
                <a:cs typeface="Times New Roman" panose="02020603050405020304" pitchFamily="18" charset="0"/>
              </a:rPr>
              <a:t>By encouraging self-management, enhancing mental health literacy, and providing easily accessible, reasonably priced digital help, </a:t>
            </a:r>
            <a:r>
              <a:rPr lang="en-US" sz="700" dirty="0" err="1">
                <a:latin typeface="Times New Roman" panose="02020603050405020304" pitchFamily="18" charset="0"/>
                <a:cs typeface="Times New Roman" panose="02020603050405020304" pitchFamily="18" charset="0"/>
              </a:rPr>
              <a:t>MindConnect</a:t>
            </a:r>
            <a:r>
              <a:rPr lang="en-US" sz="700" dirty="0">
                <a:latin typeface="Times New Roman" panose="02020603050405020304" pitchFamily="18" charset="0"/>
                <a:cs typeface="Times New Roman" panose="02020603050405020304" pitchFamily="18" charset="0"/>
              </a:rPr>
              <a:t> is consistent with these ideals (Bailey et al., 2022).</a:t>
            </a:r>
          </a:p>
          <a:p>
            <a:pPr marL="171426" indent="-171426" algn="just">
              <a:lnSpc>
                <a:spcPct val="150000"/>
              </a:lnSpc>
              <a:buFont typeface="Wingdings" panose="05000000000000000000" pitchFamily="2" charset="2"/>
              <a:buChar char="v"/>
            </a:pPr>
            <a:r>
              <a:rPr lang="en-US" sz="700" dirty="0">
                <a:latin typeface="Times New Roman" panose="02020603050405020304" pitchFamily="18" charset="0"/>
                <a:cs typeface="Times New Roman" panose="02020603050405020304" pitchFamily="18" charset="0"/>
              </a:rPr>
              <a:t>The software promotes autonomy by enabling young adults to monitor their feelings, make objectives, and learn coping mechanisms (Pang et al., 2023).</a:t>
            </a:r>
          </a:p>
          <a:p>
            <a:pPr marL="171426" indent="-171426" algn="just">
              <a:lnSpc>
                <a:spcPct val="150000"/>
              </a:lnSpc>
              <a:buFont typeface="Wingdings" panose="05000000000000000000" pitchFamily="2" charset="2"/>
              <a:buChar char="v"/>
            </a:pPr>
            <a:r>
              <a:rPr lang="en-US" sz="700" dirty="0" err="1">
                <a:latin typeface="Times New Roman" panose="02020603050405020304" pitchFamily="18" charset="0"/>
                <a:cs typeface="Times New Roman" panose="02020603050405020304" pitchFamily="18" charset="0"/>
              </a:rPr>
              <a:t>MindConnect</a:t>
            </a:r>
            <a:r>
              <a:rPr lang="en-US" sz="700" dirty="0">
                <a:latin typeface="Times New Roman" panose="02020603050405020304" pitchFamily="18" charset="0"/>
                <a:cs typeface="Times New Roman" panose="02020603050405020304" pitchFamily="18" charset="0"/>
              </a:rPr>
              <a:t> promotes equitable participation and lessens gaps in digital mental health by integrating privacy protections and inclusive design (Robinson et al., 2023)..</a:t>
            </a:r>
          </a:p>
        </p:txBody>
      </p:sp>
      <p:sp>
        <p:nvSpPr>
          <p:cNvPr id="14" name="Rectangle 13"/>
          <p:cNvSpPr/>
          <p:nvPr/>
        </p:nvSpPr>
        <p:spPr>
          <a:xfrm>
            <a:off x="-42518" y="9772673"/>
            <a:ext cx="7010400" cy="2308324"/>
          </a:xfrm>
          <a:prstGeom prst="rect">
            <a:avLst/>
          </a:prstGeom>
        </p:spPr>
        <p:txBody>
          <a:bodyPr wrap="square">
            <a:spAutoFit/>
          </a:bodyPr>
          <a:lstStyle/>
          <a:p>
            <a:pPr algn="ctr">
              <a:lnSpc>
                <a:spcPct val="150000"/>
              </a:lnSpc>
            </a:pPr>
            <a:r>
              <a:rPr lang="en-IN" sz="600" b="1" u="sng" dirty="0">
                <a:latin typeface="Times New Roman" panose="02020603050405020304" pitchFamily="18" charset="0"/>
                <a:cs typeface="Times New Roman" panose="02020603050405020304" pitchFamily="18" charset="0"/>
              </a:rPr>
              <a:t>References</a:t>
            </a:r>
          </a:p>
          <a:p>
            <a:pPr marL="228567" indent="-228567" algn="just">
              <a:lnSpc>
                <a:spcPct val="150000"/>
              </a:lnSpc>
              <a:buFont typeface="+mj-lt"/>
              <a:buAutoNum type="arabicPeriod"/>
            </a:pPr>
            <a:r>
              <a:rPr lang="en-US" sz="600" dirty="0">
                <a:latin typeface="Times New Roman" panose="02020603050405020304" pitchFamily="18" charset="0"/>
                <a:cs typeface="Times New Roman" panose="02020603050405020304" pitchFamily="18" charset="0"/>
              </a:rPr>
              <a:t>Barker, F. et al. (2020) ‘</a:t>
            </a:r>
            <a:r>
              <a:rPr lang="en-US" sz="600" dirty="0" err="1">
                <a:latin typeface="Times New Roman" panose="02020603050405020304" pitchFamily="18" charset="0"/>
                <a:cs typeface="Times New Roman" panose="02020603050405020304" pitchFamily="18" charset="0"/>
              </a:rPr>
              <a:t>Behaviour</a:t>
            </a:r>
            <a:r>
              <a:rPr lang="en-US" sz="600" dirty="0">
                <a:latin typeface="Times New Roman" panose="02020603050405020304" pitchFamily="18" charset="0"/>
                <a:cs typeface="Times New Roman" panose="02020603050405020304" pitchFamily="18" charset="0"/>
              </a:rPr>
              <a:t> change techniques in digital health interventions’, BMC Public Health, 20(1), pp. 1–12. Available at: </a:t>
            </a:r>
            <a:r>
              <a:rPr lang="en-US" sz="600" dirty="0">
                <a:latin typeface="Times New Roman" panose="02020603050405020304" pitchFamily="18" charset="0"/>
                <a:cs typeface="Times New Roman" panose="02020603050405020304" pitchFamily="18" charset="0"/>
                <a:hlinkClick r:id="rId3"/>
              </a:rPr>
              <a:t>https://doi.org/10.1186/s12889-020-08964-8</a:t>
            </a:r>
            <a:endParaRPr lang="en-US" sz="600" dirty="0">
              <a:latin typeface="Times New Roman" panose="02020603050405020304" pitchFamily="18" charset="0"/>
              <a:cs typeface="Times New Roman" panose="02020603050405020304" pitchFamily="18" charset="0"/>
            </a:endParaRPr>
          </a:p>
          <a:p>
            <a:pPr marL="228567" indent="-228567" algn="just">
              <a:lnSpc>
                <a:spcPct val="150000"/>
              </a:lnSpc>
              <a:buFont typeface="+mj-lt"/>
              <a:buAutoNum type="arabicPeriod"/>
            </a:pPr>
            <a:r>
              <a:rPr lang="en-US" sz="600" dirty="0">
                <a:latin typeface="Times New Roman" panose="02020603050405020304" pitchFamily="18" charset="0"/>
                <a:cs typeface="Times New Roman" panose="02020603050405020304" pitchFamily="18" charset="0"/>
              </a:rPr>
              <a:t>Fleming, T. et al. (2022) ‘Digital mental health interventions for young people’, The Lancet Digital Health, 4(4), pp. e251–e262. Available at: </a:t>
            </a:r>
            <a:r>
              <a:rPr lang="en-US" sz="600" dirty="0">
                <a:latin typeface="Times New Roman" panose="02020603050405020304" pitchFamily="18" charset="0"/>
                <a:cs typeface="Times New Roman" panose="02020603050405020304" pitchFamily="18" charset="0"/>
                <a:hlinkClick r:id="rId4"/>
              </a:rPr>
              <a:t>https://doi.org/10.1016/S2589-7500(22)00032-0</a:t>
            </a:r>
            <a:r>
              <a:rPr lang="en-US" sz="600" dirty="0">
                <a:latin typeface="Times New Roman" panose="02020603050405020304" pitchFamily="18" charset="0"/>
                <a:cs typeface="Times New Roman" panose="02020603050405020304" pitchFamily="18" charset="0"/>
              </a:rPr>
              <a:t> </a:t>
            </a:r>
          </a:p>
          <a:p>
            <a:pPr marL="228567" indent="-228567" algn="just">
              <a:lnSpc>
                <a:spcPct val="150000"/>
              </a:lnSpc>
              <a:buFont typeface="+mj-lt"/>
              <a:buAutoNum type="arabicPeriod"/>
            </a:pPr>
            <a:r>
              <a:rPr lang="en-US" sz="600" dirty="0" err="1">
                <a:latin typeface="Times New Roman" panose="02020603050405020304" pitchFamily="18" charset="0"/>
                <a:cs typeface="Times New Roman" panose="02020603050405020304" pitchFamily="18" charset="0"/>
              </a:rPr>
              <a:t>Gilbody</a:t>
            </a:r>
            <a:r>
              <a:rPr lang="en-US" sz="600" dirty="0">
                <a:latin typeface="Times New Roman" panose="02020603050405020304" pitchFamily="18" charset="0"/>
                <a:cs typeface="Times New Roman" panose="02020603050405020304" pitchFamily="18" charset="0"/>
              </a:rPr>
              <a:t>, S. et al. (2021) ‘Barriers to accessing mental health support’, BMJ, 372, pp. n165. Available at: </a:t>
            </a:r>
            <a:r>
              <a:rPr lang="en-US" sz="600" dirty="0">
                <a:latin typeface="Times New Roman" panose="02020603050405020304" pitchFamily="18" charset="0"/>
                <a:cs typeface="Times New Roman" panose="02020603050405020304" pitchFamily="18" charset="0"/>
                <a:hlinkClick r:id="rId5"/>
              </a:rPr>
              <a:t>https://doi.org/10.1136/bmj.n165</a:t>
            </a:r>
            <a:r>
              <a:rPr lang="en-US" sz="600" dirty="0">
                <a:latin typeface="Times New Roman" panose="02020603050405020304" pitchFamily="18" charset="0"/>
                <a:cs typeface="Times New Roman" panose="02020603050405020304" pitchFamily="18" charset="0"/>
              </a:rPr>
              <a:t> </a:t>
            </a:r>
          </a:p>
          <a:p>
            <a:pPr marL="228567" indent="-228567" algn="just">
              <a:lnSpc>
                <a:spcPct val="150000"/>
              </a:lnSpc>
              <a:buFont typeface="+mj-lt"/>
              <a:buAutoNum type="arabicPeriod"/>
            </a:pPr>
            <a:r>
              <a:rPr lang="en-US" sz="600" dirty="0" err="1">
                <a:latin typeface="Times New Roman" panose="02020603050405020304" pitchFamily="18" charset="0"/>
                <a:cs typeface="Times New Roman" panose="02020603050405020304" pitchFamily="18" charset="0"/>
              </a:rPr>
              <a:t>Harrer</a:t>
            </a:r>
            <a:r>
              <a:rPr lang="en-US" sz="600" dirty="0">
                <a:latin typeface="Times New Roman" panose="02020603050405020304" pitchFamily="18" charset="0"/>
                <a:cs typeface="Times New Roman" panose="02020603050405020304" pitchFamily="18" charset="0"/>
              </a:rPr>
              <a:t>, M. et al. (2021) ‘Internet-based interventions for mental health in students’, Journal of Medical Internet Research, 23(3), p. e23498. Available at: </a:t>
            </a:r>
            <a:r>
              <a:rPr lang="en-US" sz="600" dirty="0">
                <a:latin typeface="Times New Roman" panose="02020603050405020304" pitchFamily="18" charset="0"/>
                <a:cs typeface="Times New Roman" panose="02020603050405020304" pitchFamily="18" charset="0"/>
                <a:hlinkClick r:id="rId6"/>
              </a:rPr>
              <a:t>https://doi.org/10.2196/23498</a:t>
            </a:r>
            <a:r>
              <a:rPr lang="en-US" sz="600" dirty="0">
                <a:latin typeface="Times New Roman" panose="02020603050405020304" pitchFamily="18" charset="0"/>
                <a:cs typeface="Times New Roman" panose="02020603050405020304" pitchFamily="18" charset="0"/>
              </a:rPr>
              <a:t> </a:t>
            </a:r>
          </a:p>
          <a:p>
            <a:pPr marL="228567" indent="-228567" algn="just">
              <a:lnSpc>
                <a:spcPct val="150000"/>
              </a:lnSpc>
              <a:buFont typeface="+mj-lt"/>
              <a:buAutoNum type="arabicPeriod"/>
            </a:pPr>
            <a:r>
              <a:rPr lang="en-US" sz="600" dirty="0" err="1">
                <a:latin typeface="Times New Roman" panose="02020603050405020304" pitchFamily="18" charset="0"/>
                <a:cs typeface="Times New Roman" panose="02020603050405020304" pitchFamily="18" charset="0"/>
              </a:rPr>
              <a:t>Linardon</a:t>
            </a:r>
            <a:r>
              <a:rPr lang="en-US" sz="600" dirty="0">
                <a:latin typeface="Times New Roman" panose="02020603050405020304" pitchFamily="18" charset="0"/>
                <a:cs typeface="Times New Roman" panose="02020603050405020304" pitchFamily="18" charset="0"/>
              </a:rPr>
              <a:t>, J. et al. (2022) ‘</a:t>
            </a:r>
            <a:r>
              <a:rPr lang="en-US" sz="600" dirty="0" err="1">
                <a:latin typeface="Times New Roman" panose="02020603050405020304" pitchFamily="18" charset="0"/>
                <a:cs typeface="Times New Roman" panose="02020603050405020304" pitchFamily="18" charset="0"/>
              </a:rPr>
              <a:t>Personalisation</a:t>
            </a:r>
            <a:r>
              <a:rPr lang="en-US" sz="600" dirty="0">
                <a:latin typeface="Times New Roman" panose="02020603050405020304" pitchFamily="18" charset="0"/>
                <a:cs typeface="Times New Roman" panose="02020603050405020304" pitchFamily="18" charset="0"/>
              </a:rPr>
              <a:t> in digital mental health’, Clinical Psychology Review, 93, p. 102144. Available at: </a:t>
            </a:r>
            <a:r>
              <a:rPr lang="en-US" sz="600" dirty="0">
                <a:latin typeface="Times New Roman" panose="02020603050405020304" pitchFamily="18" charset="0"/>
                <a:cs typeface="Times New Roman" panose="02020603050405020304" pitchFamily="18" charset="0"/>
                <a:hlinkClick r:id="rId7"/>
              </a:rPr>
              <a:t>https://doi.org/10.1016/j.cpr.2022.102144</a:t>
            </a:r>
            <a:r>
              <a:rPr lang="en-US" sz="600" dirty="0">
                <a:latin typeface="Times New Roman" panose="02020603050405020304" pitchFamily="18" charset="0"/>
                <a:cs typeface="Times New Roman" panose="02020603050405020304" pitchFamily="18" charset="0"/>
              </a:rPr>
              <a:t> </a:t>
            </a:r>
          </a:p>
          <a:p>
            <a:pPr marL="228567" indent="-228567" algn="just">
              <a:lnSpc>
                <a:spcPct val="150000"/>
              </a:lnSpc>
              <a:buFont typeface="+mj-lt"/>
              <a:buAutoNum type="arabicPeriod"/>
            </a:pPr>
            <a:r>
              <a:rPr lang="en-US" sz="600" dirty="0" err="1">
                <a:latin typeface="Times New Roman" panose="02020603050405020304" pitchFamily="18" charset="0"/>
                <a:cs typeface="Times New Roman" panose="02020603050405020304" pitchFamily="18" charset="0"/>
              </a:rPr>
              <a:t>Michie</a:t>
            </a:r>
            <a:r>
              <a:rPr lang="en-US" sz="600" dirty="0">
                <a:latin typeface="Times New Roman" panose="02020603050405020304" pitchFamily="18" charset="0"/>
                <a:cs typeface="Times New Roman" panose="02020603050405020304" pitchFamily="18" charset="0"/>
              </a:rPr>
              <a:t>, S. et al. (2021) The </a:t>
            </a:r>
            <a:r>
              <a:rPr lang="en-US" sz="600" dirty="0" err="1">
                <a:latin typeface="Times New Roman" panose="02020603050405020304" pitchFamily="18" charset="0"/>
                <a:cs typeface="Times New Roman" panose="02020603050405020304" pitchFamily="18" charset="0"/>
              </a:rPr>
              <a:t>Behaviour</a:t>
            </a:r>
            <a:r>
              <a:rPr lang="en-US" sz="600" dirty="0">
                <a:latin typeface="Times New Roman" panose="02020603050405020304" pitchFamily="18" charset="0"/>
                <a:cs typeface="Times New Roman" panose="02020603050405020304" pitchFamily="18" charset="0"/>
              </a:rPr>
              <a:t> Change Wheel. London: UCL Press. Available at: </a:t>
            </a:r>
            <a:r>
              <a:rPr lang="en-US" sz="600" dirty="0">
                <a:latin typeface="Times New Roman" panose="02020603050405020304" pitchFamily="18" charset="0"/>
                <a:cs typeface="Times New Roman" panose="02020603050405020304" pitchFamily="18" charset="0"/>
                <a:hlinkClick r:id="rId8"/>
              </a:rPr>
              <a:t>https://www.ucl.ac.uk/behaviour-change</a:t>
            </a:r>
            <a:r>
              <a:rPr lang="en-US" sz="600" dirty="0">
                <a:latin typeface="Times New Roman" panose="02020603050405020304" pitchFamily="18" charset="0"/>
                <a:cs typeface="Times New Roman" panose="02020603050405020304" pitchFamily="18" charset="0"/>
              </a:rPr>
              <a:t> </a:t>
            </a:r>
          </a:p>
          <a:p>
            <a:pPr marL="228567" indent="-228567" algn="just">
              <a:lnSpc>
                <a:spcPct val="150000"/>
              </a:lnSpc>
              <a:buFont typeface="+mj-lt"/>
              <a:buAutoNum type="arabicPeriod"/>
            </a:pPr>
            <a:r>
              <a:rPr lang="en-US" sz="600" dirty="0" err="1">
                <a:latin typeface="Times New Roman" panose="02020603050405020304" pitchFamily="18" charset="0"/>
                <a:cs typeface="Times New Roman" panose="02020603050405020304" pitchFamily="18" charset="0"/>
              </a:rPr>
              <a:t>Nutbeam</a:t>
            </a:r>
            <a:r>
              <a:rPr lang="en-US" sz="600" dirty="0">
                <a:latin typeface="Times New Roman" panose="02020603050405020304" pitchFamily="18" charset="0"/>
                <a:cs typeface="Times New Roman" panose="02020603050405020304" pitchFamily="18" charset="0"/>
              </a:rPr>
              <a:t>, D. and Muscat, D. (2021) ‘Health promotion literacy’, Health Promotion International, 36(2), pp. 314–321. Available at: </a:t>
            </a:r>
            <a:r>
              <a:rPr lang="en-US" sz="600" dirty="0">
                <a:latin typeface="Times New Roman" panose="02020603050405020304" pitchFamily="18" charset="0"/>
                <a:cs typeface="Times New Roman" panose="02020603050405020304" pitchFamily="18" charset="0"/>
                <a:hlinkClick r:id="rId9"/>
              </a:rPr>
              <a:t>https://doi.org/10.1093/heapro/daaa030</a:t>
            </a:r>
            <a:r>
              <a:rPr lang="en-US" sz="600" dirty="0">
                <a:latin typeface="Times New Roman" panose="02020603050405020304" pitchFamily="18" charset="0"/>
                <a:cs typeface="Times New Roman" panose="02020603050405020304" pitchFamily="18" charset="0"/>
              </a:rPr>
              <a:t> </a:t>
            </a:r>
          </a:p>
          <a:p>
            <a:pPr marL="228567" indent="-228567" algn="just">
              <a:lnSpc>
                <a:spcPct val="150000"/>
              </a:lnSpc>
              <a:buFont typeface="+mj-lt"/>
              <a:buAutoNum type="arabicPeriod"/>
            </a:pPr>
            <a:r>
              <a:rPr lang="en-US" sz="600" dirty="0">
                <a:latin typeface="Times New Roman" panose="02020603050405020304" pitchFamily="18" charset="0"/>
                <a:cs typeface="Times New Roman" panose="02020603050405020304" pitchFamily="18" charset="0"/>
              </a:rPr>
              <a:t>Patel, V. et al. (2023) ‘Youth mental health and global burden’, The Lancet Psychiatry, 10(1), pp. 15–25. Available at: </a:t>
            </a:r>
            <a:r>
              <a:rPr lang="en-US" sz="600" dirty="0">
                <a:latin typeface="Times New Roman" panose="02020603050405020304" pitchFamily="18" charset="0"/>
                <a:cs typeface="Times New Roman" panose="02020603050405020304" pitchFamily="18" charset="0"/>
                <a:hlinkClick r:id="rId10"/>
              </a:rPr>
              <a:t>https://doi.org/10.1016/S2215-0366(22)00302-1</a:t>
            </a:r>
            <a:endParaRPr lang="en-US" sz="600" dirty="0">
              <a:latin typeface="Times New Roman" panose="02020603050405020304" pitchFamily="18" charset="0"/>
              <a:cs typeface="Times New Roman" panose="02020603050405020304" pitchFamily="18" charset="0"/>
            </a:endParaRPr>
          </a:p>
          <a:p>
            <a:pPr marL="228567" indent="-228567" algn="just">
              <a:lnSpc>
                <a:spcPct val="150000"/>
              </a:lnSpc>
              <a:buFont typeface="+mj-lt"/>
              <a:buAutoNum type="arabicPeriod"/>
            </a:pPr>
            <a:r>
              <a:rPr lang="en-US" sz="600" dirty="0">
                <a:latin typeface="Times New Roman" panose="02020603050405020304" pitchFamily="18" charset="0"/>
                <a:cs typeface="Times New Roman" panose="02020603050405020304" pitchFamily="18" charset="0"/>
              </a:rPr>
              <a:t>WHO (2021) Health Promotion Principles. Available at: </a:t>
            </a:r>
            <a:r>
              <a:rPr lang="en-US" sz="600" dirty="0">
                <a:latin typeface="Times New Roman" panose="02020603050405020304" pitchFamily="18" charset="0"/>
                <a:cs typeface="Times New Roman" panose="02020603050405020304" pitchFamily="18" charset="0"/>
                <a:hlinkClick r:id="rId11"/>
              </a:rPr>
              <a:t>https://www.who.int/health-topics/health-promotion</a:t>
            </a:r>
            <a:r>
              <a:rPr lang="en-US" sz="600" dirty="0">
                <a:latin typeface="Times New Roman" panose="02020603050405020304" pitchFamily="18" charset="0"/>
                <a:cs typeface="Times New Roman" panose="02020603050405020304" pitchFamily="18" charset="0"/>
              </a:rPr>
              <a:t> </a:t>
            </a:r>
          </a:p>
          <a:p>
            <a:pPr marL="228567" indent="-228567" algn="just">
              <a:lnSpc>
                <a:spcPct val="150000"/>
              </a:lnSpc>
              <a:buFont typeface="+mj-lt"/>
              <a:buAutoNum type="arabicPeriod"/>
            </a:pPr>
            <a:r>
              <a:rPr lang="en-US" sz="600" dirty="0">
                <a:latin typeface="Times New Roman" panose="02020603050405020304" pitchFamily="18" charset="0"/>
                <a:cs typeface="Times New Roman" panose="02020603050405020304" pitchFamily="18" charset="0"/>
              </a:rPr>
              <a:t>WHO (2022) World Mental Health Report. Available at: </a:t>
            </a:r>
            <a:r>
              <a:rPr lang="en-US" sz="600" dirty="0">
                <a:latin typeface="Times New Roman" panose="02020603050405020304" pitchFamily="18" charset="0"/>
                <a:cs typeface="Times New Roman" panose="02020603050405020304" pitchFamily="18" charset="0"/>
                <a:hlinkClick r:id="rId12"/>
              </a:rPr>
              <a:t>https://www.who.int/publications/i/item/9789240049338</a:t>
            </a:r>
            <a:r>
              <a:rPr lang="en-US" sz="600" dirty="0">
                <a:latin typeface="Times New Roman" panose="02020603050405020304" pitchFamily="18" charset="0"/>
                <a:cs typeface="Times New Roman" panose="02020603050405020304" pitchFamily="18" charset="0"/>
              </a:rPr>
              <a:t> </a:t>
            </a:r>
          </a:p>
          <a:p>
            <a:pPr marL="228567" indent="-228567" algn="just">
              <a:lnSpc>
                <a:spcPct val="150000"/>
              </a:lnSpc>
              <a:buFont typeface="+mj-lt"/>
              <a:buAutoNum type="arabicPeriod"/>
            </a:pPr>
            <a:r>
              <a:rPr lang="en-US" sz="600" dirty="0">
                <a:latin typeface="Times New Roman" panose="02020603050405020304" pitchFamily="18" charset="0"/>
                <a:cs typeface="Times New Roman" panose="02020603050405020304" pitchFamily="18" charset="0"/>
              </a:rPr>
              <a:t>NHS (2024) Young People’s Mental Health Access Report. Available at: </a:t>
            </a:r>
            <a:r>
              <a:rPr lang="en-US" sz="600" dirty="0">
                <a:latin typeface="Times New Roman" panose="02020603050405020304" pitchFamily="18" charset="0"/>
                <a:cs typeface="Times New Roman" panose="02020603050405020304" pitchFamily="18" charset="0"/>
                <a:hlinkClick r:id="rId13"/>
              </a:rPr>
              <a:t>https://www.nhs.uk/mental-health</a:t>
            </a:r>
            <a:r>
              <a:rPr lang="en-US" sz="600" dirty="0">
                <a:latin typeface="Times New Roman" panose="02020603050405020304" pitchFamily="18" charset="0"/>
                <a:cs typeface="Times New Roman" panose="02020603050405020304" pitchFamily="18" charset="0"/>
              </a:rPr>
              <a:t> </a:t>
            </a:r>
          </a:p>
          <a:p>
            <a:pPr marL="228567" indent="-228567" algn="just">
              <a:lnSpc>
                <a:spcPct val="150000"/>
              </a:lnSpc>
              <a:buFont typeface="+mj-lt"/>
              <a:buAutoNum type="arabicPeriod"/>
            </a:pPr>
            <a:r>
              <a:rPr lang="en-US" sz="600" dirty="0">
                <a:latin typeface="Times New Roman" panose="02020603050405020304" pitchFamily="18" charset="0"/>
                <a:cs typeface="Times New Roman" panose="02020603050405020304" pitchFamily="18" charset="0"/>
              </a:rPr>
              <a:t>Mental Health Foundation (2023) ‘Mental health in young adults’. Available at: </a:t>
            </a:r>
            <a:r>
              <a:rPr lang="en-US" sz="600" dirty="0">
                <a:latin typeface="Times New Roman" panose="02020603050405020304" pitchFamily="18" charset="0"/>
                <a:cs typeface="Times New Roman" panose="02020603050405020304" pitchFamily="18" charset="0"/>
                <a:hlinkClick r:id="rId14"/>
              </a:rPr>
              <a:t>https://www.mentalhealth.org.uk</a:t>
            </a:r>
            <a:endParaRPr lang="en-US" sz="600" dirty="0">
              <a:latin typeface="Times New Roman" panose="02020603050405020304" pitchFamily="18" charset="0"/>
              <a:cs typeface="Times New Roman" panose="02020603050405020304" pitchFamily="18" charset="0"/>
            </a:endParaRPr>
          </a:p>
          <a:p>
            <a:pPr marL="228567" indent="-228567" algn="just">
              <a:lnSpc>
                <a:spcPct val="150000"/>
              </a:lnSpc>
              <a:buFont typeface="+mj-lt"/>
              <a:buAutoNum type="arabicPeriod"/>
            </a:pPr>
            <a:r>
              <a:rPr lang="en-US" sz="600" dirty="0">
                <a:latin typeface="Times New Roman" panose="02020603050405020304" pitchFamily="18" charset="0"/>
                <a:cs typeface="Times New Roman" panose="02020603050405020304" pitchFamily="18" charset="0"/>
              </a:rPr>
              <a:t>UNICEF (2021) ‘On My Mind: Promoting Youth Wellbeing’. Available at: </a:t>
            </a:r>
            <a:r>
              <a:rPr lang="en-US" sz="600" dirty="0">
                <a:latin typeface="Times New Roman" panose="02020603050405020304" pitchFamily="18" charset="0"/>
                <a:cs typeface="Times New Roman" panose="02020603050405020304" pitchFamily="18" charset="0"/>
                <a:hlinkClick r:id="rId15"/>
              </a:rPr>
              <a:t>https://www.unicef.org/reports/on-my-mind</a:t>
            </a:r>
            <a:r>
              <a:rPr lang="en-US" sz="600" dirty="0">
                <a:latin typeface="Times New Roman" panose="02020603050405020304" pitchFamily="18" charset="0"/>
                <a:cs typeface="Times New Roman" panose="02020603050405020304" pitchFamily="18" charset="0"/>
              </a:rPr>
              <a:t> </a:t>
            </a:r>
          </a:p>
          <a:p>
            <a:pPr marL="228567" indent="-228567" algn="just">
              <a:lnSpc>
                <a:spcPct val="150000"/>
              </a:lnSpc>
              <a:buFont typeface="+mj-lt"/>
              <a:buAutoNum type="arabicPeriod"/>
            </a:pPr>
            <a:r>
              <a:rPr lang="en-US" sz="600" dirty="0">
                <a:latin typeface="Times New Roman" panose="02020603050405020304" pitchFamily="18" charset="0"/>
                <a:cs typeface="Times New Roman" panose="02020603050405020304" pitchFamily="18" charset="0"/>
              </a:rPr>
              <a:t>APA (2022) ‘Digital tools in mental health care’. Available at: </a:t>
            </a:r>
            <a:r>
              <a:rPr lang="en-US" sz="600" dirty="0">
                <a:latin typeface="Times New Roman" panose="02020603050405020304" pitchFamily="18" charset="0"/>
                <a:cs typeface="Times New Roman" panose="02020603050405020304" pitchFamily="18" charset="0"/>
                <a:hlinkClick r:id="rId16"/>
              </a:rPr>
              <a:t>https://www.apa.org</a:t>
            </a:r>
            <a:endParaRPr lang="en-US" sz="600" dirty="0">
              <a:latin typeface="Times New Roman" panose="02020603050405020304" pitchFamily="18" charset="0"/>
              <a:cs typeface="Times New Roman" panose="02020603050405020304" pitchFamily="18" charset="0"/>
            </a:endParaRPr>
          </a:p>
          <a:p>
            <a:pPr marL="228567" indent="-228567" algn="just">
              <a:lnSpc>
                <a:spcPct val="150000"/>
              </a:lnSpc>
              <a:buFont typeface="+mj-lt"/>
              <a:buAutoNum type="arabicPeriod"/>
            </a:pPr>
            <a:r>
              <a:rPr lang="en-US" sz="600" dirty="0">
                <a:latin typeface="Times New Roman" panose="02020603050405020304" pitchFamily="18" charset="0"/>
                <a:cs typeface="Times New Roman" panose="02020603050405020304" pitchFamily="18" charset="0"/>
              </a:rPr>
              <a:t>University Mental Health Charter (2024) Student Wellbeing Framework. Available at: </a:t>
            </a:r>
            <a:r>
              <a:rPr lang="en-US" sz="600" dirty="0">
                <a:latin typeface="Times New Roman" panose="02020603050405020304" pitchFamily="18" charset="0"/>
                <a:cs typeface="Times New Roman" panose="02020603050405020304" pitchFamily="18" charset="0"/>
                <a:hlinkClick r:id="rId17"/>
              </a:rPr>
              <a:t>https://universitymentalhealthcharter.ac.uk</a:t>
            </a:r>
            <a:r>
              <a:rPr lang="en-US" sz="600" dirty="0">
                <a:latin typeface="Times New Roman" panose="02020603050405020304" pitchFamily="18" charset="0"/>
                <a:cs typeface="Times New Roman" panose="02020603050405020304" pitchFamily="18" charset="0"/>
              </a:rPr>
              <a:t> </a:t>
            </a:r>
            <a:endParaRPr lang="en-IN" sz="600" dirty="0">
              <a:latin typeface="Times New Roman" panose="02020603050405020304" pitchFamily="18" charset="0"/>
              <a:cs typeface="Times New Roman" panose="02020603050405020304" pitchFamily="18" charset="0"/>
            </a:endParaRPr>
          </a:p>
        </p:txBody>
      </p:sp>
      <p:sp>
        <p:nvSpPr>
          <p:cNvPr id="17" name="Rectangle 16"/>
          <p:cNvSpPr/>
          <p:nvPr/>
        </p:nvSpPr>
        <p:spPr>
          <a:xfrm>
            <a:off x="170330" y="7760132"/>
            <a:ext cx="3292352" cy="2043582"/>
          </a:xfrm>
          <a:prstGeom prst="rect">
            <a:avLst/>
          </a:prstGeom>
        </p:spPr>
        <p:txBody>
          <a:bodyPr wrap="square">
            <a:spAutoFit/>
          </a:bodyPr>
          <a:lstStyle/>
          <a:p>
            <a:pPr>
              <a:lnSpc>
                <a:spcPct val="150000"/>
              </a:lnSpc>
            </a:pPr>
            <a:r>
              <a:rPr lang="en-US" sz="700" b="1" u="sng" dirty="0">
                <a:latin typeface="Times New Roman" panose="02020603050405020304" pitchFamily="18" charset="0"/>
                <a:cs typeface="Times New Roman" panose="02020603050405020304" pitchFamily="18" charset="0"/>
              </a:rPr>
              <a:t>Conclusion</a:t>
            </a:r>
          </a:p>
          <a:p>
            <a:pPr marL="171426" indent="-171426" algn="just">
              <a:lnSpc>
                <a:spcPct val="150000"/>
              </a:lnSpc>
              <a:buFont typeface="Courier New" panose="02070309020205020404" pitchFamily="49" charset="0"/>
              <a:buChar char="o"/>
            </a:pPr>
            <a:r>
              <a:rPr lang="en-US" sz="700" dirty="0" err="1">
                <a:latin typeface="Times New Roman" panose="02020603050405020304" pitchFamily="18" charset="0"/>
                <a:cs typeface="Times New Roman" panose="02020603050405020304" pitchFamily="18" charset="0"/>
              </a:rPr>
              <a:t>MindConnect</a:t>
            </a:r>
            <a:r>
              <a:rPr lang="en-US" sz="700" dirty="0">
                <a:latin typeface="Times New Roman" panose="02020603050405020304" pitchFamily="18" charset="0"/>
                <a:cs typeface="Times New Roman" panose="02020603050405020304" pitchFamily="18" charset="0"/>
              </a:rPr>
              <a:t> provides scalable, </a:t>
            </a:r>
            <a:r>
              <a:rPr lang="en-US" sz="700" dirty="0" err="1">
                <a:latin typeface="Times New Roman" panose="02020603050405020304" pitchFamily="18" charset="0"/>
                <a:cs typeface="Times New Roman" panose="02020603050405020304" pitchFamily="18" charset="0"/>
              </a:rPr>
              <a:t>individualised</a:t>
            </a:r>
            <a:r>
              <a:rPr lang="en-US" sz="700" dirty="0">
                <a:latin typeface="Times New Roman" panose="02020603050405020304" pitchFamily="18" charset="0"/>
                <a:cs typeface="Times New Roman" panose="02020603050405020304" pitchFamily="18" charset="0"/>
              </a:rPr>
              <a:t>, and youth-friendly support, demonstrating how AI-enabled solutions might enhance mental health services (Bailey et al., 2022).</a:t>
            </a:r>
          </a:p>
          <a:p>
            <a:pPr marL="171426" indent="-171426" algn="just">
              <a:lnSpc>
                <a:spcPct val="150000"/>
              </a:lnSpc>
              <a:buFont typeface="Courier New" panose="02070309020205020404" pitchFamily="49" charset="0"/>
              <a:buChar char="o"/>
            </a:pPr>
            <a:r>
              <a:rPr lang="en-US" sz="700" dirty="0">
                <a:latin typeface="Times New Roman" panose="02020603050405020304" pitchFamily="18" charset="0"/>
                <a:cs typeface="Times New Roman" panose="02020603050405020304" pitchFamily="18" charset="0"/>
              </a:rPr>
              <a:t>Future university wellness policies and digital health education will be informed by its compliance with health promotion principles, which promote diversity and empowerment (WHO, 2022).</a:t>
            </a:r>
          </a:p>
          <a:p>
            <a:pPr marL="171426" indent="-171426" algn="just">
              <a:lnSpc>
                <a:spcPct val="150000"/>
              </a:lnSpc>
              <a:buFont typeface="Courier New" panose="02070309020205020404" pitchFamily="49" charset="0"/>
              <a:buChar char="o"/>
            </a:pPr>
            <a:r>
              <a:rPr lang="en-US" sz="700" dirty="0">
                <a:latin typeface="Times New Roman" panose="02020603050405020304" pitchFamily="18" charset="0"/>
                <a:cs typeface="Times New Roman" panose="02020603050405020304" pitchFamily="18" charset="0"/>
              </a:rPr>
              <a:t>Opportunities for research include assessing equity among various student groups, engagement trends, and long-term results (Pang et al., 2023).</a:t>
            </a:r>
          </a:p>
          <a:p>
            <a:pPr marL="171426" indent="-171426" algn="just">
              <a:lnSpc>
                <a:spcPct val="150000"/>
              </a:lnSpc>
              <a:buFont typeface="Courier New" panose="02070309020205020404" pitchFamily="49" charset="0"/>
              <a:buChar char="o"/>
            </a:pPr>
            <a:r>
              <a:rPr lang="en-US" sz="700" dirty="0" err="1">
                <a:latin typeface="Times New Roman" panose="02020603050405020304" pitchFamily="18" charset="0"/>
                <a:cs typeface="Times New Roman" panose="02020603050405020304" pitchFamily="18" charset="0"/>
              </a:rPr>
              <a:t>MindConnect</a:t>
            </a:r>
            <a:r>
              <a:rPr lang="en-US" sz="700" dirty="0">
                <a:latin typeface="Times New Roman" panose="02020603050405020304" pitchFamily="18" charset="0"/>
                <a:cs typeface="Times New Roman" panose="02020603050405020304" pitchFamily="18" charset="0"/>
              </a:rPr>
              <a:t> promotes modern public health policies to improve the mental wellness of young adults by addressing digital disparities and building resilience (</a:t>
            </a:r>
            <a:r>
              <a:rPr lang="en-US" sz="700" dirty="0" err="1">
                <a:latin typeface="Times New Roman" panose="02020603050405020304" pitchFamily="18" charset="0"/>
                <a:cs typeface="Times New Roman" panose="02020603050405020304" pitchFamily="18" charset="0"/>
              </a:rPr>
              <a:t>Cuijpers</a:t>
            </a:r>
            <a:r>
              <a:rPr lang="en-US" sz="700" dirty="0">
                <a:latin typeface="Times New Roman" panose="02020603050405020304" pitchFamily="18" charset="0"/>
                <a:cs typeface="Times New Roman" panose="02020603050405020304" pitchFamily="18" charset="0"/>
              </a:rPr>
              <a:t> et al., 2023).</a:t>
            </a:r>
          </a:p>
        </p:txBody>
      </p:sp>
      <p:sp>
        <p:nvSpPr>
          <p:cNvPr id="18" name="Rectangle 17"/>
          <p:cNvSpPr/>
          <p:nvPr/>
        </p:nvSpPr>
        <p:spPr>
          <a:xfrm>
            <a:off x="3573587" y="5691276"/>
            <a:ext cx="3248856" cy="2677656"/>
          </a:xfrm>
          <a:prstGeom prst="rect">
            <a:avLst/>
          </a:prstGeom>
        </p:spPr>
        <p:txBody>
          <a:bodyPr wrap="square">
            <a:spAutoFit/>
          </a:bodyPr>
          <a:lstStyle/>
          <a:p>
            <a:pPr algn="ctr">
              <a:lnSpc>
                <a:spcPct val="150000"/>
              </a:lnSpc>
            </a:pPr>
            <a:r>
              <a:rPr lang="en-US" sz="700" b="1" u="sng" dirty="0" err="1">
                <a:latin typeface="Times New Roman" panose="02020603050405020304" pitchFamily="18" charset="0"/>
                <a:cs typeface="Times New Roman" panose="02020603050405020304" pitchFamily="18" charset="0"/>
              </a:rPr>
              <a:t>Behavioural</a:t>
            </a:r>
            <a:r>
              <a:rPr lang="en-US" sz="700" b="1" u="sng" dirty="0">
                <a:latin typeface="Times New Roman" panose="02020603050405020304" pitchFamily="18" charset="0"/>
                <a:cs typeface="Times New Roman" panose="02020603050405020304" pitchFamily="18" charset="0"/>
              </a:rPr>
              <a:t> change theory</a:t>
            </a:r>
          </a:p>
          <a:p>
            <a:pPr marL="171426" indent="-171426" algn="just">
              <a:lnSpc>
                <a:spcPct val="150000"/>
              </a:lnSpc>
              <a:buFont typeface="Wingdings" panose="05000000000000000000" pitchFamily="2" charset="2"/>
              <a:buChar char="ü"/>
            </a:pPr>
            <a:r>
              <a:rPr lang="en-US" sz="700" dirty="0">
                <a:latin typeface="Times New Roman" panose="02020603050405020304" pitchFamily="18" charset="0"/>
                <a:cs typeface="Times New Roman" panose="02020603050405020304" pitchFamily="18" charset="0"/>
              </a:rPr>
              <a:t>The COM-B model and the </a:t>
            </a:r>
            <a:r>
              <a:rPr lang="en-US" sz="700" dirty="0" err="1">
                <a:latin typeface="Times New Roman" panose="02020603050405020304" pitchFamily="18" charset="0"/>
                <a:cs typeface="Times New Roman" panose="02020603050405020304" pitchFamily="18" charset="0"/>
              </a:rPr>
              <a:t>Behaviour</a:t>
            </a:r>
            <a:r>
              <a:rPr lang="en-US" sz="700" dirty="0">
                <a:latin typeface="Times New Roman" panose="02020603050405020304" pitchFamily="18" charset="0"/>
                <a:cs typeface="Times New Roman" panose="02020603050405020304" pitchFamily="18" charset="0"/>
              </a:rPr>
              <a:t> Change Wheel (BCW) serve as the foundation for </a:t>
            </a:r>
            <a:r>
              <a:rPr lang="en-US" sz="700" dirty="0" err="1">
                <a:latin typeface="Times New Roman" panose="02020603050405020304" pitchFamily="18" charset="0"/>
                <a:cs typeface="Times New Roman" panose="02020603050405020304" pitchFamily="18" charset="0"/>
              </a:rPr>
              <a:t>MindConnect</a:t>
            </a:r>
            <a:r>
              <a:rPr lang="en-US" sz="700" dirty="0">
                <a:latin typeface="Times New Roman" panose="02020603050405020304" pitchFamily="18" charset="0"/>
                <a:cs typeface="Times New Roman" panose="02020603050405020304" pitchFamily="18" charset="0"/>
              </a:rPr>
              <a:t> (</a:t>
            </a:r>
            <a:r>
              <a:rPr lang="en-US" sz="700" dirty="0" err="1">
                <a:latin typeface="Times New Roman" panose="02020603050405020304" pitchFamily="18" charset="0"/>
                <a:cs typeface="Times New Roman" panose="02020603050405020304" pitchFamily="18" charset="0"/>
              </a:rPr>
              <a:t>Michie</a:t>
            </a:r>
            <a:r>
              <a:rPr lang="en-US" sz="700" dirty="0">
                <a:latin typeface="Times New Roman" panose="02020603050405020304" pitchFamily="18" charset="0"/>
                <a:cs typeface="Times New Roman" panose="02020603050405020304" pitchFamily="18" charset="0"/>
              </a:rPr>
              <a:t> et al., 2022).</a:t>
            </a:r>
          </a:p>
          <a:p>
            <a:pPr marL="171426" indent="-171426" algn="just">
              <a:lnSpc>
                <a:spcPct val="150000"/>
              </a:lnSpc>
              <a:buFont typeface="Wingdings" panose="05000000000000000000" pitchFamily="2" charset="2"/>
              <a:buChar char="ü"/>
            </a:pPr>
            <a:r>
              <a:rPr lang="en-US" sz="700" dirty="0">
                <a:latin typeface="Times New Roman" panose="02020603050405020304" pitchFamily="18" charset="0"/>
                <a:cs typeface="Times New Roman" panose="02020603050405020304" pitchFamily="18" charset="0"/>
              </a:rPr>
              <a:t>According to the paradigm, motivation, opportunity, and capability are necessary for changing </a:t>
            </a:r>
            <a:r>
              <a:rPr lang="en-US" sz="700" dirty="0" err="1">
                <a:latin typeface="Times New Roman" panose="02020603050405020304" pitchFamily="18" charset="0"/>
                <a:cs typeface="Times New Roman" panose="02020603050405020304" pitchFamily="18" charset="0"/>
              </a:rPr>
              <a:t>behaviour</a:t>
            </a:r>
            <a:r>
              <a:rPr lang="en-US" sz="700" dirty="0">
                <a:latin typeface="Times New Roman" panose="02020603050405020304" pitchFamily="18" charset="0"/>
                <a:cs typeface="Times New Roman" panose="02020603050405020304" pitchFamily="18" charset="0"/>
              </a:rPr>
              <a:t> (</a:t>
            </a:r>
            <a:r>
              <a:rPr lang="en-US" sz="700" dirty="0" err="1">
                <a:latin typeface="Times New Roman" panose="02020603050405020304" pitchFamily="18" charset="0"/>
                <a:cs typeface="Times New Roman" panose="02020603050405020304" pitchFamily="18" charset="0"/>
              </a:rPr>
              <a:t>Michie</a:t>
            </a:r>
            <a:r>
              <a:rPr lang="en-US" sz="700" dirty="0">
                <a:latin typeface="Times New Roman" panose="02020603050405020304" pitchFamily="18" charset="0"/>
                <a:cs typeface="Times New Roman" panose="02020603050405020304" pitchFamily="18" charset="0"/>
              </a:rPr>
              <a:t> et al., 2022).</a:t>
            </a:r>
          </a:p>
          <a:p>
            <a:pPr marL="171426" indent="-171426" algn="just">
              <a:lnSpc>
                <a:spcPct val="150000"/>
              </a:lnSpc>
              <a:buFont typeface="Wingdings" panose="05000000000000000000" pitchFamily="2" charset="2"/>
              <a:buChar char="ü"/>
            </a:pPr>
            <a:r>
              <a:rPr lang="en-US" sz="700" dirty="0">
                <a:latin typeface="Times New Roman" panose="02020603050405020304" pitchFamily="18" charset="0"/>
                <a:cs typeface="Times New Roman" panose="02020603050405020304" pitchFamily="18" charset="0"/>
              </a:rPr>
              <a:t>Through psychoeducation and AI-guided coping mechanisms, </a:t>
            </a:r>
            <a:r>
              <a:rPr lang="en-US" sz="700" dirty="0" err="1">
                <a:latin typeface="Times New Roman" panose="02020603050405020304" pitchFamily="18" charset="0"/>
                <a:cs typeface="Times New Roman" panose="02020603050405020304" pitchFamily="18" charset="0"/>
              </a:rPr>
              <a:t>MindConnect</a:t>
            </a:r>
            <a:r>
              <a:rPr lang="en-US" sz="700" dirty="0">
                <a:latin typeface="Times New Roman" panose="02020603050405020304" pitchFamily="18" charset="0"/>
                <a:cs typeface="Times New Roman" panose="02020603050405020304" pitchFamily="18" charset="0"/>
              </a:rPr>
              <a:t> enhances psychological capacity (</a:t>
            </a:r>
            <a:r>
              <a:rPr lang="en-US" sz="700" dirty="0" err="1">
                <a:latin typeface="Times New Roman" panose="02020603050405020304" pitchFamily="18" charset="0"/>
                <a:cs typeface="Times New Roman" panose="02020603050405020304" pitchFamily="18" charset="0"/>
              </a:rPr>
              <a:t>Lattie</a:t>
            </a:r>
            <a:r>
              <a:rPr lang="en-US" sz="700" dirty="0">
                <a:latin typeface="Times New Roman" panose="02020603050405020304" pitchFamily="18" charset="0"/>
                <a:cs typeface="Times New Roman" panose="02020603050405020304" pitchFamily="18" charset="0"/>
              </a:rPr>
              <a:t> et al., 2022).</a:t>
            </a:r>
          </a:p>
          <a:p>
            <a:pPr marL="171426" indent="-171426" algn="just">
              <a:lnSpc>
                <a:spcPct val="150000"/>
              </a:lnSpc>
              <a:buFont typeface="Wingdings" panose="05000000000000000000" pitchFamily="2" charset="2"/>
              <a:buChar char="ü"/>
            </a:pPr>
            <a:r>
              <a:rPr lang="en-US" sz="700" dirty="0">
                <a:latin typeface="Times New Roman" panose="02020603050405020304" pitchFamily="18" charset="0"/>
                <a:cs typeface="Times New Roman" panose="02020603050405020304" pitchFamily="18" charset="0"/>
              </a:rPr>
              <a:t>Peer support tools and digital cues improve social opportunity (Sander et al., 2023).</a:t>
            </a:r>
          </a:p>
          <a:p>
            <a:pPr marL="171426" indent="-171426" algn="just">
              <a:lnSpc>
                <a:spcPct val="150000"/>
              </a:lnSpc>
              <a:buFont typeface="Wingdings" panose="05000000000000000000" pitchFamily="2" charset="2"/>
              <a:buChar char="ü"/>
            </a:pPr>
            <a:r>
              <a:rPr lang="en-US" sz="700" dirty="0">
                <a:latin typeface="Times New Roman" panose="02020603050405020304" pitchFamily="18" charset="0"/>
                <a:cs typeface="Times New Roman" panose="02020603050405020304" pitchFamily="18" charset="0"/>
              </a:rPr>
              <a:t>Sustained engagement is encouraged by motivational components such tailored feedback and positive reinforcement (Bakker et al., 2023).</a:t>
            </a:r>
          </a:p>
          <a:p>
            <a:pPr marL="171426" indent="-171426" algn="just">
              <a:lnSpc>
                <a:spcPct val="150000"/>
              </a:lnSpc>
              <a:buFont typeface="Wingdings" panose="05000000000000000000" pitchFamily="2" charset="2"/>
              <a:buChar char="ü"/>
            </a:pPr>
            <a:r>
              <a:rPr lang="en-US" sz="700" dirty="0">
                <a:latin typeface="Times New Roman" panose="02020603050405020304" pitchFamily="18" charset="0"/>
                <a:cs typeface="Times New Roman" panose="02020603050405020304" pitchFamily="18" charset="0"/>
              </a:rPr>
              <a:t>Research demonstrates that COM-B-based digital mental health interventions enhance wellbeing, adherence, and help-seeking behaviours (</a:t>
            </a:r>
            <a:r>
              <a:rPr lang="en-US" sz="700" dirty="0" err="1">
                <a:latin typeface="Times New Roman" panose="02020603050405020304" pitchFamily="18" charset="0"/>
                <a:cs typeface="Times New Roman" panose="02020603050405020304" pitchFamily="18" charset="0"/>
              </a:rPr>
              <a:t>Baumel</a:t>
            </a:r>
            <a:r>
              <a:rPr lang="en-US" sz="700" dirty="0">
                <a:latin typeface="Times New Roman" panose="02020603050405020304" pitchFamily="18" charset="0"/>
                <a:cs typeface="Times New Roman" panose="02020603050405020304" pitchFamily="18" charset="0"/>
              </a:rPr>
              <a:t> et al., 2023; </a:t>
            </a:r>
            <a:r>
              <a:rPr lang="en-US" sz="700" dirty="0" err="1">
                <a:latin typeface="Times New Roman" panose="02020603050405020304" pitchFamily="18" charset="0"/>
                <a:cs typeface="Times New Roman" panose="02020603050405020304" pitchFamily="18" charset="0"/>
              </a:rPr>
              <a:t>Harrer</a:t>
            </a:r>
            <a:r>
              <a:rPr lang="en-US" sz="700" dirty="0">
                <a:latin typeface="Times New Roman" panose="02020603050405020304" pitchFamily="18" charset="0"/>
                <a:cs typeface="Times New Roman" panose="02020603050405020304" pitchFamily="18" charset="0"/>
              </a:rPr>
              <a:t> et al., 2021).</a:t>
            </a:r>
          </a:p>
          <a:p>
            <a:pPr marL="171426" indent="-171426" algn="just">
              <a:lnSpc>
                <a:spcPct val="150000"/>
              </a:lnSpc>
              <a:buFont typeface="Wingdings" panose="05000000000000000000" pitchFamily="2" charset="2"/>
              <a:buChar char="ü"/>
            </a:pPr>
            <a:r>
              <a:rPr lang="en-US" sz="700" dirty="0" err="1">
                <a:latin typeface="Times New Roman" panose="02020603050405020304" pitchFamily="18" charset="0"/>
                <a:cs typeface="Times New Roman" panose="02020603050405020304" pitchFamily="18" charset="0"/>
              </a:rPr>
              <a:t>MindConnect</a:t>
            </a:r>
            <a:r>
              <a:rPr lang="en-US" sz="700" dirty="0">
                <a:latin typeface="Times New Roman" panose="02020603050405020304" pitchFamily="18" charset="0"/>
                <a:cs typeface="Times New Roman" panose="02020603050405020304" pitchFamily="18" charset="0"/>
              </a:rPr>
              <a:t> helps young adults' emotional control, help-seeking, and healthy coping by </a:t>
            </a:r>
            <a:r>
              <a:rPr lang="en-US" sz="700" dirty="0" err="1">
                <a:latin typeface="Times New Roman" panose="02020603050405020304" pitchFamily="18" charset="0"/>
                <a:cs typeface="Times New Roman" panose="02020603050405020304" pitchFamily="18" charset="0"/>
              </a:rPr>
              <a:t>focussing</a:t>
            </a:r>
            <a:r>
              <a:rPr lang="en-US" sz="700" dirty="0">
                <a:latin typeface="Times New Roman" panose="02020603050405020304" pitchFamily="18" charset="0"/>
                <a:cs typeface="Times New Roman" panose="02020603050405020304" pitchFamily="18" charset="0"/>
              </a:rPr>
              <a:t> on all COM-B components (Pang et al., 2023).</a:t>
            </a:r>
          </a:p>
        </p:txBody>
      </p:sp>
      <p:sp>
        <p:nvSpPr>
          <p:cNvPr id="20" name="Rectangle 19"/>
          <p:cNvSpPr/>
          <p:nvPr/>
        </p:nvSpPr>
        <p:spPr>
          <a:xfrm>
            <a:off x="1482127" y="239179"/>
            <a:ext cx="5110344" cy="215444"/>
          </a:xfrm>
          <a:prstGeom prst="rect">
            <a:avLst/>
          </a:prstGeom>
        </p:spPr>
        <p:txBody>
          <a:bodyPr wrap="square">
            <a:spAutoFit/>
          </a:bodyPr>
          <a:lstStyle/>
          <a:p>
            <a:pPr algn="ctr"/>
            <a:r>
              <a:rPr lang="en-US" sz="800" b="1" dirty="0" err="1">
                <a:latin typeface="Times New Roman" panose="02020603050405020304" pitchFamily="18" charset="0"/>
                <a:cs typeface="Times New Roman" panose="02020603050405020304" pitchFamily="18" charset="0"/>
              </a:rPr>
              <a:t>Iqdad</a:t>
            </a:r>
            <a:r>
              <a:rPr lang="en-US" sz="800" b="1" dirty="0">
                <a:latin typeface="Times New Roman" panose="02020603050405020304" pitchFamily="18" charset="0"/>
                <a:cs typeface="Times New Roman" panose="02020603050405020304" pitchFamily="18" charset="0"/>
              </a:rPr>
              <a:t> Ali , </a:t>
            </a:r>
            <a:r>
              <a:rPr lang="en-US" sz="800" b="1" dirty="0" smtClean="0">
                <a:latin typeface="Times New Roman" panose="02020603050405020304" pitchFamily="18" charset="0"/>
                <a:cs typeface="Times New Roman" panose="02020603050405020304" pitchFamily="18" charset="0"/>
              </a:rPr>
              <a:t>2428690, </a:t>
            </a:r>
            <a:r>
              <a:rPr lang="en-US" sz="800" b="1" dirty="0">
                <a:latin typeface="Times New Roman" panose="02020603050405020304" pitchFamily="18" charset="0"/>
                <a:cs typeface="Times New Roman" panose="02020603050405020304" pitchFamily="18" charset="0"/>
              </a:rPr>
              <a:t>Population Health and Digital Health Promotion Supervisor: Ping Wu </a:t>
            </a:r>
            <a:endParaRPr lang="en-IN" sz="800" b="1" dirty="0">
              <a:latin typeface="Times New Roman" panose="02020603050405020304" pitchFamily="18" charset="0"/>
              <a:cs typeface="Times New Roman" panose="02020603050405020304" pitchFamily="18" charset="0"/>
            </a:endParaRPr>
          </a:p>
        </p:txBody>
      </p:sp>
      <p:sp>
        <p:nvSpPr>
          <p:cNvPr id="2" name="Rectangle 1"/>
          <p:cNvSpPr/>
          <p:nvPr/>
        </p:nvSpPr>
        <p:spPr>
          <a:xfrm>
            <a:off x="1392513" y="31877"/>
            <a:ext cx="5695950" cy="253916"/>
          </a:xfrm>
          <a:prstGeom prst="rect">
            <a:avLst/>
          </a:prstGeom>
        </p:spPr>
        <p:txBody>
          <a:bodyPr wrap="square">
            <a:spAutoFit/>
          </a:bodyPr>
          <a:lstStyle/>
          <a:p>
            <a:r>
              <a:rPr lang="en-US" sz="1050" b="1" i="1" dirty="0" err="1">
                <a:solidFill>
                  <a:srgbClr val="7030A0"/>
                </a:solidFill>
                <a:latin typeface="Times New Roman" panose="02020603050405020304" pitchFamily="18" charset="0"/>
                <a:ea typeface="Tahoma" panose="020B0604030504040204" pitchFamily="34" charset="0"/>
                <a:cs typeface="Times New Roman" panose="02020603050405020304" pitchFamily="18" charset="0"/>
              </a:rPr>
              <a:t>MindConnect</a:t>
            </a:r>
            <a:r>
              <a:rPr lang="en-US" sz="1050" b="1" i="1" dirty="0">
                <a:solidFill>
                  <a:srgbClr val="7030A0"/>
                </a:solidFill>
                <a:latin typeface="Times New Roman" panose="02020603050405020304" pitchFamily="18" charset="0"/>
                <a:ea typeface="Tahoma" panose="020B0604030504040204" pitchFamily="34" charset="0"/>
                <a:cs typeface="Times New Roman" panose="02020603050405020304" pitchFamily="18" charset="0"/>
              </a:rPr>
              <a:t> — A Student-Designed AI App for Promoting Mental Wellbeing in Young Adults</a:t>
            </a:r>
            <a:endParaRPr lang="en-IN" sz="1050" b="1" i="1" dirty="0">
              <a:solidFill>
                <a:srgbClr val="7030A0"/>
              </a:solidFill>
              <a:latin typeface="Times New Roman" panose="02020603050405020304" pitchFamily="18" charset="0"/>
              <a:ea typeface="Tahoma" panose="020B0604030504040204" pitchFamily="34" charset="0"/>
              <a:cs typeface="Times New Roman" panose="02020603050405020304" pitchFamily="18" charset="0"/>
            </a:endParaRPr>
          </a:p>
        </p:txBody>
      </p:sp>
      <p:pic>
        <p:nvPicPr>
          <p:cNvPr id="6" name="Picture 5"/>
          <p:cNvPicPr>
            <a:picLocks noChangeAspect="1"/>
          </p:cNvPicPr>
          <p:nvPr/>
        </p:nvPicPr>
        <p:blipFill>
          <a:blip r:embed="rId18" cstate="print">
            <a:extLst>
              <a:ext uri="{28A0092B-C50C-407E-A947-70E740481C1C}">
                <a14:useLocalDpi xmlns:a14="http://schemas.microsoft.com/office/drawing/2010/main" val="0"/>
              </a:ext>
            </a:extLst>
          </a:blip>
          <a:stretch>
            <a:fillRect/>
          </a:stretch>
        </p:blipFill>
        <p:spPr>
          <a:xfrm>
            <a:off x="3907714" y="693011"/>
            <a:ext cx="2684757" cy="1789838"/>
          </a:xfrm>
          <a:prstGeom prst="rect">
            <a:avLst/>
          </a:prstGeom>
          <a:ln>
            <a:noFill/>
          </a:ln>
          <a:effectLst>
            <a:softEdge rad="112500"/>
          </a:effectLst>
        </p:spPr>
      </p:pic>
      <p:pic>
        <p:nvPicPr>
          <p:cNvPr id="8" name="Picture 7"/>
          <p:cNvPicPr>
            <a:picLocks noChangeAspect="1"/>
          </p:cNvPicPr>
          <p:nvPr/>
        </p:nvPicPr>
        <p:blipFill rotWithShape="1">
          <a:blip r:embed="rId19" cstate="print">
            <a:extLst>
              <a:ext uri="{28A0092B-C50C-407E-A947-70E740481C1C}">
                <a14:useLocalDpi xmlns:a14="http://schemas.microsoft.com/office/drawing/2010/main" val="0"/>
              </a:ext>
            </a:extLst>
          </a:blip>
          <a:srcRect l="43137"/>
          <a:stretch/>
        </p:blipFill>
        <p:spPr>
          <a:xfrm>
            <a:off x="1295254" y="3124686"/>
            <a:ext cx="973495" cy="1141339"/>
          </a:xfrm>
          <a:prstGeom prst="rect">
            <a:avLst/>
          </a:prstGeom>
        </p:spPr>
      </p:pic>
      <p:pic>
        <p:nvPicPr>
          <p:cNvPr id="1026" name="Picture 2" descr="AI Mental wellness app preview"/>
          <p:cNvPicPr>
            <a:picLocks noChangeAspect="1" noChangeArrowheads="1"/>
          </p:cNvPicPr>
          <p:nvPr/>
        </p:nvPicPr>
        <p:blipFill>
          <a:blip r:embed="rId20" cstate="print">
            <a:extLst>
              <a:ext uri="{28A0092B-C50C-407E-A947-70E740481C1C}">
                <a14:useLocalDpi xmlns:a14="http://schemas.microsoft.com/office/drawing/2010/main" val="0"/>
              </a:ext>
            </a:extLst>
          </a:blip>
          <a:srcRect/>
          <a:stretch>
            <a:fillRect/>
          </a:stretch>
        </p:blipFill>
        <p:spPr bwMode="auto">
          <a:xfrm>
            <a:off x="273932" y="5982289"/>
            <a:ext cx="2905091" cy="174305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030" name="Picture 6" descr="https://miro.medium.com/v2/resize:fit:700/0*8Fxn2VbomUimEBAh"/>
          <p:cNvPicPr>
            <a:picLocks noChangeAspect="1" noChangeArrowheads="1"/>
          </p:cNvPicPr>
          <p:nvPr/>
        </p:nvPicPr>
        <p:blipFill>
          <a:blip r:embed="rId21" cstate="print">
            <a:extLst>
              <a:ext uri="{28A0092B-C50C-407E-A947-70E740481C1C}">
                <a14:useLocalDpi xmlns:a14="http://schemas.microsoft.com/office/drawing/2010/main" val="0"/>
              </a:ext>
            </a:extLst>
          </a:blip>
          <a:srcRect/>
          <a:stretch>
            <a:fillRect/>
          </a:stretch>
        </p:blipFill>
        <p:spPr bwMode="auto">
          <a:xfrm>
            <a:off x="3957108" y="8496147"/>
            <a:ext cx="2583392" cy="147622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72364370"/>
      </p:ext>
    </p:extLst>
  </p:cSld>
  <p:clrMapOvr>
    <a:masterClrMapping/>
  </p:clrMapOvr>
  <p:timing>
    <p:tnLst>
      <p:par>
        <p:cTn id="1" dur="indefinite" restart="never" nodeType="tmRoot"/>
      </p:par>
    </p:tnLst>
  </p:timing>
</p:sld>
</file>

<file path=ppt/theme/theme1.xml><?xml version="1.0" encoding="utf-8"?>
<a:theme xmlns:a="http://schemas.openxmlformats.org/drawingml/2006/main" name="Parcel">
  <a:themeElements>
    <a:clrScheme name="Red Orange">
      <a:dk1>
        <a:sysClr val="windowText" lastClr="000000"/>
      </a:dk1>
      <a:lt1>
        <a:sysClr val="window" lastClr="FFFFFF"/>
      </a:lt1>
      <a:dk2>
        <a:srgbClr val="505046"/>
      </a:dk2>
      <a:lt2>
        <a:srgbClr val="EEECE1"/>
      </a:lt2>
      <a:accent1>
        <a:srgbClr val="E84C22"/>
      </a:accent1>
      <a:accent2>
        <a:srgbClr val="FFBD47"/>
      </a:accent2>
      <a:accent3>
        <a:srgbClr val="B64926"/>
      </a:accent3>
      <a:accent4>
        <a:srgbClr val="FF8427"/>
      </a:accent4>
      <a:accent5>
        <a:srgbClr val="CC9900"/>
      </a:accent5>
      <a:accent6>
        <a:srgbClr val="B22600"/>
      </a:accent6>
      <a:hlink>
        <a:srgbClr val="CC9900"/>
      </a:hlink>
      <a:folHlink>
        <a:srgbClr val="666699"/>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A425FB89-E954-4A2A-81DC-D90804A94DB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221</TotalTime>
  <Words>1080</Words>
  <Application>Microsoft Office PowerPoint</Application>
  <PresentationFormat>Widescreen</PresentationFormat>
  <Paragraphs>49</Paragraphs>
  <Slides>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vt:i4>
      </vt:variant>
    </vt:vector>
  </HeadingPairs>
  <TitlesOfParts>
    <vt:vector size="9" baseType="lpstr">
      <vt:lpstr>Arial</vt:lpstr>
      <vt:lpstr>Calibri</vt:lpstr>
      <vt:lpstr>Courier New</vt:lpstr>
      <vt:lpstr>Gill Sans MT</vt:lpstr>
      <vt:lpstr>Tahoma</vt:lpstr>
      <vt:lpstr>Times New Roman</vt:lpstr>
      <vt:lpstr>Wingdings</vt:lpstr>
      <vt:lpstr>Parcel</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“Empowering Young Adult Mental Health through Headspace: A Digital Health Promotion Approach” Meet Kamleshbhai Prajapati, 2420143, Population Health and Digital Health PromotionSupervisor: Brian Mashumba</dc:title>
  <dc:creator>User</dc:creator>
  <cp:lastModifiedBy>User</cp:lastModifiedBy>
  <cp:revision>59</cp:revision>
  <dcterms:created xsi:type="dcterms:W3CDTF">2025-11-25T15:36:21Z</dcterms:created>
  <dcterms:modified xsi:type="dcterms:W3CDTF">2025-11-26T18:51:56Z</dcterms:modified>
</cp:coreProperties>
</file>