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80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0"/>
  </p:normalViewPr>
  <p:slideViewPr>
    <p:cSldViewPr snapToGrid="0" snapToObjects="1">
      <p:cViewPr varScale="1">
        <p:scale>
          <a:sx n="120" d="100"/>
          <a:sy n="120" d="100"/>
        </p:scale>
        <p:origin x="25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1F5731-51C7-4B31-BF59-6AD672EB3AC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E3D4057-8B90-4807-90B8-12E21475FE41}">
      <dgm:prSet/>
      <dgm:spPr/>
      <dgm:t>
        <a:bodyPr/>
        <a:lstStyle/>
        <a:p>
          <a:r>
            <a:rPr lang="en-GB"/>
            <a:t>After completing this chapter, you should be able to:</a:t>
          </a:r>
          <a:endParaRPr lang="en-US"/>
        </a:p>
      </dgm:t>
    </dgm:pt>
    <dgm:pt modelId="{16F6DD38-9237-4E66-B6D1-7D50330704A2}" type="parTrans" cxnId="{4CE85DCC-1037-4104-82B3-7537F1818473}">
      <dgm:prSet/>
      <dgm:spPr/>
      <dgm:t>
        <a:bodyPr/>
        <a:lstStyle/>
        <a:p>
          <a:endParaRPr lang="en-US"/>
        </a:p>
      </dgm:t>
    </dgm:pt>
    <dgm:pt modelId="{15E7B95D-C200-4425-B47F-6F501E914FF2}" type="sibTrans" cxnId="{4CE85DCC-1037-4104-82B3-7537F1818473}">
      <dgm:prSet/>
      <dgm:spPr/>
      <dgm:t>
        <a:bodyPr/>
        <a:lstStyle/>
        <a:p>
          <a:endParaRPr lang="en-US"/>
        </a:p>
      </dgm:t>
    </dgm:pt>
    <dgm:pt modelId="{34D057A6-8D79-42D5-A4BC-AACC505ADD7D}">
      <dgm:prSet/>
      <dgm:spPr/>
      <dgm:t>
        <a:bodyPr/>
        <a:lstStyle/>
        <a:p>
          <a:r>
            <a:rPr lang="en-GB"/>
            <a:t>Explain the risk and return relationship. </a:t>
          </a:r>
          <a:endParaRPr lang="en-US"/>
        </a:p>
      </dgm:t>
    </dgm:pt>
    <dgm:pt modelId="{D0C82FAF-3292-48B6-B1DB-F9FCCAA7D86F}" type="parTrans" cxnId="{D152A3B9-294F-4AD8-B25F-61A0E31F9038}">
      <dgm:prSet/>
      <dgm:spPr/>
      <dgm:t>
        <a:bodyPr/>
        <a:lstStyle/>
        <a:p>
          <a:endParaRPr lang="en-US"/>
        </a:p>
      </dgm:t>
    </dgm:pt>
    <dgm:pt modelId="{8B4A2057-9B7E-433A-B4AC-F8ABC3817436}" type="sibTrans" cxnId="{D152A3B9-294F-4AD8-B25F-61A0E31F9038}">
      <dgm:prSet/>
      <dgm:spPr/>
      <dgm:t>
        <a:bodyPr/>
        <a:lstStyle/>
        <a:p>
          <a:endParaRPr lang="en-US"/>
        </a:p>
      </dgm:t>
    </dgm:pt>
    <dgm:pt modelId="{58EF1182-A792-42C5-94CC-049D6E48F0D6}">
      <dgm:prSet/>
      <dgm:spPr/>
      <dgm:t>
        <a:bodyPr/>
        <a:lstStyle/>
        <a:p>
          <a:r>
            <a:rPr lang="en-GB"/>
            <a:t>Identify the different types of risks for companies.</a:t>
          </a:r>
          <a:endParaRPr lang="en-US"/>
        </a:p>
      </dgm:t>
    </dgm:pt>
    <dgm:pt modelId="{A2B97201-0178-4A52-8A1E-1460C6D26FBF}" type="parTrans" cxnId="{0A0C6786-6E75-4F28-B97B-2E9120177274}">
      <dgm:prSet/>
      <dgm:spPr/>
      <dgm:t>
        <a:bodyPr/>
        <a:lstStyle/>
        <a:p>
          <a:endParaRPr lang="en-US"/>
        </a:p>
      </dgm:t>
    </dgm:pt>
    <dgm:pt modelId="{21352391-4C1C-4702-94BC-CF36B00A90FA}" type="sibTrans" cxnId="{0A0C6786-6E75-4F28-B97B-2E9120177274}">
      <dgm:prSet/>
      <dgm:spPr/>
      <dgm:t>
        <a:bodyPr/>
        <a:lstStyle/>
        <a:p>
          <a:endParaRPr lang="en-US"/>
        </a:p>
      </dgm:t>
    </dgm:pt>
    <dgm:pt modelId="{A9B7E000-5BE8-4BED-BAC6-27863748B76D}">
      <dgm:prSet/>
      <dgm:spPr/>
      <dgm:t>
        <a:bodyPr/>
        <a:lstStyle/>
        <a:p>
          <a:r>
            <a:rPr lang="en-GB"/>
            <a:t>Describe how diversification reduces risk</a:t>
          </a:r>
          <a:endParaRPr lang="en-US"/>
        </a:p>
      </dgm:t>
    </dgm:pt>
    <dgm:pt modelId="{056FAC1B-D73C-4002-955C-24A889A3557F}" type="parTrans" cxnId="{5905390E-11F8-4A3B-808A-051A460A1B2F}">
      <dgm:prSet/>
      <dgm:spPr/>
      <dgm:t>
        <a:bodyPr/>
        <a:lstStyle/>
        <a:p>
          <a:endParaRPr lang="en-US"/>
        </a:p>
      </dgm:t>
    </dgm:pt>
    <dgm:pt modelId="{7229DB0D-8120-4394-A76D-9935EECF3166}" type="sibTrans" cxnId="{5905390E-11F8-4A3B-808A-051A460A1B2F}">
      <dgm:prSet/>
      <dgm:spPr/>
      <dgm:t>
        <a:bodyPr/>
        <a:lstStyle/>
        <a:p>
          <a:endParaRPr lang="en-US"/>
        </a:p>
      </dgm:t>
    </dgm:pt>
    <dgm:pt modelId="{2AA3A777-240D-4D08-B1C5-857F713B84B9}" type="pres">
      <dgm:prSet presAssocID="{831F5731-51C7-4B31-BF59-6AD672EB3AC3}" presName="root" presStyleCnt="0">
        <dgm:presLayoutVars>
          <dgm:dir/>
          <dgm:resizeHandles val="exact"/>
        </dgm:presLayoutVars>
      </dgm:prSet>
      <dgm:spPr/>
    </dgm:pt>
    <dgm:pt modelId="{04495901-85FB-4514-8493-D0302D7859D8}" type="pres">
      <dgm:prSet presAssocID="{5E3D4057-8B90-4807-90B8-12E21475FE41}" presName="compNode" presStyleCnt="0"/>
      <dgm:spPr/>
    </dgm:pt>
    <dgm:pt modelId="{E9CB98C8-975D-4B41-9DA7-003586175990}" type="pres">
      <dgm:prSet presAssocID="{5E3D4057-8B90-4807-90B8-12E21475FE41}" presName="bgRect" presStyleLbl="bgShp" presStyleIdx="0" presStyleCnt="4"/>
      <dgm:spPr/>
    </dgm:pt>
    <dgm:pt modelId="{70FE6F07-C70A-4914-A6EE-2C59EDA3152E}" type="pres">
      <dgm:prSet presAssocID="{5E3D4057-8B90-4807-90B8-12E21475FE4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23DD8E7A-9DBD-4857-9E37-EFF80E18DDD9}" type="pres">
      <dgm:prSet presAssocID="{5E3D4057-8B90-4807-90B8-12E21475FE41}" presName="spaceRect" presStyleCnt="0"/>
      <dgm:spPr/>
    </dgm:pt>
    <dgm:pt modelId="{2D1CD957-A53F-4296-8E21-651187093734}" type="pres">
      <dgm:prSet presAssocID="{5E3D4057-8B90-4807-90B8-12E21475FE41}" presName="parTx" presStyleLbl="revTx" presStyleIdx="0" presStyleCnt="4">
        <dgm:presLayoutVars>
          <dgm:chMax val="0"/>
          <dgm:chPref val="0"/>
        </dgm:presLayoutVars>
      </dgm:prSet>
      <dgm:spPr/>
    </dgm:pt>
    <dgm:pt modelId="{BD33B5EF-6924-4763-A133-AC79ECB8D340}" type="pres">
      <dgm:prSet presAssocID="{15E7B95D-C200-4425-B47F-6F501E914FF2}" presName="sibTrans" presStyleCnt="0"/>
      <dgm:spPr/>
    </dgm:pt>
    <dgm:pt modelId="{B0529B63-7F51-45EA-BC30-200D8C8E21EE}" type="pres">
      <dgm:prSet presAssocID="{34D057A6-8D79-42D5-A4BC-AACC505ADD7D}" presName="compNode" presStyleCnt="0"/>
      <dgm:spPr/>
    </dgm:pt>
    <dgm:pt modelId="{77C31269-00E8-4707-8D25-8C56A7CB9CD3}" type="pres">
      <dgm:prSet presAssocID="{34D057A6-8D79-42D5-A4BC-AACC505ADD7D}" presName="bgRect" presStyleLbl="bgShp" presStyleIdx="1" presStyleCnt="4"/>
      <dgm:spPr/>
    </dgm:pt>
    <dgm:pt modelId="{F71A972B-7F15-47D7-A074-C256A305B3CD}" type="pres">
      <dgm:prSet presAssocID="{34D057A6-8D79-42D5-A4BC-AACC505ADD7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A9DCCFB1-28DA-467B-B154-43B827A452C2}" type="pres">
      <dgm:prSet presAssocID="{34D057A6-8D79-42D5-A4BC-AACC505ADD7D}" presName="spaceRect" presStyleCnt="0"/>
      <dgm:spPr/>
    </dgm:pt>
    <dgm:pt modelId="{CBEAC589-4FCD-44F0-A1D0-54E28D8291DC}" type="pres">
      <dgm:prSet presAssocID="{34D057A6-8D79-42D5-A4BC-AACC505ADD7D}" presName="parTx" presStyleLbl="revTx" presStyleIdx="1" presStyleCnt="4">
        <dgm:presLayoutVars>
          <dgm:chMax val="0"/>
          <dgm:chPref val="0"/>
        </dgm:presLayoutVars>
      </dgm:prSet>
      <dgm:spPr/>
    </dgm:pt>
    <dgm:pt modelId="{6C9A1EBA-7AA8-46F2-928A-46EB6232A665}" type="pres">
      <dgm:prSet presAssocID="{8B4A2057-9B7E-433A-B4AC-F8ABC3817436}" presName="sibTrans" presStyleCnt="0"/>
      <dgm:spPr/>
    </dgm:pt>
    <dgm:pt modelId="{82906063-8B51-4E75-946E-BE9C002EF053}" type="pres">
      <dgm:prSet presAssocID="{58EF1182-A792-42C5-94CC-049D6E48F0D6}" presName="compNode" presStyleCnt="0"/>
      <dgm:spPr/>
    </dgm:pt>
    <dgm:pt modelId="{F6C23FFA-F8F1-44CF-8F91-7CA105DD0130}" type="pres">
      <dgm:prSet presAssocID="{58EF1182-A792-42C5-94CC-049D6E48F0D6}" presName="bgRect" presStyleLbl="bgShp" presStyleIdx="2" presStyleCnt="4"/>
      <dgm:spPr/>
    </dgm:pt>
    <dgm:pt modelId="{15BA53E2-AEED-436F-B750-152E38227B13}" type="pres">
      <dgm:prSet presAssocID="{58EF1182-A792-42C5-94CC-049D6E48F0D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nger"/>
        </a:ext>
      </dgm:extLst>
    </dgm:pt>
    <dgm:pt modelId="{A5F9E7BD-168E-47C0-8C64-E2A567A8A4E3}" type="pres">
      <dgm:prSet presAssocID="{58EF1182-A792-42C5-94CC-049D6E48F0D6}" presName="spaceRect" presStyleCnt="0"/>
      <dgm:spPr/>
    </dgm:pt>
    <dgm:pt modelId="{975172D1-F5D0-4DE1-AD56-32E08DAC19E7}" type="pres">
      <dgm:prSet presAssocID="{58EF1182-A792-42C5-94CC-049D6E48F0D6}" presName="parTx" presStyleLbl="revTx" presStyleIdx="2" presStyleCnt="4">
        <dgm:presLayoutVars>
          <dgm:chMax val="0"/>
          <dgm:chPref val="0"/>
        </dgm:presLayoutVars>
      </dgm:prSet>
      <dgm:spPr/>
    </dgm:pt>
    <dgm:pt modelId="{B3E9702A-62B6-43AB-9119-B21E47C86A75}" type="pres">
      <dgm:prSet presAssocID="{21352391-4C1C-4702-94BC-CF36B00A90FA}" presName="sibTrans" presStyleCnt="0"/>
      <dgm:spPr/>
    </dgm:pt>
    <dgm:pt modelId="{012F5140-4048-4AA2-B95E-890D09151C80}" type="pres">
      <dgm:prSet presAssocID="{A9B7E000-5BE8-4BED-BAC6-27863748B76D}" presName="compNode" presStyleCnt="0"/>
      <dgm:spPr/>
    </dgm:pt>
    <dgm:pt modelId="{08767CD7-987D-4C79-8CFB-1D7B8B859FE7}" type="pres">
      <dgm:prSet presAssocID="{A9B7E000-5BE8-4BED-BAC6-27863748B76D}" presName="bgRect" presStyleLbl="bgShp" presStyleIdx="3" presStyleCnt="4"/>
      <dgm:spPr/>
    </dgm:pt>
    <dgm:pt modelId="{4DBBDFF8-F7A2-4516-939B-E4A595955603}" type="pres">
      <dgm:prSet presAssocID="{A9B7E000-5BE8-4BED-BAC6-27863748B76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D967D9AA-BB9C-46C3-A023-02D3F660FD1B}" type="pres">
      <dgm:prSet presAssocID="{A9B7E000-5BE8-4BED-BAC6-27863748B76D}" presName="spaceRect" presStyleCnt="0"/>
      <dgm:spPr/>
    </dgm:pt>
    <dgm:pt modelId="{0B8B7FEF-3FDE-43D4-96BF-62ED1972DC1D}" type="pres">
      <dgm:prSet presAssocID="{A9B7E000-5BE8-4BED-BAC6-27863748B76D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905390E-11F8-4A3B-808A-051A460A1B2F}" srcId="{831F5731-51C7-4B31-BF59-6AD672EB3AC3}" destId="{A9B7E000-5BE8-4BED-BAC6-27863748B76D}" srcOrd="3" destOrd="0" parTransId="{056FAC1B-D73C-4002-955C-24A889A3557F}" sibTransId="{7229DB0D-8120-4394-A76D-9935EECF3166}"/>
    <dgm:cxn modelId="{E14FD65B-1722-43C5-9D46-2CF80312CDD1}" type="presOf" srcId="{A9B7E000-5BE8-4BED-BAC6-27863748B76D}" destId="{0B8B7FEF-3FDE-43D4-96BF-62ED1972DC1D}" srcOrd="0" destOrd="0" presId="urn:microsoft.com/office/officeart/2018/2/layout/IconVerticalSolidList"/>
    <dgm:cxn modelId="{494BA35D-2C8A-4008-9BDF-C4A01F834D0B}" type="presOf" srcId="{5E3D4057-8B90-4807-90B8-12E21475FE41}" destId="{2D1CD957-A53F-4296-8E21-651187093734}" srcOrd="0" destOrd="0" presId="urn:microsoft.com/office/officeart/2018/2/layout/IconVerticalSolidList"/>
    <dgm:cxn modelId="{0A0C6786-6E75-4F28-B97B-2E9120177274}" srcId="{831F5731-51C7-4B31-BF59-6AD672EB3AC3}" destId="{58EF1182-A792-42C5-94CC-049D6E48F0D6}" srcOrd="2" destOrd="0" parTransId="{A2B97201-0178-4A52-8A1E-1460C6D26FBF}" sibTransId="{21352391-4C1C-4702-94BC-CF36B00A90FA}"/>
    <dgm:cxn modelId="{C37EB39A-9AFC-4C64-8591-9295256DFF28}" type="presOf" srcId="{831F5731-51C7-4B31-BF59-6AD672EB3AC3}" destId="{2AA3A777-240D-4D08-B1C5-857F713B84B9}" srcOrd="0" destOrd="0" presId="urn:microsoft.com/office/officeart/2018/2/layout/IconVerticalSolidList"/>
    <dgm:cxn modelId="{D152A3B9-294F-4AD8-B25F-61A0E31F9038}" srcId="{831F5731-51C7-4B31-BF59-6AD672EB3AC3}" destId="{34D057A6-8D79-42D5-A4BC-AACC505ADD7D}" srcOrd="1" destOrd="0" parTransId="{D0C82FAF-3292-48B6-B1DB-F9FCCAA7D86F}" sibTransId="{8B4A2057-9B7E-433A-B4AC-F8ABC3817436}"/>
    <dgm:cxn modelId="{E6B0FFC2-5234-4160-9592-735250BE2355}" type="presOf" srcId="{34D057A6-8D79-42D5-A4BC-AACC505ADD7D}" destId="{CBEAC589-4FCD-44F0-A1D0-54E28D8291DC}" srcOrd="0" destOrd="0" presId="urn:microsoft.com/office/officeart/2018/2/layout/IconVerticalSolidList"/>
    <dgm:cxn modelId="{4CE85DCC-1037-4104-82B3-7537F1818473}" srcId="{831F5731-51C7-4B31-BF59-6AD672EB3AC3}" destId="{5E3D4057-8B90-4807-90B8-12E21475FE41}" srcOrd="0" destOrd="0" parTransId="{16F6DD38-9237-4E66-B6D1-7D50330704A2}" sibTransId="{15E7B95D-C200-4425-B47F-6F501E914FF2}"/>
    <dgm:cxn modelId="{4EF725E6-EDF8-4560-AC3A-C6ADF10DD951}" type="presOf" srcId="{58EF1182-A792-42C5-94CC-049D6E48F0D6}" destId="{975172D1-F5D0-4DE1-AD56-32E08DAC19E7}" srcOrd="0" destOrd="0" presId="urn:microsoft.com/office/officeart/2018/2/layout/IconVerticalSolidList"/>
    <dgm:cxn modelId="{29BE4A5F-43CB-44DB-B6C6-710C25B15880}" type="presParOf" srcId="{2AA3A777-240D-4D08-B1C5-857F713B84B9}" destId="{04495901-85FB-4514-8493-D0302D7859D8}" srcOrd="0" destOrd="0" presId="urn:microsoft.com/office/officeart/2018/2/layout/IconVerticalSolidList"/>
    <dgm:cxn modelId="{EE446472-29B4-48BA-B368-5A05E5F440F3}" type="presParOf" srcId="{04495901-85FB-4514-8493-D0302D7859D8}" destId="{E9CB98C8-975D-4B41-9DA7-003586175990}" srcOrd="0" destOrd="0" presId="urn:microsoft.com/office/officeart/2018/2/layout/IconVerticalSolidList"/>
    <dgm:cxn modelId="{B56A68CF-10B0-4719-965C-BA643D4D9F12}" type="presParOf" srcId="{04495901-85FB-4514-8493-D0302D7859D8}" destId="{70FE6F07-C70A-4914-A6EE-2C59EDA3152E}" srcOrd="1" destOrd="0" presId="urn:microsoft.com/office/officeart/2018/2/layout/IconVerticalSolidList"/>
    <dgm:cxn modelId="{3E156686-30A6-40A6-91D5-2B080B51175C}" type="presParOf" srcId="{04495901-85FB-4514-8493-D0302D7859D8}" destId="{23DD8E7A-9DBD-4857-9E37-EFF80E18DDD9}" srcOrd="2" destOrd="0" presId="urn:microsoft.com/office/officeart/2018/2/layout/IconVerticalSolidList"/>
    <dgm:cxn modelId="{53F57890-F7FD-4071-8EF7-66397CF8B7B9}" type="presParOf" srcId="{04495901-85FB-4514-8493-D0302D7859D8}" destId="{2D1CD957-A53F-4296-8E21-651187093734}" srcOrd="3" destOrd="0" presId="urn:microsoft.com/office/officeart/2018/2/layout/IconVerticalSolidList"/>
    <dgm:cxn modelId="{41AE69EB-7AD4-463D-917E-1D32D9F62459}" type="presParOf" srcId="{2AA3A777-240D-4D08-B1C5-857F713B84B9}" destId="{BD33B5EF-6924-4763-A133-AC79ECB8D340}" srcOrd="1" destOrd="0" presId="urn:microsoft.com/office/officeart/2018/2/layout/IconVerticalSolidList"/>
    <dgm:cxn modelId="{E260EB69-B682-4517-9407-23EBCED22C3F}" type="presParOf" srcId="{2AA3A777-240D-4D08-B1C5-857F713B84B9}" destId="{B0529B63-7F51-45EA-BC30-200D8C8E21EE}" srcOrd="2" destOrd="0" presId="urn:microsoft.com/office/officeart/2018/2/layout/IconVerticalSolidList"/>
    <dgm:cxn modelId="{2AC125F7-BE0D-4026-841B-A2976B5946FF}" type="presParOf" srcId="{B0529B63-7F51-45EA-BC30-200D8C8E21EE}" destId="{77C31269-00E8-4707-8D25-8C56A7CB9CD3}" srcOrd="0" destOrd="0" presId="urn:microsoft.com/office/officeart/2018/2/layout/IconVerticalSolidList"/>
    <dgm:cxn modelId="{6606B3D7-4352-48C7-AC2C-61467C93B17B}" type="presParOf" srcId="{B0529B63-7F51-45EA-BC30-200D8C8E21EE}" destId="{F71A972B-7F15-47D7-A074-C256A305B3CD}" srcOrd="1" destOrd="0" presId="urn:microsoft.com/office/officeart/2018/2/layout/IconVerticalSolidList"/>
    <dgm:cxn modelId="{32A141C6-B026-496C-98AF-980F1F63BD94}" type="presParOf" srcId="{B0529B63-7F51-45EA-BC30-200D8C8E21EE}" destId="{A9DCCFB1-28DA-467B-B154-43B827A452C2}" srcOrd="2" destOrd="0" presId="urn:microsoft.com/office/officeart/2018/2/layout/IconVerticalSolidList"/>
    <dgm:cxn modelId="{FDD2221B-1CD5-42C1-A6DB-489ABAA02580}" type="presParOf" srcId="{B0529B63-7F51-45EA-BC30-200D8C8E21EE}" destId="{CBEAC589-4FCD-44F0-A1D0-54E28D8291DC}" srcOrd="3" destOrd="0" presId="urn:microsoft.com/office/officeart/2018/2/layout/IconVerticalSolidList"/>
    <dgm:cxn modelId="{26C8088C-6CA8-4E02-87A3-7EE332DF1A87}" type="presParOf" srcId="{2AA3A777-240D-4D08-B1C5-857F713B84B9}" destId="{6C9A1EBA-7AA8-46F2-928A-46EB6232A665}" srcOrd="3" destOrd="0" presId="urn:microsoft.com/office/officeart/2018/2/layout/IconVerticalSolidList"/>
    <dgm:cxn modelId="{FB950DB6-5566-4510-9832-5EED8BED54E2}" type="presParOf" srcId="{2AA3A777-240D-4D08-B1C5-857F713B84B9}" destId="{82906063-8B51-4E75-946E-BE9C002EF053}" srcOrd="4" destOrd="0" presId="urn:microsoft.com/office/officeart/2018/2/layout/IconVerticalSolidList"/>
    <dgm:cxn modelId="{180753F9-34B1-4E5F-AA9D-E60E2ACCF0BA}" type="presParOf" srcId="{82906063-8B51-4E75-946E-BE9C002EF053}" destId="{F6C23FFA-F8F1-44CF-8F91-7CA105DD0130}" srcOrd="0" destOrd="0" presId="urn:microsoft.com/office/officeart/2018/2/layout/IconVerticalSolidList"/>
    <dgm:cxn modelId="{B15C7563-C810-4CEB-9F51-EEA924792061}" type="presParOf" srcId="{82906063-8B51-4E75-946E-BE9C002EF053}" destId="{15BA53E2-AEED-436F-B750-152E38227B13}" srcOrd="1" destOrd="0" presId="urn:microsoft.com/office/officeart/2018/2/layout/IconVerticalSolidList"/>
    <dgm:cxn modelId="{2579EF8D-5E5B-474B-BAC2-CB75662E5CD5}" type="presParOf" srcId="{82906063-8B51-4E75-946E-BE9C002EF053}" destId="{A5F9E7BD-168E-47C0-8C64-E2A567A8A4E3}" srcOrd="2" destOrd="0" presId="urn:microsoft.com/office/officeart/2018/2/layout/IconVerticalSolidList"/>
    <dgm:cxn modelId="{A6EB849C-B634-4401-A0F5-3E7DD69B2654}" type="presParOf" srcId="{82906063-8B51-4E75-946E-BE9C002EF053}" destId="{975172D1-F5D0-4DE1-AD56-32E08DAC19E7}" srcOrd="3" destOrd="0" presId="urn:microsoft.com/office/officeart/2018/2/layout/IconVerticalSolidList"/>
    <dgm:cxn modelId="{CD53AE91-D147-4BB1-AA13-1343CC54E2A5}" type="presParOf" srcId="{2AA3A777-240D-4D08-B1C5-857F713B84B9}" destId="{B3E9702A-62B6-43AB-9119-B21E47C86A75}" srcOrd="5" destOrd="0" presId="urn:microsoft.com/office/officeart/2018/2/layout/IconVerticalSolidList"/>
    <dgm:cxn modelId="{7AE50773-E44E-4A98-B387-EEC291E67EC5}" type="presParOf" srcId="{2AA3A777-240D-4D08-B1C5-857F713B84B9}" destId="{012F5140-4048-4AA2-B95E-890D09151C80}" srcOrd="6" destOrd="0" presId="urn:microsoft.com/office/officeart/2018/2/layout/IconVerticalSolidList"/>
    <dgm:cxn modelId="{2851B0FF-8523-4CB7-9567-DE86A902841A}" type="presParOf" srcId="{012F5140-4048-4AA2-B95E-890D09151C80}" destId="{08767CD7-987D-4C79-8CFB-1D7B8B859FE7}" srcOrd="0" destOrd="0" presId="urn:microsoft.com/office/officeart/2018/2/layout/IconVerticalSolidList"/>
    <dgm:cxn modelId="{C2DF58DD-D83E-460A-9AF9-7FF5B3548C01}" type="presParOf" srcId="{012F5140-4048-4AA2-B95E-890D09151C80}" destId="{4DBBDFF8-F7A2-4516-939B-E4A595955603}" srcOrd="1" destOrd="0" presId="urn:microsoft.com/office/officeart/2018/2/layout/IconVerticalSolidList"/>
    <dgm:cxn modelId="{F2C35EC3-B68C-435A-972F-8AD1D6399373}" type="presParOf" srcId="{012F5140-4048-4AA2-B95E-890D09151C80}" destId="{D967D9AA-BB9C-46C3-A023-02D3F660FD1B}" srcOrd="2" destOrd="0" presId="urn:microsoft.com/office/officeart/2018/2/layout/IconVerticalSolidList"/>
    <dgm:cxn modelId="{988DC241-CBD1-4D93-BC6A-0C03C2C8852E}" type="presParOf" srcId="{012F5140-4048-4AA2-B95E-890D09151C80}" destId="{0B8B7FEF-3FDE-43D4-96BF-62ED1972DC1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8DB1B0-3202-4911-B338-0BBB01474308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F8E5385B-C557-48D4-8145-9E4FC74052A3}">
      <dgm:prSet/>
      <dgm:spPr/>
      <dgm:t>
        <a:bodyPr/>
        <a:lstStyle/>
        <a:p>
          <a:r>
            <a:rPr lang="en-GB"/>
            <a:t>Operational risks include anything that disrupts a company's ability to function temporarily or indefinitely. </a:t>
          </a:r>
          <a:endParaRPr lang="en-US"/>
        </a:p>
      </dgm:t>
    </dgm:pt>
    <dgm:pt modelId="{C1DA4F69-581C-4A8E-8D29-CD760AB7B37F}" type="parTrans" cxnId="{46251D8E-72EE-445D-95CD-57C88BC51156}">
      <dgm:prSet/>
      <dgm:spPr/>
      <dgm:t>
        <a:bodyPr/>
        <a:lstStyle/>
        <a:p>
          <a:endParaRPr lang="en-US"/>
        </a:p>
      </dgm:t>
    </dgm:pt>
    <dgm:pt modelId="{7AC884F5-2819-4329-A7C2-5A455346E88B}" type="sibTrans" cxnId="{46251D8E-72EE-445D-95CD-57C88BC51156}">
      <dgm:prSet/>
      <dgm:spPr/>
      <dgm:t>
        <a:bodyPr/>
        <a:lstStyle/>
        <a:p>
          <a:endParaRPr lang="en-US"/>
        </a:p>
      </dgm:t>
    </dgm:pt>
    <dgm:pt modelId="{CF25EE9D-3BEA-43DD-82A7-BD214EB2764F}">
      <dgm:prSet/>
      <dgm:spPr/>
      <dgm:t>
        <a:bodyPr/>
        <a:lstStyle/>
        <a:p>
          <a:r>
            <a:rPr lang="en-GB"/>
            <a:t>While most of these threats are beyond our control, companies can take preparation steps.</a:t>
          </a:r>
          <a:endParaRPr lang="en-US"/>
        </a:p>
      </dgm:t>
    </dgm:pt>
    <dgm:pt modelId="{7327FA62-F10F-4DC2-9B1B-5DB75E1363A2}" type="parTrans" cxnId="{6208E84B-3DC6-4579-88D9-4F1A1A3BA060}">
      <dgm:prSet/>
      <dgm:spPr/>
      <dgm:t>
        <a:bodyPr/>
        <a:lstStyle/>
        <a:p>
          <a:endParaRPr lang="en-US"/>
        </a:p>
      </dgm:t>
    </dgm:pt>
    <dgm:pt modelId="{D9C278D6-7049-4EBF-BB92-5E9F89C15108}" type="sibTrans" cxnId="{6208E84B-3DC6-4579-88D9-4F1A1A3BA060}">
      <dgm:prSet/>
      <dgm:spPr/>
      <dgm:t>
        <a:bodyPr/>
        <a:lstStyle/>
        <a:p>
          <a:endParaRPr lang="en-US"/>
        </a:p>
      </dgm:t>
    </dgm:pt>
    <dgm:pt modelId="{A480B6C9-0C85-5045-B4B7-B7C6745BD6E5}" type="pres">
      <dgm:prSet presAssocID="{298DB1B0-3202-4911-B338-0BBB01474308}" presName="vert0" presStyleCnt="0">
        <dgm:presLayoutVars>
          <dgm:dir/>
          <dgm:animOne val="branch"/>
          <dgm:animLvl val="lvl"/>
        </dgm:presLayoutVars>
      </dgm:prSet>
      <dgm:spPr/>
    </dgm:pt>
    <dgm:pt modelId="{C7E796E8-667E-AA40-99E0-ABF364268DDA}" type="pres">
      <dgm:prSet presAssocID="{F8E5385B-C557-48D4-8145-9E4FC74052A3}" presName="thickLine" presStyleLbl="alignNode1" presStyleIdx="0" presStyleCnt="2"/>
      <dgm:spPr/>
    </dgm:pt>
    <dgm:pt modelId="{7E122AA6-1E0D-8C48-8EBA-5780F0AF3898}" type="pres">
      <dgm:prSet presAssocID="{F8E5385B-C557-48D4-8145-9E4FC74052A3}" presName="horz1" presStyleCnt="0"/>
      <dgm:spPr/>
    </dgm:pt>
    <dgm:pt modelId="{B363E0F9-D00D-3945-AB9D-EF870E9BD904}" type="pres">
      <dgm:prSet presAssocID="{F8E5385B-C557-48D4-8145-9E4FC74052A3}" presName="tx1" presStyleLbl="revTx" presStyleIdx="0" presStyleCnt="2"/>
      <dgm:spPr/>
    </dgm:pt>
    <dgm:pt modelId="{5D8CD913-0AF5-3D41-8BBF-D97AE41B671D}" type="pres">
      <dgm:prSet presAssocID="{F8E5385B-C557-48D4-8145-9E4FC74052A3}" presName="vert1" presStyleCnt="0"/>
      <dgm:spPr/>
    </dgm:pt>
    <dgm:pt modelId="{9B654B0D-5AAE-7548-AD3F-F2569EDC009F}" type="pres">
      <dgm:prSet presAssocID="{CF25EE9D-3BEA-43DD-82A7-BD214EB2764F}" presName="thickLine" presStyleLbl="alignNode1" presStyleIdx="1" presStyleCnt="2"/>
      <dgm:spPr/>
    </dgm:pt>
    <dgm:pt modelId="{D4C1C0A4-0D95-0647-B610-3CDD1E313830}" type="pres">
      <dgm:prSet presAssocID="{CF25EE9D-3BEA-43DD-82A7-BD214EB2764F}" presName="horz1" presStyleCnt="0"/>
      <dgm:spPr/>
    </dgm:pt>
    <dgm:pt modelId="{4CF24EC1-D641-304F-A1A9-2657E51465DC}" type="pres">
      <dgm:prSet presAssocID="{CF25EE9D-3BEA-43DD-82A7-BD214EB2764F}" presName="tx1" presStyleLbl="revTx" presStyleIdx="1" presStyleCnt="2"/>
      <dgm:spPr/>
    </dgm:pt>
    <dgm:pt modelId="{7FBBD600-5D6B-5D44-B69B-62ACBF115332}" type="pres">
      <dgm:prSet presAssocID="{CF25EE9D-3BEA-43DD-82A7-BD214EB2764F}" presName="vert1" presStyleCnt="0"/>
      <dgm:spPr/>
    </dgm:pt>
  </dgm:ptLst>
  <dgm:cxnLst>
    <dgm:cxn modelId="{7544B317-F64C-D046-A77B-18A35B3A008F}" type="presOf" srcId="{298DB1B0-3202-4911-B338-0BBB01474308}" destId="{A480B6C9-0C85-5045-B4B7-B7C6745BD6E5}" srcOrd="0" destOrd="0" presId="urn:microsoft.com/office/officeart/2008/layout/LinedList"/>
    <dgm:cxn modelId="{901E0F42-E9D4-2E45-BEF4-85843F469EF3}" type="presOf" srcId="{F8E5385B-C557-48D4-8145-9E4FC74052A3}" destId="{B363E0F9-D00D-3945-AB9D-EF870E9BD904}" srcOrd="0" destOrd="0" presId="urn:microsoft.com/office/officeart/2008/layout/LinedList"/>
    <dgm:cxn modelId="{6208E84B-3DC6-4579-88D9-4F1A1A3BA060}" srcId="{298DB1B0-3202-4911-B338-0BBB01474308}" destId="{CF25EE9D-3BEA-43DD-82A7-BD214EB2764F}" srcOrd="1" destOrd="0" parTransId="{7327FA62-F10F-4DC2-9B1B-5DB75E1363A2}" sibTransId="{D9C278D6-7049-4EBF-BB92-5E9F89C15108}"/>
    <dgm:cxn modelId="{46251D8E-72EE-445D-95CD-57C88BC51156}" srcId="{298DB1B0-3202-4911-B338-0BBB01474308}" destId="{F8E5385B-C557-48D4-8145-9E4FC74052A3}" srcOrd="0" destOrd="0" parTransId="{C1DA4F69-581C-4A8E-8D29-CD760AB7B37F}" sibTransId="{7AC884F5-2819-4329-A7C2-5A455346E88B}"/>
    <dgm:cxn modelId="{B4AC0EE4-8493-0741-851E-FB08F9728B58}" type="presOf" srcId="{CF25EE9D-3BEA-43DD-82A7-BD214EB2764F}" destId="{4CF24EC1-D641-304F-A1A9-2657E51465DC}" srcOrd="0" destOrd="0" presId="urn:microsoft.com/office/officeart/2008/layout/LinedList"/>
    <dgm:cxn modelId="{789EDB32-A4D0-194D-B9F9-7D6D99E94B7C}" type="presParOf" srcId="{A480B6C9-0C85-5045-B4B7-B7C6745BD6E5}" destId="{C7E796E8-667E-AA40-99E0-ABF364268DDA}" srcOrd="0" destOrd="0" presId="urn:microsoft.com/office/officeart/2008/layout/LinedList"/>
    <dgm:cxn modelId="{2C79F9E0-C94C-3042-8F71-3BD58F30E449}" type="presParOf" srcId="{A480B6C9-0C85-5045-B4B7-B7C6745BD6E5}" destId="{7E122AA6-1E0D-8C48-8EBA-5780F0AF3898}" srcOrd="1" destOrd="0" presId="urn:microsoft.com/office/officeart/2008/layout/LinedList"/>
    <dgm:cxn modelId="{180ECF58-CCF2-6945-AA4F-B5DB8CF83F58}" type="presParOf" srcId="{7E122AA6-1E0D-8C48-8EBA-5780F0AF3898}" destId="{B363E0F9-D00D-3945-AB9D-EF870E9BD904}" srcOrd="0" destOrd="0" presId="urn:microsoft.com/office/officeart/2008/layout/LinedList"/>
    <dgm:cxn modelId="{0CB35FF5-828E-0B43-8DDA-5C97B308B625}" type="presParOf" srcId="{7E122AA6-1E0D-8C48-8EBA-5780F0AF3898}" destId="{5D8CD913-0AF5-3D41-8BBF-D97AE41B671D}" srcOrd="1" destOrd="0" presId="urn:microsoft.com/office/officeart/2008/layout/LinedList"/>
    <dgm:cxn modelId="{48E549C4-67DE-4647-BE50-FC66053D54C6}" type="presParOf" srcId="{A480B6C9-0C85-5045-B4B7-B7C6745BD6E5}" destId="{9B654B0D-5AAE-7548-AD3F-F2569EDC009F}" srcOrd="2" destOrd="0" presId="urn:microsoft.com/office/officeart/2008/layout/LinedList"/>
    <dgm:cxn modelId="{8362F828-641C-4044-A0EC-E35F8A901480}" type="presParOf" srcId="{A480B6C9-0C85-5045-B4B7-B7C6745BD6E5}" destId="{D4C1C0A4-0D95-0647-B610-3CDD1E313830}" srcOrd="3" destOrd="0" presId="urn:microsoft.com/office/officeart/2008/layout/LinedList"/>
    <dgm:cxn modelId="{1FE13990-CC5C-8643-BFFF-552B7D132A05}" type="presParOf" srcId="{D4C1C0A4-0D95-0647-B610-3CDD1E313830}" destId="{4CF24EC1-D641-304F-A1A9-2657E51465DC}" srcOrd="0" destOrd="0" presId="urn:microsoft.com/office/officeart/2008/layout/LinedList"/>
    <dgm:cxn modelId="{7CC2F167-4AB7-B54D-98CA-7E34024B9502}" type="presParOf" srcId="{D4C1C0A4-0D95-0647-B610-3CDD1E313830}" destId="{7FBBD600-5D6B-5D44-B69B-62ACBF11533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6F1B0B-623D-4922-A0F4-C8148608FA6E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38EAB111-24A4-4A6C-8000-FE2DCFBB25FC}">
      <dgm:prSet/>
      <dgm:spPr/>
      <dgm:t>
        <a:bodyPr/>
        <a:lstStyle/>
        <a:p>
          <a:r>
            <a:rPr lang="en-GB" b="1"/>
            <a:t>Fire, Theft, Vandalism </a:t>
          </a:r>
          <a:r>
            <a:rPr lang="en-GB"/>
            <a:t>- Accidental fires, arson, and property vandalism can destroy property, equipment, inventory, leaving companies with costly repairs and productivity loss.</a:t>
          </a:r>
          <a:endParaRPr lang="en-US"/>
        </a:p>
      </dgm:t>
    </dgm:pt>
    <dgm:pt modelId="{D7C78CD0-5F74-4056-9081-749492400F4F}" type="parTrans" cxnId="{2A6E686C-DF16-460B-89D9-45458C8EE096}">
      <dgm:prSet/>
      <dgm:spPr/>
      <dgm:t>
        <a:bodyPr/>
        <a:lstStyle/>
        <a:p>
          <a:endParaRPr lang="en-US"/>
        </a:p>
      </dgm:t>
    </dgm:pt>
    <dgm:pt modelId="{BF0A1CFA-5D4C-4A29-8875-CB0A45884921}" type="sibTrans" cxnId="{2A6E686C-DF16-460B-89D9-45458C8EE096}">
      <dgm:prSet/>
      <dgm:spPr/>
      <dgm:t>
        <a:bodyPr/>
        <a:lstStyle/>
        <a:p>
          <a:endParaRPr lang="en-US"/>
        </a:p>
      </dgm:t>
    </dgm:pt>
    <dgm:pt modelId="{5FC105A4-97EB-46CF-9988-1F8982D019DB}">
      <dgm:prSet/>
      <dgm:spPr/>
      <dgm:t>
        <a:bodyPr/>
        <a:lstStyle/>
        <a:p>
          <a:r>
            <a:rPr lang="en-GB" b="1"/>
            <a:t>Natural Disasters </a:t>
          </a:r>
          <a:r>
            <a:rPr lang="en-GB"/>
            <a:t>- Hurricanes, typhoons, earthquakes, etc., can cause devastating damages to physical structures and equipment and slow or even halt operations.</a:t>
          </a:r>
          <a:endParaRPr lang="en-US"/>
        </a:p>
      </dgm:t>
    </dgm:pt>
    <dgm:pt modelId="{43AE5782-31EB-4ED1-8E49-CA87288AC314}" type="parTrans" cxnId="{617410A9-82DA-4171-9FE7-1FFD9D732124}">
      <dgm:prSet/>
      <dgm:spPr/>
      <dgm:t>
        <a:bodyPr/>
        <a:lstStyle/>
        <a:p>
          <a:endParaRPr lang="en-US"/>
        </a:p>
      </dgm:t>
    </dgm:pt>
    <dgm:pt modelId="{D65A3C2E-74A7-4B22-96DA-9447C99EDA09}" type="sibTrans" cxnId="{617410A9-82DA-4171-9FE7-1FFD9D732124}">
      <dgm:prSet/>
      <dgm:spPr/>
      <dgm:t>
        <a:bodyPr/>
        <a:lstStyle/>
        <a:p>
          <a:endParaRPr lang="en-US"/>
        </a:p>
      </dgm:t>
    </dgm:pt>
    <dgm:pt modelId="{C24EAF6E-49CA-4F99-B520-6BDE8C811DB9}">
      <dgm:prSet/>
      <dgm:spPr/>
      <dgm:t>
        <a:bodyPr/>
        <a:lstStyle/>
        <a:p>
          <a:r>
            <a:rPr lang="en-GB" b="1"/>
            <a:t>Technology </a:t>
          </a:r>
          <a:r>
            <a:rPr lang="en-GB"/>
            <a:t>- A system failure or cybersecurity threats can hurt productivity and quality of service.</a:t>
          </a:r>
          <a:endParaRPr lang="en-US"/>
        </a:p>
      </dgm:t>
    </dgm:pt>
    <dgm:pt modelId="{8F2D6850-53AC-44BD-A200-D971D6025722}" type="parTrans" cxnId="{F739F10F-13FB-42CF-8E5F-A11DA2DA6259}">
      <dgm:prSet/>
      <dgm:spPr/>
      <dgm:t>
        <a:bodyPr/>
        <a:lstStyle/>
        <a:p>
          <a:endParaRPr lang="en-US"/>
        </a:p>
      </dgm:t>
    </dgm:pt>
    <dgm:pt modelId="{C686CC0E-3F2C-4A7F-AB34-47E69F11B279}" type="sibTrans" cxnId="{F739F10F-13FB-42CF-8E5F-A11DA2DA6259}">
      <dgm:prSet/>
      <dgm:spPr/>
      <dgm:t>
        <a:bodyPr/>
        <a:lstStyle/>
        <a:p>
          <a:endParaRPr lang="en-US"/>
        </a:p>
      </dgm:t>
    </dgm:pt>
    <dgm:pt modelId="{ACB905D8-00A6-4D67-B880-4D667FE903C0}">
      <dgm:prSet/>
      <dgm:spPr/>
      <dgm:t>
        <a:bodyPr/>
        <a:lstStyle/>
        <a:p>
          <a:r>
            <a:rPr lang="en-GB" b="1"/>
            <a:t>Labour</a:t>
          </a:r>
          <a:r>
            <a:rPr lang="en-GB"/>
            <a:t> - Labor disputes might slow or even stop production or productivity.  Insider theft and embezzlement can also cause significant financial pain.</a:t>
          </a:r>
          <a:endParaRPr lang="en-US"/>
        </a:p>
      </dgm:t>
    </dgm:pt>
    <dgm:pt modelId="{672B834F-FEEB-4F7A-9F50-01C730907227}" type="parTrans" cxnId="{D9D7B762-B7E4-4326-A755-49EDBBD59D87}">
      <dgm:prSet/>
      <dgm:spPr/>
      <dgm:t>
        <a:bodyPr/>
        <a:lstStyle/>
        <a:p>
          <a:endParaRPr lang="en-US"/>
        </a:p>
      </dgm:t>
    </dgm:pt>
    <dgm:pt modelId="{16020A0B-0A58-44D2-BD1A-184A589CCCC9}" type="sibTrans" cxnId="{D9D7B762-B7E4-4326-A755-49EDBBD59D87}">
      <dgm:prSet/>
      <dgm:spPr/>
      <dgm:t>
        <a:bodyPr/>
        <a:lstStyle/>
        <a:p>
          <a:endParaRPr lang="en-US"/>
        </a:p>
      </dgm:t>
    </dgm:pt>
    <dgm:pt modelId="{48579595-DB38-AF4A-BED2-539F9FA3D07A}" type="pres">
      <dgm:prSet presAssocID="{996F1B0B-623D-4922-A0F4-C8148608FA6E}" presName="vert0" presStyleCnt="0">
        <dgm:presLayoutVars>
          <dgm:dir/>
          <dgm:animOne val="branch"/>
          <dgm:animLvl val="lvl"/>
        </dgm:presLayoutVars>
      </dgm:prSet>
      <dgm:spPr/>
    </dgm:pt>
    <dgm:pt modelId="{942DD84F-66EA-3E45-918A-55BE5D7EAC2D}" type="pres">
      <dgm:prSet presAssocID="{38EAB111-24A4-4A6C-8000-FE2DCFBB25FC}" presName="thickLine" presStyleLbl="alignNode1" presStyleIdx="0" presStyleCnt="4"/>
      <dgm:spPr/>
    </dgm:pt>
    <dgm:pt modelId="{6C1CB177-C12E-C34D-9ED5-9CF270F92550}" type="pres">
      <dgm:prSet presAssocID="{38EAB111-24A4-4A6C-8000-FE2DCFBB25FC}" presName="horz1" presStyleCnt="0"/>
      <dgm:spPr/>
    </dgm:pt>
    <dgm:pt modelId="{385E2BDB-7CB8-D947-AB57-52E9795D60CC}" type="pres">
      <dgm:prSet presAssocID="{38EAB111-24A4-4A6C-8000-FE2DCFBB25FC}" presName="tx1" presStyleLbl="revTx" presStyleIdx="0" presStyleCnt="4"/>
      <dgm:spPr/>
    </dgm:pt>
    <dgm:pt modelId="{4B877AB1-1666-0B48-A11F-A88E1A04E805}" type="pres">
      <dgm:prSet presAssocID="{38EAB111-24A4-4A6C-8000-FE2DCFBB25FC}" presName="vert1" presStyleCnt="0"/>
      <dgm:spPr/>
    </dgm:pt>
    <dgm:pt modelId="{3DD25772-E0CE-434B-8649-596FEE8B9A76}" type="pres">
      <dgm:prSet presAssocID="{5FC105A4-97EB-46CF-9988-1F8982D019DB}" presName="thickLine" presStyleLbl="alignNode1" presStyleIdx="1" presStyleCnt="4"/>
      <dgm:spPr/>
    </dgm:pt>
    <dgm:pt modelId="{37B5D9F6-2F1E-5F40-8AA5-28FBDFB5435B}" type="pres">
      <dgm:prSet presAssocID="{5FC105A4-97EB-46CF-9988-1F8982D019DB}" presName="horz1" presStyleCnt="0"/>
      <dgm:spPr/>
    </dgm:pt>
    <dgm:pt modelId="{B5371939-CE5E-6C4D-91CF-30CC04952226}" type="pres">
      <dgm:prSet presAssocID="{5FC105A4-97EB-46CF-9988-1F8982D019DB}" presName="tx1" presStyleLbl="revTx" presStyleIdx="1" presStyleCnt="4"/>
      <dgm:spPr/>
    </dgm:pt>
    <dgm:pt modelId="{287358B9-B55D-7341-A37F-006C3F451238}" type="pres">
      <dgm:prSet presAssocID="{5FC105A4-97EB-46CF-9988-1F8982D019DB}" presName="vert1" presStyleCnt="0"/>
      <dgm:spPr/>
    </dgm:pt>
    <dgm:pt modelId="{F1EAA92C-D836-F44D-8B7C-9457F72A142D}" type="pres">
      <dgm:prSet presAssocID="{C24EAF6E-49CA-4F99-B520-6BDE8C811DB9}" presName="thickLine" presStyleLbl="alignNode1" presStyleIdx="2" presStyleCnt="4"/>
      <dgm:spPr/>
    </dgm:pt>
    <dgm:pt modelId="{F4F50105-E7BD-6E4D-AD10-A384F655541B}" type="pres">
      <dgm:prSet presAssocID="{C24EAF6E-49CA-4F99-B520-6BDE8C811DB9}" presName="horz1" presStyleCnt="0"/>
      <dgm:spPr/>
    </dgm:pt>
    <dgm:pt modelId="{4A0BFA31-688F-B24C-AFF1-6825C8EE0E16}" type="pres">
      <dgm:prSet presAssocID="{C24EAF6E-49CA-4F99-B520-6BDE8C811DB9}" presName="tx1" presStyleLbl="revTx" presStyleIdx="2" presStyleCnt="4"/>
      <dgm:spPr/>
    </dgm:pt>
    <dgm:pt modelId="{55F9F7E1-2773-6343-9C15-721196D7BE90}" type="pres">
      <dgm:prSet presAssocID="{C24EAF6E-49CA-4F99-B520-6BDE8C811DB9}" presName="vert1" presStyleCnt="0"/>
      <dgm:spPr/>
    </dgm:pt>
    <dgm:pt modelId="{757C12E1-6072-3348-84DB-BA1B38F037EB}" type="pres">
      <dgm:prSet presAssocID="{ACB905D8-00A6-4D67-B880-4D667FE903C0}" presName="thickLine" presStyleLbl="alignNode1" presStyleIdx="3" presStyleCnt="4"/>
      <dgm:spPr/>
    </dgm:pt>
    <dgm:pt modelId="{659FF435-BF09-534F-AD16-B73780D9CC0A}" type="pres">
      <dgm:prSet presAssocID="{ACB905D8-00A6-4D67-B880-4D667FE903C0}" presName="horz1" presStyleCnt="0"/>
      <dgm:spPr/>
    </dgm:pt>
    <dgm:pt modelId="{7F0E933A-773B-F045-9ED4-FE538CF31811}" type="pres">
      <dgm:prSet presAssocID="{ACB905D8-00A6-4D67-B880-4D667FE903C0}" presName="tx1" presStyleLbl="revTx" presStyleIdx="3" presStyleCnt="4"/>
      <dgm:spPr/>
    </dgm:pt>
    <dgm:pt modelId="{167BC980-64CD-0149-BF86-B2116097EEB2}" type="pres">
      <dgm:prSet presAssocID="{ACB905D8-00A6-4D67-B880-4D667FE903C0}" presName="vert1" presStyleCnt="0"/>
      <dgm:spPr/>
    </dgm:pt>
  </dgm:ptLst>
  <dgm:cxnLst>
    <dgm:cxn modelId="{F739F10F-13FB-42CF-8E5F-A11DA2DA6259}" srcId="{996F1B0B-623D-4922-A0F4-C8148608FA6E}" destId="{C24EAF6E-49CA-4F99-B520-6BDE8C811DB9}" srcOrd="2" destOrd="0" parTransId="{8F2D6850-53AC-44BD-A200-D971D6025722}" sibTransId="{C686CC0E-3F2C-4A7F-AB34-47E69F11B279}"/>
    <dgm:cxn modelId="{D9D7B762-B7E4-4326-A755-49EDBBD59D87}" srcId="{996F1B0B-623D-4922-A0F4-C8148608FA6E}" destId="{ACB905D8-00A6-4D67-B880-4D667FE903C0}" srcOrd="3" destOrd="0" parTransId="{672B834F-FEEB-4F7A-9F50-01C730907227}" sibTransId="{16020A0B-0A58-44D2-BD1A-184A589CCCC9}"/>
    <dgm:cxn modelId="{2A6E686C-DF16-460B-89D9-45458C8EE096}" srcId="{996F1B0B-623D-4922-A0F4-C8148608FA6E}" destId="{38EAB111-24A4-4A6C-8000-FE2DCFBB25FC}" srcOrd="0" destOrd="0" parTransId="{D7C78CD0-5F74-4056-9081-749492400F4F}" sibTransId="{BF0A1CFA-5D4C-4A29-8875-CB0A45884921}"/>
    <dgm:cxn modelId="{68AB0494-508A-264C-904F-34547ECD4477}" type="presOf" srcId="{5FC105A4-97EB-46CF-9988-1F8982D019DB}" destId="{B5371939-CE5E-6C4D-91CF-30CC04952226}" srcOrd="0" destOrd="0" presId="urn:microsoft.com/office/officeart/2008/layout/LinedList"/>
    <dgm:cxn modelId="{617410A9-82DA-4171-9FE7-1FFD9D732124}" srcId="{996F1B0B-623D-4922-A0F4-C8148608FA6E}" destId="{5FC105A4-97EB-46CF-9988-1F8982D019DB}" srcOrd="1" destOrd="0" parTransId="{43AE5782-31EB-4ED1-8E49-CA87288AC314}" sibTransId="{D65A3C2E-74A7-4B22-96DA-9447C99EDA09}"/>
    <dgm:cxn modelId="{8D5702C7-251A-2F47-9303-1F1FDA1E3447}" type="presOf" srcId="{C24EAF6E-49CA-4F99-B520-6BDE8C811DB9}" destId="{4A0BFA31-688F-B24C-AFF1-6825C8EE0E16}" srcOrd="0" destOrd="0" presId="urn:microsoft.com/office/officeart/2008/layout/LinedList"/>
    <dgm:cxn modelId="{7DE4B1D5-D092-7445-A88E-472E56FC48F5}" type="presOf" srcId="{ACB905D8-00A6-4D67-B880-4D667FE903C0}" destId="{7F0E933A-773B-F045-9ED4-FE538CF31811}" srcOrd="0" destOrd="0" presId="urn:microsoft.com/office/officeart/2008/layout/LinedList"/>
    <dgm:cxn modelId="{BB7D43E6-17A2-A841-968A-5912F4B8531F}" type="presOf" srcId="{996F1B0B-623D-4922-A0F4-C8148608FA6E}" destId="{48579595-DB38-AF4A-BED2-539F9FA3D07A}" srcOrd="0" destOrd="0" presId="urn:microsoft.com/office/officeart/2008/layout/LinedList"/>
    <dgm:cxn modelId="{475C1BEB-AD17-4D4B-8AA2-BC18224A85B8}" type="presOf" srcId="{38EAB111-24A4-4A6C-8000-FE2DCFBB25FC}" destId="{385E2BDB-7CB8-D947-AB57-52E9795D60CC}" srcOrd="0" destOrd="0" presId="urn:microsoft.com/office/officeart/2008/layout/LinedList"/>
    <dgm:cxn modelId="{75BE57CA-DB8F-ED43-860A-25344122A169}" type="presParOf" srcId="{48579595-DB38-AF4A-BED2-539F9FA3D07A}" destId="{942DD84F-66EA-3E45-918A-55BE5D7EAC2D}" srcOrd="0" destOrd="0" presId="urn:microsoft.com/office/officeart/2008/layout/LinedList"/>
    <dgm:cxn modelId="{22EBB999-0DE6-0C45-8AD6-17200719BD09}" type="presParOf" srcId="{48579595-DB38-AF4A-BED2-539F9FA3D07A}" destId="{6C1CB177-C12E-C34D-9ED5-9CF270F92550}" srcOrd="1" destOrd="0" presId="urn:microsoft.com/office/officeart/2008/layout/LinedList"/>
    <dgm:cxn modelId="{6EA884FA-7B2F-4C43-BCA4-8A8B2A1AD99C}" type="presParOf" srcId="{6C1CB177-C12E-C34D-9ED5-9CF270F92550}" destId="{385E2BDB-7CB8-D947-AB57-52E9795D60CC}" srcOrd="0" destOrd="0" presId="urn:microsoft.com/office/officeart/2008/layout/LinedList"/>
    <dgm:cxn modelId="{4740ECE8-251F-1242-BB0C-1AB5449B3F4B}" type="presParOf" srcId="{6C1CB177-C12E-C34D-9ED5-9CF270F92550}" destId="{4B877AB1-1666-0B48-A11F-A88E1A04E805}" srcOrd="1" destOrd="0" presId="urn:microsoft.com/office/officeart/2008/layout/LinedList"/>
    <dgm:cxn modelId="{80FF4724-9508-5B4D-945A-D7D5A9E7C5B4}" type="presParOf" srcId="{48579595-DB38-AF4A-BED2-539F9FA3D07A}" destId="{3DD25772-E0CE-434B-8649-596FEE8B9A76}" srcOrd="2" destOrd="0" presId="urn:microsoft.com/office/officeart/2008/layout/LinedList"/>
    <dgm:cxn modelId="{7D2F1755-82F6-2B45-A3E4-2AEFF038E3BE}" type="presParOf" srcId="{48579595-DB38-AF4A-BED2-539F9FA3D07A}" destId="{37B5D9F6-2F1E-5F40-8AA5-28FBDFB5435B}" srcOrd="3" destOrd="0" presId="urn:microsoft.com/office/officeart/2008/layout/LinedList"/>
    <dgm:cxn modelId="{3C3720F7-50DC-4E40-82E7-B4BD2303D611}" type="presParOf" srcId="{37B5D9F6-2F1E-5F40-8AA5-28FBDFB5435B}" destId="{B5371939-CE5E-6C4D-91CF-30CC04952226}" srcOrd="0" destOrd="0" presId="urn:microsoft.com/office/officeart/2008/layout/LinedList"/>
    <dgm:cxn modelId="{DDA3F8DE-2863-3C40-A7B8-2A66122A6A75}" type="presParOf" srcId="{37B5D9F6-2F1E-5F40-8AA5-28FBDFB5435B}" destId="{287358B9-B55D-7341-A37F-006C3F451238}" srcOrd="1" destOrd="0" presId="urn:microsoft.com/office/officeart/2008/layout/LinedList"/>
    <dgm:cxn modelId="{F85CBE99-30A1-9848-82DB-1D4F09872E81}" type="presParOf" srcId="{48579595-DB38-AF4A-BED2-539F9FA3D07A}" destId="{F1EAA92C-D836-F44D-8B7C-9457F72A142D}" srcOrd="4" destOrd="0" presId="urn:microsoft.com/office/officeart/2008/layout/LinedList"/>
    <dgm:cxn modelId="{C26191C9-CE80-C443-844E-7FD8D5A6AE2F}" type="presParOf" srcId="{48579595-DB38-AF4A-BED2-539F9FA3D07A}" destId="{F4F50105-E7BD-6E4D-AD10-A384F655541B}" srcOrd="5" destOrd="0" presId="urn:microsoft.com/office/officeart/2008/layout/LinedList"/>
    <dgm:cxn modelId="{438D3127-2538-6F4F-810D-5FF1C8211BF6}" type="presParOf" srcId="{F4F50105-E7BD-6E4D-AD10-A384F655541B}" destId="{4A0BFA31-688F-B24C-AFF1-6825C8EE0E16}" srcOrd="0" destOrd="0" presId="urn:microsoft.com/office/officeart/2008/layout/LinedList"/>
    <dgm:cxn modelId="{0B72D50B-7C84-2A4B-87A1-BDEAF5B5635E}" type="presParOf" srcId="{F4F50105-E7BD-6E4D-AD10-A384F655541B}" destId="{55F9F7E1-2773-6343-9C15-721196D7BE90}" srcOrd="1" destOrd="0" presId="urn:microsoft.com/office/officeart/2008/layout/LinedList"/>
    <dgm:cxn modelId="{4A29DB1D-B2CA-304C-AA13-BED0446ACE2F}" type="presParOf" srcId="{48579595-DB38-AF4A-BED2-539F9FA3D07A}" destId="{757C12E1-6072-3348-84DB-BA1B38F037EB}" srcOrd="6" destOrd="0" presId="urn:microsoft.com/office/officeart/2008/layout/LinedList"/>
    <dgm:cxn modelId="{98CC27B2-512A-6F42-B791-446A88A9A0FA}" type="presParOf" srcId="{48579595-DB38-AF4A-BED2-539F9FA3D07A}" destId="{659FF435-BF09-534F-AD16-B73780D9CC0A}" srcOrd="7" destOrd="0" presId="urn:microsoft.com/office/officeart/2008/layout/LinedList"/>
    <dgm:cxn modelId="{CDC9CFFD-20B1-8741-9895-463C5886ACFB}" type="presParOf" srcId="{659FF435-BF09-534F-AD16-B73780D9CC0A}" destId="{7F0E933A-773B-F045-9ED4-FE538CF31811}" srcOrd="0" destOrd="0" presId="urn:microsoft.com/office/officeart/2008/layout/LinedList"/>
    <dgm:cxn modelId="{DA10DE19-82CB-1E4B-9216-B3D51A801773}" type="presParOf" srcId="{659FF435-BF09-534F-AD16-B73780D9CC0A}" destId="{167BC980-64CD-0149-BF86-B2116097EEB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5EFDB6E-37B0-416D-9870-957A41F771CD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66BCB00-DFC3-4833-9DCA-0B08A57AB8FF}">
      <dgm:prSet/>
      <dgm:spPr/>
      <dgm:t>
        <a:bodyPr/>
        <a:lstStyle/>
        <a:p>
          <a:r>
            <a:rPr lang="en-GB" b="1"/>
            <a:t>Exchange-traded funds </a:t>
          </a:r>
          <a:r>
            <a:rPr lang="en-GB"/>
            <a:t>(EFTs) - the market basket of securities that follow an index, commodity, or sector.</a:t>
          </a:r>
          <a:endParaRPr lang="en-US"/>
        </a:p>
      </dgm:t>
    </dgm:pt>
    <dgm:pt modelId="{DA072C7B-E4B2-4C81-9406-A0574086E4CE}" type="parTrans" cxnId="{B36B10EE-657B-4BCA-BB11-2F52B06DF359}">
      <dgm:prSet/>
      <dgm:spPr/>
      <dgm:t>
        <a:bodyPr/>
        <a:lstStyle/>
        <a:p>
          <a:endParaRPr lang="en-US"/>
        </a:p>
      </dgm:t>
    </dgm:pt>
    <dgm:pt modelId="{323CF9F4-4FC3-4420-8127-6AC7D9F547F3}" type="sibTrans" cxnId="{B36B10EE-657B-4BCA-BB11-2F52B06DF359}">
      <dgm:prSet/>
      <dgm:spPr/>
      <dgm:t>
        <a:bodyPr/>
        <a:lstStyle/>
        <a:p>
          <a:endParaRPr lang="en-US"/>
        </a:p>
      </dgm:t>
    </dgm:pt>
    <dgm:pt modelId="{881805DF-2F2A-496C-9ACC-2856C0F75D0B}">
      <dgm:prSet/>
      <dgm:spPr/>
      <dgm:t>
        <a:bodyPr/>
        <a:lstStyle/>
        <a:p>
          <a:r>
            <a:rPr lang="en-GB" b="1"/>
            <a:t>Commodities</a:t>
          </a:r>
          <a:r>
            <a:rPr lang="en-GB"/>
            <a:t> - commodity is a good necessary for the production of other products or services.</a:t>
          </a:r>
          <a:endParaRPr lang="en-US"/>
        </a:p>
      </dgm:t>
    </dgm:pt>
    <dgm:pt modelId="{A26E1E84-E2D6-4CCC-9453-57B8EFE658D9}" type="parTrans" cxnId="{5BFDBC00-B59F-4BFB-B742-0DA513A72815}">
      <dgm:prSet/>
      <dgm:spPr/>
      <dgm:t>
        <a:bodyPr/>
        <a:lstStyle/>
        <a:p>
          <a:endParaRPr lang="en-US"/>
        </a:p>
      </dgm:t>
    </dgm:pt>
    <dgm:pt modelId="{2D108FD1-6278-46BA-B2BB-57A1ED8DD49F}" type="sibTrans" cxnId="{5BFDBC00-B59F-4BFB-B742-0DA513A72815}">
      <dgm:prSet/>
      <dgm:spPr/>
      <dgm:t>
        <a:bodyPr/>
        <a:lstStyle/>
        <a:p>
          <a:endParaRPr lang="en-US"/>
        </a:p>
      </dgm:t>
    </dgm:pt>
    <dgm:pt modelId="{6A4FB7C4-5068-49B5-9F27-74B03CDBD4A9}">
      <dgm:prSet/>
      <dgm:spPr/>
      <dgm:t>
        <a:bodyPr/>
        <a:lstStyle/>
        <a:p>
          <a:r>
            <a:rPr lang="en-GB" b="1"/>
            <a:t>Cash and short-term cash-equivalents </a:t>
          </a:r>
          <a:r>
            <a:rPr lang="en-GB"/>
            <a:t>(CCE) - includes treasury bills, certificate of deposit (CD), money market vehicles, and other short-term, low-risk investments. </a:t>
          </a:r>
          <a:endParaRPr lang="en-US"/>
        </a:p>
      </dgm:t>
    </dgm:pt>
    <dgm:pt modelId="{FF830C0D-0DC2-42B8-B80F-17F459ED30AE}" type="parTrans" cxnId="{7D37758E-BDC2-4BAE-8D89-CBB49D28A71E}">
      <dgm:prSet/>
      <dgm:spPr/>
      <dgm:t>
        <a:bodyPr/>
        <a:lstStyle/>
        <a:p>
          <a:endParaRPr lang="en-US"/>
        </a:p>
      </dgm:t>
    </dgm:pt>
    <dgm:pt modelId="{56C25FB5-ABA2-4240-8749-6F2212839282}" type="sibTrans" cxnId="{7D37758E-BDC2-4BAE-8D89-CBB49D28A71E}">
      <dgm:prSet/>
      <dgm:spPr/>
      <dgm:t>
        <a:bodyPr/>
        <a:lstStyle/>
        <a:p>
          <a:endParaRPr lang="en-US"/>
        </a:p>
      </dgm:t>
    </dgm:pt>
    <dgm:pt modelId="{5899E1E3-9862-484D-89AD-D90D2E58F2BB}" type="pres">
      <dgm:prSet presAssocID="{15EFDB6E-37B0-416D-9870-957A41F771CD}" presName="vert0" presStyleCnt="0">
        <dgm:presLayoutVars>
          <dgm:dir/>
          <dgm:animOne val="branch"/>
          <dgm:animLvl val="lvl"/>
        </dgm:presLayoutVars>
      </dgm:prSet>
      <dgm:spPr/>
    </dgm:pt>
    <dgm:pt modelId="{2AC5D130-6A14-A74B-B7C9-D5BCCEB84AB9}" type="pres">
      <dgm:prSet presAssocID="{D66BCB00-DFC3-4833-9DCA-0B08A57AB8FF}" presName="thickLine" presStyleLbl="alignNode1" presStyleIdx="0" presStyleCnt="3"/>
      <dgm:spPr/>
    </dgm:pt>
    <dgm:pt modelId="{75C803B1-332D-F346-9A84-216F4BA519E8}" type="pres">
      <dgm:prSet presAssocID="{D66BCB00-DFC3-4833-9DCA-0B08A57AB8FF}" presName="horz1" presStyleCnt="0"/>
      <dgm:spPr/>
    </dgm:pt>
    <dgm:pt modelId="{6AD9A6FF-290F-2045-9D7B-7A82EAFF7F81}" type="pres">
      <dgm:prSet presAssocID="{D66BCB00-DFC3-4833-9DCA-0B08A57AB8FF}" presName="tx1" presStyleLbl="revTx" presStyleIdx="0" presStyleCnt="3"/>
      <dgm:spPr/>
    </dgm:pt>
    <dgm:pt modelId="{D9E53909-998C-F34A-B173-876D4EE7C1C3}" type="pres">
      <dgm:prSet presAssocID="{D66BCB00-DFC3-4833-9DCA-0B08A57AB8FF}" presName="vert1" presStyleCnt="0"/>
      <dgm:spPr/>
    </dgm:pt>
    <dgm:pt modelId="{77217AA7-27D5-5E4F-A908-0D9C5C3C0C46}" type="pres">
      <dgm:prSet presAssocID="{881805DF-2F2A-496C-9ACC-2856C0F75D0B}" presName="thickLine" presStyleLbl="alignNode1" presStyleIdx="1" presStyleCnt="3"/>
      <dgm:spPr/>
    </dgm:pt>
    <dgm:pt modelId="{D165315C-6BD8-4C42-A6A4-A49AEAF49938}" type="pres">
      <dgm:prSet presAssocID="{881805DF-2F2A-496C-9ACC-2856C0F75D0B}" presName="horz1" presStyleCnt="0"/>
      <dgm:spPr/>
    </dgm:pt>
    <dgm:pt modelId="{9CF8A240-A8BF-184B-AB87-0B901D767AB0}" type="pres">
      <dgm:prSet presAssocID="{881805DF-2F2A-496C-9ACC-2856C0F75D0B}" presName="tx1" presStyleLbl="revTx" presStyleIdx="1" presStyleCnt="3"/>
      <dgm:spPr/>
    </dgm:pt>
    <dgm:pt modelId="{DE4ECF18-CC16-D347-9935-0C42585B4381}" type="pres">
      <dgm:prSet presAssocID="{881805DF-2F2A-496C-9ACC-2856C0F75D0B}" presName="vert1" presStyleCnt="0"/>
      <dgm:spPr/>
    </dgm:pt>
    <dgm:pt modelId="{AA7ACF14-C5E0-AF44-BC91-1AB26E92634E}" type="pres">
      <dgm:prSet presAssocID="{6A4FB7C4-5068-49B5-9F27-74B03CDBD4A9}" presName="thickLine" presStyleLbl="alignNode1" presStyleIdx="2" presStyleCnt="3"/>
      <dgm:spPr/>
    </dgm:pt>
    <dgm:pt modelId="{F900A746-4E3D-E24D-A072-DAB343F8CCF5}" type="pres">
      <dgm:prSet presAssocID="{6A4FB7C4-5068-49B5-9F27-74B03CDBD4A9}" presName="horz1" presStyleCnt="0"/>
      <dgm:spPr/>
    </dgm:pt>
    <dgm:pt modelId="{38773EBE-2918-564D-8732-2436D2F1C097}" type="pres">
      <dgm:prSet presAssocID="{6A4FB7C4-5068-49B5-9F27-74B03CDBD4A9}" presName="tx1" presStyleLbl="revTx" presStyleIdx="2" presStyleCnt="3"/>
      <dgm:spPr/>
    </dgm:pt>
    <dgm:pt modelId="{F9E356E2-02DA-BD42-AAAA-E24EFA25CEE4}" type="pres">
      <dgm:prSet presAssocID="{6A4FB7C4-5068-49B5-9F27-74B03CDBD4A9}" presName="vert1" presStyleCnt="0"/>
      <dgm:spPr/>
    </dgm:pt>
  </dgm:ptLst>
  <dgm:cxnLst>
    <dgm:cxn modelId="{5BFDBC00-B59F-4BFB-B742-0DA513A72815}" srcId="{15EFDB6E-37B0-416D-9870-957A41F771CD}" destId="{881805DF-2F2A-496C-9ACC-2856C0F75D0B}" srcOrd="1" destOrd="0" parTransId="{A26E1E84-E2D6-4CCC-9453-57B8EFE658D9}" sibTransId="{2D108FD1-6278-46BA-B2BB-57A1ED8DD49F}"/>
    <dgm:cxn modelId="{BEC60746-1E0A-1141-9D6E-4006E3829400}" type="presOf" srcId="{15EFDB6E-37B0-416D-9870-957A41F771CD}" destId="{5899E1E3-9862-484D-89AD-D90D2E58F2BB}" srcOrd="0" destOrd="0" presId="urn:microsoft.com/office/officeart/2008/layout/LinedList"/>
    <dgm:cxn modelId="{F525DE64-AB1E-D149-B88C-03D50E10E8D5}" type="presOf" srcId="{D66BCB00-DFC3-4833-9DCA-0B08A57AB8FF}" destId="{6AD9A6FF-290F-2045-9D7B-7A82EAFF7F81}" srcOrd="0" destOrd="0" presId="urn:microsoft.com/office/officeart/2008/layout/LinedList"/>
    <dgm:cxn modelId="{7D37758E-BDC2-4BAE-8D89-CBB49D28A71E}" srcId="{15EFDB6E-37B0-416D-9870-957A41F771CD}" destId="{6A4FB7C4-5068-49B5-9F27-74B03CDBD4A9}" srcOrd="2" destOrd="0" parTransId="{FF830C0D-0DC2-42B8-B80F-17F459ED30AE}" sibTransId="{56C25FB5-ABA2-4240-8749-6F2212839282}"/>
    <dgm:cxn modelId="{257E21A2-0359-EB4F-B754-443A1AE260D6}" type="presOf" srcId="{6A4FB7C4-5068-49B5-9F27-74B03CDBD4A9}" destId="{38773EBE-2918-564D-8732-2436D2F1C097}" srcOrd="0" destOrd="0" presId="urn:microsoft.com/office/officeart/2008/layout/LinedList"/>
    <dgm:cxn modelId="{389B96BF-862B-F042-84DF-FD74D92A4380}" type="presOf" srcId="{881805DF-2F2A-496C-9ACC-2856C0F75D0B}" destId="{9CF8A240-A8BF-184B-AB87-0B901D767AB0}" srcOrd="0" destOrd="0" presId="urn:microsoft.com/office/officeart/2008/layout/LinedList"/>
    <dgm:cxn modelId="{B36B10EE-657B-4BCA-BB11-2F52B06DF359}" srcId="{15EFDB6E-37B0-416D-9870-957A41F771CD}" destId="{D66BCB00-DFC3-4833-9DCA-0B08A57AB8FF}" srcOrd="0" destOrd="0" parTransId="{DA072C7B-E4B2-4C81-9406-A0574086E4CE}" sibTransId="{323CF9F4-4FC3-4420-8127-6AC7D9F547F3}"/>
    <dgm:cxn modelId="{2AD92D20-57D5-3B47-9ABC-45C10C010480}" type="presParOf" srcId="{5899E1E3-9862-484D-89AD-D90D2E58F2BB}" destId="{2AC5D130-6A14-A74B-B7C9-D5BCCEB84AB9}" srcOrd="0" destOrd="0" presId="urn:microsoft.com/office/officeart/2008/layout/LinedList"/>
    <dgm:cxn modelId="{C1310A96-B3B4-C440-9E08-AF7144DF01F6}" type="presParOf" srcId="{5899E1E3-9862-484D-89AD-D90D2E58F2BB}" destId="{75C803B1-332D-F346-9A84-216F4BA519E8}" srcOrd="1" destOrd="0" presId="urn:microsoft.com/office/officeart/2008/layout/LinedList"/>
    <dgm:cxn modelId="{85BB75D2-D77F-DE4A-8ECD-D96124790F69}" type="presParOf" srcId="{75C803B1-332D-F346-9A84-216F4BA519E8}" destId="{6AD9A6FF-290F-2045-9D7B-7A82EAFF7F81}" srcOrd="0" destOrd="0" presId="urn:microsoft.com/office/officeart/2008/layout/LinedList"/>
    <dgm:cxn modelId="{426D9501-7833-4840-9E23-4AE94FD2F304}" type="presParOf" srcId="{75C803B1-332D-F346-9A84-216F4BA519E8}" destId="{D9E53909-998C-F34A-B173-876D4EE7C1C3}" srcOrd="1" destOrd="0" presId="urn:microsoft.com/office/officeart/2008/layout/LinedList"/>
    <dgm:cxn modelId="{B4A35EBA-6515-8E41-AE3A-AECEACF975A5}" type="presParOf" srcId="{5899E1E3-9862-484D-89AD-D90D2E58F2BB}" destId="{77217AA7-27D5-5E4F-A908-0D9C5C3C0C46}" srcOrd="2" destOrd="0" presId="urn:microsoft.com/office/officeart/2008/layout/LinedList"/>
    <dgm:cxn modelId="{7619AD60-60CF-E542-B169-E043EAB53CC9}" type="presParOf" srcId="{5899E1E3-9862-484D-89AD-D90D2E58F2BB}" destId="{D165315C-6BD8-4C42-A6A4-A49AEAF49938}" srcOrd="3" destOrd="0" presId="urn:microsoft.com/office/officeart/2008/layout/LinedList"/>
    <dgm:cxn modelId="{08CC492A-DCFD-3B49-AEC7-BAAFA9A795D5}" type="presParOf" srcId="{D165315C-6BD8-4C42-A6A4-A49AEAF49938}" destId="{9CF8A240-A8BF-184B-AB87-0B901D767AB0}" srcOrd="0" destOrd="0" presId="urn:microsoft.com/office/officeart/2008/layout/LinedList"/>
    <dgm:cxn modelId="{8E8CB724-B8FF-154F-A810-1549A36BEC52}" type="presParOf" srcId="{D165315C-6BD8-4C42-A6A4-A49AEAF49938}" destId="{DE4ECF18-CC16-D347-9935-0C42585B4381}" srcOrd="1" destOrd="0" presId="urn:microsoft.com/office/officeart/2008/layout/LinedList"/>
    <dgm:cxn modelId="{637A2B8B-B1D0-C74F-8643-72561C5637F8}" type="presParOf" srcId="{5899E1E3-9862-484D-89AD-D90D2E58F2BB}" destId="{AA7ACF14-C5E0-AF44-BC91-1AB26E92634E}" srcOrd="4" destOrd="0" presId="urn:microsoft.com/office/officeart/2008/layout/LinedList"/>
    <dgm:cxn modelId="{BDD3FC04-2BBC-4F42-98F9-89583C99A74A}" type="presParOf" srcId="{5899E1E3-9862-484D-89AD-D90D2E58F2BB}" destId="{F900A746-4E3D-E24D-A072-DAB343F8CCF5}" srcOrd="5" destOrd="0" presId="urn:microsoft.com/office/officeart/2008/layout/LinedList"/>
    <dgm:cxn modelId="{659BE6AA-A064-3C42-ACA7-0A5BBD94936B}" type="presParOf" srcId="{F900A746-4E3D-E24D-A072-DAB343F8CCF5}" destId="{38773EBE-2918-564D-8732-2436D2F1C097}" srcOrd="0" destOrd="0" presId="urn:microsoft.com/office/officeart/2008/layout/LinedList"/>
    <dgm:cxn modelId="{68EAF086-610F-444E-9F5B-CD7A5C05E0B1}" type="presParOf" srcId="{F900A746-4E3D-E24D-A072-DAB343F8CCF5}" destId="{F9E356E2-02DA-BD42-AAAA-E24EFA25CEE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CB98C8-975D-4B41-9DA7-003586175990}">
      <dsp:nvSpPr>
        <dsp:cNvPr id="0" name=""/>
        <dsp:cNvSpPr/>
      </dsp:nvSpPr>
      <dsp:spPr>
        <a:xfrm>
          <a:off x="0" y="2442"/>
          <a:ext cx="6513603" cy="12380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FE6F07-C70A-4914-A6EE-2C59EDA3152E}">
      <dsp:nvSpPr>
        <dsp:cNvPr id="0" name=""/>
        <dsp:cNvSpPr/>
      </dsp:nvSpPr>
      <dsp:spPr>
        <a:xfrm>
          <a:off x="374497" y="280994"/>
          <a:ext cx="680904" cy="6809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1CD957-A53F-4296-8E21-651187093734}">
      <dsp:nvSpPr>
        <dsp:cNvPr id="0" name=""/>
        <dsp:cNvSpPr/>
      </dsp:nvSpPr>
      <dsp:spPr>
        <a:xfrm>
          <a:off x="1429899" y="2442"/>
          <a:ext cx="5083704" cy="12380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23" tIns="131023" rIns="131023" bIns="13102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After completing this chapter, you should be able to:</a:t>
          </a:r>
          <a:endParaRPr lang="en-US" sz="2200" kern="1200"/>
        </a:p>
      </dsp:txBody>
      <dsp:txXfrm>
        <a:off x="1429899" y="2442"/>
        <a:ext cx="5083704" cy="1238008"/>
      </dsp:txXfrm>
    </dsp:sp>
    <dsp:sp modelId="{77C31269-00E8-4707-8D25-8C56A7CB9CD3}">
      <dsp:nvSpPr>
        <dsp:cNvPr id="0" name=""/>
        <dsp:cNvSpPr/>
      </dsp:nvSpPr>
      <dsp:spPr>
        <a:xfrm>
          <a:off x="0" y="1549953"/>
          <a:ext cx="6513603" cy="12380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1A972B-7F15-47D7-A074-C256A305B3CD}">
      <dsp:nvSpPr>
        <dsp:cNvPr id="0" name=""/>
        <dsp:cNvSpPr/>
      </dsp:nvSpPr>
      <dsp:spPr>
        <a:xfrm>
          <a:off x="374497" y="1828505"/>
          <a:ext cx="680904" cy="6809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EAC589-4FCD-44F0-A1D0-54E28D8291DC}">
      <dsp:nvSpPr>
        <dsp:cNvPr id="0" name=""/>
        <dsp:cNvSpPr/>
      </dsp:nvSpPr>
      <dsp:spPr>
        <a:xfrm>
          <a:off x="1429899" y="1549953"/>
          <a:ext cx="5083704" cy="12380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23" tIns="131023" rIns="131023" bIns="13102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Explain the risk and return relationship. </a:t>
          </a:r>
          <a:endParaRPr lang="en-US" sz="2200" kern="1200"/>
        </a:p>
      </dsp:txBody>
      <dsp:txXfrm>
        <a:off x="1429899" y="1549953"/>
        <a:ext cx="5083704" cy="1238008"/>
      </dsp:txXfrm>
    </dsp:sp>
    <dsp:sp modelId="{F6C23FFA-F8F1-44CF-8F91-7CA105DD0130}">
      <dsp:nvSpPr>
        <dsp:cNvPr id="0" name=""/>
        <dsp:cNvSpPr/>
      </dsp:nvSpPr>
      <dsp:spPr>
        <a:xfrm>
          <a:off x="0" y="3097464"/>
          <a:ext cx="6513603" cy="12380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BA53E2-AEED-436F-B750-152E38227B13}">
      <dsp:nvSpPr>
        <dsp:cNvPr id="0" name=""/>
        <dsp:cNvSpPr/>
      </dsp:nvSpPr>
      <dsp:spPr>
        <a:xfrm>
          <a:off x="374497" y="3376015"/>
          <a:ext cx="680904" cy="6809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5172D1-F5D0-4DE1-AD56-32E08DAC19E7}">
      <dsp:nvSpPr>
        <dsp:cNvPr id="0" name=""/>
        <dsp:cNvSpPr/>
      </dsp:nvSpPr>
      <dsp:spPr>
        <a:xfrm>
          <a:off x="1429899" y="3097464"/>
          <a:ext cx="5083704" cy="12380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23" tIns="131023" rIns="131023" bIns="13102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Identify the different types of risks for companies.</a:t>
          </a:r>
          <a:endParaRPr lang="en-US" sz="2200" kern="1200"/>
        </a:p>
      </dsp:txBody>
      <dsp:txXfrm>
        <a:off x="1429899" y="3097464"/>
        <a:ext cx="5083704" cy="1238008"/>
      </dsp:txXfrm>
    </dsp:sp>
    <dsp:sp modelId="{08767CD7-987D-4C79-8CFB-1D7B8B859FE7}">
      <dsp:nvSpPr>
        <dsp:cNvPr id="0" name=""/>
        <dsp:cNvSpPr/>
      </dsp:nvSpPr>
      <dsp:spPr>
        <a:xfrm>
          <a:off x="0" y="4644974"/>
          <a:ext cx="6513603" cy="12380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BBDFF8-F7A2-4516-939B-E4A595955603}">
      <dsp:nvSpPr>
        <dsp:cNvPr id="0" name=""/>
        <dsp:cNvSpPr/>
      </dsp:nvSpPr>
      <dsp:spPr>
        <a:xfrm>
          <a:off x="374497" y="4923526"/>
          <a:ext cx="680904" cy="68090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8B7FEF-3FDE-43D4-96BF-62ED1972DC1D}">
      <dsp:nvSpPr>
        <dsp:cNvPr id="0" name=""/>
        <dsp:cNvSpPr/>
      </dsp:nvSpPr>
      <dsp:spPr>
        <a:xfrm>
          <a:off x="1429899" y="4644974"/>
          <a:ext cx="5083704" cy="12380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23" tIns="131023" rIns="131023" bIns="13102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Describe how diversification reduces risk</a:t>
          </a:r>
          <a:endParaRPr lang="en-US" sz="2200" kern="1200"/>
        </a:p>
      </dsp:txBody>
      <dsp:txXfrm>
        <a:off x="1429899" y="4644974"/>
        <a:ext cx="5083704" cy="12380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E796E8-667E-AA40-99E0-ABF364268DDA}">
      <dsp:nvSpPr>
        <dsp:cNvPr id="0" name=""/>
        <dsp:cNvSpPr/>
      </dsp:nvSpPr>
      <dsp:spPr>
        <a:xfrm>
          <a:off x="0" y="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63E0F9-D00D-3945-AB9D-EF870E9BD904}">
      <dsp:nvSpPr>
        <dsp:cNvPr id="0" name=""/>
        <dsp:cNvSpPr/>
      </dsp:nvSpPr>
      <dsp:spPr>
        <a:xfrm>
          <a:off x="0" y="0"/>
          <a:ext cx="6666833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Operational risks include anything that disrupts a company's ability to function temporarily or indefinitely. </a:t>
          </a:r>
          <a:endParaRPr lang="en-US" sz="4200" kern="1200"/>
        </a:p>
      </dsp:txBody>
      <dsp:txXfrm>
        <a:off x="0" y="0"/>
        <a:ext cx="6666833" cy="2726960"/>
      </dsp:txXfrm>
    </dsp:sp>
    <dsp:sp modelId="{9B654B0D-5AAE-7548-AD3F-F2569EDC009F}">
      <dsp:nvSpPr>
        <dsp:cNvPr id="0" name=""/>
        <dsp:cNvSpPr/>
      </dsp:nvSpPr>
      <dsp:spPr>
        <a:xfrm>
          <a:off x="0" y="272696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CF24EC1-D641-304F-A1A9-2657E51465DC}">
      <dsp:nvSpPr>
        <dsp:cNvPr id="0" name=""/>
        <dsp:cNvSpPr/>
      </dsp:nvSpPr>
      <dsp:spPr>
        <a:xfrm>
          <a:off x="0" y="2726960"/>
          <a:ext cx="6666833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While most of these threats are beyond our control, companies can take preparation steps.</a:t>
          </a:r>
          <a:endParaRPr lang="en-US" sz="4200" kern="1200"/>
        </a:p>
      </dsp:txBody>
      <dsp:txXfrm>
        <a:off x="0" y="2726960"/>
        <a:ext cx="6666833" cy="27269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DD84F-66EA-3E45-918A-55BE5D7EAC2D}">
      <dsp:nvSpPr>
        <dsp:cNvPr id="0" name=""/>
        <dsp:cNvSpPr/>
      </dsp:nvSpPr>
      <dsp:spPr>
        <a:xfrm>
          <a:off x="0" y="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5E2BDB-7CB8-D947-AB57-52E9795D60CC}">
      <dsp:nvSpPr>
        <dsp:cNvPr id="0" name=""/>
        <dsp:cNvSpPr/>
      </dsp:nvSpPr>
      <dsp:spPr>
        <a:xfrm>
          <a:off x="0" y="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Fire, Theft, Vandalism </a:t>
          </a:r>
          <a:r>
            <a:rPr lang="en-GB" sz="2100" kern="1200"/>
            <a:t>- Accidental fires, arson, and property vandalism can destroy property, equipment, inventory, leaving companies with costly repairs and productivity loss.</a:t>
          </a:r>
          <a:endParaRPr lang="en-US" sz="2100" kern="1200"/>
        </a:p>
      </dsp:txBody>
      <dsp:txXfrm>
        <a:off x="0" y="0"/>
        <a:ext cx="6666833" cy="1363480"/>
      </dsp:txXfrm>
    </dsp:sp>
    <dsp:sp modelId="{3DD25772-E0CE-434B-8649-596FEE8B9A76}">
      <dsp:nvSpPr>
        <dsp:cNvPr id="0" name=""/>
        <dsp:cNvSpPr/>
      </dsp:nvSpPr>
      <dsp:spPr>
        <a:xfrm>
          <a:off x="0" y="136348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371939-CE5E-6C4D-91CF-30CC04952226}">
      <dsp:nvSpPr>
        <dsp:cNvPr id="0" name=""/>
        <dsp:cNvSpPr/>
      </dsp:nvSpPr>
      <dsp:spPr>
        <a:xfrm>
          <a:off x="0" y="136348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Natural Disasters </a:t>
          </a:r>
          <a:r>
            <a:rPr lang="en-GB" sz="2100" kern="1200"/>
            <a:t>- Hurricanes, typhoons, earthquakes, etc., can cause devastating damages to physical structures and equipment and slow or even halt operations.</a:t>
          </a:r>
          <a:endParaRPr lang="en-US" sz="2100" kern="1200"/>
        </a:p>
      </dsp:txBody>
      <dsp:txXfrm>
        <a:off x="0" y="1363480"/>
        <a:ext cx="6666833" cy="1363480"/>
      </dsp:txXfrm>
    </dsp:sp>
    <dsp:sp modelId="{F1EAA92C-D836-F44D-8B7C-9457F72A142D}">
      <dsp:nvSpPr>
        <dsp:cNvPr id="0" name=""/>
        <dsp:cNvSpPr/>
      </dsp:nvSpPr>
      <dsp:spPr>
        <a:xfrm>
          <a:off x="0" y="272696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0BFA31-688F-B24C-AFF1-6825C8EE0E16}">
      <dsp:nvSpPr>
        <dsp:cNvPr id="0" name=""/>
        <dsp:cNvSpPr/>
      </dsp:nvSpPr>
      <dsp:spPr>
        <a:xfrm>
          <a:off x="0" y="272696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Technology </a:t>
          </a:r>
          <a:r>
            <a:rPr lang="en-GB" sz="2100" kern="1200"/>
            <a:t>- A system failure or cybersecurity threats can hurt productivity and quality of service.</a:t>
          </a:r>
          <a:endParaRPr lang="en-US" sz="2100" kern="1200"/>
        </a:p>
      </dsp:txBody>
      <dsp:txXfrm>
        <a:off x="0" y="2726960"/>
        <a:ext cx="6666833" cy="1363480"/>
      </dsp:txXfrm>
    </dsp:sp>
    <dsp:sp modelId="{757C12E1-6072-3348-84DB-BA1B38F037EB}">
      <dsp:nvSpPr>
        <dsp:cNvPr id="0" name=""/>
        <dsp:cNvSpPr/>
      </dsp:nvSpPr>
      <dsp:spPr>
        <a:xfrm>
          <a:off x="0" y="4090440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0E933A-773B-F045-9ED4-FE538CF31811}">
      <dsp:nvSpPr>
        <dsp:cNvPr id="0" name=""/>
        <dsp:cNvSpPr/>
      </dsp:nvSpPr>
      <dsp:spPr>
        <a:xfrm>
          <a:off x="0" y="4090440"/>
          <a:ext cx="6666833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Labour</a:t>
          </a:r>
          <a:r>
            <a:rPr lang="en-GB" sz="2100" kern="1200"/>
            <a:t> - Labor disputes might slow or even stop production or productivity.  Insider theft and embezzlement can also cause significant financial pain.</a:t>
          </a:r>
          <a:endParaRPr lang="en-US" sz="2100" kern="1200"/>
        </a:p>
      </dsp:txBody>
      <dsp:txXfrm>
        <a:off x="0" y="4090440"/>
        <a:ext cx="6666833" cy="13634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C5D130-6A14-A74B-B7C9-D5BCCEB84AB9}">
      <dsp:nvSpPr>
        <dsp:cNvPr id="0" name=""/>
        <dsp:cNvSpPr/>
      </dsp:nvSpPr>
      <dsp:spPr>
        <a:xfrm>
          <a:off x="0" y="2492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D9A6FF-290F-2045-9D7B-7A82EAFF7F81}">
      <dsp:nvSpPr>
        <dsp:cNvPr id="0" name=""/>
        <dsp:cNvSpPr/>
      </dsp:nvSpPr>
      <dsp:spPr>
        <a:xfrm>
          <a:off x="0" y="2492"/>
          <a:ext cx="6492875" cy="1700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/>
            <a:t>Exchange-traded funds </a:t>
          </a:r>
          <a:r>
            <a:rPr lang="en-GB" sz="2600" kern="1200"/>
            <a:t>(EFTs) - the market basket of securities that follow an index, commodity, or sector.</a:t>
          </a:r>
          <a:endParaRPr lang="en-US" sz="2600" kern="1200"/>
        </a:p>
      </dsp:txBody>
      <dsp:txXfrm>
        <a:off x="0" y="2492"/>
        <a:ext cx="6492875" cy="1700138"/>
      </dsp:txXfrm>
    </dsp:sp>
    <dsp:sp modelId="{77217AA7-27D5-5E4F-A908-0D9C5C3C0C46}">
      <dsp:nvSpPr>
        <dsp:cNvPr id="0" name=""/>
        <dsp:cNvSpPr/>
      </dsp:nvSpPr>
      <dsp:spPr>
        <a:xfrm>
          <a:off x="0" y="1702630"/>
          <a:ext cx="6492875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F8A240-A8BF-184B-AB87-0B901D767AB0}">
      <dsp:nvSpPr>
        <dsp:cNvPr id="0" name=""/>
        <dsp:cNvSpPr/>
      </dsp:nvSpPr>
      <dsp:spPr>
        <a:xfrm>
          <a:off x="0" y="1702630"/>
          <a:ext cx="6492875" cy="1700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/>
            <a:t>Commodities</a:t>
          </a:r>
          <a:r>
            <a:rPr lang="en-GB" sz="2600" kern="1200"/>
            <a:t> - commodity is a good necessary for the production of other products or services.</a:t>
          </a:r>
          <a:endParaRPr lang="en-US" sz="2600" kern="1200"/>
        </a:p>
      </dsp:txBody>
      <dsp:txXfrm>
        <a:off x="0" y="1702630"/>
        <a:ext cx="6492875" cy="1700138"/>
      </dsp:txXfrm>
    </dsp:sp>
    <dsp:sp modelId="{AA7ACF14-C5E0-AF44-BC91-1AB26E92634E}">
      <dsp:nvSpPr>
        <dsp:cNvPr id="0" name=""/>
        <dsp:cNvSpPr/>
      </dsp:nvSpPr>
      <dsp:spPr>
        <a:xfrm>
          <a:off x="0" y="3402769"/>
          <a:ext cx="6492875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773EBE-2918-564D-8732-2436D2F1C097}">
      <dsp:nvSpPr>
        <dsp:cNvPr id="0" name=""/>
        <dsp:cNvSpPr/>
      </dsp:nvSpPr>
      <dsp:spPr>
        <a:xfrm>
          <a:off x="0" y="3402769"/>
          <a:ext cx="6492875" cy="1700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/>
            <a:t>Cash and short-term cash-equivalents </a:t>
          </a:r>
          <a:r>
            <a:rPr lang="en-GB" sz="2600" kern="1200"/>
            <a:t>(CCE) - includes treasury bills, certificate of deposit (CD), money market vehicles, and other short-term, low-risk investments. </a:t>
          </a:r>
          <a:endParaRPr lang="en-US" sz="2600" kern="1200"/>
        </a:p>
      </dsp:txBody>
      <dsp:txXfrm>
        <a:off x="0" y="3402769"/>
        <a:ext cx="6492875" cy="17001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BA50CA-4DE2-3848-AEB6-EE2F0EAA1EB8}" type="datetimeFigureOut">
              <a:rPr lang="en-US" smtClean="0"/>
              <a:t>3/11/23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DE885-2ADD-5049-AC48-A265E10DE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865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C68CC-D776-EE47-F857-948B256BCE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27C55F-6D74-5947-4581-9E13BB280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64489C-EA0B-B9F8-665E-031F56D53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E842F-C656-194E-9617-249051ADD537}" type="datetime1">
              <a:rPr lang="en-GB" smtClean="0"/>
              <a:t>11/03/2023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2E481-8D5C-17C0-C7AD-449A6E576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88732-F6C6-7963-72E3-F6402222D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023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44A3C-5259-1417-1CEB-7F14D7A82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998B0-D16E-BA2C-EBE5-713B00B82B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94F427-CD76-540D-C400-278021200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AC87-7400-9E4B-8A52-832A68EB2830}" type="datetime1">
              <a:rPr lang="en-GB" smtClean="0"/>
              <a:t>11/03/2023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35404E-26C7-0A11-720A-6BC35EF25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CDDCA9-3397-0FB6-C409-C2DFC76C3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812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AB0BA-9AAC-7E53-9366-8A06BBF5C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9CFCCE-29FD-D177-DA46-BF32A3E2D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940A5E-53DB-249E-0D60-5314F4D32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1670C-4616-5140-9C09-4FC0FFFE8507}" type="datetime1">
              <a:rPr lang="en-GB" smtClean="0"/>
              <a:t>11/03/2023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0B4FC-D48F-200B-A402-E4529C344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2FEA85-5AC5-A17C-95DD-BC2F30A99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293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F2075-9966-6743-2AF9-5AD9B069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08A00-AFAB-24CD-CF22-8F2F7C36F2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0CCD00-30A5-D57F-857C-A5D83D0F6C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57BE70-C73E-E6BA-C02E-264F53BE4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9B910-7B39-324A-9078-51EE68305EEB}" type="datetime1">
              <a:rPr lang="en-GB" smtClean="0"/>
              <a:t>11/03/2023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8FF650-CAD5-662A-5A89-38B3F547F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AF0EBF-039B-1195-5E24-548BB42CE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23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152C2-D92E-447E-EF87-304370906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8C3EBA-E844-4247-D795-CD6ED06A6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4E18AD-EA7F-50D6-E31E-96B5EBDC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BE216E-294A-FFC0-48EF-D3D2D39D44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B060DA-A5B3-3431-B7A5-8C5A41A389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4F3D7D-ADEB-057A-C744-608BBA3C7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4BAD0-867B-2347-B536-4276D8825947}" type="datetime1">
              <a:rPr lang="en-GB" smtClean="0"/>
              <a:t>11/03/2023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34E15E-872C-FF3D-7CE6-9C1F36B5F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6D6649-C273-1E3C-2988-178233675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168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C392F-9770-7624-89D5-F72CC6D9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88C9FC-D633-779A-49A9-5C301F612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561F-BABE-0846-A140-309E3F8B36BB}" type="datetime1">
              <a:rPr lang="en-GB" smtClean="0"/>
              <a:t>11/03/2023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B8828F-4BCB-395A-956A-9E4C35579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230B60-E91E-0265-0944-C0A26E1E1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273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8D8032-AA9A-E28B-B6BE-FBB93C851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C0C7-C7EF-054F-B4B3-D6AF461EE104}" type="datetime1">
              <a:rPr lang="en-GB" smtClean="0"/>
              <a:t>11/03/2023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73D16D-5E8B-D275-7A57-D55D8670F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A97131-6EDC-6A51-1C7D-69F0EF6A1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334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A6B1C-AF7A-E692-595F-0DC73B9D8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4366BB-1967-ECAD-A16F-4746BB407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407681-58CF-03EF-A882-B1981613DE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3B9603-E4A8-5612-4861-41A3333F4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CA2C7-39AF-8744-8F73-0111BAA28AB9}" type="datetime1">
              <a:rPr lang="en-GB" smtClean="0"/>
              <a:t>11/03/2023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90FAAB-D19D-84DA-F7DD-EA4C4B333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F1AE9-A7A0-4A0A-20C0-C993E327A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290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48D3D-CFBB-DFBF-F5A9-CC4829858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6E950E-B9BC-4BB3-7F2F-E0CC1E50AF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D21DF2-E2B5-5F0C-BBDF-F0ABA64745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FF8081-262C-7D1A-12BA-3E1171918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923E4-1F00-E644-A495-34C6ADDD9191}" type="datetime1">
              <a:rPr lang="en-GB" smtClean="0"/>
              <a:t>11/03/2023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01FDC-9181-D258-B9E3-619734DED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71C08-0E0C-9B5D-233D-7508AB437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689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F7D6A-0222-F4B6-F67A-ABBD3479B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69C6D4-268A-08F1-3B7F-3AA6ACBCEF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5BD36-92BF-2A25-3DFA-F7AB89092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E4B7-6D33-8F43-A7CB-C3FA59E4F0DE}" type="datetime1">
              <a:rPr lang="en-GB" smtClean="0"/>
              <a:t>11/03/2023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AB7229-DD79-E503-ADB9-E3F75A86F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D4F58B-C2C5-4FE1-7DA1-84E88C1D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987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0EE187-0D81-E8A3-8655-BAE12318F0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08A854-75D5-F9AA-3D4A-8CD422685A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E1AF7C-5BB6-AF69-3DF7-807EB4B4C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2151-AE27-584B-B3E1-92E5017713E6}" type="datetime1">
              <a:rPr lang="en-GB" smtClean="0"/>
              <a:t>11/03/2023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D0162A-95F8-364F-B8D0-5E39E9933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5FC56-40D1-2FB3-538D-171046FA2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459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ACD8A0-3634-A85E-F362-78F7C7F58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1EDB99-62F8-7DD9-0E77-DF84B98CA7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93F6F8-D181-D9CD-00C0-D8997B4950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5D509-72E7-DC44-A04B-DD60DD46056D}" type="datetime1">
              <a:rPr lang="en-GB" smtClean="0"/>
              <a:t>11/03/2023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5324F-D71C-D263-57E3-FBCD8E58F7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D9102-F2D5-851A-22AD-45F13B2035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B6014-B508-0144-905C-E84F1874DD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A022E2-51A5-468B-6211-7A066890F4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0662" y="4267832"/>
            <a:ext cx="4805996" cy="1297115"/>
          </a:xfrm>
        </p:spPr>
        <p:txBody>
          <a:bodyPr anchor="t">
            <a:normAutofit/>
          </a:bodyPr>
          <a:lstStyle/>
          <a:p>
            <a:pPr algn="l"/>
            <a:r>
              <a:rPr lang="en-US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estimation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DD3269-EC53-8CD5-C103-A02CE48250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0966" y="3428999"/>
            <a:ext cx="4805691" cy="838831"/>
          </a:xfrm>
        </p:spPr>
        <p:txBody>
          <a:bodyPr anchor="b">
            <a:normAutofit/>
          </a:bodyPr>
          <a:lstStyle/>
          <a:p>
            <a:pPr algn="l"/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pic>
        <p:nvPicPr>
          <p:cNvPr id="7" name="Graphic 6" descr="Warning">
            <a:extLst>
              <a:ext uri="{FF2B5EF4-FFF2-40B4-BE49-F238E27FC236}">
                <a16:creationId xmlns:a16="http://schemas.microsoft.com/office/drawing/2014/main" id="{FB2A42CB-252D-0232-5D13-7595438CF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83A1E6-4311-23F9-0D2A-B35880255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270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F900AE-FCDA-C605-321D-95C042C75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You Will Learn</a:t>
            </a:r>
            <a:br>
              <a:rPr lang="en-GB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185EF49-EC27-ABD3-9159-26AB88F10A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3068933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CD7E13-F82A-7983-DB6B-B0A225D73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835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130BDC-07B9-BA95-20C5-A11C258AA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and Return</a:t>
            </a:r>
            <a:br>
              <a:rPr lang="en-GB" sz="4000">
                <a:solidFill>
                  <a:srgbClr val="FFFFFF"/>
                </a:solidFill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0F765-E8FD-4311-E68B-ADF8093B5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investments carry some degree of risk.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you invest in something, you are making choices about what to do with your financial assets.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the investment value may rise or fall depending on market conditions (market risk).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decisions such as whether to merge with a company or expand a product line can affect the value of your investment (business risk). 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7DD1ED-8670-DBC7-D8AF-5478B2A0C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171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55EA66-645C-7E4C-BA78-E5BD624FB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and Return, contd,, </a:t>
            </a:r>
            <a:endParaRPr lang="en-US" sz="40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E8C8E-6BCF-1165-DD58-6FBB92D1C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Investors, business owners, and companies looking to raise funds will measure their options regarding the risk and returns involved. 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this instance, the term risk refers to the expected level of return that is not received, and return is a percentage of the initial investment.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if you invest $100 and receive $120 in one year, you received a 20% return ($20 / $100).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D5D2BD-03C5-B483-8DE0-1E2457D46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445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2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07D0B3-2F44-E095-F3E6-45B70BCD9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 Types of Risk</a:t>
            </a:r>
            <a:br>
              <a:rPr lang="en-GB" sz="4000">
                <a:solidFill>
                  <a:srgbClr val="FFFFFF"/>
                </a:solidFill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84080B8F-630B-432E-4FC6-6164712CF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Risk: 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risks are risks that affect the company's business strategy or strategic objectives.  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and board members are often expected to decide on the aggregate level of risk taken on as a company and the amount of exposure for each type of risk. 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types of risk to which the business is subjected will vary considerably by company.  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a mining company is subject to a local shut down due to local pollution issues while a car manufacturer is subject to higher raw materials costs due to a supplier raising prices.</a:t>
            </a:r>
            <a:endParaRPr lang="en-GB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22284D-8089-B176-7C7C-464F71DAF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076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9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4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BCEF42-419D-9933-C2C2-E8173E57A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 of strategic risks</a:t>
            </a:r>
            <a:endParaRPr lang="en-US" sz="40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25792-E670-3276-F42F-3E7241CEA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endParaRPr lang="en-GB" sz="2400" dirty="0"/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supplier gains monopoly control over supplies and raises raw material prices.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sudden shift in technology making a company's products obsolete.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Government changes its tax policies eliminating a key pricing advantage built into a firm's business model.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trade agreement reduces barriers to entry resulting in a flood of a new competitor into the market.</a:t>
            </a: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13A3A2-6FB0-A3FC-A7F2-5010B6394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606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F0FB46-1A77-4BA9-1DBD-29B31DFE9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Risks</a:t>
            </a:r>
            <a:br>
              <a:rPr lang="en-GB" sz="4000">
                <a:solidFill>
                  <a:srgbClr val="FFFFFF"/>
                </a:solidFill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207FD58-A311-E68C-FBDF-13F33DBC63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9222344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E63F8-FFA1-EB09-DBEA-84E78F746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417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9ABD50-D60E-A6C5-A941-FF19ECEEC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risks forms</a:t>
            </a:r>
            <a:endParaRPr lang="en-US" sz="40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1D2AB92-B954-F5B7-DB07-A75C752CD3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7766029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410B84-B73F-A6E7-5E24-157EAD18C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239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E8AB43-53B7-7943-B5AD-B6626CCCC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Compliance Risks</a:t>
            </a:r>
            <a:br>
              <a:rPr lang="en-GB" sz="4000" dirty="0">
                <a:solidFill>
                  <a:srgbClr val="FFFFFF"/>
                </a:solidFill>
              </a:rPr>
            </a:br>
            <a:endParaRPr lang="en-US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B1FA4-EFE7-6EBA-6A68-48555A283E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 lnSpcReduction="10000"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Heavy regulations dominate some industries. 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of compliance issues that can threaten certain sectors: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Banks, credit unions, and other financial institutions have some of the most strict regulations because they hold money and facilitate global transactions.  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Healthcare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 Patient privacy and protection laws such as the Health Insurance Portability and Accountability (HIPPA) 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Manufacturers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Manufacturers must comply with strict governmental safety guidelines for workers and products.  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 A web-based financial technology must comply with additional regulations. </a:t>
            </a:r>
          </a:p>
          <a:p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924F4D-3033-038C-93FF-F1A5D2C71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97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52D603-4A84-F951-95DA-E4F034A1D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Risks</a:t>
            </a:r>
            <a:br>
              <a:rPr lang="en-GB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E04BB82-6125-48CA-456E-09C1BBAF8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risk refers to anything that threatens an organisation's financial growth and profitability.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business risks often originate from outside sources, such as customers, suppliers, and legal regulations.  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731ACD-E572-1B5C-D9DA-607FA667E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3321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2F3827-715E-3F6C-678B-A996E25AF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financial risks</a:t>
            </a:r>
            <a:endParaRPr lang="en-US" sz="40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DB467B-525D-4F22-AA7D-FBEF86724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Debt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Having too much debt can put companies in very dangerous positions and quickly lead to financial ruin.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Regulatory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 Changing financial regulations can affect how lenders and creditors collect credit and calculate bad debt.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Profitability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 Poor management of cash flow and balancing revenue with operational costs can put a company's profitability at risk.</a:t>
            </a:r>
          </a:p>
          <a:p>
            <a:endParaRPr lang="en-GB" sz="2400" dirty="0"/>
          </a:p>
          <a:p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F931A1-4CAF-195C-49C7-7AE00E7E3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134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DA50D69-7CF7-4844-B844-A2B821C77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7854"/>
            <a:ext cx="12192000" cy="6865854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E35A75-6439-8890-BF6C-BAADB9C05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1" y="601744"/>
            <a:ext cx="6781800" cy="1338696"/>
          </a:xfrm>
        </p:spPr>
        <p:txBody>
          <a:bodyPr>
            <a:normAutofit/>
          </a:bodyPr>
          <a:lstStyle/>
          <a:p>
            <a:r>
              <a:rPr lang="en-GB" sz="3400">
                <a:latin typeface="Times New Roman" panose="02020603050405020304" pitchFamily="18" charset="0"/>
                <a:cs typeface="Times New Roman" panose="02020603050405020304" pitchFamily="18" charset="0"/>
              </a:rPr>
              <a:t>Diversification and Risk Mitigation</a:t>
            </a:r>
            <a:br>
              <a:rPr lang="en-GB" sz="3400"/>
            </a:br>
            <a:endParaRPr lang="en-US" sz="3400"/>
          </a:p>
        </p:txBody>
      </p:sp>
      <p:pic>
        <p:nvPicPr>
          <p:cNvPr id="5" name="Picture 4" descr="Digital graphs and numbers in 3D">
            <a:extLst>
              <a:ext uri="{FF2B5EF4-FFF2-40B4-BE49-F238E27FC236}">
                <a16:creationId xmlns:a16="http://schemas.microsoft.com/office/drawing/2014/main" id="{43565110-35E6-A4DA-423D-D8EB15B293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247" r="27207" b="-1"/>
          <a:stretch/>
        </p:blipFill>
        <p:spPr>
          <a:xfrm>
            <a:off x="20" y="10"/>
            <a:ext cx="3754739" cy="6857990"/>
          </a:xfrm>
          <a:custGeom>
            <a:avLst/>
            <a:gdLst/>
            <a:ahLst/>
            <a:cxnLst/>
            <a:rect l="l" t="t" r="r" b="b"/>
            <a:pathLst>
              <a:path w="3754759" h="6858000">
                <a:moveTo>
                  <a:pt x="0" y="0"/>
                </a:moveTo>
                <a:lnTo>
                  <a:pt x="3405358" y="0"/>
                </a:lnTo>
                <a:lnTo>
                  <a:pt x="3406298" y="5103"/>
                </a:lnTo>
                <a:cubicBezTo>
                  <a:pt x="3408705" y="9272"/>
                  <a:pt x="3410993" y="13534"/>
                  <a:pt x="3408744" y="22806"/>
                </a:cubicBezTo>
                <a:cubicBezTo>
                  <a:pt x="3398212" y="18869"/>
                  <a:pt x="3412504" y="58782"/>
                  <a:pt x="3403554" y="60481"/>
                </a:cubicBezTo>
                <a:cubicBezTo>
                  <a:pt x="3417198" y="75379"/>
                  <a:pt x="3401704" y="83956"/>
                  <a:pt x="3406685" y="104437"/>
                </a:cubicBezTo>
                <a:cubicBezTo>
                  <a:pt x="3412035" y="113935"/>
                  <a:pt x="3413215" y="120918"/>
                  <a:pt x="3408439" y="130745"/>
                </a:cubicBezTo>
                <a:cubicBezTo>
                  <a:pt x="3434362" y="174436"/>
                  <a:pt x="3410826" y="157826"/>
                  <a:pt x="3422002" y="199353"/>
                </a:cubicBezTo>
                <a:cubicBezTo>
                  <a:pt x="3433366" y="235046"/>
                  <a:pt x="3441595" y="275734"/>
                  <a:pt x="3466217" y="309590"/>
                </a:cubicBezTo>
                <a:cubicBezTo>
                  <a:pt x="3473022" y="315692"/>
                  <a:pt x="3476249" y="331335"/>
                  <a:pt x="3473425" y="344525"/>
                </a:cubicBezTo>
                <a:cubicBezTo>
                  <a:pt x="3472938" y="346792"/>
                  <a:pt x="3472286" y="348904"/>
                  <a:pt x="3471491" y="350788"/>
                </a:cubicBezTo>
                <a:cubicBezTo>
                  <a:pt x="3476473" y="380853"/>
                  <a:pt x="3497528" y="490678"/>
                  <a:pt x="3503314" y="524915"/>
                </a:cubicBezTo>
                <a:cubicBezTo>
                  <a:pt x="3495110" y="528110"/>
                  <a:pt x="3511009" y="544789"/>
                  <a:pt x="3506208" y="556205"/>
                </a:cubicBezTo>
                <a:cubicBezTo>
                  <a:pt x="3501906" y="564424"/>
                  <a:pt x="3505727" y="571402"/>
                  <a:pt x="3506503" y="579730"/>
                </a:cubicBezTo>
                <a:cubicBezTo>
                  <a:pt x="3503352" y="590904"/>
                  <a:pt x="3511763" y="626437"/>
                  <a:pt x="3516997" y="635552"/>
                </a:cubicBezTo>
                <a:cubicBezTo>
                  <a:pt x="3534688" y="657082"/>
                  <a:pt x="3524838" y="708447"/>
                  <a:pt x="3538464" y="726388"/>
                </a:cubicBezTo>
                <a:cubicBezTo>
                  <a:pt x="3540659" y="733032"/>
                  <a:pt x="3541735" y="739585"/>
                  <a:pt x="3542115" y="746049"/>
                </a:cubicBezTo>
                <a:lnTo>
                  <a:pt x="3541598" y="764218"/>
                </a:lnTo>
                <a:lnTo>
                  <a:pt x="3538294" y="769538"/>
                </a:lnTo>
                <a:lnTo>
                  <a:pt x="3539714" y="780556"/>
                </a:lnTo>
                <a:lnTo>
                  <a:pt x="3539328" y="783752"/>
                </a:lnTo>
                <a:cubicBezTo>
                  <a:pt x="3538575" y="789859"/>
                  <a:pt x="3537953" y="795880"/>
                  <a:pt x="3537882" y="801812"/>
                </a:cubicBezTo>
                <a:cubicBezTo>
                  <a:pt x="3555332" y="793164"/>
                  <a:pt x="3540143" y="850853"/>
                  <a:pt x="3553763" y="833773"/>
                </a:cubicBezTo>
                <a:cubicBezTo>
                  <a:pt x="3556400" y="864868"/>
                  <a:pt x="3568671" y="840452"/>
                  <a:pt x="3557696" y="878520"/>
                </a:cubicBezTo>
                <a:cubicBezTo>
                  <a:pt x="3574636" y="926170"/>
                  <a:pt x="3572932" y="1002669"/>
                  <a:pt x="3596902" y="1039468"/>
                </a:cubicBezTo>
                <a:cubicBezTo>
                  <a:pt x="3588227" y="1035176"/>
                  <a:pt x="3582669" y="1055878"/>
                  <a:pt x="3587550" y="1069793"/>
                </a:cubicBezTo>
                <a:cubicBezTo>
                  <a:pt x="3553603" y="1054905"/>
                  <a:pt x="3620138" y="1124159"/>
                  <a:pt x="3598129" y="1137690"/>
                </a:cubicBezTo>
                <a:cubicBezTo>
                  <a:pt x="3619154" y="1137277"/>
                  <a:pt x="3657845" y="1198819"/>
                  <a:pt x="3642072" y="1229443"/>
                </a:cubicBezTo>
                <a:cubicBezTo>
                  <a:pt x="3648492" y="1274612"/>
                  <a:pt x="3667414" y="1305895"/>
                  <a:pt x="3662799" y="1353804"/>
                </a:cubicBezTo>
                <a:cubicBezTo>
                  <a:pt x="3665680" y="1355144"/>
                  <a:pt x="3668149" y="1357448"/>
                  <a:pt x="3670319" y="1360420"/>
                </a:cubicBezTo>
                <a:lnTo>
                  <a:pt x="3675717" y="1370453"/>
                </a:lnTo>
                <a:lnTo>
                  <a:pt x="3675458" y="1372456"/>
                </a:lnTo>
                <a:cubicBezTo>
                  <a:pt x="3675775" y="1380261"/>
                  <a:pt x="3677154" y="1384198"/>
                  <a:pt x="3678998" y="1386422"/>
                </a:cubicBezTo>
                <a:lnTo>
                  <a:pt x="3681613" y="1387932"/>
                </a:lnTo>
                <a:lnTo>
                  <a:pt x="3684619" y="1397028"/>
                </a:lnTo>
                <a:lnTo>
                  <a:pt x="3692094" y="1413643"/>
                </a:lnTo>
                <a:lnTo>
                  <a:pt x="3692036" y="1417975"/>
                </a:lnTo>
                <a:lnTo>
                  <a:pt x="3701043" y="1444940"/>
                </a:lnTo>
                <a:lnTo>
                  <a:pt x="3700474" y="1445893"/>
                </a:lnTo>
                <a:cubicBezTo>
                  <a:pt x="3699407" y="1448641"/>
                  <a:pt x="3699006" y="1451835"/>
                  <a:pt x="3699990" y="1456030"/>
                </a:cubicBezTo>
                <a:cubicBezTo>
                  <a:pt x="3688343" y="1458099"/>
                  <a:pt x="3696713" y="1461887"/>
                  <a:pt x="3700642" y="1474079"/>
                </a:cubicBezTo>
                <a:cubicBezTo>
                  <a:pt x="3683431" y="1480016"/>
                  <a:pt x="3700716" y="1509516"/>
                  <a:pt x="3693587" y="1522890"/>
                </a:cubicBezTo>
                <a:cubicBezTo>
                  <a:pt x="3696861" y="1531716"/>
                  <a:pt x="3700010" y="1541157"/>
                  <a:pt x="3702900" y="1551068"/>
                </a:cubicBezTo>
                <a:lnTo>
                  <a:pt x="3708038" y="1631578"/>
                </a:lnTo>
                <a:lnTo>
                  <a:pt x="3698097" y="1716642"/>
                </a:lnTo>
                <a:cubicBezTo>
                  <a:pt x="3699314" y="1747867"/>
                  <a:pt x="3695412" y="1775147"/>
                  <a:pt x="3700384" y="1801382"/>
                </a:cubicBezTo>
                <a:cubicBezTo>
                  <a:pt x="3696845" y="1812311"/>
                  <a:pt x="3695699" y="1822504"/>
                  <a:pt x="3702257" y="1832013"/>
                </a:cubicBezTo>
                <a:cubicBezTo>
                  <a:pt x="3701651" y="1861238"/>
                  <a:pt x="3693313" y="1868713"/>
                  <a:pt x="3700986" y="1886838"/>
                </a:cubicBezTo>
                <a:cubicBezTo>
                  <a:pt x="3687741" y="1903887"/>
                  <a:pt x="3693148" y="1904594"/>
                  <a:pt x="3697545" y="1912087"/>
                </a:cubicBezTo>
                <a:lnTo>
                  <a:pt x="3697885" y="1913171"/>
                </a:lnTo>
                <a:lnTo>
                  <a:pt x="3695987" y="1915505"/>
                </a:lnTo>
                <a:lnTo>
                  <a:pt x="3695284" y="1920179"/>
                </a:lnTo>
                <a:lnTo>
                  <a:pt x="3696499" y="1932787"/>
                </a:lnTo>
                <a:lnTo>
                  <a:pt x="3697473" y="1937503"/>
                </a:lnTo>
                <a:cubicBezTo>
                  <a:pt x="3697953" y="1940760"/>
                  <a:pt x="3698023" y="1942937"/>
                  <a:pt x="3697799" y="1944457"/>
                </a:cubicBezTo>
                <a:lnTo>
                  <a:pt x="3697642" y="1944638"/>
                </a:lnTo>
                <a:lnTo>
                  <a:pt x="3698268" y="1951136"/>
                </a:lnTo>
                <a:cubicBezTo>
                  <a:pt x="3699704" y="1962083"/>
                  <a:pt x="3701457" y="1972719"/>
                  <a:pt x="3703418" y="1982828"/>
                </a:cubicBezTo>
                <a:cubicBezTo>
                  <a:pt x="3694620" y="1991887"/>
                  <a:pt x="3707345" y="2028973"/>
                  <a:pt x="3689767" y="2025705"/>
                </a:cubicBezTo>
                <a:cubicBezTo>
                  <a:pt x="3691896" y="2039367"/>
                  <a:pt x="3699517" y="2047321"/>
                  <a:pt x="3687894" y="2043252"/>
                </a:cubicBezTo>
                <a:cubicBezTo>
                  <a:pt x="3688268" y="2047766"/>
                  <a:pt x="3687435" y="2050599"/>
                  <a:pt x="3686015" y="2052668"/>
                </a:cubicBezTo>
                <a:lnTo>
                  <a:pt x="3685329" y="2053280"/>
                </a:lnTo>
                <a:lnTo>
                  <a:pt x="3690348" y="2083660"/>
                </a:lnTo>
                <a:lnTo>
                  <a:pt x="3689688" y="2087758"/>
                </a:lnTo>
                <a:lnTo>
                  <a:pt x="3694656" y="2107476"/>
                </a:lnTo>
                <a:lnTo>
                  <a:pt x="3696317" y="2117709"/>
                </a:lnTo>
                <a:lnTo>
                  <a:pt x="3698652" y="2120508"/>
                </a:lnTo>
                <a:cubicBezTo>
                  <a:pt x="3700138" y="2123582"/>
                  <a:pt x="3700933" y="2128051"/>
                  <a:pt x="3700157" y="2135655"/>
                </a:cubicBezTo>
                <a:lnTo>
                  <a:pt x="3699626" y="2137431"/>
                </a:lnTo>
                <a:lnTo>
                  <a:pt x="3703486" y="2149795"/>
                </a:lnTo>
                <a:cubicBezTo>
                  <a:pt x="3705184" y="2153754"/>
                  <a:pt x="3707268" y="2157232"/>
                  <a:pt x="3709885" y="2160002"/>
                </a:cubicBezTo>
                <a:cubicBezTo>
                  <a:pt x="3698737" y="2203287"/>
                  <a:pt x="3712805" y="2242927"/>
                  <a:pt x="3712777" y="2289319"/>
                </a:cubicBezTo>
                <a:cubicBezTo>
                  <a:pt x="3693169" y="2310331"/>
                  <a:pt x="3722276" y="2389074"/>
                  <a:pt x="3742794" y="2399589"/>
                </a:cubicBezTo>
                <a:cubicBezTo>
                  <a:pt x="3725319" y="2400703"/>
                  <a:pt x="3751962" y="2457534"/>
                  <a:pt x="3753311" y="2472464"/>
                </a:cubicBezTo>
                <a:cubicBezTo>
                  <a:pt x="3753760" y="2477441"/>
                  <a:pt x="3751399" y="2477762"/>
                  <a:pt x="3743656" y="2469811"/>
                </a:cubicBezTo>
                <a:cubicBezTo>
                  <a:pt x="3746474" y="2485608"/>
                  <a:pt x="3738186" y="2502460"/>
                  <a:pt x="3730339" y="2493869"/>
                </a:cubicBezTo>
                <a:cubicBezTo>
                  <a:pt x="3748556" y="2541387"/>
                  <a:pt x="3736267" y="2613433"/>
                  <a:pt x="3746134" y="2667651"/>
                </a:cubicBezTo>
                <a:cubicBezTo>
                  <a:pt x="3730160" y="2698252"/>
                  <a:pt x="3745496" y="2681337"/>
                  <a:pt x="3743743" y="2712354"/>
                </a:cubicBezTo>
                <a:cubicBezTo>
                  <a:pt x="3759373" y="2703131"/>
                  <a:pt x="3736572" y="2750256"/>
                  <a:pt x="3754759" y="2751060"/>
                </a:cubicBezTo>
                <a:cubicBezTo>
                  <a:pt x="3753864" y="2756679"/>
                  <a:pt x="3752424" y="2762098"/>
                  <a:pt x="3750841" y="2767527"/>
                </a:cubicBezTo>
                <a:lnTo>
                  <a:pt x="3750021" y="2770377"/>
                </a:lnTo>
                <a:lnTo>
                  <a:pt x="3749874" y="2781617"/>
                </a:lnTo>
                <a:lnTo>
                  <a:pt x="3745916" y="2784975"/>
                </a:lnTo>
                <a:lnTo>
                  <a:pt x="3742888" y="2802030"/>
                </a:lnTo>
                <a:cubicBezTo>
                  <a:pt x="3742360" y="2808388"/>
                  <a:pt x="3742498" y="2815196"/>
                  <a:pt x="3743710" y="2822667"/>
                </a:cubicBezTo>
                <a:cubicBezTo>
                  <a:pt x="3751787" y="2840797"/>
                  <a:pt x="3744398" y="2870002"/>
                  <a:pt x="3746201" y="2896003"/>
                </a:cubicBezTo>
                <a:lnTo>
                  <a:pt x="3749006" y="2907846"/>
                </a:lnTo>
                <a:lnTo>
                  <a:pt x="3747206" y="2947037"/>
                </a:lnTo>
                <a:cubicBezTo>
                  <a:pt x="3747030" y="2958176"/>
                  <a:pt x="3747214" y="2969719"/>
                  <a:pt x="3748070" y="2981841"/>
                </a:cubicBezTo>
                <a:lnTo>
                  <a:pt x="3750937" y="3004278"/>
                </a:lnTo>
                <a:lnTo>
                  <a:pt x="3749761" y="3010254"/>
                </a:lnTo>
                <a:cubicBezTo>
                  <a:pt x="3750425" y="3020530"/>
                  <a:pt x="3756245" y="3033889"/>
                  <a:pt x="3749923" y="3032983"/>
                </a:cubicBezTo>
                <a:lnTo>
                  <a:pt x="3752658" y="3044429"/>
                </a:lnTo>
                <a:lnTo>
                  <a:pt x="3748217" y="3056076"/>
                </a:lnTo>
                <a:cubicBezTo>
                  <a:pt x="3747117" y="3057381"/>
                  <a:pt x="3745928" y="3058381"/>
                  <a:pt x="3744691" y="3059042"/>
                </a:cubicBezTo>
                <a:lnTo>
                  <a:pt x="3747123" y="3075102"/>
                </a:lnTo>
                <a:lnTo>
                  <a:pt x="3744190" y="3088509"/>
                </a:lnTo>
                <a:lnTo>
                  <a:pt x="3747093" y="3099930"/>
                </a:lnTo>
                <a:lnTo>
                  <a:pt x="3746799" y="3104743"/>
                </a:lnTo>
                <a:lnTo>
                  <a:pt x="3745610" y="3116729"/>
                </a:lnTo>
                <a:cubicBezTo>
                  <a:pt x="3744666" y="3122891"/>
                  <a:pt x="3743503" y="3129792"/>
                  <a:pt x="3742676" y="3137453"/>
                </a:cubicBezTo>
                <a:lnTo>
                  <a:pt x="3742441" y="3143884"/>
                </a:lnTo>
                <a:lnTo>
                  <a:pt x="3737104" y="3158122"/>
                </a:lnTo>
                <a:cubicBezTo>
                  <a:pt x="3733050" y="3168490"/>
                  <a:pt x="3730374" y="3176626"/>
                  <a:pt x="3733275" y="3185367"/>
                </a:cubicBezTo>
                <a:cubicBezTo>
                  <a:pt x="3728135" y="3200760"/>
                  <a:pt x="3712176" y="3212117"/>
                  <a:pt x="3717639" y="3233769"/>
                </a:cubicBezTo>
                <a:cubicBezTo>
                  <a:pt x="3709851" y="3227497"/>
                  <a:pt x="3717920" y="3258095"/>
                  <a:pt x="3710433" y="3262123"/>
                </a:cubicBezTo>
                <a:cubicBezTo>
                  <a:pt x="3704342" y="3264110"/>
                  <a:pt x="3705370" y="3273856"/>
                  <a:pt x="3703458" y="3281408"/>
                </a:cubicBezTo>
                <a:cubicBezTo>
                  <a:pt x="3697412" y="3287020"/>
                  <a:pt x="3693483" y="3324746"/>
                  <a:pt x="3695027" y="3337739"/>
                </a:cubicBezTo>
                <a:cubicBezTo>
                  <a:pt x="3703095" y="3374177"/>
                  <a:pt x="3679154" y="3404974"/>
                  <a:pt x="3684951" y="3434139"/>
                </a:cubicBezTo>
                <a:cubicBezTo>
                  <a:pt x="3684732" y="3441861"/>
                  <a:pt x="3683615" y="3448308"/>
                  <a:pt x="3681946" y="3453928"/>
                </a:cubicBezTo>
                <a:lnTo>
                  <a:pt x="3675939" y="3468021"/>
                </a:lnTo>
                <a:cubicBezTo>
                  <a:pt x="3674480" y="3468264"/>
                  <a:pt x="3673022" y="3468506"/>
                  <a:pt x="3671563" y="3468748"/>
                </a:cubicBezTo>
                <a:lnTo>
                  <a:pt x="3669360" y="3479164"/>
                </a:lnTo>
                <a:lnTo>
                  <a:pt x="3668060" y="3481325"/>
                </a:lnTo>
                <a:cubicBezTo>
                  <a:pt x="3665560" y="3485437"/>
                  <a:pt x="3663197" y="3489622"/>
                  <a:pt x="3661315" y="3494328"/>
                </a:cubicBezTo>
                <a:cubicBezTo>
                  <a:pt x="3678446" y="3506175"/>
                  <a:pt x="3648136" y="3536311"/>
                  <a:pt x="3664679" y="3537226"/>
                </a:cubicBezTo>
                <a:cubicBezTo>
                  <a:pt x="3657322" y="3565147"/>
                  <a:pt x="3674997" y="3558694"/>
                  <a:pt x="3654205" y="3577551"/>
                </a:cubicBezTo>
                <a:cubicBezTo>
                  <a:pt x="3653633" y="3634248"/>
                  <a:pt x="3628736" y="3694092"/>
                  <a:pt x="3637325" y="3749618"/>
                </a:cubicBezTo>
                <a:cubicBezTo>
                  <a:pt x="3631446" y="3736800"/>
                  <a:pt x="3620480" y="3747498"/>
                  <a:pt x="3620258" y="3763981"/>
                </a:cubicBezTo>
                <a:cubicBezTo>
                  <a:pt x="3596667" y="3715365"/>
                  <a:pt x="3630603" y="3842969"/>
                  <a:pt x="3608193" y="3830141"/>
                </a:cubicBezTo>
                <a:cubicBezTo>
                  <a:pt x="3625759" y="3852486"/>
                  <a:pt x="3638965" y="3943841"/>
                  <a:pt x="3616479" y="3951521"/>
                </a:cubicBezTo>
                <a:cubicBezTo>
                  <a:pt x="3607940" y="3994867"/>
                  <a:pt x="3614033" y="4040502"/>
                  <a:pt x="3595498" y="4074157"/>
                </a:cubicBezTo>
                <a:cubicBezTo>
                  <a:pt x="3597477" y="4078342"/>
                  <a:pt x="3598819" y="4082864"/>
                  <a:pt x="3599706" y="4087599"/>
                </a:cubicBezTo>
                <a:lnTo>
                  <a:pt x="3601103" y="4101515"/>
                </a:lnTo>
                <a:lnTo>
                  <a:pt x="3600274" y="4102849"/>
                </a:lnTo>
                <a:cubicBezTo>
                  <a:pt x="3598143" y="4109482"/>
                  <a:pt x="3598077" y="4114144"/>
                  <a:pt x="3598925" y="4117926"/>
                </a:cubicBezTo>
                <a:lnTo>
                  <a:pt x="3600630" y="4121966"/>
                </a:lnTo>
                <a:lnTo>
                  <a:pt x="3600331" y="4132543"/>
                </a:lnTo>
                <a:lnTo>
                  <a:pt x="3601432" y="4154003"/>
                </a:lnTo>
                <a:lnTo>
                  <a:pt x="3600054" y="4157433"/>
                </a:lnTo>
                <a:lnTo>
                  <a:pt x="3599248" y="4188888"/>
                </a:lnTo>
                <a:cubicBezTo>
                  <a:pt x="3598993" y="4188940"/>
                  <a:pt x="3598738" y="4188992"/>
                  <a:pt x="3598484" y="4189044"/>
                </a:cubicBezTo>
                <a:cubicBezTo>
                  <a:pt x="3596754" y="4190111"/>
                  <a:pt x="3595443" y="4192250"/>
                  <a:pt x="3594971" y="4196698"/>
                </a:cubicBezTo>
                <a:cubicBezTo>
                  <a:pt x="3584674" y="4185805"/>
                  <a:pt x="3590455" y="4197885"/>
                  <a:pt x="3589971" y="4211958"/>
                </a:cubicBezTo>
                <a:cubicBezTo>
                  <a:pt x="3573870" y="4198179"/>
                  <a:pt x="3579156" y="4240607"/>
                  <a:pt x="3569135" y="4243705"/>
                </a:cubicBezTo>
                <a:cubicBezTo>
                  <a:pt x="3569142" y="4254351"/>
                  <a:pt x="3568856" y="4265362"/>
                  <a:pt x="3568210" y="4276468"/>
                </a:cubicBezTo>
                <a:lnTo>
                  <a:pt x="3567613" y="4282925"/>
                </a:lnTo>
                <a:cubicBezTo>
                  <a:pt x="3567553" y="4282949"/>
                  <a:pt x="3567492" y="4282974"/>
                  <a:pt x="3567432" y="4282999"/>
                </a:cubicBezTo>
                <a:cubicBezTo>
                  <a:pt x="3566940" y="4284280"/>
                  <a:pt x="3566607" y="4286359"/>
                  <a:pt x="3566464" y="4289697"/>
                </a:cubicBezTo>
                <a:lnTo>
                  <a:pt x="3566526" y="4294698"/>
                </a:lnTo>
                <a:lnTo>
                  <a:pt x="3565367" y="4307225"/>
                </a:lnTo>
                <a:lnTo>
                  <a:pt x="3563841" y="4311164"/>
                </a:lnTo>
                <a:lnTo>
                  <a:pt x="3561610" y="4312189"/>
                </a:lnTo>
                <a:lnTo>
                  <a:pt x="3561734" y="4313408"/>
                </a:lnTo>
                <a:cubicBezTo>
                  <a:pt x="3564537" y="4323096"/>
                  <a:pt x="3569544" y="4327053"/>
                  <a:pt x="3553832" y="4334910"/>
                </a:cubicBezTo>
                <a:cubicBezTo>
                  <a:pt x="3557797" y="4356533"/>
                  <a:pt x="3548502" y="4358433"/>
                  <a:pt x="3542564" y="4385380"/>
                </a:cubicBezTo>
                <a:cubicBezTo>
                  <a:pt x="3547050" y="4398267"/>
                  <a:pt x="3544091" y="4407098"/>
                  <a:pt x="3538724" y="4415150"/>
                </a:cubicBezTo>
                <a:cubicBezTo>
                  <a:pt x="3538633" y="4442707"/>
                  <a:pt x="3529920" y="4465824"/>
                  <a:pt x="3525348" y="4495753"/>
                </a:cubicBezTo>
                <a:cubicBezTo>
                  <a:pt x="3529387" y="4530212"/>
                  <a:pt x="3514579" y="4543935"/>
                  <a:pt x="3509749" y="4575934"/>
                </a:cubicBezTo>
                <a:cubicBezTo>
                  <a:pt x="3519579" y="4606914"/>
                  <a:pt x="3496418" y="4596497"/>
                  <a:pt x="3489779" y="4611927"/>
                </a:cubicBezTo>
                <a:lnTo>
                  <a:pt x="3488856" y="4616508"/>
                </a:lnTo>
                <a:lnTo>
                  <a:pt x="3489486" y="4629163"/>
                </a:lnTo>
                <a:lnTo>
                  <a:pt x="3490242" y="4633947"/>
                </a:lnTo>
                <a:cubicBezTo>
                  <a:pt x="3490570" y="4637233"/>
                  <a:pt x="3490539" y="4639406"/>
                  <a:pt x="3490244" y="4640894"/>
                </a:cubicBezTo>
                <a:lnTo>
                  <a:pt x="3490078" y="4641059"/>
                </a:lnTo>
                <a:lnTo>
                  <a:pt x="3490403" y="4647582"/>
                </a:lnTo>
                <a:cubicBezTo>
                  <a:pt x="3491330" y="4658608"/>
                  <a:pt x="3492590" y="4669354"/>
                  <a:pt x="3494082" y="4679601"/>
                </a:cubicBezTo>
                <a:cubicBezTo>
                  <a:pt x="3484854" y="4687754"/>
                  <a:pt x="3495864" y="4725869"/>
                  <a:pt x="3478421" y="4720918"/>
                </a:cubicBezTo>
                <a:cubicBezTo>
                  <a:pt x="3479918" y="4734712"/>
                  <a:pt x="3487176" y="4743359"/>
                  <a:pt x="3475730" y="4738188"/>
                </a:cubicBezTo>
                <a:cubicBezTo>
                  <a:pt x="3475894" y="4742712"/>
                  <a:pt x="3474928" y="4745450"/>
                  <a:pt x="3473409" y="4747368"/>
                </a:cubicBezTo>
                <a:lnTo>
                  <a:pt x="3472696" y="4747913"/>
                </a:lnTo>
                <a:lnTo>
                  <a:pt x="3476304" y="4778609"/>
                </a:lnTo>
                <a:lnTo>
                  <a:pt x="3475454" y="4782623"/>
                </a:lnTo>
                <a:lnTo>
                  <a:pt x="3479507" y="4802712"/>
                </a:lnTo>
                <a:lnTo>
                  <a:pt x="3480695" y="4813049"/>
                </a:lnTo>
                <a:lnTo>
                  <a:pt x="3482902" y="4816057"/>
                </a:lnTo>
                <a:cubicBezTo>
                  <a:pt x="3484247" y="4819259"/>
                  <a:pt x="3484834" y="4823783"/>
                  <a:pt x="3483703" y="4831270"/>
                </a:cubicBezTo>
                <a:lnTo>
                  <a:pt x="3483090" y="4832984"/>
                </a:lnTo>
                <a:lnTo>
                  <a:pt x="3486378" y="4845654"/>
                </a:lnTo>
                <a:cubicBezTo>
                  <a:pt x="3487893" y="4849755"/>
                  <a:pt x="3489817" y="4853416"/>
                  <a:pt x="3492309" y="4856425"/>
                </a:cubicBezTo>
                <a:cubicBezTo>
                  <a:pt x="3479133" y="4898390"/>
                  <a:pt x="3491371" y="4939174"/>
                  <a:pt x="3489182" y="4985308"/>
                </a:cubicBezTo>
                <a:cubicBezTo>
                  <a:pt x="3492413" y="5037202"/>
                  <a:pt x="3496839" y="5073159"/>
                  <a:pt x="3498182" y="5107346"/>
                </a:cubicBezTo>
                <a:cubicBezTo>
                  <a:pt x="3500266" y="5123329"/>
                  <a:pt x="3506680" y="5240376"/>
                  <a:pt x="3499225" y="5231073"/>
                </a:cubicBezTo>
                <a:cubicBezTo>
                  <a:pt x="3515247" y="5280090"/>
                  <a:pt x="3497607" y="5309911"/>
                  <a:pt x="3504960" y="5364785"/>
                </a:cubicBezTo>
                <a:cubicBezTo>
                  <a:pt x="3487546" y="5393671"/>
                  <a:pt x="3503686" y="5378336"/>
                  <a:pt x="3500486" y="5409009"/>
                </a:cubicBezTo>
                <a:cubicBezTo>
                  <a:pt x="3516561" y="5401350"/>
                  <a:pt x="3491544" y="5446009"/>
                  <a:pt x="3509710" y="5448570"/>
                </a:cubicBezTo>
                <a:cubicBezTo>
                  <a:pt x="3508555" y="5454072"/>
                  <a:pt x="3506859" y="5459319"/>
                  <a:pt x="3505022" y="5464568"/>
                </a:cubicBezTo>
                <a:lnTo>
                  <a:pt x="3504070" y="5467320"/>
                </a:lnTo>
                <a:lnTo>
                  <a:pt x="3503399" y="5478483"/>
                </a:lnTo>
                <a:lnTo>
                  <a:pt x="3499281" y="5481443"/>
                </a:lnTo>
                <a:lnTo>
                  <a:pt x="3499047" y="5616712"/>
                </a:lnTo>
                <a:cubicBezTo>
                  <a:pt x="3502347" y="5628424"/>
                  <a:pt x="3503819" y="5666768"/>
                  <a:pt x="3498775" y="5675291"/>
                </a:cubicBezTo>
                <a:cubicBezTo>
                  <a:pt x="3497984" y="5683547"/>
                  <a:pt x="3500335" y="5692400"/>
                  <a:pt x="3494739" y="5697458"/>
                </a:cubicBezTo>
                <a:cubicBezTo>
                  <a:pt x="3492180" y="5715432"/>
                  <a:pt x="3486290" y="5756597"/>
                  <a:pt x="3483423" y="5783137"/>
                </a:cubicBezTo>
                <a:cubicBezTo>
                  <a:pt x="3491452" y="5796973"/>
                  <a:pt x="3477643" y="5819988"/>
                  <a:pt x="3477532" y="5856699"/>
                </a:cubicBezTo>
                <a:cubicBezTo>
                  <a:pt x="3486776" y="5871818"/>
                  <a:pt x="3477340" y="5881447"/>
                  <a:pt x="3490032" y="5910638"/>
                </a:cubicBezTo>
                <a:cubicBezTo>
                  <a:pt x="3488930" y="5911913"/>
                  <a:pt x="3487924" y="5913488"/>
                  <a:pt x="3487046" y="5915313"/>
                </a:cubicBezTo>
                <a:cubicBezTo>
                  <a:pt x="3481941" y="5925917"/>
                  <a:pt x="3482137" y="5942505"/>
                  <a:pt x="3487484" y="5952365"/>
                </a:cubicBezTo>
                <a:cubicBezTo>
                  <a:pt x="3504666" y="5999029"/>
                  <a:pt x="3505019" y="6042078"/>
                  <a:pt x="3509266" y="6082373"/>
                </a:cubicBezTo>
                <a:cubicBezTo>
                  <a:pt x="3512265" y="6128005"/>
                  <a:pt x="3492950" y="6098121"/>
                  <a:pt x="3509564" y="6154771"/>
                </a:cubicBezTo>
                <a:cubicBezTo>
                  <a:pt x="3503223" y="6161045"/>
                  <a:pt x="3503062" y="6168289"/>
                  <a:pt x="3506404" y="6180433"/>
                </a:cubicBezTo>
                <a:cubicBezTo>
                  <a:pt x="3507378" y="6202614"/>
                  <a:pt x="3491084" y="6201180"/>
                  <a:pt x="3501312" y="6223427"/>
                </a:cubicBezTo>
                <a:cubicBezTo>
                  <a:pt x="3492497" y="6219559"/>
                  <a:pt x="3498753" y="6265580"/>
                  <a:pt x="3489469" y="6255476"/>
                </a:cubicBezTo>
                <a:cubicBezTo>
                  <a:pt x="3481791" y="6270065"/>
                  <a:pt x="3495037" y="6276996"/>
                  <a:pt x="3488398" y="6291462"/>
                </a:cubicBezTo>
                <a:cubicBezTo>
                  <a:pt x="3487099" y="6307679"/>
                  <a:pt x="3497555" y="6282019"/>
                  <a:pt x="3498547" y="6299935"/>
                </a:cubicBezTo>
                <a:cubicBezTo>
                  <a:pt x="3498173" y="6321676"/>
                  <a:pt x="3514193" y="6321381"/>
                  <a:pt x="3494028" y="6338390"/>
                </a:cubicBezTo>
                <a:lnTo>
                  <a:pt x="3486030" y="6396716"/>
                </a:lnTo>
                <a:cubicBezTo>
                  <a:pt x="3491309" y="6409668"/>
                  <a:pt x="3488928" y="6420134"/>
                  <a:pt x="3484103" y="6430386"/>
                </a:cubicBezTo>
                <a:cubicBezTo>
                  <a:pt x="3485763" y="6460632"/>
                  <a:pt x="3478568" y="6488285"/>
                  <a:pt x="3475922" y="6522318"/>
                </a:cubicBezTo>
                <a:cubicBezTo>
                  <a:pt x="3482128" y="6559051"/>
                  <a:pt x="3468277" y="6578006"/>
                  <a:pt x="3465506" y="6614374"/>
                </a:cubicBezTo>
                <a:cubicBezTo>
                  <a:pt x="3478925" y="6650248"/>
                  <a:pt x="3446064" y="6638174"/>
                  <a:pt x="3446789" y="6668768"/>
                </a:cubicBezTo>
                <a:cubicBezTo>
                  <a:pt x="3458869" y="6718505"/>
                  <a:pt x="3435878" y="6667592"/>
                  <a:pt x="3439582" y="6744454"/>
                </a:cubicBezTo>
                <a:cubicBezTo>
                  <a:pt x="3441631" y="6748797"/>
                  <a:pt x="3439393" y="6758101"/>
                  <a:pt x="3436538" y="6757102"/>
                </a:cubicBezTo>
                <a:cubicBezTo>
                  <a:pt x="3437461" y="6773941"/>
                  <a:pt x="3420846" y="6822488"/>
                  <a:pt x="3424061" y="6846522"/>
                </a:cubicBezTo>
                <a:lnTo>
                  <a:pt x="34230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6668B-8E2E-A087-C2A8-C36D832A0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7209" y="1520455"/>
            <a:ext cx="7366592" cy="5018567"/>
          </a:xfrm>
        </p:spPr>
        <p:txBody>
          <a:bodyPr anchor="t"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Diversification is a risk management strategy that companies use by allocating portfolio resources or a capital mix in different investments.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rationale behind this technique is to reduce the volatility of a portfolio by offsetting losses in one asset class with gains in another class.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diversified portfolio contains a mix of distance asset types and investments to limit exposure to any single asset or risk.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Therefore, if a portfolio is well-diversified, the positive performance of some investments will compensate for the negative performance of others.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0FCF8B-25D4-A14C-F8AB-4DC9CE2AF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5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79F2EF-36DD-ECD5-582E-9A36878C8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4600">
                <a:latin typeface="Times New Roman" panose="02020603050405020304" pitchFamily="18" charset="0"/>
                <a:cs typeface="Times New Roman" panose="02020603050405020304" pitchFamily="18" charset="0"/>
              </a:rPr>
              <a:t>Portfolio Diversification</a:t>
            </a:r>
            <a:br>
              <a:rPr lang="en-GB" sz="46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Figures of houses in different position and sizes">
            <a:extLst>
              <a:ext uri="{FF2B5EF4-FFF2-40B4-BE49-F238E27FC236}">
                <a16:creationId xmlns:a16="http://schemas.microsoft.com/office/drawing/2014/main" id="{0462341A-C737-2270-24F8-8F7815F136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53" r="39647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20698-D4E9-1536-7FCF-D4CC8E481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345" y="2459735"/>
            <a:ext cx="7410608" cy="4196245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diversified portfolio should spread capital across different asset classes with a mixture of growth and defensive assets.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 assets are investments that provide long-term capital gains but have a higher level of risk than defensive assets.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Property and shares are examples of growth assets.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Defensive assets provide a lower return over the long term and have a lower level of volatility and risk than growth assets.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Cash or fixed interest are examples of defensive assets. 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49B25A-6EF6-0584-07C9-EA9CBD78B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538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8AA2CFD8-2A36-6C17-46A7-55CC2B4119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b="66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4147794-66B7-4CDE-BC75-BBDC48B2F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9481" y="0"/>
            <a:ext cx="7718119" cy="685800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5299E8-D8BB-B91F-6FA9-E4DD93B61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0889" y="365758"/>
            <a:ext cx="6784259" cy="1828800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 Diversification to be consider</a:t>
            </a:r>
            <a:endParaRPr lang="en-US" sz="48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040E2-7236-216F-A7BB-3C857527D7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9481" y="1957388"/>
            <a:ext cx="7718119" cy="4534854"/>
          </a:xfrm>
        </p:spPr>
        <p:txBody>
          <a:bodyPr>
            <a:normAutofit/>
          </a:bodyPr>
          <a:lstStyle/>
          <a:p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investments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 include different asset classes such as cash, stock, bonds, options, etc.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levels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investments with dissimilar levels of risk allow the smoothing of gains and losses.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Industries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 Invest in companies from distinct industries.  The stocks of companies operating in different industries tend to show a lower correlation with each other.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Foreign markets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Investors should not invest in only domestic markets.  There is a greater probability that financial products traded in foreign markets are less correlated with products in domestic markets. </a:t>
            </a:r>
          </a:p>
          <a:p>
            <a:endParaRPr lang="en-US" sz="20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1202E79-1236-4DF8-9921-F47A0B079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0DB91F-F051-471C-EE5D-3588FEC1C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109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CDB30C-1F82-41E6-A067-831D6E891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DA86DD-F997-4F66-A87C-5B58AB6D1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41B827-437E-40A3-A732-669230D6A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01B359-FAF7-11BE-5472-A17B025C4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984" y="1054121"/>
            <a:ext cx="9465131" cy="1184111"/>
          </a:xfrm>
        </p:spPr>
        <p:txBody>
          <a:bodyPr>
            <a:normAutofit/>
          </a:bodyPr>
          <a:lstStyle/>
          <a:p>
            <a:r>
              <a:rPr lang="en-GB" sz="3700">
                <a:latin typeface="Times New Roman" panose="02020603050405020304" pitchFamily="18" charset="0"/>
                <a:cs typeface="Times New Roman" panose="02020603050405020304" pitchFamily="18" charset="0"/>
              </a:rPr>
              <a:t>Diversification by Asset Class</a:t>
            </a:r>
            <a:br>
              <a:rPr lang="en-GB" sz="37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7E5403-C5CA-3E2D-4B0C-86BDFF226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728789"/>
            <a:ext cx="9465564" cy="4071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Investors and fund managers diversify their investments across asset classes and determine the portfolio's percentages should be allocated to each asset.  These can include: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Stocks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stocks are shares or equity in a publicly-traded company.  Stocks represent ownership of a percentage of a corporation.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Bonds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bonds are government and corporate fixed-income debt instruments.  Its an instrument of indebtedness of the bond to the holders.</a:t>
            </a: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Real estate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refers to land, buildings, natural resources, agriculture, livestock, water and mineral deposits.</a:t>
            </a:r>
          </a:p>
          <a:p>
            <a:endParaRPr lang="en-US" sz="2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B84FCD-6598-5D3C-0CE5-74E35241C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3742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8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10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879BD59-AE82-0A82-AF49-EBF42665D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en-GB" sz="34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Diversification by Asset Class, contd,,</a:t>
            </a:r>
            <a:endParaRPr lang="en-US" sz="34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2416E274-3BEB-8ABD-6D68-19719A6214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7756305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9DA378-A876-30A3-62BC-1FCAFF938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56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2FC1D7-2F84-5970-501E-2938BE667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br>
              <a:rPr lang="en-GB" sz="37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7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of Diversification</a:t>
            </a:r>
            <a:br>
              <a:rPr lang="en-GB" sz="37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7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4F1CD-53B3-9C2A-C8E2-510B2A163C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4811" y="287079"/>
            <a:ext cx="7933142" cy="6326371"/>
          </a:xfrm>
        </p:spPr>
        <p:txBody>
          <a:bodyPr anchor="ctr">
            <a:normAutofit/>
          </a:bodyPr>
          <a:lstStyle/>
          <a:p>
            <a:r>
              <a:rPr lang="en-GB" sz="2400" dirty="0"/>
              <a:t>The greatest benefit of diversification is it maximizes returned by allocating investments among various financial instruments, industries, and other categories.  </a:t>
            </a:r>
          </a:p>
          <a:p>
            <a:r>
              <a:rPr lang="en-GB" sz="2400" dirty="0"/>
              <a:t>Many investors agree diversification is a key component in achieving long-term financial goals with minimum risk.  </a:t>
            </a:r>
          </a:p>
          <a:p>
            <a:r>
              <a:rPr lang="en-GB" sz="2400" dirty="0"/>
              <a:t>Other benefits include:</a:t>
            </a:r>
          </a:p>
          <a:p>
            <a:r>
              <a:rPr lang="en-GB" sz="2400" dirty="0"/>
              <a:t>Minimizes overall portfolio risk</a:t>
            </a:r>
          </a:p>
          <a:p>
            <a:r>
              <a:rPr lang="en-GB" sz="2400" dirty="0"/>
              <a:t>Capital preservation</a:t>
            </a:r>
          </a:p>
          <a:p>
            <a:r>
              <a:rPr lang="en-GB" sz="2400" dirty="0"/>
              <a:t>Offer higher returns long-term</a:t>
            </a:r>
          </a:p>
          <a:p>
            <a:r>
              <a:rPr lang="en-GB" sz="2400" dirty="0"/>
              <a:t>Increases exposure/opportunity</a:t>
            </a:r>
          </a:p>
          <a:p>
            <a:r>
              <a:rPr lang="en-GB" sz="2400" dirty="0"/>
              <a:t>Hedges against market volatility</a:t>
            </a:r>
          </a:p>
          <a:p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71206D-A607-6FD2-F0CC-8A8D22C18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884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4A9C6D-E66C-D66D-B060-21B273159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7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 of Diversification</a:t>
            </a:r>
            <a:br>
              <a:rPr lang="en-GB" sz="37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7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847988-8403-D55E-015B-FD3A4EAEAC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benefits to diversification, but there may also be some drawbacks. 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you have multiple holdings and investments, it may be difficult to manage a diverse portfolio.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Secondly, since not all investments cost the same, buying and selling may become costly because of transaction fees and brokerage commissions.</a:t>
            </a:r>
          </a:p>
          <a:p>
            <a:pPr marL="0" indent="0">
              <a:buNone/>
            </a:pP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6DCB76-7FF8-0F7F-8699-BEAB109C0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6381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CDB30C-1F82-41E6-A067-831D6E891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DA86DD-F997-4F66-A87C-5B58AB6D1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41B827-437E-40A3-A732-669230D6A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A053FE-A3CC-A487-36F8-CC309D1F3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984" y="1054121"/>
            <a:ext cx="9465131" cy="1184111"/>
          </a:xfrm>
        </p:spPr>
        <p:txBody>
          <a:bodyPr>
            <a:normAutofit fontScale="90000"/>
          </a:bodyPr>
          <a:lstStyle/>
          <a:p>
            <a:br>
              <a:rPr lang="en-GB" sz="1400" dirty="0"/>
            </a:br>
            <a:br>
              <a:rPr lang="en-GB" sz="1400" dirty="0"/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Risk on Investments</a:t>
            </a:r>
            <a:br>
              <a:rPr lang="en-GB" sz="1400" dirty="0"/>
            </a:br>
            <a:br>
              <a:rPr lang="en-GB" sz="1400" dirty="0"/>
            </a:br>
            <a:endParaRPr lang="en-US" sz="1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FBA07-7A34-E45A-8F7A-67F397EC8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2399099"/>
            <a:ext cx="9465564" cy="3400969"/>
          </a:xfrm>
        </p:spPr>
        <p:txBody>
          <a:bodyPr>
            <a:normAutofit lnSpcReduction="10000"/>
          </a:bodyPr>
          <a:lstStyle/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Risk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risk, also known as 'undiversifiable risk', affects the overall market and not just a particular stock or industry. 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type of risk is unpredictable and impossible to avoid completely.  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caused by such random events as lawsuits, strikes, winning or losing contracts, and other events that are unique to a particular company.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These events are random, and their effects on a portfolio can be eliminated by diversification – bad events in one firm will be offset by good events in another. 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C72C8F-5B81-54EC-AA39-D110929E3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5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B91E7F-41BB-5877-44FF-7FE7EDC42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4600">
                <a:latin typeface="Times New Roman" panose="02020603050405020304" pitchFamily="18" charset="0"/>
                <a:cs typeface="Times New Roman" panose="02020603050405020304" pitchFamily="18" charset="0"/>
              </a:rPr>
              <a:t>Unsystematic Risk</a:t>
            </a:r>
            <a:br>
              <a:rPr lang="en-GB" sz="46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86D79-C818-B4A9-8BB5-3A5AB766A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Unsystematic risk, also known as 'diversifiable risk', relates to individual stocks. 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investors may anticipate some sources of unsystematic risk, it is impossible to be aware of all or when these might occur. 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example, a new competitor in the marketplace could take significant market share from the company recently invested in, or a regulatory change could drive down corporate sales</a:t>
            </a:r>
            <a:r>
              <a:rPr lang="en-GB" sz="2400" dirty="0"/>
              <a:t>. </a:t>
            </a:r>
            <a:endParaRPr lang="en-US" sz="2400" dirty="0"/>
          </a:p>
        </p:txBody>
      </p:sp>
      <p:pic>
        <p:nvPicPr>
          <p:cNvPr id="5" name="Picture 4" descr="Colourful charts and graphs">
            <a:extLst>
              <a:ext uri="{FF2B5EF4-FFF2-40B4-BE49-F238E27FC236}">
                <a16:creationId xmlns:a16="http://schemas.microsoft.com/office/drawing/2014/main" id="{0F026512-02F4-CED6-EDBD-AB9D0E004C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36" r="15948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DA64B9-21CA-23F5-138E-9BA5D22A7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7108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0CAD8-50BF-6279-5A8B-320FAAFFE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DFA372-A2F2-B780-5D50-2900AFBD0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Thanks </a:t>
            </a:r>
          </a:p>
        </p:txBody>
      </p:sp>
      <p:pic>
        <p:nvPicPr>
          <p:cNvPr id="5" name="Picture 4" descr="Different coloured question marks">
            <a:extLst>
              <a:ext uri="{FF2B5EF4-FFF2-40B4-BE49-F238E27FC236}">
                <a16:creationId xmlns:a16="http://schemas.microsoft.com/office/drawing/2014/main" id="{C6DC1038-9F92-DD1A-85E3-AB427CB54F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296" r="3268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7B6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56870B-AC22-0422-B54D-2B94A19DF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6014-B508-0144-905C-E84F1874DD8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688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1738</TotalTime>
  <Words>1484</Words>
  <Application>Microsoft Macintosh PowerPoint</Application>
  <PresentationFormat>Widescreen</PresentationFormat>
  <Paragraphs>126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Century Schoolbook</vt:lpstr>
      <vt:lpstr>Times New Roman</vt:lpstr>
      <vt:lpstr>Wingdings</vt:lpstr>
      <vt:lpstr>Office Theme</vt:lpstr>
      <vt:lpstr>Risk estimation </vt:lpstr>
      <vt:lpstr>What You Will Learn </vt:lpstr>
      <vt:lpstr>Risk and Return </vt:lpstr>
      <vt:lpstr>Risk and Return, contd,, </vt:lpstr>
      <vt:lpstr>Different Types of Risk </vt:lpstr>
      <vt:lpstr>Examples of strategic risks</vt:lpstr>
      <vt:lpstr>Operational Risks </vt:lpstr>
      <vt:lpstr>Operational risks forms</vt:lpstr>
      <vt:lpstr>Compliance Risks </vt:lpstr>
      <vt:lpstr>Financial Risks </vt:lpstr>
      <vt:lpstr>Types of financial risks</vt:lpstr>
      <vt:lpstr>Diversification and Risk Mitigation </vt:lpstr>
      <vt:lpstr>Portfolio Diversification </vt:lpstr>
      <vt:lpstr>Portfolio Diversification to be consider</vt:lpstr>
      <vt:lpstr>Diversification by Asset Class </vt:lpstr>
      <vt:lpstr>Diversification by Asset Class, contd,,</vt:lpstr>
      <vt:lpstr> Benefits of Diversification </vt:lpstr>
      <vt:lpstr>Limitations of Diversification </vt:lpstr>
      <vt:lpstr>  Types of Risk on Investments  </vt:lpstr>
      <vt:lpstr>Unsystematic Risk </vt:lpstr>
      <vt:lpstr>Any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Risk estimation </dc:title>
  <dc:creator>MIFTAH B. (972100)</dc:creator>
  <cp:lastModifiedBy>Badir Miftah</cp:lastModifiedBy>
  <cp:revision>2</cp:revision>
  <dcterms:created xsi:type="dcterms:W3CDTF">2022-05-24T12:26:18Z</dcterms:created>
  <dcterms:modified xsi:type="dcterms:W3CDTF">2023-03-12T17:10:21Z</dcterms:modified>
</cp:coreProperties>
</file>