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33"/>
  </p:notesMasterIdLst>
  <p:handoutMasterIdLst>
    <p:handoutMasterId r:id="rId34"/>
  </p:handoutMasterIdLst>
  <p:sldIdLst>
    <p:sldId id="649" r:id="rId2"/>
    <p:sldId id="544" r:id="rId3"/>
    <p:sldId id="643" r:id="rId4"/>
    <p:sldId id="736" r:id="rId5"/>
    <p:sldId id="735" r:id="rId6"/>
    <p:sldId id="702" r:id="rId7"/>
    <p:sldId id="734" r:id="rId8"/>
    <p:sldId id="752" r:id="rId9"/>
    <p:sldId id="753" r:id="rId10"/>
    <p:sldId id="761" r:id="rId11"/>
    <p:sldId id="762" r:id="rId12"/>
    <p:sldId id="763" r:id="rId13"/>
    <p:sldId id="764" r:id="rId14"/>
    <p:sldId id="748" r:id="rId15"/>
    <p:sldId id="750" r:id="rId16"/>
    <p:sldId id="751" r:id="rId17"/>
    <p:sldId id="737" r:id="rId18"/>
    <p:sldId id="738" r:id="rId19"/>
    <p:sldId id="739" r:id="rId20"/>
    <p:sldId id="760" r:id="rId21"/>
    <p:sldId id="759" r:id="rId22"/>
    <p:sldId id="691" r:id="rId23"/>
    <p:sldId id="741" r:id="rId24"/>
    <p:sldId id="758" r:id="rId25"/>
    <p:sldId id="742" r:id="rId26"/>
    <p:sldId id="743" r:id="rId27"/>
    <p:sldId id="757" r:id="rId28"/>
    <p:sldId id="756" r:id="rId29"/>
    <p:sldId id="617" r:id="rId30"/>
    <p:sldId id="732" r:id="rId31"/>
    <p:sldId id="44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29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12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4290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167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51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4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46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6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8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95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93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531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6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18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wtsd.hosted.panopto.com/Panopto/Pages/Viewer.aspx?id=67b0bddb-02fb-436b-9e7b-ac6801416ac7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tiff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7.tiff"/><Relationship Id="rId7" Type="http://schemas.openxmlformats.org/officeDocument/2006/relationships/image" Target="../media/image20.png"/><Relationship Id="rId12" Type="http://schemas.microsoft.com/office/2007/relationships/hdphoto" Target="../media/hdphoto4.wdp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22.tiff"/><Relationship Id="rId5" Type="http://schemas.openxmlformats.org/officeDocument/2006/relationships/image" Target="../media/image19.png"/><Relationship Id="rId10" Type="http://schemas.openxmlformats.org/officeDocument/2006/relationships/image" Target="../media/image21.tiff"/><Relationship Id="rId4" Type="http://schemas.openxmlformats.org/officeDocument/2006/relationships/image" Target="../media/image18.tiff"/><Relationship Id="rId9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7.tiff"/><Relationship Id="rId7" Type="http://schemas.openxmlformats.org/officeDocument/2006/relationships/image" Target="../media/image20.png"/><Relationship Id="rId12" Type="http://schemas.microsoft.com/office/2007/relationships/hdphoto" Target="../media/hdphoto4.wdp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22.tiff"/><Relationship Id="rId5" Type="http://schemas.openxmlformats.org/officeDocument/2006/relationships/image" Target="../media/image19.png"/><Relationship Id="rId10" Type="http://schemas.openxmlformats.org/officeDocument/2006/relationships/image" Target="../media/image21.tiff"/><Relationship Id="rId4" Type="http://schemas.openxmlformats.org/officeDocument/2006/relationships/image" Target="../media/image18.tiff"/><Relationship Id="rId9" Type="http://schemas.microsoft.com/office/2007/relationships/hdphoto" Target="../media/hdphoto3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7.tiff"/><Relationship Id="rId7" Type="http://schemas.openxmlformats.org/officeDocument/2006/relationships/image" Target="../media/image19.png"/><Relationship Id="rId12" Type="http://schemas.microsoft.com/office/2007/relationships/hdphoto" Target="../media/hdphoto1.wdp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tiff"/><Relationship Id="rId11" Type="http://schemas.openxmlformats.org/officeDocument/2006/relationships/image" Target="../media/image24.tiff"/><Relationship Id="rId5" Type="http://schemas.microsoft.com/office/2007/relationships/hdphoto" Target="../media/hdphoto2.wdp"/><Relationship Id="rId10" Type="http://schemas.microsoft.com/office/2007/relationships/hdphoto" Target="../media/hdphoto3.wdp"/><Relationship Id="rId4" Type="http://schemas.openxmlformats.org/officeDocument/2006/relationships/image" Target="../media/image20.png"/><Relationship Id="rId9" Type="http://schemas.openxmlformats.org/officeDocument/2006/relationships/image" Target="../media/image23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f"/><Relationship Id="rId13" Type="http://schemas.openxmlformats.org/officeDocument/2006/relationships/image" Target="../media/image36.tiff"/><Relationship Id="rId3" Type="http://schemas.openxmlformats.org/officeDocument/2006/relationships/image" Target="../media/image22.tiff"/><Relationship Id="rId7" Type="http://schemas.openxmlformats.org/officeDocument/2006/relationships/image" Target="../media/image30.tiff"/><Relationship Id="rId12" Type="http://schemas.openxmlformats.org/officeDocument/2006/relationships/image" Target="../media/image35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tiff"/><Relationship Id="rId11" Type="http://schemas.openxmlformats.org/officeDocument/2006/relationships/image" Target="../media/image34.tiff"/><Relationship Id="rId5" Type="http://schemas.openxmlformats.org/officeDocument/2006/relationships/image" Target="../media/image28.tiff"/><Relationship Id="rId10" Type="http://schemas.openxmlformats.org/officeDocument/2006/relationships/image" Target="../media/image33.tiff"/><Relationship Id="rId4" Type="http://schemas.openxmlformats.org/officeDocument/2006/relationships/image" Target="../media/image27.tiff"/><Relationship Id="rId9" Type="http://schemas.openxmlformats.org/officeDocument/2006/relationships/image" Target="../media/image32.tiff"/><Relationship Id="rId14" Type="http://schemas.openxmlformats.org/officeDocument/2006/relationships/image" Target="../media/image37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7" Type="http://schemas.openxmlformats.org/officeDocument/2006/relationships/image" Target="../media/image44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tiff"/><Relationship Id="rId5" Type="http://schemas.openxmlformats.org/officeDocument/2006/relationships/image" Target="../media/image42.tiff"/><Relationship Id="rId4" Type="http://schemas.openxmlformats.org/officeDocument/2006/relationships/image" Target="../media/image41.tif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degfed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10.11.2020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7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“myself”.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6872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96119" y="86813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Does DIM </a:t>
            </a:r>
            <a:r>
              <a:rPr lang="en-US" dirty="0" err="1"/>
              <a:t>treiglad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llythrennau</a:t>
            </a:r>
            <a:r>
              <a:rPr lang="en-US" dirty="0"/>
              <a:t> A </a:t>
            </a:r>
            <a:r>
              <a:rPr lang="en-US" dirty="0" err="1"/>
              <a:t>neu</a:t>
            </a:r>
            <a:r>
              <a:rPr lang="en-US" dirty="0"/>
              <a:t> LL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drwynol</a:t>
            </a:r>
            <a:r>
              <a:rPr lang="en-US" dirty="0"/>
              <a:t>.</a:t>
            </a:r>
          </a:p>
          <a:p>
            <a:r>
              <a:rPr lang="en-US" dirty="0"/>
              <a:t>There is no mutation here as the place names </a:t>
            </a:r>
            <a:r>
              <a:rPr lang="en-US" dirty="0" err="1"/>
              <a:t>begon</a:t>
            </a:r>
            <a:r>
              <a:rPr lang="en-US" dirty="0"/>
              <a:t> with the letters A or </a:t>
            </a:r>
            <a:r>
              <a:rPr lang="en-US" dirty="0" err="1"/>
              <a:t>Ll</a:t>
            </a:r>
            <a:r>
              <a:rPr lang="en-US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</p:spTree>
    <p:extLst>
      <p:ext uri="{BB962C8B-B14F-4D97-AF65-F5344CB8AC3E}">
        <p14:creationId xmlns:p14="http://schemas.microsoft.com/office/powerpoint/2010/main" val="4282939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 you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Ry</a:t>
            </a:r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652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6161898" y="740437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Ble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rwyt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byw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Where do you live?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228171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874342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56919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3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10.11.2020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2362007" y="4118754"/>
            <a:ext cx="7775761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y 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894666" y="456072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4023143" y="547177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5703049" y="4532507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degfed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092222-D853-F245-98AF-D2B54114107D}"/>
              </a:ext>
            </a:extLst>
          </p:cNvPr>
          <p:cNvSpPr txBox="1"/>
          <p:nvPr/>
        </p:nvSpPr>
        <p:spPr>
          <a:xfrm>
            <a:off x="7484533" y="5498396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degfed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5490461" y="5498396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484532" y="4560719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250897" y="255854"/>
            <a:ext cx="5997503" cy="1176706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Gwaith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cartref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               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1288775" y="980204"/>
            <a:ext cx="3458817" cy="1967193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TASG WRANDO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D4B723-D433-D24B-8628-18EF4942D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03" t="21389" r="38020" b="11111"/>
          <a:stretch/>
        </p:blipFill>
        <p:spPr>
          <a:xfrm>
            <a:off x="6705600" y="292469"/>
            <a:ext cx="4724400" cy="641357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9A9CBC-307A-DE4D-8FF1-5CFBE54AADF5}"/>
              </a:ext>
            </a:extLst>
          </p:cNvPr>
          <p:cNvSpPr txBox="1"/>
          <p:nvPr/>
        </p:nvSpPr>
        <p:spPr>
          <a:xfrm>
            <a:off x="457261" y="3397445"/>
            <a:ext cx="4784651" cy="184665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/>
              </a:rPr>
              <a:t>https://uwtsd.hosted.panopto.com/Panopto/Pages/Viewer.aspx?id=67b0bddb-02fb-436b-9e7b-ac6801416ac7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511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3029515" y="138059"/>
            <a:ext cx="5997503" cy="8779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Gwaith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cartref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               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479091-6CA3-7C49-B459-BB140CE88E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130" t="20888" r="25925" b="23211"/>
          <a:stretch/>
        </p:blipFill>
        <p:spPr>
          <a:xfrm>
            <a:off x="6248400" y="2118360"/>
            <a:ext cx="5834415" cy="357970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1189B1-3A11-2B48-9E97-9E5039B709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78673"/>
            <a:ext cx="6248400" cy="381229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D5E18E3C-8EE6-2748-8DE7-726A56B3177B}"/>
              </a:ext>
            </a:extLst>
          </p:cNvPr>
          <p:cNvSpPr/>
          <p:nvPr/>
        </p:nvSpPr>
        <p:spPr>
          <a:xfrm>
            <a:off x="3285067" y="2810933"/>
            <a:ext cx="643466" cy="355600"/>
          </a:xfrm>
          <a:custGeom>
            <a:avLst/>
            <a:gdLst>
              <a:gd name="connsiteX0" fmla="*/ 609600 w 643466"/>
              <a:gd name="connsiteY0" fmla="*/ 67734 h 355600"/>
              <a:gd name="connsiteX1" fmla="*/ 50800 w 643466"/>
              <a:gd name="connsiteY1" fmla="*/ 67734 h 355600"/>
              <a:gd name="connsiteX2" fmla="*/ 0 w 643466"/>
              <a:gd name="connsiteY2" fmla="*/ 101600 h 355600"/>
              <a:gd name="connsiteX3" fmla="*/ 16933 w 643466"/>
              <a:gd name="connsiteY3" fmla="*/ 287867 h 355600"/>
              <a:gd name="connsiteX4" fmla="*/ 67733 w 643466"/>
              <a:gd name="connsiteY4" fmla="*/ 321734 h 355600"/>
              <a:gd name="connsiteX5" fmla="*/ 169333 w 643466"/>
              <a:gd name="connsiteY5" fmla="*/ 355600 h 355600"/>
              <a:gd name="connsiteX6" fmla="*/ 558800 w 643466"/>
              <a:gd name="connsiteY6" fmla="*/ 338667 h 355600"/>
              <a:gd name="connsiteX7" fmla="*/ 609600 w 643466"/>
              <a:gd name="connsiteY7" fmla="*/ 321734 h 355600"/>
              <a:gd name="connsiteX8" fmla="*/ 643466 w 643466"/>
              <a:gd name="connsiteY8" fmla="*/ 220134 h 355600"/>
              <a:gd name="connsiteX9" fmla="*/ 592666 w 643466"/>
              <a:gd name="connsiteY9" fmla="*/ 118534 h 355600"/>
              <a:gd name="connsiteX10" fmla="*/ 541866 w 643466"/>
              <a:gd name="connsiteY10" fmla="*/ 84667 h 355600"/>
              <a:gd name="connsiteX11" fmla="*/ 508000 w 643466"/>
              <a:gd name="connsiteY11" fmla="*/ 0 h 35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43466" h="355600">
                <a:moveTo>
                  <a:pt x="609600" y="67734"/>
                </a:moveTo>
                <a:cubicBezTo>
                  <a:pt x="376336" y="41815"/>
                  <a:pt x="365316" y="32788"/>
                  <a:pt x="50800" y="67734"/>
                </a:cubicBezTo>
                <a:cubicBezTo>
                  <a:pt x="30573" y="69981"/>
                  <a:pt x="16933" y="90311"/>
                  <a:pt x="0" y="101600"/>
                </a:cubicBezTo>
                <a:cubicBezTo>
                  <a:pt x="5644" y="163689"/>
                  <a:pt x="-1402" y="228279"/>
                  <a:pt x="16933" y="287867"/>
                </a:cubicBezTo>
                <a:cubicBezTo>
                  <a:pt x="22918" y="307318"/>
                  <a:pt x="49136" y="313469"/>
                  <a:pt x="67733" y="321734"/>
                </a:cubicBezTo>
                <a:cubicBezTo>
                  <a:pt x="100355" y="336232"/>
                  <a:pt x="169333" y="355600"/>
                  <a:pt x="169333" y="355600"/>
                </a:cubicBezTo>
                <a:cubicBezTo>
                  <a:pt x="299155" y="349956"/>
                  <a:pt x="429238" y="348633"/>
                  <a:pt x="558800" y="338667"/>
                </a:cubicBezTo>
                <a:cubicBezTo>
                  <a:pt x="576597" y="337298"/>
                  <a:pt x="599225" y="336259"/>
                  <a:pt x="609600" y="321734"/>
                </a:cubicBezTo>
                <a:cubicBezTo>
                  <a:pt x="630349" y="292685"/>
                  <a:pt x="643466" y="220134"/>
                  <a:pt x="643466" y="220134"/>
                </a:cubicBezTo>
                <a:cubicBezTo>
                  <a:pt x="629694" y="178816"/>
                  <a:pt x="625493" y="151361"/>
                  <a:pt x="592666" y="118534"/>
                </a:cubicBezTo>
                <a:cubicBezTo>
                  <a:pt x="578275" y="104143"/>
                  <a:pt x="558799" y="95956"/>
                  <a:pt x="541866" y="84667"/>
                </a:cubicBezTo>
                <a:cubicBezTo>
                  <a:pt x="522997" y="9190"/>
                  <a:pt x="541389" y="33391"/>
                  <a:pt x="508000" y="0"/>
                </a:cubicBezTo>
              </a:path>
            </a:pathLst>
          </a:cu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565D40BB-C405-C144-A402-D7992A4ED82A}"/>
              </a:ext>
            </a:extLst>
          </p:cNvPr>
          <p:cNvSpPr/>
          <p:nvPr/>
        </p:nvSpPr>
        <p:spPr>
          <a:xfrm>
            <a:off x="9262533" y="2472267"/>
            <a:ext cx="546540" cy="516466"/>
          </a:xfrm>
          <a:custGeom>
            <a:avLst/>
            <a:gdLst>
              <a:gd name="connsiteX0" fmla="*/ 609600 w 643466"/>
              <a:gd name="connsiteY0" fmla="*/ 67734 h 355600"/>
              <a:gd name="connsiteX1" fmla="*/ 50800 w 643466"/>
              <a:gd name="connsiteY1" fmla="*/ 67734 h 355600"/>
              <a:gd name="connsiteX2" fmla="*/ 0 w 643466"/>
              <a:gd name="connsiteY2" fmla="*/ 101600 h 355600"/>
              <a:gd name="connsiteX3" fmla="*/ 16933 w 643466"/>
              <a:gd name="connsiteY3" fmla="*/ 287867 h 355600"/>
              <a:gd name="connsiteX4" fmla="*/ 67733 w 643466"/>
              <a:gd name="connsiteY4" fmla="*/ 321734 h 355600"/>
              <a:gd name="connsiteX5" fmla="*/ 169333 w 643466"/>
              <a:gd name="connsiteY5" fmla="*/ 355600 h 355600"/>
              <a:gd name="connsiteX6" fmla="*/ 558800 w 643466"/>
              <a:gd name="connsiteY6" fmla="*/ 338667 h 355600"/>
              <a:gd name="connsiteX7" fmla="*/ 609600 w 643466"/>
              <a:gd name="connsiteY7" fmla="*/ 321734 h 355600"/>
              <a:gd name="connsiteX8" fmla="*/ 643466 w 643466"/>
              <a:gd name="connsiteY8" fmla="*/ 220134 h 355600"/>
              <a:gd name="connsiteX9" fmla="*/ 592666 w 643466"/>
              <a:gd name="connsiteY9" fmla="*/ 118534 h 355600"/>
              <a:gd name="connsiteX10" fmla="*/ 541866 w 643466"/>
              <a:gd name="connsiteY10" fmla="*/ 84667 h 355600"/>
              <a:gd name="connsiteX11" fmla="*/ 508000 w 643466"/>
              <a:gd name="connsiteY11" fmla="*/ 0 h 35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43466" h="355600">
                <a:moveTo>
                  <a:pt x="609600" y="67734"/>
                </a:moveTo>
                <a:cubicBezTo>
                  <a:pt x="376336" y="41815"/>
                  <a:pt x="365316" y="32788"/>
                  <a:pt x="50800" y="67734"/>
                </a:cubicBezTo>
                <a:cubicBezTo>
                  <a:pt x="30573" y="69981"/>
                  <a:pt x="16933" y="90311"/>
                  <a:pt x="0" y="101600"/>
                </a:cubicBezTo>
                <a:cubicBezTo>
                  <a:pt x="5644" y="163689"/>
                  <a:pt x="-1402" y="228279"/>
                  <a:pt x="16933" y="287867"/>
                </a:cubicBezTo>
                <a:cubicBezTo>
                  <a:pt x="22918" y="307318"/>
                  <a:pt x="49136" y="313469"/>
                  <a:pt x="67733" y="321734"/>
                </a:cubicBezTo>
                <a:cubicBezTo>
                  <a:pt x="100355" y="336232"/>
                  <a:pt x="169333" y="355600"/>
                  <a:pt x="169333" y="355600"/>
                </a:cubicBezTo>
                <a:cubicBezTo>
                  <a:pt x="299155" y="349956"/>
                  <a:pt x="429238" y="348633"/>
                  <a:pt x="558800" y="338667"/>
                </a:cubicBezTo>
                <a:cubicBezTo>
                  <a:pt x="576597" y="337298"/>
                  <a:pt x="599225" y="336259"/>
                  <a:pt x="609600" y="321734"/>
                </a:cubicBezTo>
                <a:cubicBezTo>
                  <a:pt x="630349" y="292685"/>
                  <a:pt x="643466" y="220134"/>
                  <a:pt x="643466" y="220134"/>
                </a:cubicBezTo>
                <a:cubicBezTo>
                  <a:pt x="629694" y="178816"/>
                  <a:pt x="625493" y="151361"/>
                  <a:pt x="592666" y="118534"/>
                </a:cubicBezTo>
                <a:cubicBezTo>
                  <a:pt x="578275" y="104143"/>
                  <a:pt x="558799" y="95956"/>
                  <a:pt x="541866" y="84667"/>
                </a:cubicBezTo>
                <a:cubicBezTo>
                  <a:pt x="522997" y="9190"/>
                  <a:pt x="541389" y="33391"/>
                  <a:pt x="508000" y="0"/>
                </a:cubicBezTo>
              </a:path>
            </a:pathLst>
          </a:cu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42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073400" y="-2362199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676400" y="2904069"/>
            <a:ext cx="3962400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56267" y="1049867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939D64-8678-3F4F-AC75-A6C683848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68" t="37037" r="19290" b="25926"/>
          <a:stretch/>
        </p:blipFill>
        <p:spPr>
          <a:xfrm>
            <a:off x="152400" y="407759"/>
            <a:ext cx="11870267" cy="5954984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12B835B4-C0E7-1E45-8947-7F6F3A3ACF5D}"/>
              </a:ext>
            </a:extLst>
          </p:cNvPr>
          <p:cNvSpPr/>
          <p:nvPr/>
        </p:nvSpPr>
        <p:spPr>
          <a:xfrm>
            <a:off x="1439333" y="711200"/>
            <a:ext cx="4368801" cy="15409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98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A217A9-35BD-0941-96FD-D028682257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83" t="11605" r="5557" b="11112"/>
          <a:stretch/>
        </p:blipFill>
        <p:spPr>
          <a:xfrm>
            <a:off x="270935" y="223458"/>
            <a:ext cx="10413998" cy="609267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841619-895D-8744-B3F8-5CDA2A82D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5733" y="3269795"/>
            <a:ext cx="2438400" cy="3450077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265753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02" y="4073511"/>
            <a:ext cx="2779496" cy="1416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415" y="176326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7328" y="339843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3131135" y="1541835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u="sng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 ?</a:t>
            </a:r>
          </a:p>
          <a:p>
            <a:pPr algn="ctr"/>
            <a:endParaRPr lang="en-US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17572" y="4497507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829992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4229212"/>
            <a:ext cx="1828800" cy="11049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6388FC-3521-1D4D-9076-4B4B61E649C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471" t="13326"/>
          <a:stretch/>
        </p:blipFill>
        <p:spPr>
          <a:xfrm>
            <a:off x="4703989" y="2363563"/>
            <a:ext cx="2667873" cy="2370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7F3A10-A5CF-A54A-9B2C-8CDA17B264F6}"/>
              </a:ext>
            </a:extLst>
          </p:cNvPr>
          <p:cNvSpPr txBox="1"/>
          <p:nvPr/>
        </p:nvSpPr>
        <p:spPr>
          <a:xfrm>
            <a:off x="3131135" y="305224"/>
            <a:ext cx="6168280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B8A7E69-4FB3-E64A-9764-8414995422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6886" y="1055776"/>
            <a:ext cx="2431533" cy="189544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ABFA3B4-F189-A84A-BC68-408A8242C0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0737C26D-85EC-2447-9595-B5BD379E5801}"/>
              </a:ext>
            </a:extLst>
          </p:cNvPr>
          <p:cNvSpPr/>
          <p:nvPr/>
        </p:nvSpPr>
        <p:spPr>
          <a:xfrm>
            <a:off x="4507628" y="4216046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664FA3-6876-CE4E-97E3-2C9B5D5AE531}"/>
              </a:ext>
            </a:extLst>
          </p:cNvPr>
          <p:cNvSpPr txBox="1"/>
          <p:nvPr/>
        </p:nvSpPr>
        <p:spPr>
          <a:xfrm>
            <a:off x="267579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0825DE-61D6-B947-8FD7-0E9C157030C8}"/>
              </a:ext>
            </a:extLst>
          </p:cNvPr>
          <p:cNvSpPr txBox="1"/>
          <p:nvPr/>
        </p:nvSpPr>
        <p:spPr>
          <a:xfrm>
            <a:off x="8043758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</p:spTree>
    <p:extLst>
      <p:ext uri="{BB962C8B-B14F-4D97-AF65-F5344CB8AC3E}">
        <p14:creationId xmlns:p14="http://schemas.microsoft.com/office/powerpoint/2010/main" val="3288341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02" y="4073511"/>
            <a:ext cx="2779496" cy="1416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415" y="176326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0314" y="3439270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3131135" y="1541835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u="sng" dirty="0" err="1">
                <a:solidFill>
                  <a:srgbClr val="FF0000"/>
                </a:solidFill>
              </a:rPr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 ?</a:t>
            </a:r>
          </a:p>
          <a:p>
            <a:pPr algn="ctr"/>
            <a:endParaRPr lang="en-US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17572" y="4497507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829992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4229212"/>
            <a:ext cx="1828800" cy="11049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6388FC-3521-1D4D-9076-4B4B61E649C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471" t="13326"/>
          <a:stretch/>
        </p:blipFill>
        <p:spPr>
          <a:xfrm>
            <a:off x="4652989" y="2733060"/>
            <a:ext cx="2667873" cy="2370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7F3A10-A5CF-A54A-9B2C-8CDA17B264F6}"/>
              </a:ext>
            </a:extLst>
          </p:cNvPr>
          <p:cNvSpPr txBox="1"/>
          <p:nvPr/>
        </p:nvSpPr>
        <p:spPr>
          <a:xfrm>
            <a:off x="3131135" y="305224"/>
            <a:ext cx="6168280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B8A7E69-4FB3-E64A-9764-8414995422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6886" y="1055776"/>
            <a:ext cx="2431533" cy="189544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ABFA3B4-F189-A84A-BC68-408A8242C0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C1DDFCB-7672-3246-92FF-2D45AF4AE5CB}"/>
              </a:ext>
            </a:extLst>
          </p:cNvPr>
          <p:cNvSpPr txBox="1"/>
          <p:nvPr/>
        </p:nvSpPr>
        <p:spPr>
          <a:xfrm>
            <a:off x="267579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, ……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14862C-E2D7-AA41-B458-2C2029641482}"/>
              </a:ext>
            </a:extLst>
          </p:cNvPr>
          <p:cNvSpPr txBox="1"/>
          <p:nvPr/>
        </p:nvSpPr>
        <p:spPr>
          <a:xfrm>
            <a:off x="7817914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, ……</a:t>
            </a:r>
          </a:p>
        </p:txBody>
      </p:sp>
    </p:spTree>
    <p:extLst>
      <p:ext uri="{BB962C8B-B14F-4D97-AF65-F5344CB8AC3E}">
        <p14:creationId xmlns:p14="http://schemas.microsoft.com/office/powerpoint/2010/main" val="154787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087" y="4230434"/>
            <a:ext cx="2779496" cy="1416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415" y="1763263"/>
            <a:ext cx="2536993" cy="14038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3131135" y="1541835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u="sng" dirty="0" err="1">
                <a:solidFill>
                  <a:srgbClr val="FF0000"/>
                </a:solidFill>
              </a:rPr>
              <a:t>e’n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 ?</a:t>
            </a:r>
          </a:p>
          <a:p>
            <a:pPr algn="ctr"/>
            <a:endParaRPr lang="en-US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63460" y="4121771"/>
            <a:ext cx="1828800" cy="11049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6388FC-3521-1D4D-9076-4B4B61E649C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71" t="13326"/>
          <a:stretch/>
        </p:blipFill>
        <p:spPr>
          <a:xfrm>
            <a:off x="4652989" y="2733060"/>
            <a:ext cx="2667873" cy="2370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7F3A10-A5CF-A54A-9B2C-8CDA17B264F6}"/>
              </a:ext>
            </a:extLst>
          </p:cNvPr>
          <p:cNvSpPr txBox="1"/>
          <p:nvPr/>
        </p:nvSpPr>
        <p:spPr>
          <a:xfrm>
            <a:off x="3131135" y="305224"/>
            <a:ext cx="6168280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ABFA3B4-F189-A84A-BC68-408A8242C0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17725" y="1058245"/>
            <a:ext cx="1816100" cy="11176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BFA7A35-A9DC-4341-A0B8-5CCA3456AF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7476" y="3344871"/>
            <a:ext cx="3217299" cy="21370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5D93724-FC62-8E40-8787-6EC05399D9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4229212"/>
            <a:ext cx="1828800" cy="1104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7603F5-96A0-9046-B655-BBFFBCABD99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4183" y="606500"/>
            <a:ext cx="2653677" cy="25605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809F376-69BC-CA47-A2E5-F6EE7F8197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81813" y="2618177"/>
            <a:ext cx="1816100" cy="1117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3058A22-235C-8545-910C-DC90C7D77738}"/>
              </a:ext>
            </a:extLst>
          </p:cNvPr>
          <p:cNvSpPr txBox="1"/>
          <p:nvPr/>
        </p:nvSpPr>
        <p:spPr>
          <a:xfrm>
            <a:off x="267579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, ……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1B51EB-E214-3844-B765-B149A29FF93D}"/>
              </a:ext>
            </a:extLst>
          </p:cNvPr>
          <p:cNvSpPr txBox="1"/>
          <p:nvPr/>
        </p:nvSpPr>
        <p:spPr>
          <a:xfrm>
            <a:off x="7433078" y="5715284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, ……</a:t>
            </a:r>
          </a:p>
        </p:txBody>
      </p:sp>
    </p:spTree>
    <p:extLst>
      <p:ext uri="{BB962C8B-B14F-4D97-AF65-F5344CB8AC3E}">
        <p14:creationId xmlns:p14="http://schemas.microsoft.com/office/powerpoint/2010/main" val="2671050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447396" y="389467"/>
            <a:ext cx="11213432" cy="29205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FCF06D-9B57-5844-B370-D848C82A6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232" y="3090506"/>
            <a:ext cx="2738967" cy="3549478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A2A31D7E-B477-2F47-9CED-E78F3A53B206}"/>
              </a:ext>
            </a:extLst>
          </p:cNvPr>
          <p:cNvSpPr/>
          <p:nvPr/>
        </p:nvSpPr>
        <p:spPr>
          <a:xfrm>
            <a:off x="0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Beth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gallu</a:t>
            </a:r>
            <a:r>
              <a:rPr lang="en-US" sz="2000" b="1" dirty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ddweud</a:t>
            </a:r>
            <a:r>
              <a:rPr lang="en-US" sz="2000" b="1" dirty="0"/>
              <a:t> </a:t>
            </a:r>
            <a:r>
              <a:rPr lang="en-US" sz="2000" b="1" dirty="0" err="1"/>
              <a:t>amdanat</a:t>
            </a:r>
            <a:r>
              <a:rPr lang="en-US" sz="2000" b="1" dirty="0"/>
              <a:t> </a:t>
            </a:r>
            <a:r>
              <a:rPr lang="en-US" sz="2000" b="1" dirty="0" err="1"/>
              <a:t>ti</a:t>
            </a:r>
            <a:r>
              <a:rPr lang="en-US" sz="2000" b="1" dirty="0"/>
              <a:t> </a:t>
            </a:r>
            <a:r>
              <a:rPr lang="en-US" sz="2000" b="1" dirty="0" err="1"/>
              <a:t>dy</a:t>
            </a:r>
            <a:r>
              <a:rPr lang="en-US" sz="2000" b="1" dirty="0"/>
              <a:t> </a:t>
            </a:r>
            <a:r>
              <a:rPr lang="en-US" sz="2000" b="1" dirty="0" err="1"/>
              <a:t>hun</a:t>
            </a:r>
            <a:r>
              <a:rPr lang="en-US" sz="2000" b="1" dirty="0"/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1BABAC3F-9293-CC45-8B55-1EEA8812BDEB}"/>
              </a:ext>
            </a:extLst>
          </p:cNvPr>
          <p:cNvSpPr/>
          <p:nvPr/>
        </p:nvSpPr>
        <p:spPr>
          <a:xfrm>
            <a:off x="2489200" y="48330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teimlo</a:t>
            </a:r>
            <a:r>
              <a:rPr lang="en-US" sz="2000" b="1" dirty="0"/>
              <a:t>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D0BEF9DB-2178-2648-B607-23BA024274EC}"/>
              </a:ext>
            </a:extLst>
          </p:cNvPr>
          <p:cNvSpPr/>
          <p:nvPr/>
        </p:nvSpPr>
        <p:spPr>
          <a:xfrm>
            <a:off x="8271043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What can you say about yourself in Welsh?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BE647C1D-0192-1444-BAD2-CE45903B7312}"/>
              </a:ext>
            </a:extLst>
          </p:cNvPr>
          <p:cNvSpPr/>
          <p:nvPr/>
        </p:nvSpPr>
        <p:spPr>
          <a:xfrm>
            <a:off x="6950243" y="47882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How do you feel?</a:t>
            </a:r>
          </a:p>
        </p:txBody>
      </p:sp>
    </p:spTree>
    <p:extLst>
      <p:ext uri="{BB962C8B-B14F-4D97-AF65-F5344CB8AC3E}">
        <p14:creationId xmlns:p14="http://schemas.microsoft.com/office/powerpoint/2010/main" val="345211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rwyt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dwyt</a:t>
            </a:r>
            <a:r>
              <a:rPr lang="en-US" sz="3600" b="1" dirty="0"/>
              <a:t> </a:t>
            </a:r>
            <a:r>
              <a:rPr lang="en-US" sz="3600" b="1" dirty="0" err="1"/>
              <a:t>ti</a:t>
            </a:r>
            <a:r>
              <a:rPr lang="en-US" sz="3600" b="1" dirty="0"/>
              <a:t>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77055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Nia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41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Medi</a:t>
            </a:r>
            <a:endParaRPr lang="en-US" sz="36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05C96C-3675-0A4C-BF9F-321540842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8084" y="139119"/>
            <a:ext cx="2018002" cy="24334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598897-4D3B-B540-9037-D4CF8BB1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34" y="3582402"/>
            <a:ext cx="1612900" cy="1257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3FE3DC-42BA-194D-BE45-B8F06F2A6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787" y="4204702"/>
            <a:ext cx="1587500" cy="12700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E63A37-481B-6644-B7D1-803AC02A1F5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51" t="4687" r="13047" b="13361"/>
          <a:stretch/>
        </p:blipFill>
        <p:spPr>
          <a:xfrm>
            <a:off x="629239" y="5133385"/>
            <a:ext cx="1520961" cy="155786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153ECCF-1909-E64B-9DAA-E839E07C88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281" r="17502"/>
          <a:stretch/>
        </p:blipFill>
        <p:spPr>
          <a:xfrm>
            <a:off x="2709332" y="5573652"/>
            <a:ext cx="1049867" cy="11176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FCC6CDC7-24A6-5A46-A62B-E7C95CF1A716}"/>
              </a:ext>
            </a:extLst>
          </p:cNvPr>
          <p:cNvSpPr/>
          <p:nvPr/>
        </p:nvSpPr>
        <p:spPr>
          <a:xfrm rot="322858">
            <a:off x="1491614" y="3178382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8F6293-98C3-AD4E-92D1-E1970094FD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381" y="4042991"/>
            <a:ext cx="1460500" cy="13843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54B6902-5597-1640-9362-2229D007A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64" t="29585" r="9996" b="17703"/>
          <a:stretch/>
        </p:blipFill>
        <p:spPr>
          <a:xfrm rot="1305199">
            <a:off x="6281838" y="4066150"/>
            <a:ext cx="1880154" cy="11134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5003088-3FC5-1D47-B021-E5E8137A2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303" t="14613" r="270" b="10370"/>
          <a:stretch/>
        </p:blipFill>
        <p:spPr>
          <a:xfrm>
            <a:off x="4953965" y="5557998"/>
            <a:ext cx="1371600" cy="106703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1324805-C813-BB4D-82FA-A6131B9F4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70037" y="4006905"/>
            <a:ext cx="1638300" cy="1231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9D72AAA-CDC0-2F49-8F5E-40912EAAEC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9759" y="3830232"/>
            <a:ext cx="1422400" cy="14224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C53E8C-A613-2A48-942C-E7D7BFC93C4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1450" y="5326965"/>
            <a:ext cx="2166846" cy="1439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130" t="24224" r="19445" b="6260"/>
          <a:stretch/>
        </p:blipFill>
        <p:spPr>
          <a:xfrm>
            <a:off x="8200467" y="5468692"/>
            <a:ext cx="1612004" cy="113928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1B75A4B-F1DF-924F-870C-A9BB0DB7988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1238" y="5409398"/>
            <a:ext cx="1169463" cy="116946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4538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69230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208432"/>
              </p:ext>
            </p:extLst>
          </p:nvPr>
        </p:nvGraphicFramePr>
        <p:xfrm>
          <a:off x="222393" y="238049"/>
          <a:ext cx="1799261" cy="206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9261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412496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4124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41249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41249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4124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3CB97C2-F3F3-7240-A84A-F5EF701B61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729857"/>
              </p:ext>
            </p:extLst>
          </p:nvPr>
        </p:nvGraphicFramePr>
        <p:xfrm>
          <a:off x="5095658" y="2773988"/>
          <a:ext cx="1965987" cy="1650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5987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413566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41247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41247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4124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6E944362-8A0C-8742-B1DC-0C36E8E91E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9467857"/>
              </p:ext>
            </p:extLst>
          </p:nvPr>
        </p:nvGraphicFramePr>
        <p:xfrm>
          <a:off x="2565806" y="228040"/>
          <a:ext cx="2042332" cy="2106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233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91439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8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872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872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8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2D7C42C3-11CA-E34F-B1A6-D11B24706D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6202574"/>
              </p:ext>
            </p:extLst>
          </p:nvPr>
        </p:nvGraphicFramePr>
        <p:xfrm>
          <a:off x="5152291" y="236080"/>
          <a:ext cx="1965987" cy="2098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5987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9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4266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4266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4266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4266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C01C4E25-4CF9-C043-8FC8-5F43E3E136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608997"/>
              </p:ext>
            </p:extLst>
          </p:nvPr>
        </p:nvGraphicFramePr>
        <p:xfrm>
          <a:off x="7535946" y="219640"/>
          <a:ext cx="1999906" cy="2098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9906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446914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4287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40753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40753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4075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2B393130-EC73-9A44-95EC-E345790613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484706"/>
              </p:ext>
            </p:extLst>
          </p:nvPr>
        </p:nvGraphicFramePr>
        <p:xfrm>
          <a:off x="9953521" y="238048"/>
          <a:ext cx="1949066" cy="2062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9066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412495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4124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41249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41249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4124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0B251CF8-9A09-C740-9B65-631BA5641D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7109848"/>
              </p:ext>
            </p:extLst>
          </p:nvPr>
        </p:nvGraphicFramePr>
        <p:xfrm>
          <a:off x="7535946" y="2773988"/>
          <a:ext cx="2022041" cy="181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2041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20082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</a:tbl>
          </a:graphicData>
        </a:graphic>
      </p:graphicFrame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2985457-5E52-9B42-9109-9DF2A0023519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20 </a:t>
            </a:r>
            <a:r>
              <a:rPr lang="en-US" sz="2400" b="1" dirty="0" err="1"/>
              <a:t>munud</a:t>
            </a:r>
            <a:endParaRPr lang="en-US" sz="2400" b="1" dirty="0"/>
          </a:p>
          <a:p>
            <a:pPr algn="ctr"/>
            <a:r>
              <a:rPr lang="en-US" sz="2400" b="1" dirty="0" err="1"/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grwpiau</a:t>
            </a:r>
            <a:endParaRPr lang="en-US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388636" y="2711449"/>
            <a:ext cx="4219502" cy="31393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r>
              <a:rPr lang="en-US" dirty="0"/>
              <a:t>Everyone to create an individual mat – do not include full name (for safety reasons) – this should take no more than 10 minutes.</a:t>
            </a:r>
          </a:p>
          <a:p>
            <a:pPr marL="342900" indent="-342900">
              <a:buAutoNum type="arabicPeriod"/>
            </a:pPr>
            <a:r>
              <a:rPr lang="en-US" dirty="0"/>
              <a:t>Everyone to share their “language mat” with the group.</a:t>
            </a:r>
          </a:p>
          <a:p>
            <a:pPr marL="342900" indent="-342900">
              <a:buAutoNum type="arabicPeriod"/>
            </a:pPr>
            <a:r>
              <a:rPr lang="en-US" dirty="0"/>
              <a:t>Everyone to ask questions – YN GYMRAEG! </a:t>
            </a:r>
          </a:p>
          <a:p>
            <a:pPr marL="342900" indent="-342900">
              <a:buAutoNum type="arabicPeriod"/>
            </a:pPr>
            <a:r>
              <a:rPr lang="en-US" dirty="0"/>
              <a:t>Share your mats with each other – you can tweak them and use them in class.</a:t>
            </a:r>
          </a:p>
        </p:txBody>
      </p:sp>
    </p:spTree>
    <p:extLst>
      <p:ext uri="{BB962C8B-B14F-4D97-AF65-F5344CB8AC3E}">
        <p14:creationId xmlns:p14="http://schemas.microsoft.com/office/powerpoint/2010/main" val="4138138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595971"/>
              </p:ext>
            </p:extLst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382287" y="193660"/>
            <a:ext cx="3048000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483268" y="193660"/>
            <a:ext cx="3319265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</p:spTree>
    <p:extLst>
      <p:ext uri="{BB962C8B-B14F-4D97-AF65-F5344CB8AC3E}">
        <p14:creationId xmlns:p14="http://schemas.microsoft.com/office/powerpoint/2010/main" val="153183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9" y="-789758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389466" y="558800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237066" y="220133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237066" y="3720758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430936" y="553880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160001" y="2187188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425997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3" y="3417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3A7A9F-BB1C-C346-89B3-5764BB080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46" y="3120311"/>
            <a:ext cx="2991047" cy="16332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C4E394-D7B4-4E44-BFC9-C44FF80D3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0224" y="3120311"/>
            <a:ext cx="2025650" cy="167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220"/>
          <a:stretch/>
        </p:blipFill>
        <p:spPr>
          <a:xfrm>
            <a:off x="5214327" y="5164559"/>
            <a:ext cx="1756168" cy="14713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44365" y="1601336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72203" y="1601336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6F0673-79F1-AA43-9502-D7E78EADFA5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837" t="8263" r="22066" b="3899"/>
          <a:stretch/>
        </p:blipFill>
        <p:spPr>
          <a:xfrm>
            <a:off x="7427694" y="3209456"/>
            <a:ext cx="1697255" cy="27580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D58A53-60B9-264C-8B27-89D46376D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27956" y="4937138"/>
            <a:ext cx="2197625" cy="159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13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A36DE5-EB5D-6E40-99D2-EC1C043F0A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5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255830" y="152400"/>
            <a:ext cx="5671301" cy="584775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Oes</a:t>
            </a:r>
            <a:r>
              <a:rPr lang="en-US" sz="3200" b="1" dirty="0">
                <a:solidFill>
                  <a:schemeClr val="bg1"/>
                </a:solidFill>
              </a:rPr>
              <a:t> ….....  </a:t>
            </a:r>
            <a:r>
              <a:rPr lang="en-US" sz="3200" b="1" dirty="0" err="1">
                <a:solidFill>
                  <a:schemeClr val="bg1"/>
                </a:solidFill>
              </a:rPr>
              <a:t>gyda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166071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645512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297453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C4E9D99-B116-EB44-B506-2E359F0742D8}"/>
              </a:ext>
            </a:extLst>
          </p:cNvPr>
          <p:cNvSpPr txBox="1"/>
          <p:nvPr/>
        </p:nvSpPr>
        <p:spPr>
          <a:xfrm>
            <a:off x="176631" y="1044488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FA297B-0A56-B647-B07E-A9A035CCA3EB}"/>
              </a:ext>
            </a:extLst>
          </p:cNvPr>
          <p:cNvSpPr txBox="1"/>
          <p:nvPr/>
        </p:nvSpPr>
        <p:spPr>
          <a:xfrm>
            <a:off x="7155269" y="1044488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92201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1738F5-21A2-2B44-9E43-213DCA0E81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98" t="18025" r="14378" b="24691"/>
          <a:stretch/>
        </p:blipFill>
        <p:spPr>
          <a:xfrm>
            <a:off x="709463" y="242404"/>
            <a:ext cx="10771338" cy="644626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381526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341632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am y </a:t>
            </a:r>
            <a:r>
              <a:rPr lang="en-US" sz="2400" dirty="0" err="1"/>
              <a:t>cwestiynau</a:t>
            </a:r>
            <a:r>
              <a:rPr lang="en-US" sz="2400" dirty="0"/>
              <a:t> (</a:t>
            </a:r>
            <a:r>
              <a:rPr lang="en-US" sz="2400" dirty="0" err="1"/>
              <a:t>sleid</a:t>
            </a:r>
            <a:r>
              <a:rPr lang="en-US" sz="2400" dirty="0"/>
              <a:t> 28).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347787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regarding questions and answers (slide 28).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 task at the beginning of our next session.</a:t>
            </a:r>
          </a:p>
          <a:p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12.11.2020 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1788</TotalTime>
  <Words>1047</Words>
  <Application>Microsoft Macintosh PowerPoint</Application>
  <PresentationFormat>Widescreen</PresentationFormat>
  <Paragraphs>296</Paragraphs>
  <Slides>31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American Typewriter</vt:lpstr>
      <vt:lpstr>Arial</vt:lpstr>
      <vt:lpstr>Arial Rounded MT Bold</vt:lpstr>
      <vt:lpstr>Ayuthaya</vt:lpstr>
      <vt:lpstr>Calibri</vt:lpstr>
      <vt:lpstr>Century Gothic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145</cp:revision>
  <cp:lastPrinted>2020-10-12T18:34:26Z</cp:lastPrinted>
  <dcterms:created xsi:type="dcterms:W3CDTF">2020-09-11T11:29:22Z</dcterms:created>
  <dcterms:modified xsi:type="dcterms:W3CDTF">2020-11-10T15:58:40Z</dcterms:modified>
</cp:coreProperties>
</file>