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1" d="100"/>
          <a:sy n="81" d="100"/>
        </p:scale>
        <p:origin x="75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4B6014-C24F-49A7-9EA5-E49D1B0226CB}"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E6062E-5B88-4979-AE2D-2A090F358F58}" type="slidenum">
              <a:rPr lang="en-US" smtClean="0"/>
              <a:t>‹#›</a:t>
            </a:fld>
            <a:endParaRPr lang="en-US"/>
          </a:p>
        </p:txBody>
      </p:sp>
    </p:spTree>
    <p:extLst>
      <p:ext uri="{BB962C8B-B14F-4D97-AF65-F5344CB8AC3E}">
        <p14:creationId xmlns:p14="http://schemas.microsoft.com/office/powerpoint/2010/main" val="750711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Every CEO wants his staff to be successful. All employees must give 100% at work to ensure the organization's continued financial and public success. Motivating workers takes a lot of work. There is more to employee engagement than money; most companies increasingly recognize this. According to </a:t>
            </a:r>
            <a:r>
              <a:rPr lang="en-US" sz="1800" dirty="0">
                <a:solidFill>
                  <a:srgbClr val="222222"/>
                </a:solidFill>
                <a:effectLst/>
                <a:latin typeface="Times New Roman" panose="02020603050405020304" pitchFamily="18" charset="0"/>
                <a:ea typeface="Calibri" panose="020F0502020204030204" pitchFamily="34" charset="0"/>
              </a:rPr>
              <a:t>Lee (2020, pp.5), </a:t>
            </a:r>
            <a:r>
              <a:rPr lang="en-US" sz="1800" dirty="0">
                <a:effectLst/>
                <a:latin typeface="Times New Roman" panose="02020603050405020304" pitchFamily="18" charset="0"/>
                <a:ea typeface="Calibri" panose="020F0502020204030204" pitchFamily="34" charset="0"/>
              </a:rPr>
              <a:t>when talking about the hotel industry, "employee engagement" refers to how invested workers are in their jobs, coworkers, and the company. </a:t>
            </a:r>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2</a:t>
            </a:fld>
            <a:endParaRPr lang="en-US"/>
          </a:p>
        </p:txBody>
      </p:sp>
    </p:spTree>
    <p:extLst>
      <p:ext uri="{BB962C8B-B14F-4D97-AF65-F5344CB8AC3E}">
        <p14:creationId xmlns:p14="http://schemas.microsoft.com/office/powerpoint/2010/main" val="1443087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 be competitive, hotels must develop innovative ways to inspire their staff and boost their efficiency and effectiveness to satisfy rising customer expectations. </a:t>
            </a:r>
          </a:p>
          <a:p>
            <a:r>
              <a:rPr lang="en-US" sz="1200" dirty="0"/>
              <a:t>However, in the modern era, the hotel business is becoming more intricate due to rising rivalry, greater demands on profitability, and great expectations from clients. </a:t>
            </a:r>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3</a:t>
            </a:fld>
            <a:endParaRPr lang="en-US"/>
          </a:p>
        </p:txBody>
      </p:sp>
    </p:spTree>
    <p:extLst>
      <p:ext uri="{BB962C8B-B14F-4D97-AF65-F5344CB8AC3E}">
        <p14:creationId xmlns:p14="http://schemas.microsoft.com/office/powerpoint/2010/main" val="1921411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US" sz="1800" dirty="0">
                <a:effectLst/>
                <a:latin typeface="Times New Roman" panose="02020603050405020304" pitchFamily="18" charset="0"/>
                <a:ea typeface="Calibri" panose="020F0502020204030204" pitchFamily="34" charset="0"/>
              </a:rPr>
              <a:t>Engaged employees stay with the company for longer, reducing the costs associated with employee turnover.</a:t>
            </a:r>
          </a:p>
          <a:p>
            <a:pPr>
              <a:lnSpc>
                <a:spcPct val="100000"/>
              </a:lnSpc>
            </a:pPr>
            <a:r>
              <a:rPr lang="en-US" sz="1800" dirty="0">
                <a:effectLst/>
                <a:latin typeface="Times New Roman" panose="02020603050405020304" pitchFamily="18" charset="0"/>
                <a:ea typeface="Calibri" panose="020F0502020204030204" pitchFamily="34" charset="0"/>
              </a:rPr>
              <a:t>Employee engagement can also lead to improved team dynamics and better collaboration.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an increasingly important concept in the hotel industry, as it can help to foster a positive work environment and motivate employees to reach their full potential. Employee engagement is a term used to describe employees' level of involvement, commitment, and enthusiasm for their work and their organization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(Govender,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Bussin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 pp.10)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It is a key factor in determining the success of any business, and it is especially important in the hospitality industry due to the customer-facing nature of the job. engaged employees are often more productive and creative, leading to improved operational efficiency and increased profitability for the hotel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(Lemon,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2022, p.102232)</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Engaged employees are also more likely to stay with the company for longer, which can reduce the costs associated with employee turnover. This benefits the hotel by reducing the money spent on hiring and training new employees. Engaged employees also tend to be more proactive in their roles and take on more responsibility, which can help to improve the overall quality of service provided to guests.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In addition to providing exceptional customer service, employee engagement can lead to increased employee productivity and lower staff turnover. Engaged employees are more likely to be productive, more motivated, and more committed to their job</a:t>
            </a:r>
            <a:r>
              <a:rPr lang="en-US" sz="1800" dirty="0">
                <a:solidFill>
                  <a:srgbClr val="222222"/>
                </a:solidFill>
                <a:effectLst/>
                <a:latin typeface="Times New Roman" panose="02020603050405020304" pitchFamily="18" charset="0"/>
                <a:ea typeface="Calibri" panose="020F0502020204030204" pitchFamily="34" charset="0"/>
              </a:rPr>
              <a:t> (</a:t>
            </a:r>
            <a:r>
              <a:rPr lang="en-US" sz="1800" dirty="0" err="1">
                <a:solidFill>
                  <a:srgbClr val="222222"/>
                </a:solidFill>
                <a:effectLst/>
                <a:latin typeface="Times New Roman" panose="02020603050405020304" pitchFamily="18" charset="0"/>
                <a:ea typeface="Calibri" panose="020F0502020204030204" pitchFamily="34" charset="0"/>
              </a:rPr>
              <a:t>Motyka</a:t>
            </a:r>
            <a:r>
              <a:rPr lang="en-US" sz="1800" dirty="0">
                <a:solidFill>
                  <a:srgbClr val="222222"/>
                </a:solidFill>
                <a:effectLst/>
                <a:latin typeface="Times New Roman" panose="02020603050405020304" pitchFamily="18" charset="0"/>
                <a:ea typeface="Calibri" panose="020F0502020204030204" pitchFamily="34" charset="0"/>
              </a:rPr>
              <a:t>, 2018, pp.227)</a:t>
            </a:r>
            <a:r>
              <a:rPr lang="en-US" sz="1800" dirty="0">
                <a:effectLst/>
                <a:latin typeface="Times New Roman" panose="02020603050405020304" pitchFamily="18" charset="0"/>
                <a:ea typeface="Calibri" panose="020F0502020204030204" pitchFamily="34" charset="0"/>
              </a:rPr>
              <a:t>. They are also more likely to stay with the organization, reducing the need for costly recruitment and training.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Engaged employees are more likely to be open to feedback, willing to work together, and supportive of each other. This leads to better problem-solving, increased innovation, and improved morale.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4</a:t>
            </a:fld>
            <a:endParaRPr lang="en-US"/>
          </a:p>
        </p:txBody>
      </p:sp>
    </p:spTree>
    <p:extLst>
      <p:ext uri="{BB962C8B-B14F-4D97-AF65-F5344CB8AC3E}">
        <p14:creationId xmlns:p14="http://schemas.microsoft.com/office/powerpoint/2010/main" val="46570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 Marriott's engagement scores are 22 percentage points better than average, while its attrition rates are 11 percentage points lower than normal.</a:t>
            </a:r>
          </a:p>
          <a:p>
            <a:r>
              <a:rPr lang="en-US" sz="1200" dirty="0">
                <a:latin typeface="Times New Roman" panose="02020603050405020304" pitchFamily="18" charset="0"/>
                <a:cs typeface="Times New Roman" panose="02020603050405020304" pitchFamily="18" charset="0"/>
              </a:rPr>
              <a:t>Marriott’s culture of employee involvement is anchored in the history of the firm, where the founder indicated that,  “if you take care of employees, they will take care of the customers.” </a:t>
            </a:r>
            <a:r>
              <a:rPr lang="en-US" dirty="0"/>
              <a:t>Seventy percent of Marriott workers say they are glad to work for the company because of its commitment to honesty and integrity.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Managers should work to foster an atmosphere that encourages participation from workers. This entails creating a pleasant workplace, equipping workers with the resources they need, and outlining precise objectives and standards for their work. Managers must also identify and reward individuals who display high levels of engagement.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must become familiar with a burnout in the workplace before taking any action. Exhaustion, a lack of motivation, and cynicism are the hallmarks of employee burnout. When the emotional demands of the job start to weigh too heavily on an employee, exhaustion is a common result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(Rawat, and Dadas,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Because of this, workers often emotionally and mentally disengage from their work to get through their days. Employee cynicism manifests when workers cut off emotional connections with their consumers, refuse to adapt to their specific requests and deliver impersonal service.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5</a:t>
            </a:fld>
            <a:endParaRPr lang="en-US"/>
          </a:p>
        </p:txBody>
      </p:sp>
    </p:spTree>
    <p:extLst>
      <p:ext uri="{BB962C8B-B14F-4D97-AF65-F5344CB8AC3E}">
        <p14:creationId xmlns:p14="http://schemas.microsoft.com/office/powerpoint/2010/main" val="3165634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Employees should feel that their work is valued and appreciated and that it is making a meaningful contribution to the hotel's success. This can be achieved through recognition programs, training and development opportunities, and career progression opportunities</a:t>
            </a:r>
            <a:r>
              <a:rPr lang="en-US" sz="1800" dirty="0">
                <a:solidFill>
                  <a:srgbClr val="222222"/>
                </a:solidFill>
                <a:effectLst/>
                <a:latin typeface="Times New Roman" panose="02020603050405020304" pitchFamily="18" charset="0"/>
                <a:ea typeface="Calibri" panose="020F0502020204030204" pitchFamily="34" charset="0"/>
              </a:rPr>
              <a:t> (Cattermole, 2018)</a:t>
            </a:r>
            <a:r>
              <a:rPr lang="en-US" sz="1800" dirty="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Employees should be allowed to provide input and feedback on the processes and procedures used by the hotel, and they should be given the autonomy to take the initiative and make decisions that help to improve the customer experience</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Gürlek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Tuna, 2019 pp.195)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 Employees should be encouraged to speak their minds and share their ideas and opinions with their managers and colleagues. This can be achieved through open-door policies, regular team meetings, and feedback sessions.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hotels should focus on creating a sense of team spirit and camaraderie among their employees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Karumuri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2016, pp.125)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can be achieved through team-building activities, such as outings and social events, and by providing employees with recognition and rewards for their efforts.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E6062E-5B88-4979-AE2D-2A090F358F58}" type="slidenum">
              <a:rPr lang="en-US" smtClean="0"/>
              <a:t>6</a:t>
            </a:fld>
            <a:endParaRPr lang="en-US"/>
          </a:p>
        </p:txBody>
      </p:sp>
    </p:spTree>
    <p:extLst>
      <p:ext uri="{BB962C8B-B14F-4D97-AF65-F5344CB8AC3E}">
        <p14:creationId xmlns:p14="http://schemas.microsoft.com/office/powerpoint/2010/main" val="1284410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D697E63-FA9A-4B4C-8353-8FBF330DD6CE}"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302608052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697E63-FA9A-4B4C-8353-8FBF330DD6CE}"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031299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D697E63-FA9A-4B4C-8353-8FBF330DD6CE}"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9106809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D697E63-FA9A-4B4C-8353-8FBF330DD6CE}" type="datetimeFigureOut">
              <a:rPr lang="en-US" smtClean="0"/>
              <a:t>12/5/2022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92639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D697E63-FA9A-4B4C-8353-8FBF330DD6CE}" type="datetimeFigureOut">
              <a:rPr lang="en-US" smtClean="0"/>
              <a:t>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9C57DD9-F34A-465E-A0F4-878E3751A598}"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83292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697E63-FA9A-4B4C-8353-8FBF330DD6CE}" type="datetimeFigureOut">
              <a:rPr lang="en-US" smtClean="0"/>
              <a:t>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2906123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697E63-FA9A-4B4C-8353-8FBF330DD6CE}" type="datetimeFigureOut">
              <a:rPr lang="en-US" smtClean="0"/>
              <a:t>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3489533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9D697E63-FA9A-4B4C-8353-8FBF330DD6CE}" type="datetimeFigureOut">
              <a:rPr lang="en-US" smtClean="0"/>
              <a:t>12/5/2022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653842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D697E63-FA9A-4B4C-8353-8FBF330DD6CE}" type="datetimeFigureOut">
              <a:rPr lang="en-US" smtClean="0"/>
              <a:t>12/5/2022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693601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97E63-FA9A-4B4C-8353-8FBF330DD6CE}"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48130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697E63-FA9A-4B4C-8353-8FBF330DD6CE}" type="datetimeFigureOut">
              <a:rPr lang="en-US" smtClean="0"/>
              <a:t>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9C57DD9-F34A-465E-A0F4-878E3751A598}" type="slidenum">
              <a:rPr lang="en-US" smtClean="0"/>
              <a:t>‹#›</a:t>
            </a:fld>
            <a:endParaRPr lang="en-US"/>
          </a:p>
        </p:txBody>
      </p:sp>
    </p:spTree>
    <p:extLst>
      <p:ext uri="{BB962C8B-B14F-4D97-AF65-F5344CB8AC3E}">
        <p14:creationId xmlns:p14="http://schemas.microsoft.com/office/powerpoint/2010/main" val="184007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D697E63-FA9A-4B4C-8353-8FBF330DD6CE}" type="datetimeFigureOut">
              <a:rPr lang="en-US" smtClean="0"/>
              <a:t>12/5/2022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79C57DD9-F34A-465E-A0F4-878E3751A598}" type="slidenum">
              <a:rPr lang="en-US" smtClean="0"/>
              <a:t>‹#›</a:t>
            </a:fld>
            <a:endParaRPr lang="en-US"/>
          </a:p>
        </p:txBody>
      </p:sp>
    </p:spTree>
    <p:extLst>
      <p:ext uri="{BB962C8B-B14F-4D97-AF65-F5344CB8AC3E}">
        <p14:creationId xmlns:p14="http://schemas.microsoft.com/office/powerpoint/2010/main" val="2167632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1211C-824B-6AA5-7BE5-7D2ED4BADAE7}"/>
              </a:ext>
            </a:extLst>
          </p:cNvPr>
          <p:cNvSpPr>
            <a:spLocks noGrp="1"/>
          </p:cNvSpPr>
          <p:nvPr>
            <p:ph type="ctrTitle"/>
          </p:nvPr>
        </p:nvSpPr>
        <p:spPr>
          <a:xfrm>
            <a:off x="665872" y="509371"/>
            <a:ext cx="9144000" cy="1655762"/>
          </a:xfrm>
        </p:spPr>
        <p:txBody>
          <a:bodyPr>
            <a:normAutofit fontScale="90000"/>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 in Hotel Industry</a:t>
            </a:r>
            <a:br>
              <a:rPr lang="en-US" sz="2800" b="1" dirty="0">
                <a:effectLst/>
                <a:latin typeface="Calibri" panose="020F0502020204030204" pitchFamily="34" charset="0"/>
                <a:ea typeface="Calibri" panose="020F0502020204030204" pitchFamily="34" charset="0"/>
                <a:cs typeface="Times New Roman" panose="02020603050405020304" pitchFamily="18" charset="0"/>
              </a:rPr>
            </a:br>
            <a:endParaRPr lang="en-US" sz="8000" b="1" dirty="0"/>
          </a:p>
        </p:txBody>
      </p:sp>
      <p:sp>
        <p:nvSpPr>
          <p:cNvPr id="3" name="Subtitle 2">
            <a:extLst>
              <a:ext uri="{FF2B5EF4-FFF2-40B4-BE49-F238E27FC236}">
                <a16:creationId xmlns:a16="http://schemas.microsoft.com/office/drawing/2014/main" id="{51C8A8AB-C4A3-CE07-55D3-1F02E1FD71B8}"/>
              </a:ext>
            </a:extLst>
          </p:cNvPr>
          <p:cNvSpPr>
            <a:spLocks noGrp="1"/>
          </p:cNvSpPr>
          <p:nvPr>
            <p:ph type="subTitle" idx="1"/>
          </p:nvPr>
        </p:nvSpPr>
        <p:spPr>
          <a:xfrm>
            <a:off x="3313406" y="2579073"/>
            <a:ext cx="9144000" cy="1655762"/>
          </a:xfrm>
        </p:spPr>
        <p:txBody>
          <a:bodyPr>
            <a:normAutofit/>
          </a:bodyPr>
          <a:lstStyle/>
          <a:p>
            <a:r>
              <a:rPr lang="en-US" dirty="0">
                <a:latin typeface="Calibri" panose="020F0502020204030204" pitchFamily="34" charset="0"/>
                <a:ea typeface="Calibri" panose="020F0502020204030204" pitchFamily="34" charset="0"/>
                <a:cs typeface="Times New Roman" panose="02020603050405020304" pitchFamily="18" charset="0"/>
              </a:rPr>
              <a:t>M</a:t>
            </a:r>
            <a:r>
              <a:rPr lang="en-US" sz="2400" dirty="0">
                <a:effectLst/>
                <a:latin typeface="Calibri" panose="020F0502020204030204" pitchFamily="34" charset="0"/>
                <a:ea typeface="Calibri" panose="020F0502020204030204" pitchFamily="34" charset="0"/>
                <a:cs typeface="Times New Roman" panose="02020603050405020304" pitchFamily="18" charset="0"/>
              </a:rPr>
              <a:t>arriott Hotel</a:t>
            </a:r>
            <a:endParaRPr lang="en-US" b="1" dirty="0"/>
          </a:p>
        </p:txBody>
      </p:sp>
      <p:pic>
        <p:nvPicPr>
          <p:cNvPr id="5" name="Picture 4">
            <a:extLst>
              <a:ext uri="{FF2B5EF4-FFF2-40B4-BE49-F238E27FC236}">
                <a16:creationId xmlns:a16="http://schemas.microsoft.com/office/drawing/2014/main" id="{07E77F55-74CE-1A08-DFF9-1A25A3A844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625" y="3406954"/>
            <a:ext cx="5951562" cy="3308521"/>
          </a:xfrm>
          <a:prstGeom prst="rect">
            <a:avLst/>
          </a:prstGeom>
        </p:spPr>
      </p:pic>
      <p:sp>
        <p:nvSpPr>
          <p:cNvPr id="4" name="TextBox 3">
            <a:extLst>
              <a:ext uri="{FF2B5EF4-FFF2-40B4-BE49-F238E27FC236}">
                <a16:creationId xmlns:a16="http://schemas.microsoft.com/office/drawing/2014/main" id="{35590493-975B-D238-4906-108BF7321328}"/>
              </a:ext>
            </a:extLst>
          </p:cNvPr>
          <p:cNvSpPr txBox="1"/>
          <p:nvPr/>
        </p:nvSpPr>
        <p:spPr>
          <a:xfrm>
            <a:off x="6598762" y="3573271"/>
            <a:ext cx="4496586" cy="830997"/>
          </a:xfrm>
          <a:prstGeom prst="rect">
            <a:avLst/>
          </a:prstGeom>
          <a:noFill/>
        </p:spPr>
        <p:txBody>
          <a:bodyPr wrap="square" rtlCol="0">
            <a:spAutoFit/>
          </a:bodyPr>
          <a:lstStyle/>
          <a:p>
            <a:r>
              <a:rPr lang="en-GB" sz="1600" dirty="0"/>
              <a:t>STUDENT </a:t>
            </a:r>
            <a:r>
              <a:rPr lang="en-GB" sz="1600" dirty="0" err="1"/>
              <a:t>NAME:Lenuta</a:t>
            </a:r>
            <a:r>
              <a:rPr lang="en-GB" sz="1600" dirty="0"/>
              <a:t> Mihaela </a:t>
            </a:r>
            <a:r>
              <a:rPr lang="en-GB" sz="1600" dirty="0" err="1"/>
              <a:t>Serbanica</a:t>
            </a:r>
            <a:endParaRPr lang="en-GB" sz="1600" dirty="0"/>
          </a:p>
          <a:p>
            <a:r>
              <a:rPr lang="en-GB" sz="1600" dirty="0"/>
              <a:t>COURSE:BMIH4006 Operating Hotel Facilities</a:t>
            </a:r>
          </a:p>
          <a:p>
            <a:endParaRPr lang="en-GB" sz="1600" dirty="0"/>
          </a:p>
        </p:txBody>
      </p:sp>
    </p:spTree>
    <p:extLst>
      <p:ext uri="{BB962C8B-B14F-4D97-AF65-F5344CB8AC3E}">
        <p14:creationId xmlns:p14="http://schemas.microsoft.com/office/powerpoint/2010/main" val="2905118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D11A6-239B-58E5-4FA0-25C48BAFBC7B}"/>
              </a:ext>
            </a:extLst>
          </p:cNvPr>
          <p:cNvSpPr>
            <a:spLocks noGrp="1"/>
          </p:cNvSpPr>
          <p:nvPr>
            <p:ph type="title"/>
          </p:nvPr>
        </p:nvSpPr>
        <p:spPr>
          <a:xfrm>
            <a:off x="2048256" y="523613"/>
            <a:ext cx="7729728" cy="1188720"/>
          </a:xfrm>
        </p:spPr>
        <p:txBody>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624C4F55-D456-C4DB-565F-2F135BBA5702}"/>
              </a:ext>
            </a:extLst>
          </p:cNvPr>
          <p:cNvSpPr>
            <a:spLocks noGrp="1"/>
          </p:cNvSpPr>
          <p:nvPr>
            <p:ph idx="1"/>
          </p:nvPr>
        </p:nvSpPr>
        <p:spPr>
          <a:xfrm>
            <a:off x="1573705" y="2162439"/>
            <a:ext cx="5946211" cy="3938110"/>
          </a:xfrm>
        </p:spPr>
        <p:txBody>
          <a:bodyPr>
            <a:normAutofit/>
          </a:bodyPr>
          <a:lstStyle/>
          <a:p>
            <a:pPr>
              <a:lnSpc>
                <a:spcPct val="100000"/>
              </a:lnSpc>
            </a:pPr>
            <a:r>
              <a:rPr lang="en-US" sz="1800" dirty="0">
                <a:effectLst/>
                <a:latin typeface="Times New Roman" panose="02020603050405020304" pitchFamily="18" charset="0"/>
                <a:ea typeface="Calibri" panose="020F0502020204030204" pitchFamily="34" charset="0"/>
              </a:rPr>
              <a:t>Engagement is when an individual is fully invested in a particular thing, such as an activity or work.</a:t>
            </a:r>
          </a:p>
          <a:p>
            <a:pPr>
              <a:lnSpc>
                <a:spcPct val="100000"/>
              </a:lnSpc>
            </a:pPr>
            <a:r>
              <a:rPr lang="en-US" sz="1800" dirty="0">
                <a:effectLst/>
                <a:latin typeface="Times New Roman" panose="02020603050405020304" pitchFamily="18" charset="0"/>
                <a:ea typeface="Calibri" panose="020F0502020204030204" pitchFamily="34" charset="0"/>
              </a:rPr>
              <a:t> It is a feeling of investment and dedication that calls for active participation and participation from both sides.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how employees connect and strive to achieve the firm's goals.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Positive employee engagement is crucial to the hotel industry's success because it raises the quality of service to guests, encourages staff retention, and strengthens bottom lines.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5248120C-295C-8897-F68D-81577CFF024E}"/>
              </a:ext>
            </a:extLst>
          </p:cNvPr>
          <p:cNvPicPr>
            <a:picLocks noChangeAspect="1"/>
          </p:cNvPicPr>
          <p:nvPr/>
        </p:nvPicPr>
        <p:blipFill>
          <a:blip r:embed="rId3"/>
          <a:stretch>
            <a:fillRect/>
          </a:stretch>
        </p:blipFill>
        <p:spPr>
          <a:xfrm>
            <a:off x="7519916" y="2339857"/>
            <a:ext cx="3985147" cy="3228430"/>
          </a:xfrm>
          <a:prstGeom prst="rect">
            <a:avLst/>
          </a:prstGeom>
        </p:spPr>
      </p:pic>
    </p:spTree>
    <p:extLst>
      <p:ext uri="{BB962C8B-B14F-4D97-AF65-F5344CB8AC3E}">
        <p14:creationId xmlns:p14="http://schemas.microsoft.com/office/powerpoint/2010/main" val="215842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3416D-6CA7-3F3F-006E-B85592847C0B}"/>
              </a:ext>
            </a:extLst>
          </p:cNvPr>
          <p:cNvSpPr>
            <a:spLocks noGrp="1"/>
          </p:cNvSpPr>
          <p:nvPr>
            <p:ph type="title"/>
          </p:nvPr>
        </p:nvSpPr>
        <p:spPr>
          <a:xfrm>
            <a:off x="1373006" y="288564"/>
            <a:ext cx="7729728" cy="1188720"/>
          </a:xfrm>
        </p:spPr>
        <p:txBody>
          <a:bodyPr>
            <a:normAutofit/>
          </a:bodyPr>
          <a:lstStyle/>
          <a:p>
            <a:r>
              <a:rPr lang="en-US" sz="3600" dirty="0">
                <a:latin typeface="Times New Roman" panose="02020603050405020304" pitchFamily="18" charset="0"/>
                <a:cs typeface="Times New Roman" panose="02020603050405020304" pitchFamily="18" charset="0"/>
              </a:rPr>
              <a:t>Engagement Model</a:t>
            </a:r>
          </a:p>
        </p:txBody>
      </p:sp>
      <p:sp>
        <p:nvSpPr>
          <p:cNvPr id="3" name="Content Placeholder 2">
            <a:extLst>
              <a:ext uri="{FF2B5EF4-FFF2-40B4-BE49-F238E27FC236}">
                <a16:creationId xmlns:a16="http://schemas.microsoft.com/office/drawing/2014/main" id="{BAE1717F-55F5-864C-98EB-FB98C5BB7083}"/>
              </a:ext>
            </a:extLst>
          </p:cNvPr>
          <p:cNvSpPr>
            <a:spLocks noGrp="1"/>
          </p:cNvSpPr>
          <p:nvPr>
            <p:ph idx="1"/>
          </p:nvPr>
        </p:nvSpPr>
        <p:spPr>
          <a:xfrm>
            <a:off x="559558" y="1969477"/>
            <a:ext cx="8789158" cy="4322593"/>
          </a:xfrm>
        </p:spPr>
        <p:txBody>
          <a:bodyPr numCol="2">
            <a:normAutofit/>
          </a:bodyPr>
          <a:lstStyle/>
          <a:p>
            <a:pPr>
              <a:lnSpc>
                <a:spcPct val="100000"/>
              </a:lnSpc>
            </a:pPr>
            <a:r>
              <a:rPr lang="en-US" sz="1800" dirty="0">
                <a:latin typeface="Times New Roman" panose="02020603050405020304" pitchFamily="18" charset="0"/>
                <a:cs typeface="Times New Roman" panose="02020603050405020304" pitchFamily="18" charset="0"/>
              </a:rPr>
              <a:t>The theoretical engagement model is a comprehensive, multi-dimensional framework describing the dynamic relationship between employees and work.</a:t>
            </a:r>
          </a:p>
          <a:p>
            <a:pPr>
              <a:lnSpc>
                <a:spcPct val="100000"/>
              </a:lnSpc>
            </a:pPr>
            <a:r>
              <a:rPr lang="en-US" sz="1800" dirty="0">
                <a:latin typeface="Times New Roman" panose="02020603050405020304" pitchFamily="18" charset="0"/>
                <a:cs typeface="Times New Roman" panose="02020603050405020304" pitchFamily="18" charset="0"/>
              </a:rPr>
              <a:t> An example of an engagement model is the Deloitte model, which engages employees by creating a culture where individuals are respected, involved, and challenged.</a:t>
            </a:r>
          </a:p>
        </p:txBody>
      </p:sp>
      <p:pic>
        <p:nvPicPr>
          <p:cNvPr id="4" name="Picture 3">
            <a:extLst>
              <a:ext uri="{FF2B5EF4-FFF2-40B4-BE49-F238E27FC236}">
                <a16:creationId xmlns:a16="http://schemas.microsoft.com/office/drawing/2014/main" id="{B6768927-F36B-F14D-3DDF-5D23AF18BE73}"/>
              </a:ext>
            </a:extLst>
          </p:cNvPr>
          <p:cNvPicPr>
            <a:picLocks noChangeAspect="1"/>
          </p:cNvPicPr>
          <p:nvPr/>
        </p:nvPicPr>
        <p:blipFill>
          <a:blip r:embed="rId3"/>
          <a:stretch>
            <a:fillRect/>
          </a:stretch>
        </p:blipFill>
        <p:spPr>
          <a:xfrm>
            <a:off x="7301552" y="1828800"/>
            <a:ext cx="4769701" cy="4463270"/>
          </a:xfrm>
          <a:prstGeom prst="rect">
            <a:avLst/>
          </a:prstGeom>
        </p:spPr>
      </p:pic>
    </p:spTree>
    <p:extLst>
      <p:ext uri="{BB962C8B-B14F-4D97-AF65-F5344CB8AC3E}">
        <p14:creationId xmlns:p14="http://schemas.microsoft.com/office/powerpoint/2010/main" val="618068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917D-AC84-927C-CC0A-5AA9DE1C7286}"/>
              </a:ext>
            </a:extLst>
          </p:cNvPr>
          <p:cNvSpPr>
            <a:spLocks noGrp="1"/>
          </p:cNvSpPr>
          <p:nvPr>
            <p:ph type="title"/>
          </p:nvPr>
        </p:nvSpPr>
        <p:spPr>
          <a:xfrm>
            <a:off x="2231136" y="438216"/>
            <a:ext cx="7729728" cy="1188720"/>
          </a:xfrm>
        </p:spPr>
        <p:txBody>
          <a:bodyPr>
            <a:normAutofit fontScale="90000"/>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4D04DDE-E3E6-8F21-BC7F-C6955FC8CB7E}"/>
              </a:ext>
            </a:extLst>
          </p:cNvPr>
          <p:cNvSpPr>
            <a:spLocks noGrp="1"/>
          </p:cNvSpPr>
          <p:nvPr>
            <p:ph idx="1"/>
          </p:nvPr>
        </p:nvSpPr>
        <p:spPr>
          <a:xfrm>
            <a:off x="136477" y="2065329"/>
            <a:ext cx="11041039" cy="4354455"/>
          </a:xfrm>
        </p:spPr>
        <p:txBody>
          <a:bodyPr numCol="2"/>
          <a:lstStyle/>
          <a:p>
            <a:pPr>
              <a:lnSpc>
                <a:spcPct val="100000"/>
              </a:lnSpc>
            </a:pPr>
            <a:r>
              <a:rPr lang="en-US" sz="1800" dirty="0">
                <a:effectLst/>
                <a:latin typeface="Times New Roman" panose="02020603050405020304" pitchFamily="18" charset="0"/>
                <a:ea typeface="Calibri" panose="020F0502020204030204" pitchFamily="34" charset="0"/>
              </a:rPr>
              <a:t>Employee engagement is one of the most important drivers of hotel customer satisfaction and loyalty.</a:t>
            </a:r>
          </a:p>
          <a:p>
            <a:pPr>
              <a:lnSpc>
                <a:spcPct val="100000"/>
              </a:lnSpc>
            </a:pPr>
            <a:r>
              <a:rPr lang="en-US" sz="1800" dirty="0">
                <a:effectLst/>
                <a:latin typeface="Times New Roman" panose="02020603050405020304" pitchFamily="18" charset="0"/>
                <a:ea typeface="Calibri" panose="020F0502020204030204" pitchFamily="34" charset="0"/>
              </a:rPr>
              <a:t>Engaged employees provide exceptional customer service, as they are more likely to go the extra mile to ensure guests have a positive experience.</a:t>
            </a:r>
          </a:p>
          <a:p>
            <a:pPr>
              <a:lnSpc>
                <a:spcPct val="100000"/>
              </a:lnSpc>
            </a:pPr>
            <a:r>
              <a:rPr lang="en-US" sz="1800" dirty="0">
                <a:latin typeface="Times New Roman" panose="02020603050405020304" pitchFamily="18" charset="0"/>
                <a:ea typeface="Calibri" panose="020F0502020204030204" pitchFamily="34" charset="0"/>
              </a:rPr>
              <a:t>E</a:t>
            </a:r>
            <a:r>
              <a:rPr lang="en-US" sz="1800" dirty="0">
                <a:effectLst/>
                <a:latin typeface="Times New Roman" panose="02020603050405020304" pitchFamily="18" charset="0"/>
                <a:ea typeface="Calibri" panose="020F0502020204030204" pitchFamily="34" charset="0"/>
              </a:rPr>
              <a:t>ngaged employees are productive and creative, leading to improved operational efficiency.</a:t>
            </a:r>
          </a:p>
        </p:txBody>
      </p:sp>
      <p:pic>
        <p:nvPicPr>
          <p:cNvPr id="4" name="Picture 3">
            <a:extLst>
              <a:ext uri="{FF2B5EF4-FFF2-40B4-BE49-F238E27FC236}">
                <a16:creationId xmlns:a16="http://schemas.microsoft.com/office/drawing/2014/main" id="{A25CD712-D52F-1E14-53C4-C68CC471DDEA}"/>
              </a:ext>
            </a:extLst>
          </p:cNvPr>
          <p:cNvPicPr>
            <a:picLocks noChangeAspect="1"/>
          </p:cNvPicPr>
          <p:nvPr/>
        </p:nvPicPr>
        <p:blipFill>
          <a:blip r:embed="rId3"/>
          <a:stretch>
            <a:fillRect/>
          </a:stretch>
        </p:blipFill>
        <p:spPr>
          <a:xfrm>
            <a:off x="6568294" y="1887636"/>
            <a:ext cx="5038725" cy="4210050"/>
          </a:xfrm>
          <a:prstGeom prst="rect">
            <a:avLst/>
          </a:prstGeom>
        </p:spPr>
      </p:pic>
    </p:spTree>
    <p:extLst>
      <p:ext uri="{BB962C8B-B14F-4D97-AF65-F5344CB8AC3E}">
        <p14:creationId xmlns:p14="http://schemas.microsoft.com/office/powerpoint/2010/main" val="80019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E9FF7-5193-32CE-D225-462ACCD29919}"/>
              </a:ext>
            </a:extLst>
          </p:cNvPr>
          <p:cNvSpPr>
            <a:spLocks noGrp="1"/>
          </p:cNvSpPr>
          <p:nvPr>
            <p:ph type="title"/>
          </p:nvPr>
        </p:nvSpPr>
        <p:spPr>
          <a:xfrm>
            <a:off x="2020121" y="448755"/>
            <a:ext cx="7729728" cy="1188720"/>
          </a:xfrm>
        </p:spPr>
        <p:txBody>
          <a:bodyPr>
            <a:normAutofit fontScale="90000"/>
          </a:bodyPr>
          <a:lstStyle/>
          <a:p>
            <a:r>
              <a:rPr lang="en-US" sz="2000" b="1" dirty="0">
                <a:effectLst/>
                <a:latin typeface="Times New Roman" panose="02020603050405020304" pitchFamily="18" charset="0"/>
                <a:ea typeface="Calibri" panose="020F0502020204030204" pitchFamily="34" charset="0"/>
                <a:cs typeface="Times New Roman" panose="02020603050405020304" pitchFamily="18" charset="0"/>
              </a:rPr>
              <a:t>Who should enhance engagement in employees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1519FEC-0F23-F379-2D2C-0A25DE9D6B4C}"/>
              </a:ext>
            </a:extLst>
          </p:cNvPr>
          <p:cNvSpPr>
            <a:spLocks noGrp="1"/>
          </p:cNvSpPr>
          <p:nvPr>
            <p:ph idx="1"/>
          </p:nvPr>
        </p:nvSpPr>
        <p:spPr>
          <a:xfrm>
            <a:off x="518615" y="1825625"/>
            <a:ext cx="10563367" cy="4583619"/>
          </a:xfrm>
        </p:spPr>
        <p:txBody>
          <a:bodyPr numCol="2"/>
          <a:lstStyle/>
          <a:p>
            <a:pPr>
              <a:lnSpc>
                <a:spcPct val="100000"/>
              </a:lnSpc>
            </a:pPr>
            <a:r>
              <a:rPr lang="en-US" sz="1800" dirty="0">
                <a:effectLst/>
                <a:latin typeface="Times New Roman" panose="02020603050405020304" pitchFamily="18" charset="0"/>
                <a:ea typeface="Calibri" panose="020F0502020204030204" pitchFamily="34" charset="0"/>
              </a:rPr>
              <a:t>The responsibility of fostering enthusiastic participation among hotel staff rests squarely on the shoulders of the industry's managers</a:t>
            </a:r>
            <a:r>
              <a:rPr lang="en-US" sz="1800" dirty="0">
                <a:solidFill>
                  <a:srgbClr val="222222"/>
                </a:solidFill>
                <a:effectLst/>
                <a:latin typeface="Times New Roman" panose="02020603050405020304" pitchFamily="18" charset="0"/>
                <a:ea typeface="Calibri" panose="020F0502020204030204" pitchFamily="34" charset="0"/>
              </a:rPr>
              <a:t> (Book. Gatling, and Kim, 2019 pp.369)</a:t>
            </a:r>
            <a:r>
              <a:rPr lang="en-US" sz="1800" dirty="0">
                <a:effectLst/>
                <a:latin typeface="Times New Roman" panose="02020603050405020304" pitchFamily="18" charset="0"/>
                <a:ea typeface="Calibri" panose="020F0502020204030204" pitchFamily="34" charset="0"/>
              </a:rPr>
              <a:t>. </a:t>
            </a:r>
          </a:p>
          <a:p>
            <a:pPr>
              <a:lnSpc>
                <a:spcPct val="100000"/>
              </a:lnSpc>
            </a:pPr>
            <a:r>
              <a:rPr lang="en-US" sz="1800" dirty="0">
                <a:effectLst/>
                <a:latin typeface="Times New Roman" panose="02020603050405020304" pitchFamily="18" charset="0"/>
                <a:ea typeface="Calibri" panose="020F0502020204030204" pitchFamily="34" charset="0"/>
              </a:rPr>
              <a:t>Managers should work to foster an atmosphere that encourages participation from workers.</a:t>
            </a:r>
          </a:p>
          <a:p>
            <a:pPr>
              <a:lnSpc>
                <a:spcPct val="100000"/>
              </a:lnSpc>
            </a:pPr>
            <a:r>
              <a:rPr lang="en-US" sz="1800" dirty="0">
                <a:latin typeface="Times New Roman" panose="02020603050405020304" pitchFamily="18" charset="0"/>
                <a:cs typeface="Times New Roman" panose="02020603050405020304" pitchFamily="18" charset="0"/>
              </a:rPr>
              <a:t>For example, to the delight of Indian tourists, Marriott has risen to the top of the hospitality industry there due to their employee engagement. </a:t>
            </a:r>
          </a:p>
          <a:p>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9EDE628-55B1-5814-89B3-23FF8DDCF4AB}"/>
              </a:ext>
            </a:extLst>
          </p:cNvPr>
          <p:cNvPicPr>
            <a:picLocks noChangeAspect="1"/>
          </p:cNvPicPr>
          <p:nvPr/>
        </p:nvPicPr>
        <p:blipFill>
          <a:blip r:embed="rId3"/>
          <a:stretch>
            <a:fillRect/>
          </a:stretch>
        </p:blipFill>
        <p:spPr>
          <a:xfrm>
            <a:off x="6508652" y="1825625"/>
            <a:ext cx="5683348" cy="3679337"/>
          </a:xfrm>
          <a:prstGeom prst="rect">
            <a:avLst/>
          </a:prstGeom>
        </p:spPr>
      </p:pic>
    </p:spTree>
    <p:extLst>
      <p:ext uri="{BB962C8B-B14F-4D97-AF65-F5344CB8AC3E}">
        <p14:creationId xmlns:p14="http://schemas.microsoft.com/office/powerpoint/2010/main" val="4129753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17F7-3288-51EC-F4BC-17DD66CD2816}"/>
              </a:ext>
            </a:extLst>
          </p:cNvPr>
          <p:cNvSpPr>
            <a:spLocks noGrp="1"/>
          </p:cNvSpPr>
          <p:nvPr>
            <p:ph type="title"/>
          </p:nvPr>
        </p:nvSpPr>
        <p:spPr>
          <a:xfrm>
            <a:off x="2034188" y="474070"/>
            <a:ext cx="7729728" cy="1351554"/>
          </a:xfrm>
        </p:spPr>
        <p:txBody>
          <a:bodyPr>
            <a:normAutofit fontScale="90000"/>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How employee engagement can be achieved</a:t>
            </a:r>
            <a:br>
              <a:rPr lang="en-US" sz="2400" dirty="0">
                <a:effectLst/>
                <a:latin typeface="Calibri" panose="020F0502020204030204" pitchFamily="34" charset="0"/>
                <a:ea typeface="Calibri" panose="020F0502020204030204" pitchFamily="34" charset="0"/>
                <a:cs typeface="Times New Roman" panose="02020603050405020304" pitchFamily="18" charset="0"/>
              </a:rPr>
            </a:br>
            <a:endParaRPr lang="en-US" sz="5400" dirty="0"/>
          </a:p>
        </p:txBody>
      </p:sp>
      <p:sp>
        <p:nvSpPr>
          <p:cNvPr id="3" name="Content Placeholder 2">
            <a:extLst>
              <a:ext uri="{FF2B5EF4-FFF2-40B4-BE49-F238E27FC236}">
                <a16:creationId xmlns:a16="http://schemas.microsoft.com/office/drawing/2014/main" id="{6EB72DC1-1856-BFBC-E5B1-D6CFA030635C}"/>
              </a:ext>
            </a:extLst>
          </p:cNvPr>
          <p:cNvSpPr>
            <a:spLocks noGrp="1"/>
          </p:cNvSpPr>
          <p:nvPr>
            <p:ph idx="1"/>
          </p:nvPr>
        </p:nvSpPr>
        <p:spPr>
          <a:xfrm>
            <a:off x="354842" y="1951630"/>
            <a:ext cx="10918209" cy="4503761"/>
          </a:xfrm>
        </p:spPr>
        <p:txBody>
          <a:bodyPr numCol="2"/>
          <a:lstStyle/>
          <a:p>
            <a:pPr>
              <a:lnSpc>
                <a:spcPct val="100000"/>
              </a:lnSpc>
            </a:pPr>
            <a:r>
              <a:rPr lang="en-US" sz="1800" dirty="0">
                <a:latin typeface="Times New Roman" panose="02020603050405020304" pitchFamily="18" charset="0"/>
                <a:ea typeface="Calibri" panose="020F0502020204030204" pitchFamily="34" charset="0"/>
              </a:rPr>
              <a:t>P</a:t>
            </a:r>
            <a:r>
              <a:rPr lang="en-US" sz="1800" dirty="0">
                <a:effectLst/>
                <a:latin typeface="Times New Roman" panose="02020603050405020304" pitchFamily="18" charset="0"/>
                <a:ea typeface="Calibri" panose="020F0502020204030204" pitchFamily="34" charset="0"/>
              </a:rPr>
              <a:t>rovide employees with job satisfaction and meaningful work.</a:t>
            </a:r>
          </a:p>
          <a:p>
            <a:pPr>
              <a:lnSpc>
                <a:spcPct val="100000"/>
              </a:lnSpc>
            </a:pPr>
            <a:r>
              <a:rPr lang="en-US" sz="1800" dirty="0">
                <a:latin typeface="Times New Roman" panose="02020603050405020304" pitchFamily="18" charset="0"/>
                <a:ea typeface="Calibri" panose="020F0502020204030204" pitchFamily="34" charset="0"/>
              </a:rPr>
              <a:t>G</a:t>
            </a:r>
            <a:r>
              <a:rPr lang="en-US" sz="1800" dirty="0">
                <a:effectLst/>
                <a:latin typeface="Times New Roman" panose="02020603050405020304" pitchFamily="18" charset="0"/>
                <a:ea typeface="Calibri" panose="020F0502020204030204" pitchFamily="34" charset="0"/>
              </a:rPr>
              <a:t>ive employees a sense of ownership over their work.</a:t>
            </a:r>
            <a:endParaRPr lang="en-US" sz="1800" dirty="0">
              <a:latin typeface="Times New Roman" panose="02020603050405020304" pitchFamily="18" charset="0"/>
              <a:ea typeface="Calibri" panose="020F0502020204030204" pitchFamily="34" charset="0"/>
            </a:endParaRPr>
          </a:p>
          <a:p>
            <a:pPr>
              <a:lnSpc>
                <a:spcPct val="100000"/>
              </a:lnSpc>
            </a:pPr>
            <a:r>
              <a:rPr lang="en-US" sz="1800" dirty="0">
                <a:latin typeface="Times New Roman" panose="02020603050405020304" pitchFamily="18" charset="0"/>
                <a:ea typeface="Calibri" panose="020F0502020204030204" pitchFamily="34" charset="0"/>
              </a:rPr>
              <a:t>C</a:t>
            </a:r>
            <a:r>
              <a:rPr lang="en-US" sz="1800" dirty="0">
                <a:effectLst/>
                <a:latin typeface="Times New Roman" panose="02020603050405020304" pitchFamily="18" charset="0"/>
                <a:ea typeface="Calibri" panose="020F0502020204030204" pitchFamily="34" charset="0"/>
              </a:rPr>
              <a:t>reate an environment of open communication.</a:t>
            </a:r>
          </a:p>
          <a:p>
            <a:pPr>
              <a:lnSpc>
                <a:spcPct val="100000"/>
              </a:lnSpc>
            </a:pPr>
            <a:r>
              <a:rPr lang="en-US" sz="1800" dirty="0">
                <a:latin typeface="Times New Roman" panose="02020603050405020304" pitchFamily="18" charset="0"/>
                <a:ea typeface="Calibri" panose="020F0502020204030204" pitchFamily="34" charset="0"/>
              </a:rPr>
              <a:t>H</a:t>
            </a:r>
            <a:r>
              <a:rPr lang="en-US" sz="1800" dirty="0">
                <a:effectLst/>
                <a:latin typeface="Times New Roman" panose="02020603050405020304" pitchFamily="18" charset="0"/>
                <a:ea typeface="Calibri" panose="020F0502020204030204" pitchFamily="34" charset="0"/>
              </a:rPr>
              <a:t>otels should focus on creating a sense of team spirit and camaraderie among their employees</a:t>
            </a:r>
            <a:endParaRPr lang="en-US" dirty="0"/>
          </a:p>
        </p:txBody>
      </p:sp>
      <p:pic>
        <p:nvPicPr>
          <p:cNvPr id="4" name="Picture 3">
            <a:extLst>
              <a:ext uri="{FF2B5EF4-FFF2-40B4-BE49-F238E27FC236}">
                <a16:creationId xmlns:a16="http://schemas.microsoft.com/office/drawing/2014/main" id="{79DD9BFC-3A1A-F10C-93DE-2377EA5CA410}"/>
              </a:ext>
            </a:extLst>
          </p:cNvPr>
          <p:cNvPicPr>
            <a:picLocks noChangeAspect="1"/>
          </p:cNvPicPr>
          <p:nvPr/>
        </p:nvPicPr>
        <p:blipFill rotWithShape="1">
          <a:blip r:embed="rId3"/>
          <a:srcRect t="23169" b="13226"/>
          <a:stretch/>
        </p:blipFill>
        <p:spPr>
          <a:xfrm>
            <a:off x="6555545" y="2472738"/>
            <a:ext cx="5636455" cy="3674843"/>
          </a:xfrm>
          <a:prstGeom prst="rect">
            <a:avLst/>
          </a:prstGeom>
        </p:spPr>
      </p:pic>
    </p:spTree>
    <p:extLst>
      <p:ext uri="{BB962C8B-B14F-4D97-AF65-F5344CB8AC3E}">
        <p14:creationId xmlns:p14="http://schemas.microsoft.com/office/powerpoint/2010/main" val="3354678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A3930-6029-4832-80A8-F09175A1B3B2}"/>
              </a:ext>
            </a:extLst>
          </p:cNvPr>
          <p:cNvSpPr>
            <a:spLocks noGrp="1"/>
          </p:cNvSpPr>
          <p:nvPr>
            <p:ph type="title"/>
          </p:nvPr>
        </p:nvSpPr>
        <p:spPr>
          <a:xfrm>
            <a:off x="838200" y="308854"/>
            <a:ext cx="10515600" cy="1325563"/>
          </a:xfrm>
        </p:spPr>
        <p:txBody>
          <a:bodyPr/>
          <a:lstStyle/>
          <a:p>
            <a:r>
              <a:rPr lang="en-US" sz="2400" b="1" dirty="0">
                <a:effectLst/>
                <a:latin typeface="Times New Roman" panose="02020603050405020304" pitchFamily="18" charset="0"/>
                <a:ea typeface="Calibri" panose="020F0502020204030204" pitchFamily="34" charset="0"/>
                <a:cs typeface="Times New Roman" panose="02020603050405020304" pitchFamily="18" charset="0"/>
              </a:rPr>
              <a:t>Conclusion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B990026-7082-6140-B928-A0C433D7CE1A}"/>
              </a:ext>
            </a:extLst>
          </p:cNvPr>
          <p:cNvSpPr>
            <a:spLocks noGrp="1"/>
          </p:cNvSpPr>
          <p:nvPr>
            <p:ph idx="1"/>
          </p:nvPr>
        </p:nvSpPr>
        <p:spPr>
          <a:xfrm>
            <a:off x="1296537" y="1764587"/>
            <a:ext cx="9949218" cy="3953825"/>
          </a:xfrm>
        </p:spPr>
        <p:txBody>
          <a:bodyPr/>
          <a:lstStyle/>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essential for any hotel, as it can help to create a positive work environment and motivate employees to reach their full potential.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implementing the strategies outlined above, hotels can ensure that their employees are fully engaged, leading to increased customer satisfaction, improved operational efficiency, and profitability. </a:t>
            </a:r>
          </a:p>
          <a:p>
            <a:pPr>
              <a:lnSpc>
                <a:spcPct val="10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Hotels that invest in engaging their employees such as Marriott Hotel, can expect improved customer service, increased employee productivity, lower staff turnover, better team dynamics, and improved financial performance.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59534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413F-8C5C-64F8-A768-7914EF535877}"/>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97DEC61-1890-66DB-5046-DD579174FAB7}"/>
              </a:ext>
            </a:extLst>
          </p:cNvPr>
          <p:cNvSpPr>
            <a:spLocks noGrp="1"/>
          </p:cNvSpPr>
          <p:nvPr>
            <p:ph idx="1"/>
          </p:nvPr>
        </p:nvSpPr>
        <p:spPr/>
        <p:txBody>
          <a:bodyPr>
            <a:normAutofit fontScale="62500" lnSpcReduction="20000"/>
          </a:bodyPr>
          <a:lstStyle/>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Book, L., Gatling, A. and Kim, J., 2019. The effects of leadership satisfaction on employee engagement, loyalty, and retention in the hospitality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Human Resources in Hospitality &amp; Tourism</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pp.368-393.</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Cattermole, G., 2018. Creating an employee engagement strategy for millennials.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Strategic HR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Govender, M.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Bussin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M.H., 2020. Performance management and employee engagement: A South African perspective.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 Journal of Human Resource Management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pp.1-19.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Gürlek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Tuna, M., 2019. Corporate social responsibility and work engagement: Evidence from the hotel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Tourism Management Perspectives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31</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pp.195-208.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Karumuri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2016. Employee engagement: Hotel industry.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SCMS Journal of Indian management</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pp.120-128.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36353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413F-8C5C-64F8-A768-7914EF535877}"/>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97DEC61-1890-66DB-5046-DD579174FAB7}"/>
              </a:ext>
            </a:extLst>
          </p:cNvPr>
          <p:cNvSpPr>
            <a:spLocks noGrp="1"/>
          </p:cNvSpPr>
          <p:nvPr>
            <p:ph idx="1"/>
          </p:nvPr>
        </p:nvSpPr>
        <p:spPr/>
        <p:txBody>
          <a:bodyPr>
            <a:normAutofit fontScale="77500" lnSpcReduction="20000"/>
          </a:bodyPr>
          <a:lstStyle/>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Lee, J.Y., Rocco, T.S. and Shuck, B., 2020. What is a resource: Toward a taxonomy of resources for employee engagement.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Human Resource Development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19</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pp.5-38.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Lemon, L.L.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Boman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C.D., 2022. Ethics of care in action: Overview of holistic framework with application to employee engagement.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Public Relations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(4), p.102232.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Motyka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2018. Employee engagement and performance: a systematic literature review.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Management and Economics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54</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pp.227-244.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12786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413F-8C5C-64F8-A768-7914EF535877}"/>
              </a:ext>
            </a:extLst>
          </p:cNvPr>
          <p:cNvSpPr>
            <a:spLocks noGrp="1"/>
          </p:cNvSpPr>
          <p:nvPr>
            <p:ph type="title"/>
          </p:nvPr>
        </p:nvSpPr>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97DEC61-1890-66DB-5046-DD579174FAB7}"/>
              </a:ext>
            </a:extLst>
          </p:cNvPr>
          <p:cNvSpPr>
            <a:spLocks noGrp="1"/>
          </p:cNvSpPr>
          <p:nvPr>
            <p:ph idx="1"/>
          </p:nvPr>
        </p:nvSpPr>
        <p:spPr/>
        <p:txBody>
          <a:bodyPr>
            <a:normAutofit fontScale="92500"/>
          </a:bodyPr>
          <a:lstStyle/>
          <a:p>
            <a:pPr marL="457200" marR="0" indent="-457200">
              <a:lnSpc>
                <a:spcPct val="200000"/>
              </a:lnSpc>
              <a:spcBef>
                <a:spcPts val="0"/>
              </a:spcBef>
              <a:spcAft>
                <a:spcPts val="800"/>
              </a:spcAft>
            </a:pPr>
            <a:r>
              <a:rPr lang="en-US" sz="18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Park</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Johnson, K.R. and Chaudhuri, S., 2019. Promoting work engagement in the hotel sector: review and analysis.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Management Research Review</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nSpc>
                <a:spcPct val="20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Rawat, P.A. and Dadas, A.B., 2019. A study of employee engagement models to build new business approaches. </a:t>
            </a:r>
            <a:r>
              <a:rPr lang="en-US"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Neville Wadia Institute of Management Studies &amp; Research</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9684065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66</TotalTime>
  <Words>1690</Words>
  <Application>Microsoft Office PowerPoint</Application>
  <PresentationFormat>Widescreen</PresentationFormat>
  <Paragraphs>62</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Times New Roman</vt:lpstr>
      <vt:lpstr>Parcel</vt:lpstr>
      <vt:lpstr>Importance of Employee Engagement in Hotel Industry </vt:lpstr>
      <vt:lpstr>Introduction </vt:lpstr>
      <vt:lpstr>Engagement Model</vt:lpstr>
      <vt:lpstr>Importance of employee engagement </vt:lpstr>
      <vt:lpstr>Who should enhance engagement in employees </vt:lpstr>
      <vt:lpstr>How employee engagement can be achieved </vt:lpstr>
      <vt:lpstr>Conclusion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in Hotel Industry marriot hotel</dc:title>
  <dc:creator>ADMIN</dc:creator>
  <cp:lastModifiedBy>pawl3t@gmail.com</cp:lastModifiedBy>
  <cp:revision>35</cp:revision>
  <dcterms:created xsi:type="dcterms:W3CDTF">2022-12-02T04:32:21Z</dcterms:created>
  <dcterms:modified xsi:type="dcterms:W3CDTF">2022-12-05T10:53:29Z</dcterms:modified>
</cp:coreProperties>
</file>