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8"/>
  </p:notesMasterIdLst>
  <p:handoutMasterIdLst>
    <p:handoutMasterId r:id="rId29"/>
  </p:handoutMasterIdLst>
  <p:sldIdLst>
    <p:sldId id="256" r:id="rId5"/>
    <p:sldId id="422" r:id="rId6"/>
    <p:sldId id="454" r:id="rId7"/>
    <p:sldId id="448" r:id="rId8"/>
    <p:sldId id="449" r:id="rId9"/>
    <p:sldId id="455" r:id="rId10"/>
    <p:sldId id="457" r:id="rId11"/>
    <p:sldId id="456" r:id="rId12"/>
    <p:sldId id="425" r:id="rId13"/>
    <p:sldId id="426" r:id="rId14"/>
    <p:sldId id="427" r:id="rId15"/>
    <p:sldId id="428" r:id="rId16"/>
    <p:sldId id="429" r:id="rId17"/>
    <p:sldId id="430" r:id="rId18"/>
    <p:sldId id="431" r:id="rId19"/>
    <p:sldId id="432" r:id="rId20"/>
    <p:sldId id="433" r:id="rId21"/>
    <p:sldId id="435" r:id="rId22"/>
    <p:sldId id="437" r:id="rId23"/>
    <p:sldId id="438" r:id="rId24"/>
    <p:sldId id="439" r:id="rId25"/>
    <p:sldId id="440" r:id="rId26"/>
    <p:sldId id="275"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F59EE01-20CC-4B7A-8FBB-FE3EC89B1B76}" v="96" dt="2019-01-04T01:37:07.98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7838" autoAdjust="0"/>
  </p:normalViewPr>
  <p:slideViewPr>
    <p:cSldViewPr>
      <p:cViewPr varScale="1">
        <p:scale>
          <a:sx n="100" d="100"/>
          <a:sy n="100" d="100"/>
        </p:scale>
        <p:origin x="1914" y="96"/>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s>
</file>

<file path=ppt/diagrams/_rels/data1.xml.rels><?xml version="1.0" encoding="UTF-8" standalone="yes"?>
<Relationships xmlns="http://schemas.openxmlformats.org/package/2006/relationships"><Relationship Id="rId1" Type="http://schemas.openxmlformats.org/officeDocument/2006/relationships/image" Target="../media/image11.jpeg"/></Relationships>
</file>

<file path=ppt/diagrams/_rels/drawing1.xml.rels><?xml version="1.0" encoding="UTF-8" standalone="yes"?>
<Relationships xmlns="http://schemas.openxmlformats.org/package/2006/relationships"><Relationship Id="rId1" Type="http://schemas.openxmlformats.org/officeDocument/2006/relationships/image" Target="../media/image11.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9790DBD-DC0E-431C-ABFE-4134AC9998F6}" type="doc">
      <dgm:prSet loTypeId="urn:microsoft.com/office/officeart/2005/8/layout/vList3#1" loCatId="list" qsTypeId="urn:microsoft.com/office/officeart/2005/8/quickstyle/simple1" qsCatId="simple" csTypeId="urn:microsoft.com/office/officeart/2005/8/colors/accent1_2" csCatId="accent1" phldr="1"/>
      <dgm:spPr/>
      <dgm:t>
        <a:bodyPr/>
        <a:lstStyle/>
        <a:p>
          <a:endParaRPr lang="en-GB"/>
        </a:p>
      </dgm:t>
    </dgm:pt>
    <dgm:pt modelId="{F2B1E326-9022-40C0-B0D6-1CFB71DD4B28}">
      <dgm:prSet/>
      <dgm:spPr/>
      <dgm:t>
        <a:bodyPr/>
        <a:lstStyle/>
        <a:p>
          <a:pPr rtl="0"/>
          <a:r>
            <a:rPr lang="en-GB" b="1" dirty="0"/>
            <a:t>Socratic questioning</a:t>
          </a:r>
          <a:endParaRPr lang="en-GB" dirty="0"/>
        </a:p>
      </dgm:t>
    </dgm:pt>
    <dgm:pt modelId="{F9BEF3E2-9995-48A3-A0C8-919CCD833A2B}" type="parTrans" cxnId="{5CE8C710-CD17-49D8-9D4D-AA8B386931C8}">
      <dgm:prSet/>
      <dgm:spPr/>
      <dgm:t>
        <a:bodyPr/>
        <a:lstStyle/>
        <a:p>
          <a:endParaRPr lang="en-GB"/>
        </a:p>
      </dgm:t>
    </dgm:pt>
    <dgm:pt modelId="{612E7585-73A1-432E-B28C-F2CBE4E48E84}" type="sibTrans" cxnId="{5CE8C710-CD17-49D8-9D4D-AA8B386931C8}">
      <dgm:prSet/>
      <dgm:spPr/>
      <dgm:t>
        <a:bodyPr/>
        <a:lstStyle/>
        <a:p>
          <a:endParaRPr lang="en-GB"/>
        </a:p>
      </dgm:t>
    </dgm:pt>
    <dgm:pt modelId="{FCB10046-EE94-4EEB-93A6-34C81CB76CB3}" type="pres">
      <dgm:prSet presAssocID="{F9790DBD-DC0E-431C-ABFE-4134AC9998F6}" presName="linearFlow" presStyleCnt="0">
        <dgm:presLayoutVars>
          <dgm:dir/>
          <dgm:resizeHandles val="exact"/>
        </dgm:presLayoutVars>
      </dgm:prSet>
      <dgm:spPr/>
    </dgm:pt>
    <dgm:pt modelId="{CB57A058-BC99-4927-A19B-05B062C205E4}" type="pres">
      <dgm:prSet presAssocID="{F2B1E326-9022-40C0-B0D6-1CFB71DD4B28}" presName="composite" presStyleCnt="0"/>
      <dgm:spPr/>
    </dgm:pt>
    <dgm:pt modelId="{46CE714F-B8D6-474E-9788-2465BC7E25FA}" type="pres">
      <dgm:prSet presAssocID="{F2B1E326-9022-40C0-B0D6-1CFB71DD4B28}" presName="imgShp" presStyleLbl="fgImgPlace1" presStyleIdx="0" presStyleCnt="1"/>
      <dgm:spPr>
        <a:blipFill>
          <a:blip xmlns:r="http://schemas.openxmlformats.org/officeDocument/2006/relationships" r:embed="rId1" cstate="screen">
            <a:extLst/>
          </a:blip>
          <a:srcRect/>
          <a:stretch>
            <a:fillRect/>
          </a:stretch>
        </a:blipFill>
      </dgm:spPr>
    </dgm:pt>
    <dgm:pt modelId="{48829F60-E6BF-42C9-AC49-7EC944966D2A}" type="pres">
      <dgm:prSet presAssocID="{F2B1E326-9022-40C0-B0D6-1CFB71DD4B28}" presName="txShp" presStyleLbl="node1" presStyleIdx="0" presStyleCnt="1" custLinFactNeighborX="21694" custLinFactNeighborY="-4871">
        <dgm:presLayoutVars>
          <dgm:bulletEnabled val="1"/>
        </dgm:presLayoutVars>
      </dgm:prSet>
      <dgm:spPr/>
    </dgm:pt>
  </dgm:ptLst>
  <dgm:cxnLst>
    <dgm:cxn modelId="{5CE8C710-CD17-49D8-9D4D-AA8B386931C8}" srcId="{F9790DBD-DC0E-431C-ABFE-4134AC9998F6}" destId="{F2B1E326-9022-40C0-B0D6-1CFB71DD4B28}" srcOrd="0" destOrd="0" parTransId="{F9BEF3E2-9995-48A3-A0C8-919CCD833A2B}" sibTransId="{612E7585-73A1-432E-B28C-F2CBE4E48E84}"/>
    <dgm:cxn modelId="{D71BC7B9-FA79-4F00-895B-729ACCA7FF45}" type="presOf" srcId="{F9790DBD-DC0E-431C-ABFE-4134AC9998F6}" destId="{FCB10046-EE94-4EEB-93A6-34C81CB76CB3}" srcOrd="0" destOrd="0" presId="urn:microsoft.com/office/officeart/2005/8/layout/vList3#1"/>
    <dgm:cxn modelId="{314C4BFC-B3B5-4688-BD81-964036A8691A}" type="presOf" srcId="{F2B1E326-9022-40C0-B0D6-1CFB71DD4B28}" destId="{48829F60-E6BF-42C9-AC49-7EC944966D2A}" srcOrd="0" destOrd="0" presId="urn:microsoft.com/office/officeart/2005/8/layout/vList3#1"/>
    <dgm:cxn modelId="{1489538F-93B5-4431-B8B8-C80E824CEB27}" type="presParOf" srcId="{FCB10046-EE94-4EEB-93A6-34C81CB76CB3}" destId="{CB57A058-BC99-4927-A19B-05B062C205E4}" srcOrd="0" destOrd="0" presId="urn:microsoft.com/office/officeart/2005/8/layout/vList3#1"/>
    <dgm:cxn modelId="{D3966882-4B88-4878-ADD9-77567857391E}" type="presParOf" srcId="{CB57A058-BC99-4927-A19B-05B062C205E4}" destId="{46CE714F-B8D6-474E-9788-2465BC7E25FA}" srcOrd="0" destOrd="0" presId="urn:microsoft.com/office/officeart/2005/8/layout/vList3#1"/>
    <dgm:cxn modelId="{15587211-3D5D-4418-913D-D3FCA3037F94}" type="presParOf" srcId="{CB57A058-BC99-4927-A19B-05B062C205E4}" destId="{48829F60-E6BF-42C9-AC49-7EC944966D2A}" srcOrd="1" destOrd="0" presId="urn:microsoft.com/office/officeart/2005/8/layout/vList3#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0DB6EF6-E94B-4C1E-9450-2EA0AF1E5F35}" type="doc">
      <dgm:prSet loTypeId="urn:microsoft.com/office/officeart/2005/8/layout/process4" loCatId="list" qsTypeId="urn:microsoft.com/office/officeart/2005/8/quickstyle/simple5" qsCatId="simple" csTypeId="urn:microsoft.com/office/officeart/2005/8/colors/colorful1#2" csCatId="colorful"/>
      <dgm:spPr/>
      <dgm:t>
        <a:bodyPr/>
        <a:lstStyle/>
        <a:p>
          <a:endParaRPr lang="en-GB"/>
        </a:p>
      </dgm:t>
    </dgm:pt>
    <dgm:pt modelId="{3F5AC215-8A6F-4EFC-99E5-5BCE5E1D80E6}">
      <dgm:prSet custT="1"/>
      <dgm:spPr/>
      <dgm:t>
        <a:bodyPr/>
        <a:lstStyle/>
        <a:p>
          <a:pPr rtl="0"/>
          <a:r>
            <a:rPr lang="en-GB" sz="2800" dirty="0"/>
            <a:t>Probing underling concepts </a:t>
          </a:r>
        </a:p>
      </dgm:t>
    </dgm:pt>
    <dgm:pt modelId="{EE07E27B-3CD6-4903-9C34-9CA9B8522EB8}" type="parTrans" cxnId="{F073ED12-3E03-47F9-92F2-DBBC042811D4}">
      <dgm:prSet/>
      <dgm:spPr/>
      <dgm:t>
        <a:bodyPr/>
        <a:lstStyle/>
        <a:p>
          <a:endParaRPr lang="en-GB"/>
        </a:p>
      </dgm:t>
    </dgm:pt>
    <dgm:pt modelId="{D1EDB23C-F273-47A8-A379-4B161F8D0421}" type="sibTrans" cxnId="{F073ED12-3E03-47F9-92F2-DBBC042811D4}">
      <dgm:prSet/>
      <dgm:spPr/>
      <dgm:t>
        <a:bodyPr/>
        <a:lstStyle/>
        <a:p>
          <a:endParaRPr lang="en-GB"/>
        </a:p>
      </dgm:t>
    </dgm:pt>
    <dgm:pt modelId="{22E88821-21D0-43DA-8A5A-983D9C1879BE}">
      <dgm:prSet custT="1"/>
      <dgm:spPr/>
      <dgm:t>
        <a:bodyPr/>
        <a:lstStyle/>
        <a:p>
          <a:pPr rtl="0"/>
          <a:r>
            <a:rPr lang="en-GB" sz="2800" dirty="0"/>
            <a:t>Probing Assumptions </a:t>
          </a:r>
        </a:p>
      </dgm:t>
    </dgm:pt>
    <dgm:pt modelId="{BF658908-0E51-445E-A167-362F4F319CCC}" type="parTrans" cxnId="{52D7126B-06F7-49A7-9C9B-1369EAB4C80E}">
      <dgm:prSet/>
      <dgm:spPr/>
      <dgm:t>
        <a:bodyPr/>
        <a:lstStyle/>
        <a:p>
          <a:endParaRPr lang="en-GB"/>
        </a:p>
      </dgm:t>
    </dgm:pt>
    <dgm:pt modelId="{8C1F951F-F18D-41B2-93AC-52D50B39D74F}" type="sibTrans" cxnId="{52D7126B-06F7-49A7-9C9B-1369EAB4C80E}">
      <dgm:prSet/>
      <dgm:spPr/>
      <dgm:t>
        <a:bodyPr/>
        <a:lstStyle/>
        <a:p>
          <a:endParaRPr lang="en-GB"/>
        </a:p>
      </dgm:t>
    </dgm:pt>
    <dgm:pt modelId="{E441F0C0-6D4F-440E-BECB-ACC740F9C809}">
      <dgm:prSet custT="1"/>
      <dgm:spPr/>
      <dgm:t>
        <a:bodyPr/>
        <a:lstStyle/>
        <a:p>
          <a:pPr rtl="0"/>
          <a:r>
            <a:rPr lang="en-GB" sz="2800" dirty="0"/>
            <a:t>Probing evidence </a:t>
          </a:r>
        </a:p>
      </dgm:t>
    </dgm:pt>
    <dgm:pt modelId="{B8AC485D-A0CB-44BD-BE20-30E763FB33FC}" type="parTrans" cxnId="{0BC41C8A-D824-4BB1-8615-A12C9287FBC1}">
      <dgm:prSet/>
      <dgm:spPr/>
      <dgm:t>
        <a:bodyPr/>
        <a:lstStyle/>
        <a:p>
          <a:endParaRPr lang="en-GB"/>
        </a:p>
      </dgm:t>
    </dgm:pt>
    <dgm:pt modelId="{C8E74982-EA43-4745-80D5-BD2EFD05D5F9}" type="sibTrans" cxnId="{0BC41C8A-D824-4BB1-8615-A12C9287FBC1}">
      <dgm:prSet/>
      <dgm:spPr/>
      <dgm:t>
        <a:bodyPr/>
        <a:lstStyle/>
        <a:p>
          <a:endParaRPr lang="en-GB"/>
        </a:p>
      </dgm:t>
    </dgm:pt>
    <dgm:pt modelId="{61326035-23B9-41BA-BFE5-8ED8A8C81220}">
      <dgm:prSet custT="1"/>
      <dgm:spPr/>
      <dgm:t>
        <a:bodyPr/>
        <a:lstStyle/>
        <a:p>
          <a:pPr rtl="0"/>
          <a:r>
            <a:rPr lang="en-GB" sz="2800" dirty="0"/>
            <a:t>Probe implications and consequences </a:t>
          </a:r>
        </a:p>
      </dgm:t>
    </dgm:pt>
    <dgm:pt modelId="{04DC664D-3B8E-4B90-A4B6-275A2405A60A}" type="parTrans" cxnId="{615CFA53-E815-4502-89D2-0ECDFFA18B2D}">
      <dgm:prSet/>
      <dgm:spPr/>
      <dgm:t>
        <a:bodyPr/>
        <a:lstStyle/>
        <a:p>
          <a:endParaRPr lang="en-GB"/>
        </a:p>
      </dgm:t>
    </dgm:pt>
    <dgm:pt modelId="{72A99EDB-68DA-4182-ABDF-584FFB86C2DA}" type="sibTrans" cxnId="{615CFA53-E815-4502-89D2-0ECDFFA18B2D}">
      <dgm:prSet/>
      <dgm:spPr/>
      <dgm:t>
        <a:bodyPr/>
        <a:lstStyle/>
        <a:p>
          <a:endParaRPr lang="en-GB"/>
        </a:p>
      </dgm:t>
    </dgm:pt>
    <dgm:pt modelId="{6F0CB09E-5F9D-4039-B84C-4781E7267510}">
      <dgm:prSet custT="1"/>
      <dgm:spPr/>
      <dgm:t>
        <a:bodyPr/>
        <a:lstStyle/>
        <a:p>
          <a:pPr rtl="0"/>
          <a:r>
            <a:rPr lang="en-GB" sz="2800" dirty="0"/>
            <a:t>Questioning underling position </a:t>
          </a:r>
        </a:p>
      </dgm:t>
    </dgm:pt>
    <dgm:pt modelId="{D02A41E2-2BDE-4948-AA00-D5B1ECA34CDD}" type="parTrans" cxnId="{B3C46D0C-4084-4714-B4DC-595BB6CEA384}">
      <dgm:prSet/>
      <dgm:spPr/>
      <dgm:t>
        <a:bodyPr/>
        <a:lstStyle/>
        <a:p>
          <a:endParaRPr lang="en-GB"/>
        </a:p>
      </dgm:t>
    </dgm:pt>
    <dgm:pt modelId="{94186707-942E-46D3-BF76-6B8397765B8F}" type="sibTrans" cxnId="{B3C46D0C-4084-4714-B4DC-595BB6CEA384}">
      <dgm:prSet/>
      <dgm:spPr/>
      <dgm:t>
        <a:bodyPr/>
        <a:lstStyle/>
        <a:p>
          <a:endParaRPr lang="en-GB"/>
        </a:p>
      </dgm:t>
    </dgm:pt>
    <dgm:pt modelId="{37CA9D82-D83D-419D-AD87-15973D5AE9DA}">
      <dgm:prSet custT="1"/>
      <dgm:spPr/>
      <dgm:t>
        <a:bodyPr/>
        <a:lstStyle/>
        <a:p>
          <a:pPr rtl="0"/>
          <a:r>
            <a:rPr lang="en-GB" sz="2800" dirty="0"/>
            <a:t>Questions about the question </a:t>
          </a:r>
        </a:p>
      </dgm:t>
    </dgm:pt>
    <dgm:pt modelId="{8BF4CD60-78D5-4906-9788-D0113D5B7054}" type="parTrans" cxnId="{3F9FC4CA-4545-4B27-963C-CB052495A689}">
      <dgm:prSet/>
      <dgm:spPr/>
      <dgm:t>
        <a:bodyPr/>
        <a:lstStyle/>
        <a:p>
          <a:endParaRPr lang="en-GB"/>
        </a:p>
      </dgm:t>
    </dgm:pt>
    <dgm:pt modelId="{9A3C5C65-5449-45BF-8A79-E637B21B6336}" type="sibTrans" cxnId="{3F9FC4CA-4545-4B27-963C-CB052495A689}">
      <dgm:prSet/>
      <dgm:spPr/>
      <dgm:t>
        <a:bodyPr/>
        <a:lstStyle/>
        <a:p>
          <a:endParaRPr lang="en-GB"/>
        </a:p>
      </dgm:t>
    </dgm:pt>
    <dgm:pt modelId="{AE7EEA7B-EB5E-4DA4-9D37-5357A1720437}" type="pres">
      <dgm:prSet presAssocID="{20DB6EF6-E94B-4C1E-9450-2EA0AF1E5F35}" presName="Name0" presStyleCnt="0">
        <dgm:presLayoutVars>
          <dgm:dir/>
          <dgm:animLvl val="lvl"/>
          <dgm:resizeHandles val="exact"/>
        </dgm:presLayoutVars>
      </dgm:prSet>
      <dgm:spPr/>
    </dgm:pt>
    <dgm:pt modelId="{A28F2E54-C3C8-47CB-80D7-5CCEA97F7326}" type="pres">
      <dgm:prSet presAssocID="{37CA9D82-D83D-419D-AD87-15973D5AE9DA}" presName="boxAndChildren" presStyleCnt="0"/>
      <dgm:spPr/>
    </dgm:pt>
    <dgm:pt modelId="{F74CC6EB-1DC7-45A8-A6FE-3DFE9BD4B395}" type="pres">
      <dgm:prSet presAssocID="{37CA9D82-D83D-419D-AD87-15973D5AE9DA}" presName="parentTextBox" presStyleLbl="node1" presStyleIdx="0" presStyleCnt="6"/>
      <dgm:spPr/>
    </dgm:pt>
    <dgm:pt modelId="{4538A86A-1E85-4C59-BCC7-8AD8602D9DDF}" type="pres">
      <dgm:prSet presAssocID="{94186707-942E-46D3-BF76-6B8397765B8F}" presName="sp" presStyleCnt="0"/>
      <dgm:spPr/>
    </dgm:pt>
    <dgm:pt modelId="{F22C24F2-3DB0-4101-BF73-3BD8362B161B}" type="pres">
      <dgm:prSet presAssocID="{6F0CB09E-5F9D-4039-B84C-4781E7267510}" presName="arrowAndChildren" presStyleCnt="0"/>
      <dgm:spPr/>
    </dgm:pt>
    <dgm:pt modelId="{CDFFD160-695C-4663-89EE-22F4A5A1F198}" type="pres">
      <dgm:prSet presAssocID="{6F0CB09E-5F9D-4039-B84C-4781E7267510}" presName="parentTextArrow" presStyleLbl="node1" presStyleIdx="1" presStyleCnt="6"/>
      <dgm:spPr/>
    </dgm:pt>
    <dgm:pt modelId="{A843F664-D634-42D1-A38F-113C56E49CE8}" type="pres">
      <dgm:prSet presAssocID="{72A99EDB-68DA-4182-ABDF-584FFB86C2DA}" presName="sp" presStyleCnt="0"/>
      <dgm:spPr/>
    </dgm:pt>
    <dgm:pt modelId="{622B2258-6163-4C80-B528-82C55B66B47F}" type="pres">
      <dgm:prSet presAssocID="{61326035-23B9-41BA-BFE5-8ED8A8C81220}" presName="arrowAndChildren" presStyleCnt="0"/>
      <dgm:spPr/>
    </dgm:pt>
    <dgm:pt modelId="{B1510913-F8C6-4B4C-ACC5-0E1D1C5FDE01}" type="pres">
      <dgm:prSet presAssocID="{61326035-23B9-41BA-BFE5-8ED8A8C81220}" presName="parentTextArrow" presStyleLbl="node1" presStyleIdx="2" presStyleCnt="6"/>
      <dgm:spPr/>
    </dgm:pt>
    <dgm:pt modelId="{CE184731-AA0C-4414-97D7-25A44EF9128A}" type="pres">
      <dgm:prSet presAssocID="{C8E74982-EA43-4745-80D5-BD2EFD05D5F9}" presName="sp" presStyleCnt="0"/>
      <dgm:spPr/>
    </dgm:pt>
    <dgm:pt modelId="{5C3F582C-D0C9-4C3C-8339-DBF493FA2415}" type="pres">
      <dgm:prSet presAssocID="{E441F0C0-6D4F-440E-BECB-ACC740F9C809}" presName="arrowAndChildren" presStyleCnt="0"/>
      <dgm:spPr/>
    </dgm:pt>
    <dgm:pt modelId="{ECA1DAFC-7479-43BC-9B24-D485E22A1A26}" type="pres">
      <dgm:prSet presAssocID="{E441F0C0-6D4F-440E-BECB-ACC740F9C809}" presName="parentTextArrow" presStyleLbl="node1" presStyleIdx="3" presStyleCnt="6"/>
      <dgm:spPr/>
    </dgm:pt>
    <dgm:pt modelId="{E1BD3D6C-34B0-488B-981C-9E2528D008EA}" type="pres">
      <dgm:prSet presAssocID="{8C1F951F-F18D-41B2-93AC-52D50B39D74F}" presName="sp" presStyleCnt="0"/>
      <dgm:spPr/>
    </dgm:pt>
    <dgm:pt modelId="{F941508E-708F-4476-872F-3E0CFF6CB1D8}" type="pres">
      <dgm:prSet presAssocID="{22E88821-21D0-43DA-8A5A-983D9C1879BE}" presName="arrowAndChildren" presStyleCnt="0"/>
      <dgm:spPr/>
    </dgm:pt>
    <dgm:pt modelId="{5EE231D1-EE6B-4C85-A7D6-6A296C1CEC89}" type="pres">
      <dgm:prSet presAssocID="{22E88821-21D0-43DA-8A5A-983D9C1879BE}" presName="parentTextArrow" presStyleLbl="node1" presStyleIdx="4" presStyleCnt="6"/>
      <dgm:spPr/>
    </dgm:pt>
    <dgm:pt modelId="{4026A58F-6D70-4C21-81C5-D19ECEB93C2A}" type="pres">
      <dgm:prSet presAssocID="{D1EDB23C-F273-47A8-A379-4B161F8D0421}" presName="sp" presStyleCnt="0"/>
      <dgm:spPr/>
    </dgm:pt>
    <dgm:pt modelId="{D35A5A0C-B45E-4E67-9100-98B8C6AEA687}" type="pres">
      <dgm:prSet presAssocID="{3F5AC215-8A6F-4EFC-99E5-5BCE5E1D80E6}" presName="arrowAndChildren" presStyleCnt="0"/>
      <dgm:spPr/>
    </dgm:pt>
    <dgm:pt modelId="{21A5A2E0-2D4C-415D-BFE2-7905178CC8E1}" type="pres">
      <dgm:prSet presAssocID="{3F5AC215-8A6F-4EFC-99E5-5BCE5E1D80E6}" presName="parentTextArrow" presStyleLbl="node1" presStyleIdx="5" presStyleCnt="6" custLinFactNeighborX="-407" custLinFactNeighborY="1918"/>
      <dgm:spPr/>
    </dgm:pt>
  </dgm:ptLst>
  <dgm:cxnLst>
    <dgm:cxn modelId="{C9F27505-D43C-4D7D-889A-5D59287C2116}" type="presOf" srcId="{37CA9D82-D83D-419D-AD87-15973D5AE9DA}" destId="{F74CC6EB-1DC7-45A8-A6FE-3DFE9BD4B395}" srcOrd="0" destOrd="0" presId="urn:microsoft.com/office/officeart/2005/8/layout/process4"/>
    <dgm:cxn modelId="{B3C46D0C-4084-4714-B4DC-595BB6CEA384}" srcId="{20DB6EF6-E94B-4C1E-9450-2EA0AF1E5F35}" destId="{6F0CB09E-5F9D-4039-B84C-4781E7267510}" srcOrd="4" destOrd="0" parTransId="{D02A41E2-2BDE-4948-AA00-D5B1ECA34CDD}" sibTransId="{94186707-942E-46D3-BF76-6B8397765B8F}"/>
    <dgm:cxn modelId="{0C52F511-2C06-4CEE-B36A-72524D1F4DB9}" type="presOf" srcId="{3F5AC215-8A6F-4EFC-99E5-5BCE5E1D80E6}" destId="{21A5A2E0-2D4C-415D-BFE2-7905178CC8E1}" srcOrd="0" destOrd="0" presId="urn:microsoft.com/office/officeart/2005/8/layout/process4"/>
    <dgm:cxn modelId="{F073ED12-3E03-47F9-92F2-DBBC042811D4}" srcId="{20DB6EF6-E94B-4C1E-9450-2EA0AF1E5F35}" destId="{3F5AC215-8A6F-4EFC-99E5-5BCE5E1D80E6}" srcOrd="0" destOrd="0" parTransId="{EE07E27B-3CD6-4903-9C34-9CA9B8522EB8}" sibTransId="{D1EDB23C-F273-47A8-A379-4B161F8D0421}"/>
    <dgm:cxn modelId="{52D7126B-06F7-49A7-9C9B-1369EAB4C80E}" srcId="{20DB6EF6-E94B-4C1E-9450-2EA0AF1E5F35}" destId="{22E88821-21D0-43DA-8A5A-983D9C1879BE}" srcOrd="1" destOrd="0" parTransId="{BF658908-0E51-445E-A167-362F4F319CCC}" sibTransId="{8C1F951F-F18D-41B2-93AC-52D50B39D74F}"/>
    <dgm:cxn modelId="{AB2BFC4B-1A78-4FAB-AA80-FEEC11A09710}" type="presOf" srcId="{E441F0C0-6D4F-440E-BECB-ACC740F9C809}" destId="{ECA1DAFC-7479-43BC-9B24-D485E22A1A26}" srcOrd="0" destOrd="0" presId="urn:microsoft.com/office/officeart/2005/8/layout/process4"/>
    <dgm:cxn modelId="{3F83766C-336E-4F87-B0A6-D8A89A38963E}" type="presOf" srcId="{6F0CB09E-5F9D-4039-B84C-4781E7267510}" destId="{CDFFD160-695C-4663-89EE-22F4A5A1F198}" srcOrd="0" destOrd="0" presId="urn:microsoft.com/office/officeart/2005/8/layout/process4"/>
    <dgm:cxn modelId="{498C6570-6807-44B1-8198-A02517DF0B5E}" type="presOf" srcId="{20DB6EF6-E94B-4C1E-9450-2EA0AF1E5F35}" destId="{AE7EEA7B-EB5E-4DA4-9D37-5357A1720437}" srcOrd="0" destOrd="0" presId="urn:microsoft.com/office/officeart/2005/8/layout/process4"/>
    <dgm:cxn modelId="{615CFA53-E815-4502-89D2-0ECDFFA18B2D}" srcId="{20DB6EF6-E94B-4C1E-9450-2EA0AF1E5F35}" destId="{61326035-23B9-41BA-BFE5-8ED8A8C81220}" srcOrd="3" destOrd="0" parTransId="{04DC664D-3B8E-4B90-A4B6-275A2405A60A}" sibTransId="{72A99EDB-68DA-4182-ABDF-584FFB86C2DA}"/>
    <dgm:cxn modelId="{0BC41C8A-D824-4BB1-8615-A12C9287FBC1}" srcId="{20DB6EF6-E94B-4C1E-9450-2EA0AF1E5F35}" destId="{E441F0C0-6D4F-440E-BECB-ACC740F9C809}" srcOrd="2" destOrd="0" parTransId="{B8AC485D-A0CB-44BD-BE20-30E763FB33FC}" sibTransId="{C8E74982-EA43-4745-80D5-BD2EFD05D5F9}"/>
    <dgm:cxn modelId="{748321B6-D712-4317-9276-FDA2855308E3}" type="presOf" srcId="{22E88821-21D0-43DA-8A5A-983D9C1879BE}" destId="{5EE231D1-EE6B-4C85-A7D6-6A296C1CEC89}" srcOrd="0" destOrd="0" presId="urn:microsoft.com/office/officeart/2005/8/layout/process4"/>
    <dgm:cxn modelId="{3F9FC4CA-4545-4B27-963C-CB052495A689}" srcId="{20DB6EF6-E94B-4C1E-9450-2EA0AF1E5F35}" destId="{37CA9D82-D83D-419D-AD87-15973D5AE9DA}" srcOrd="5" destOrd="0" parTransId="{8BF4CD60-78D5-4906-9788-D0113D5B7054}" sibTransId="{9A3C5C65-5449-45BF-8A79-E637B21B6336}"/>
    <dgm:cxn modelId="{83A3E5E2-D426-45D0-B288-5441F2F596C9}" type="presOf" srcId="{61326035-23B9-41BA-BFE5-8ED8A8C81220}" destId="{B1510913-F8C6-4B4C-ACC5-0E1D1C5FDE01}" srcOrd="0" destOrd="0" presId="urn:microsoft.com/office/officeart/2005/8/layout/process4"/>
    <dgm:cxn modelId="{3E409786-DC66-4356-BFE3-9BCBC2367959}" type="presParOf" srcId="{AE7EEA7B-EB5E-4DA4-9D37-5357A1720437}" destId="{A28F2E54-C3C8-47CB-80D7-5CCEA97F7326}" srcOrd="0" destOrd="0" presId="urn:microsoft.com/office/officeart/2005/8/layout/process4"/>
    <dgm:cxn modelId="{8E91738E-5483-4AFC-AC2C-68940AC0492D}" type="presParOf" srcId="{A28F2E54-C3C8-47CB-80D7-5CCEA97F7326}" destId="{F74CC6EB-1DC7-45A8-A6FE-3DFE9BD4B395}" srcOrd="0" destOrd="0" presId="urn:microsoft.com/office/officeart/2005/8/layout/process4"/>
    <dgm:cxn modelId="{716B03B4-9649-4E5F-BD3C-CA8C05975532}" type="presParOf" srcId="{AE7EEA7B-EB5E-4DA4-9D37-5357A1720437}" destId="{4538A86A-1E85-4C59-BCC7-8AD8602D9DDF}" srcOrd="1" destOrd="0" presId="urn:microsoft.com/office/officeart/2005/8/layout/process4"/>
    <dgm:cxn modelId="{C60189F3-C6A0-4C19-B9AE-AE927C67D273}" type="presParOf" srcId="{AE7EEA7B-EB5E-4DA4-9D37-5357A1720437}" destId="{F22C24F2-3DB0-4101-BF73-3BD8362B161B}" srcOrd="2" destOrd="0" presId="urn:microsoft.com/office/officeart/2005/8/layout/process4"/>
    <dgm:cxn modelId="{BD993E5E-8464-4292-82C2-DA95CFFE0AC7}" type="presParOf" srcId="{F22C24F2-3DB0-4101-BF73-3BD8362B161B}" destId="{CDFFD160-695C-4663-89EE-22F4A5A1F198}" srcOrd="0" destOrd="0" presId="urn:microsoft.com/office/officeart/2005/8/layout/process4"/>
    <dgm:cxn modelId="{68C120B4-C4EC-40DB-A3E8-5A51F8AA3E94}" type="presParOf" srcId="{AE7EEA7B-EB5E-4DA4-9D37-5357A1720437}" destId="{A843F664-D634-42D1-A38F-113C56E49CE8}" srcOrd="3" destOrd="0" presId="urn:microsoft.com/office/officeart/2005/8/layout/process4"/>
    <dgm:cxn modelId="{B86A994D-A44A-47CA-BF92-C36FE018BB32}" type="presParOf" srcId="{AE7EEA7B-EB5E-4DA4-9D37-5357A1720437}" destId="{622B2258-6163-4C80-B528-82C55B66B47F}" srcOrd="4" destOrd="0" presId="urn:microsoft.com/office/officeart/2005/8/layout/process4"/>
    <dgm:cxn modelId="{33CD94A6-0E1F-4141-A2EB-A3689FE8ACDB}" type="presParOf" srcId="{622B2258-6163-4C80-B528-82C55B66B47F}" destId="{B1510913-F8C6-4B4C-ACC5-0E1D1C5FDE01}" srcOrd="0" destOrd="0" presId="urn:microsoft.com/office/officeart/2005/8/layout/process4"/>
    <dgm:cxn modelId="{DB4BDF31-AB7B-469C-9873-09224F233444}" type="presParOf" srcId="{AE7EEA7B-EB5E-4DA4-9D37-5357A1720437}" destId="{CE184731-AA0C-4414-97D7-25A44EF9128A}" srcOrd="5" destOrd="0" presId="urn:microsoft.com/office/officeart/2005/8/layout/process4"/>
    <dgm:cxn modelId="{A8173092-8416-456B-921E-C75653C7B006}" type="presParOf" srcId="{AE7EEA7B-EB5E-4DA4-9D37-5357A1720437}" destId="{5C3F582C-D0C9-4C3C-8339-DBF493FA2415}" srcOrd="6" destOrd="0" presId="urn:microsoft.com/office/officeart/2005/8/layout/process4"/>
    <dgm:cxn modelId="{C8BDFA54-0575-4DE3-A854-633DB3F3F20F}" type="presParOf" srcId="{5C3F582C-D0C9-4C3C-8339-DBF493FA2415}" destId="{ECA1DAFC-7479-43BC-9B24-D485E22A1A26}" srcOrd="0" destOrd="0" presId="urn:microsoft.com/office/officeart/2005/8/layout/process4"/>
    <dgm:cxn modelId="{4AD0BDC6-EC24-4978-8ED2-1A9A61F3B5DD}" type="presParOf" srcId="{AE7EEA7B-EB5E-4DA4-9D37-5357A1720437}" destId="{E1BD3D6C-34B0-488B-981C-9E2528D008EA}" srcOrd="7" destOrd="0" presId="urn:microsoft.com/office/officeart/2005/8/layout/process4"/>
    <dgm:cxn modelId="{00361DF1-4756-420E-947A-CD2EB4F66E9F}" type="presParOf" srcId="{AE7EEA7B-EB5E-4DA4-9D37-5357A1720437}" destId="{F941508E-708F-4476-872F-3E0CFF6CB1D8}" srcOrd="8" destOrd="0" presId="urn:microsoft.com/office/officeart/2005/8/layout/process4"/>
    <dgm:cxn modelId="{46EE3A6D-FBD9-44A7-BBDD-8167AB074947}" type="presParOf" srcId="{F941508E-708F-4476-872F-3E0CFF6CB1D8}" destId="{5EE231D1-EE6B-4C85-A7D6-6A296C1CEC89}" srcOrd="0" destOrd="0" presId="urn:microsoft.com/office/officeart/2005/8/layout/process4"/>
    <dgm:cxn modelId="{ECEC5B73-149F-4F56-9502-C71726266CBB}" type="presParOf" srcId="{AE7EEA7B-EB5E-4DA4-9D37-5357A1720437}" destId="{4026A58F-6D70-4C21-81C5-D19ECEB93C2A}" srcOrd="9" destOrd="0" presId="urn:microsoft.com/office/officeart/2005/8/layout/process4"/>
    <dgm:cxn modelId="{D63AC8D4-9F5F-4CB2-9897-46E729BFD3AA}" type="presParOf" srcId="{AE7EEA7B-EB5E-4DA4-9D37-5357A1720437}" destId="{D35A5A0C-B45E-4E67-9100-98B8C6AEA687}" srcOrd="10" destOrd="0" presId="urn:microsoft.com/office/officeart/2005/8/layout/process4"/>
    <dgm:cxn modelId="{586F2891-0EFC-4476-9C92-3821BAE72382}" type="presParOf" srcId="{D35A5A0C-B45E-4E67-9100-98B8C6AEA687}" destId="{21A5A2E0-2D4C-415D-BFE2-7905178CC8E1}"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DEDEAC9-125B-47BF-8921-8B1B4428CB7B}" type="doc">
      <dgm:prSet loTypeId="urn:microsoft.com/office/officeart/2005/8/layout/cycle2" loCatId="cycle" qsTypeId="urn:microsoft.com/office/officeart/2005/8/quickstyle/simple3" qsCatId="simple" csTypeId="urn:microsoft.com/office/officeart/2005/8/colors/colorful4" csCatId="colorful" phldr="1"/>
      <dgm:spPr/>
      <dgm:t>
        <a:bodyPr/>
        <a:lstStyle/>
        <a:p>
          <a:endParaRPr lang="en-GB"/>
        </a:p>
      </dgm:t>
    </dgm:pt>
    <dgm:pt modelId="{1B2DA618-A420-4A18-A289-1A137FAB2445}">
      <dgm:prSet custT="1"/>
      <dgm:spPr/>
      <dgm:t>
        <a:bodyPr/>
        <a:lstStyle/>
        <a:p>
          <a:pPr rtl="0"/>
          <a:r>
            <a:rPr lang="en-GB" sz="2200" dirty="0"/>
            <a:t>Does it measure or describe what it is supposed to measure ?</a:t>
          </a:r>
        </a:p>
      </dgm:t>
    </dgm:pt>
    <dgm:pt modelId="{EEFCCA2F-1178-4BD0-8230-C8CBDD369453}" type="parTrans" cxnId="{EBB423C1-4558-4BAB-91AC-C6E619BEEF9E}">
      <dgm:prSet/>
      <dgm:spPr/>
      <dgm:t>
        <a:bodyPr/>
        <a:lstStyle/>
        <a:p>
          <a:endParaRPr lang="en-GB"/>
        </a:p>
      </dgm:t>
    </dgm:pt>
    <dgm:pt modelId="{150F28D4-D0FF-45A5-9B03-94F2F4125DCD}" type="sibTrans" cxnId="{EBB423C1-4558-4BAB-91AC-C6E619BEEF9E}">
      <dgm:prSet/>
      <dgm:spPr/>
      <dgm:t>
        <a:bodyPr/>
        <a:lstStyle/>
        <a:p>
          <a:endParaRPr lang="en-GB"/>
        </a:p>
      </dgm:t>
    </dgm:pt>
    <dgm:pt modelId="{AD563AE8-AD1A-414D-8467-D42B33780EB9}">
      <dgm:prSet/>
      <dgm:spPr/>
      <dgm:t>
        <a:bodyPr/>
        <a:lstStyle/>
        <a:p>
          <a:pPr rtl="0"/>
          <a:r>
            <a:rPr lang="en-GB" dirty="0"/>
            <a:t>Is it authentic? – what’s the source</a:t>
          </a:r>
        </a:p>
      </dgm:t>
    </dgm:pt>
    <dgm:pt modelId="{A1D8A913-F7B2-4044-A553-213BEEC38DEA}" type="parTrans" cxnId="{1E98399A-949C-4C74-8485-B1B018F23B47}">
      <dgm:prSet/>
      <dgm:spPr/>
      <dgm:t>
        <a:bodyPr/>
        <a:lstStyle/>
        <a:p>
          <a:endParaRPr lang="en-GB"/>
        </a:p>
      </dgm:t>
    </dgm:pt>
    <dgm:pt modelId="{0A93C7E6-919C-44FC-B6F3-0E41D5A0DFE9}" type="sibTrans" cxnId="{1E98399A-949C-4C74-8485-B1B018F23B47}">
      <dgm:prSet/>
      <dgm:spPr/>
      <dgm:t>
        <a:bodyPr/>
        <a:lstStyle/>
        <a:p>
          <a:endParaRPr lang="en-GB"/>
        </a:p>
      </dgm:t>
    </dgm:pt>
    <dgm:pt modelId="{D07568D7-BBD0-40CB-B5FB-EF1814D6963E}">
      <dgm:prSet/>
      <dgm:spPr/>
      <dgm:t>
        <a:bodyPr/>
        <a:lstStyle/>
        <a:p>
          <a:pPr rtl="0"/>
          <a:r>
            <a:rPr lang="en-GB" dirty="0"/>
            <a:t>Is it reliable? </a:t>
          </a:r>
        </a:p>
      </dgm:t>
    </dgm:pt>
    <dgm:pt modelId="{F5CC274A-E58A-40CA-9B6D-7DAAF323478B}" type="parTrans" cxnId="{4EF342F5-3B74-4027-9485-664DA387BCCF}">
      <dgm:prSet/>
      <dgm:spPr/>
      <dgm:t>
        <a:bodyPr/>
        <a:lstStyle/>
        <a:p>
          <a:endParaRPr lang="en-GB"/>
        </a:p>
      </dgm:t>
    </dgm:pt>
    <dgm:pt modelId="{4FEFA164-9DD8-4FFF-A333-2B3847227C4E}" type="sibTrans" cxnId="{4EF342F5-3B74-4027-9485-664DA387BCCF}">
      <dgm:prSet/>
      <dgm:spPr/>
      <dgm:t>
        <a:bodyPr/>
        <a:lstStyle/>
        <a:p>
          <a:endParaRPr lang="en-GB"/>
        </a:p>
      </dgm:t>
    </dgm:pt>
    <dgm:pt modelId="{3CEFCE97-2165-408B-893C-6837D8C63CD8}" type="pres">
      <dgm:prSet presAssocID="{FDEDEAC9-125B-47BF-8921-8B1B4428CB7B}" presName="cycle" presStyleCnt="0">
        <dgm:presLayoutVars>
          <dgm:dir/>
          <dgm:resizeHandles val="exact"/>
        </dgm:presLayoutVars>
      </dgm:prSet>
      <dgm:spPr/>
    </dgm:pt>
    <dgm:pt modelId="{73E7941E-6B65-4DB4-A542-C1FBDCC1AB68}" type="pres">
      <dgm:prSet presAssocID="{1B2DA618-A420-4A18-A289-1A137FAB2445}" presName="node" presStyleLbl="node1" presStyleIdx="0" presStyleCnt="3" custScaleX="123296" custScaleY="118493">
        <dgm:presLayoutVars>
          <dgm:bulletEnabled val="1"/>
        </dgm:presLayoutVars>
      </dgm:prSet>
      <dgm:spPr/>
    </dgm:pt>
    <dgm:pt modelId="{B5D8E101-F089-4CA8-8A96-CE1E6D102D35}" type="pres">
      <dgm:prSet presAssocID="{150F28D4-D0FF-45A5-9B03-94F2F4125DCD}" presName="sibTrans" presStyleLbl="sibTrans2D1" presStyleIdx="0" presStyleCnt="3"/>
      <dgm:spPr/>
    </dgm:pt>
    <dgm:pt modelId="{D54A614F-C46C-43E2-BCB6-AB31BECE7EB1}" type="pres">
      <dgm:prSet presAssocID="{150F28D4-D0FF-45A5-9B03-94F2F4125DCD}" presName="connectorText" presStyleLbl="sibTrans2D1" presStyleIdx="0" presStyleCnt="3"/>
      <dgm:spPr/>
    </dgm:pt>
    <dgm:pt modelId="{F698C11D-EC65-40D9-973E-3047FC888978}" type="pres">
      <dgm:prSet presAssocID="{AD563AE8-AD1A-414D-8467-D42B33780EB9}" presName="node" presStyleLbl="node1" presStyleIdx="1" presStyleCnt="3">
        <dgm:presLayoutVars>
          <dgm:bulletEnabled val="1"/>
        </dgm:presLayoutVars>
      </dgm:prSet>
      <dgm:spPr/>
    </dgm:pt>
    <dgm:pt modelId="{874375E9-A12F-4CD9-8A46-74056247F027}" type="pres">
      <dgm:prSet presAssocID="{0A93C7E6-919C-44FC-B6F3-0E41D5A0DFE9}" presName="sibTrans" presStyleLbl="sibTrans2D1" presStyleIdx="1" presStyleCnt="3"/>
      <dgm:spPr/>
    </dgm:pt>
    <dgm:pt modelId="{142E9CD1-2BDF-4B5E-AF4A-953029C5E755}" type="pres">
      <dgm:prSet presAssocID="{0A93C7E6-919C-44FC-B6F3-0E41D5A0DFE9}" presName="connectorText" presStyleLbl="sibTrans2D1" presStyleIdx="1" presStyleCnt="3"/>
      <dgm:spPr/>
    </dgm:pt>
    <dgm:pt modelId="{9D7D203D-4436-4618-87F1-7B3A7285D652}" type="pres">
      <dgm:prSet presAssocID="{D07568D7-BBD0-40CB-B5FB-EF1814D6963E}" presName="node" presStyleLbl="node1" presStyleIdx="2" presStyleCnt="3" custRadScaleRad="100468" custRadScaleInc="6523">
        <dgm:presLayoutVars>
          <dgm:bulletEnabled val="1"/>
        </dgm:presLayoutVars>
      </dgm:prSet>
      <dgm:spPr/>
    </dgm:pt>
    <dgm:pt modelId="{A8A882BF-4345-4ACA-9137-063AFAC26E78}" type="pres">
      <dgm:prSet presAssocID="{4FEFA164-9DD8-4FFF-A333-2B3847227C4E}" presName="sibTrans" presStyleLbl="sibTrans2D1" presStyleIdx="2" presStyleCnt="3"/>
      <dgm:spPr/>
    </dgm:pt>
    <dgm:pt modelId="{8B5ED6DE-1D86-4BE5-9132-5CEB7B3EAA69}" type="pres">
      <dgm:prSet presAssocID="{4FEFA164-9DD8-4FFF-A333-2B3847227C4E}" presName="connectorText" presStyleLbl="sibTrans2D1" presStyleIdx="2" presStyleCnt="3"/>
      <dgm:spPr/>
    </dgm:pt>
  </dgm:ptLst>
  <dgm:cxnLst>
    <dgm:cxn modelId="{1D5D6E38-E4BA-40B1-8DD0-FF326B439CEB}" type="presOf" srcId="{0A93C7E6-919C-44FC-B6F3-0E41D5A0DFE9}" destId="{874375E9-A12F-4CD9-8A46-74056247F027}" srcOrd="0" destOrd="0" presId="urn:microsoft.com/office/officeart/2005/8/layout/cycle2"/>
    <dgm:cxn modelId="{1AFB833F-08AF-410C-97B2-3B60E5968BBB}" type="presOf" srcId="{AD563AE8-AD1A-414D-8467-D42B33780EB9}" destId="{F698C11D-EC65-40D9-973E-3047FC888978}" srcOrd="0" destOrd="0" presId="urn:microsoft.com/office/officeart/2005/8/layout/cycle2"/>
    <dgm:cxn modelId="{83E7CE6F-85E1-4CB4-89E6-9BCE88A7A97A}" type="presOf" srcId="{D07568D7-BBD0-40CB-B5FB-EF1814D6963E}" destId="{9D7D203D-4436-4618-87F1-7B3A7285D652}" srcOrd="0" destOrd="0" presId="urn:microsoft.com/office/officeart/2005/8/layout/cycle2"/>
    <dgm:cxn modelId="{C384AA75-6E7B-4D38-9668-35008246BCB8}" type="presOf" srcId="{0A93C7E6-919C-44FC-B6F3-0E41D5A0DFE9}" destId="{142E9CD1-2BDF-4B5E-AF4A-953029C5E755}" srcOrd="1" destOrd="0" presId="urn:microsoft.com/office/officeart/2005/8/layout/cycle2"/>
    <dgm:cxn modelId="{B14B1958-A70A-46B4-9E68-57AD96EB5A99}" type="presOf" srcId="{150F28D4-D0FF-45A5-9B03-94F2F4125DCD}" destId="{D54A614F-C46C-43E2-BCB6-AB31BECE7EB1}" srcOrd="1" destOrd="0" presId="urn:microsoft.com/office/officeart/2005/8/layout/cycle2"/>
    <dgm:cxn modelId="{DDDFFA84-C027-46EF-BA9B-F35F392A0874}" type="presOf" srcId="{4FEFA164-9DD8-4FFF-A333-2B3847227C4E}" destId="{8B5ED6DE-1D86-4BE5-9132-5CEB7B3EAA69}" srcOrd="1" destOrd="0" presId="urn:microsoft.com/office/officeart/2005/8/layout/cycle2"/>
    <dgm:cxn modelId="{7D2B9795-C8C7-4019-BF40-A74428129BB6}" type="presOf" srcId="{1B2DA618-A420-4A18-A289-1A137FAB2445}" destId="{73E7941E-6B65-4DB4-A542-C1FBDCC1AB68}" srcOrd="0" destOrd="0" presId="urn:microsoft.com/office/officeart/2005/8/layout/cycle2"/>
    <dgm:cxn modelId="{1E98399A-949C-4C74-8485-B1B018F23B47}" srcId="{FDEDEAC9-125B-47BF-8921-8B1B4428CB7B}" destId="{AD563AE8-AD1A-414D-8467-D42B33780EB9}" srcOrd="1" destOrd="0" parTransId="{A1D8A913-F7B2-4044-A553-213BEEC38DEA}" sibTransId="{0A93C7E6-919C-44FC-B6F3-0E41D5A0DFE9}"/>
    <dgm:cxn modelId="{EBB423C1-4558-4BAB-91AC-C6E619BEEF9E}" srcId="{FDEDEAC9-125B-47BF-8921-8B1B4428CB7B}" destId="{1B2DA618-A420-4A18-A289-1A137FAB2445}" srcOrd="0" destOrd="0" parTransId="{EEFCCA2F-1178-4BD0-8230-C8CBDD369453}" sibTransId="{150F28D4-D0FF-45A5-9B03-94F2F4125DCD}"/>
    <dgm:cxn modelId="{8A49C0D7-1946-4DD5-B0D2-4E7C5542ACDD}" type="presOf" srcId="{150F28D4-D0FF-45A5-9B03-94F2F4125DCD}" destId="{B5D8E101-F089-4CA8-8A96-CE1E6D102D35}" srcOrd="0" destOrd="0" presId="urn:microsoft.com/office/officeart/2005/8/layout/cycle2"/>
    <dgm:cxn modelId="{8289C1DE-528B-4810-B299-8B418018D6A6}" type="presOf" srcId="{FDEDEAC9-125B-47BF-8921-8B1B4428CB7B}" destId="{3CEFCE97-2165-408B-893C-6837D8C63CD8}" srcOrd="0" destOrd="0" presId="urn:microsoft.com/office/officeart/2005/8/layout/cycle2"/>
    <dgm:cxn modelId="{4C5F7BE4-CAF3-423E-BE8F-5039C15D1D65}" type="presOf" srcId="{4FEFA164-9DD8-4FFF-A333-2B3847227C4E}" destId="{A8A882BF-4345-4ACA-9137-063AFAC26E78}" srcOrd="0" destOrd="0" presId="urn:microsoft.com/office/officeart/2005/8/layout/cycle2"/>
    <dgm:cxn modelId="{4EF342F5-3B74-4027-9485-664DA387BCCF}" srcId="{FDEDEAC9-125B-47BF-8921-8B1B4428CB7B}" destId="{D07568D7-BBD0-40CB-B5FB-EF1814D6963E}" srcOrd="2" destOrd="0" parTransId="{F5CC274A-E58A-40CA-9B6D-7DAAF323478B}" sibTransId="{4FEFA164-9DD8-4FFF-A333-2B3847227C4E}"/>
    <dgm:cxn modelId="{546C9BFA-3A2D-4D18-BB72-862161212BE5}" type="presParOf" srcId="{3CEFCE97-2165-408B-893C-6837D8C63CD8}" destId="{73E7941E-6B65-4DB4-A542-C1FBDCC1AB68}" srcOrd="0" destOrd="0" presId="urn:microsoft.com/office/officeart/2005/8/layout/cycle2"/>
    <dgm:cxn modelId="{0E87FF9C-B1FB-41E7-8C57-D6E2B435EDEF}" type="presParOf" srcId="{3CEFCE97-2165-408B-893C-6837D8C63CD8}" destId="{B5D8E101-F089-4CA8-8A96-CE1E6D102D35}" srcOrd="1" destOrd="0" presId="urn:microsoft.com/office/officeart/2005/8/layout/cycle2"/>
    <dgm:cxn modelId="{C72FEB8E-4E17-42CA-98D0-7E0AA064298F}" type="presParOf" srcId="{B5D8E101-F089-4CA8-8A96-CE1E6D102D35}" destId="{D54A614F-C46C-43E2-BCB6-AB31BECE7EB1}" srcOrd="0" destOrd="0" presId="urn:microsoft.com/office/officeart/2005/8/layout/cycle2"/>
    <dgm:cxn modelId="{F6C60B3C-54E4-4F30-B98D-E1BF1E13C980}" type="presParOf" srcId="{3CEFCE97-2165-408B-893C-6837D8C63CD8}" destId="{F698C11D-EC65-40D9-973E-3047FC888978}" srcOrd="2" destOrd="0" presId="urn:microsoft.com/office/officeart/2005/8/layout/cycle2"/>
    <dgm:cxn modelId="{764F5F5D-5D54-43D9-9E49-BC4DF08756F5}" type="presParOf" srcId="{3CEFCE97-2165-408B-893C-6837D8C63CD8}" destId="{874375E9-A12F-4CD9-8A46-74056247F027}" srcOrd="3" destOrd="0" presId="urn:microsoft.com/office/officeart/2005/8/layout/cycle2"/>
    <dgm:cxn modelId="{289B18BB-0957-4131-9752-8D846F46010F}" type="presParOf" srcId="{874375E9-A12F-4CD9-8A46-74056247F027}" destId="{142E9CD1-2BDF-4B5E-AF4A-953029C5E755}" srcOrd="0" destOrd="0" presId="urn:microsoft.com/office/officeart/2005/8/layout/cycle2"/>
    <dgm:cxn modelId="{C99D3EBE-8E47-47E9-9CB4-1F3E8ED8B343}" type="presParOf" srcId="{3CEFCE97-2165-408B-893C-6837D8C63CD8}" destId="{9D7D203D-4436-4618-87F1-7B3A7285D652}" srcOrd="4" destOrd="0" presId="urn:microsoft.com/office/officeart/2005/8/layout/cycle2"/>
    <dgm:cxn modelId="{8C63E3C2-0237-46B0-955C-D3A6B0A6C141}" type="presParOf" srcId="{3CEFCE97-2165-408B-893C-6837D8C63CD8}" destId="{A8A882BF-4345-4ACA-9137-063AFAC26E78}" srcOrd="5" destOrd="0" presId="urn:microsoft.com/office/officeart/2005/8/layout/cycle2"/>
    <dgm:cxn modelId="{8AC3E657-0894-4221-BF75-0CDFD7F39A79}" type="presParOf" srcId="{A8A882BF-4345-4ACA-9137-063AFAC26E78}" destId="{8B5ED6DE-1D86-4BE5-9132-5CEB7B3EAA69}"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829F60-E6BF-42C9-AC49-7EC944966D2A}">
      <dsp:nvSpPr>
        <dsp:cNvPr id="0" name=""/>
        <dsp:cNvSpPr/>
      </dsp:nvSpPr>
      <dsp:spPr>
        <a:xfrm rot="10800000">
          <a:off x="2774108" y="926091"/>
          <a:ext cx="5506811" cy="2774108"/>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23305" tIns="171450" rIns="320040" bIns="171450" numCol="1" spcCol="1270" anchor="ctr" anchorCtr="0">
          <a:noAutofit/>
        </a:bodyPr>
        <a:lstStyle/>
        <a:p>
          <a:pPr marL="0" lvl="0" indent="0" algn="ctr" defTabSz="2000250" rtl="0">
            <a:lnSpc>
              <a:spcPct val="90000"/>
            </a:lnSpc>
            <a:spcBef>
              <a:spcPct val="0"/>
            </a:spcBef>
            <a:spcAft>
              <a:spcPct val="35000"/>
            </a:spcAft>
            <a:buNone/>
          </a:pPr>
          <a:r>
            <a:rPr lang="en-GB" sz="4500" b="1" kern="1200" dirty="0"/>
            <a:t>Socratic questioning</a:t>
          </a:r>
          <a:endParaRPr lang="en-GB" sz="4500" kern="1200" dirty="0"/>
        </a:p>
      </dsp:txBody>
      <dsp:txXfrm rot="10800000">
        <a:off x="3467635" y="926091"/>
        <a:ext cx="4813284" cy="2774108"/>
      </dsp:txXfrm>
    </dsp:sp>
    <dsp:sp modelId="{46CE714F-B8D6-474E-9788-2465BC7E25FA}">
      <dsp:nvSpPr>
        <dsp:cNvPr id="0" name=""/>
        <dsp:cNvSpPr/>
      </dsp:nvSpPr>
      <dsp:spPr>
        <a:xfrm>
          <a:off x="693527" y="1061217"/>
          <a:ext cx="2774108" cy="2774108"/>
        </a:xfrm>
        <a:prstGeom prst="ellipse">
          <a:avLst/>
        </a:prstGeom>
        <a:blipFill>
          <a:blip xmlns:r="http://schemas.openxmlformats.org/officeDocument/2006/relationships" r:embed="rId1" cstate="screen">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4CC6EB-1DC7-45A8-A6FE-3DFE9BD4B395}">
      <dsp:nvSpPr>
        <dsp:cNvPr id="0" name=""/>
        <dsp:cNvSpPr/>
      </dsp:nvSpPr>
      <dsp:spPr>
        <a:xfrm>
          <a:off x="0" y="3817404"/>
          <a:ext cx="6806804" cy="501032"/>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rtl="0">
            <a:lnSpc>
              <a:spcPct val="90000"/>
            </a:lnSpc>
            <a:spcBef>
              <a:spcPct val="0"/>
            </a:spcBef>
            <a:spcAft>
              <a:spcPct val="35000"/>
            </a:spcAft>
            <a:buNone/>
          </a:pPr>
          <a:r>
            <a:rPr lang="en-GB" sz="2800" kern="1200" dirty="0"/>
            <a:t>Questions about the question </a:t>
          </a:r>
        </a:p>
      </dsp:txBody>
      <dsp:txXfrm>
        <a:off x="0" y="3817404"/>
        <a:ext cx="6806804" cy="501032"/>
      </dsp:txXfrm>
    </dsp:sp>
    <dsp:sp modelId="{CDFFD160-695C-4663-89EE-22F4A5A1F198}">
      <dsp:nvSpPr>
        <dsp:cNvPr id="0" name=""/>
        <dsp:cNvSpPr/>
      </dsp:nvSpPr>
      <dsp:spPr>
        <a:xfrm rot="10800000">
          <a:off x="0" y="3054332"/>
          <a:ext cx="6806804" cy="770587"/>
        </a:xfrm>
        <a:prstGeom prst="upArrowCallou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rtl="0">
            <a:lnSpc>
              <a:spcPct val="90000"/>
            </a:lnSpc>
            <a:spcBef>
              <a:spcPct val="0"/>
            </a:spcBef>
            <a:spcAft>
              <a:spcPct val="35000"/>
            </a:spcAft>
            <a:buNone/>
          </a:pPr>
          <a:r>
            <a:rPr lang="en-GB" sz="2800" kern="1200" dirty="0"/>
            <a:t>Questioning underling position </a:t>
          </a:r>
        </a:p>
      </dsp:txBody>
      <dsp:txXfrm rot="10800000">
        <a:off x="0" y="3054332"/>
        <a:ext cx="6806804" cy="500704"/>
      </dsp:txXfrm>
    </dsp:sp>
    <dsp:sp modelId="{B1510913-F8C6-4B4C-ACC5-0E1D1C5FDE01}">
      <dsp:nvSpPr>
        <dsp:cNvPr id="0" name=""/>
        <dsp:cNvSpPr/>
      </dsp:nvSpPr>
      <dsp:spPr>
        <a:xfrm rot="10800000">
          <a:off x="0" y="2291259"/>
          <a:ext cx="6806804" cy="770587"/>
        </a:xfrm>
        <a:prstGeom prst="upArrowCallou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rtl="0">
            <a:lnSpc>
              <a:spcPct val="90000"/>
            </a:lnSpc>
            <a:spcBef>
              <a:spcPct val="0"/>
            </a:spcBef>
            <a:spcAft>
              <a:spcPct val="35000"/>
            </a:spcAft>
            <a:buNone/>
          </a:pPr>
          <a:r>
            <a:rPr lang="en-GB" sz="2800" kern="1200" dirty="0"/>
            <a:t>Probe implications and consequences </a:t>
          </a:r>
        </a:p>
      </dsp:txBody>
      <dsp:txXfrm rot="10800000">
        <a:off x="0" y="2291259"/>
        <a:ext cx="6806804" cy="500704"/>
      </dsp:txXfrm>
    </dsp:sp>
    <dsp:sp modelId="{ECA1DAFC-7479-43BC-9B24-D485E22A1A26}">
      <dsp:nvSpPr>
        <dsp:cNvPr id="0" name=""/>
        <dsp:cNvSpPr/>
      </dsp:nvSpPr>
      <dsp:spPr>
        <a:xfrm rot="10800000">
          <a:off x="0" y="1528187"/>
          <a:ext cx="6806804" cy="770587"/>
        </a:xfrm>
        <a:prstGeom prst="upArrowCallout">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rtl="0">
            <a:lnSpc>
              <a:spcPct val="90000"/>
            </a:lnSpc>
            <a:spcBef>
              <a:spcPct val="0"/>
            </a:spcBef>
            <a:spcAft>
              <a:spcPct val="35000"/>
            </a:spcAft>
            <a:buNone/>
          </a:pPr>
          <a:r>
            <a:rPr lang="en-GB" sz="2800" kern="1200" dirty="0"/>
            <a:t>Probing evidence </a:t>
          </a:r>
        </a:p>
      </dsp:txBody>
      <dsp:txXfrm rot="10800000">
        <a:off x="0" y="1528187"/>
        <a:ext cx="6806804" cy="500704"/>
      </dsp:txXfrm>
    </dsp:sp>
    <dsp:sp modelId="{5EE231D1-EE6B-4C85-A7D6-6A296C1CEC89}">
      <dsp:nvSpPr>
        <dsp:cNvPr id="0" name=""/>
        <dsp:cNvSpPr/>
      </dsp:nvSpPr>
      <dsp:spPr>
        <a:xfrm rot="10800000">
          <a:off x="0" y="765115"/>
          <a:ext cx="6806804" cy="770587"/>
        </a:xfrm>
        <a:prstGeom prst="upArrowCallout">
          <a:avLst/>
        </a:prstGeom>
        <a:gradFill rotWithShape="0">
          <a:gsLst>
            <a:gs pos="0">
              <a:schemeClr val="accent6">
                <a:hueOff val="0"/>
                <a:satOff val="0"/>
                <a:lumOff val="0"/>
                <a:alphaOff val="0"/>
                <a:shade val="51000"/>
                <a:satMod val="130000"/>
              </a:schemeClr>
            </a:gs>
            <a:gs pos="80000">
              <a:schemeClr val="accent6">
                <a:hueOff val="0"/>
                <a:satOff val="0"/>
                <a:lumOff val="0"/>
                <a:alphaOff val="0"/>
                <a:shade val="93000"/>
                <a:satMod val="130000"/>
              </a:schemeClr>
            </a:gs>
            <a:gs pos="100000">
              <a:schemeClr val="accent6">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rtl="0">
            <a:lnSpc>
              <a:spcPct val="90000"/>
            </a:lnSpc>
            <a:spcBef>
              <a:spcPct val="0"/>
            </a:spcBef>
            <a:spcAft>
              <a:spcPct val="35000"/>
            </a:spcAft>
            <a:buNone/>
          </a:pPr>
          <a:r>
            <a:rPr lang="en-GB" sz="2800" kern="1200" dirty="0"/>
            <a:t>Probing Assumptions </a:t>
          </a:r>
        </a:p>
      </dsp:txBody>
      <dsp:txXfrm rot="10800000">
        <a:off x="0" y="765115"/>
        <a:ext cx="6806804" cy="500704"/>
      </dsp:txXfrm>
    </dsp:sp>
    <dsp:sp modelId="{21A5A2E0-2D4C-415D-BFE2-7905178CC8E1}">
      <dsp:nvSpPr>
        <dsp:cNvPr id="0" name=""/>
        <dsp:cNvSpPr/>
      </dsp:nvSpPr>
      <dsp:spPr>
        <a:xfrm rot="10800000">
          <a:off x="0" y="16823"/>
          <a:ext cx="6806804" cy="770587"/>
        </a:xfrm>
        <a:prstGeom prst="upArrowCallou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rtl="0">
            <a:lnSpc>
              <a:spcPct val="90000"/>
            </a:lnSpc>
            <a:spcBef>
              <a:spcPct val="0"/>
            </a:spcBef>
            <a:spcAft>
              <a:spcPct val="35000"/>
            </a:spcAft>
            <a:buNone/>
          </a:pPr>
          <a:r>
            <a:rPr lang="en-GB" sz="2800" kern="1200" dirty="0"/>
            <a:t>Probing underling concepts </a:t>
          </a:r>
        </a:p>
      </dsp:txBody>
      <dsp:txXfrm rot="10800000">
        <a:off x="0" y="16823"/>
        <a:ext cx="6806804" cy="50070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E7941E-6B65-4DB4-A542-C1FBDCC1AB68}">
      <dsp:nvSpPr>
        <dsp:cNvPr id="0" name=""/>
        <dsp:cNvSpPr/>
      </dsp:nvSpPr>
      <dsp:spPr>
        <a:xfrm>
          <a:off x="2796415" y="-83843"/>
          <a:ext cx="2266385" cy="2178098"/>
        </a:xfrm>
        <a:prstGeom prst="ellipse">
          <a:avLst/>
        </a:prstGeom>
        <a:gradFill rotWithShape="0">
          <a:gsLst>
            <a:gs pos="0">
              <a:schemeClr val="accent4">
                <a:hueOff val="0"/>
                <a:satOff val="0"/>
                <a:lumOff val="0"/>
                <a:alphaOff val="0"/>
                <a:tint val="50000"/>
                <a:satMod val="300000"/>
              </a:schemeClr>
            </a:gs>
            <a:gs pos="35000">
              <a:schemeClr val="accent4">
                <a:hueOff val="0"/>
                <a:satOff val="0"/>
                <a:lumOff val="0"/>
                <a:alphaOff val="0"/>
                <a:tint val="37000"/>
                <a:satMod val="300000"/>
              </a:schemeClr>
            </a:gs>
            <a:gs pos="100000">
              <a:schemeClr val="accent4">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7940" tIns="27940" rIns="27940" bIns="27940" numCol="1" spcCol="1270" anchor="ctr" anchorCtr="0">
          <a:noAutofit/>
        </a:bodyPr>
        <a:lstStyle/>
        <a:p>
          <a:pPr marL="0" lvl="0" indent="0" algn="ctr" defTabSz="977900" rtl="0">
            <a:lnSpc>
              <a:spcPct val="90000"/>
            </a:lnSpc>
            <a:spcBef>
              <a:spcPct val="0"/>
            </a:spcBef>
            <a:spcAft>
              <a:spcPct val="35000"/>
            </a:spcAft>
            <a:buNone/>
          </a:pPr>
          <a:r>
            <a:rPr lang="en-GB" sz="2200" kern="1200" dirty="0"/>
            <a:t>Does it measure or describe what it is supposed to measure ?</a:t>
          </a:r>
        </a:p>
      </dsp:txBody>
      <dsp:txXfrm>
        <a:off x="3128319" y="235132"/>
        <a:ext cx="1602577" cy="1540148"/>
      </dsp:txXfrm>
    </dsp:sp>
    <dsp:sp modelId="{B5D8E101-F089-4CA8-8A96-CE1E6D102D35}">
      <dsp:nvSpPr>
        <dsp:cNvPr id="0" name=""/>
        <dsp:cNvSpPr/>
      </dsp:nvSpPr>
      <dsp:spPr>
        <a:xfrm rot="3600000">
          <a:off x="4462763" y="1958011"/>
          <a:ext cx="392071" cy="620381"/>
        </a:xfrm>
        <a:prstGeom prst="rightArrow">
          <a:avLst>
            <a:gd name="adj1" fmla="val 60000"/>
            <a:gd name="adj2" fmla="val 50000"/>
          </a:avLst>
        </a:prstGeom>
        <a:gradFill rotWithShape="0">
          <a:gsLst>
            <a:gs pos="0">
              <a:schemeClr val="accent4">
                <a:hueOff val="0"/>
                <a:satOff val="0"/>
                <a:lumOff val="0"/>
                <a:alphaOff val="0"/>
                <a:tint val="50000"/>
                <a:satMod val="300000"/>
              </a:schemeClr>
            </a:gs>
            <a:gs pos="35000">
              <a:schemeClr val="accent4">
                <a:hueOff val="0"/>
                <a:satOff val="0"/>
                <a:lumOff val="0"/>
                <a:alphaOff val="0"/>
                <a:tint val="37000"/>
                <a:satMod val="300000"/>
              </a:schemeClr>
            </a:gs>
            <a:gs pos="100000">
              <a:schemeClr val="accent4">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GB" sz="1600" kern="1200"/>
        </a:p>
      </dsp:txBody>
      <dsp:txXfrm>
        <a:off x="4492168" y="2031156"/>
        <a:ext cx="274450" cy="372229"/>
      </dsp:txXfrm>
    </dsp:sp>
    <dsp:sp modelId="{F698C11D-EC65-40D9-973E-3047FC888978}">
      <dsp:nvSpPr>
        <dsp:cNvPr id="0" name=""/>
        <dsp:cNvSpPr/>
      </dsp:nvSpPr>
      <dsp:spPr>
        <a:xfrm>
          <a:off x="4389744" y="2475001"/>
          <a:ext cx="1838166" cy="1838166"/>
        </a:xfrm>
        <a:prstGeom prst="ellipse">
          <a:avLst/>
        </a:prstGeom>
        <a:gradFill rotWithShape="0">
          <a:gsLst>
            <a:gs pos="0">
              <a:schemeClr val="accent4">
                <a:hueOff val="-2232385"/>
                <a:satOff val="13449"/>
                <a:lumOff val="1078"/>
                <a:alphaOff val="0"/>
                <a:tint val="50000"/>
                <a:satMod val="300000"/>
              </a:schemeClr>
            </a:gs>
            <a:gs pos="35000">
              <a:schemeClr val="accent4">
                <a:hueOff val="-2232385"/>
                <a:satOff val="13449"/>
                <a:lumOff val="1078"/>
                <a:alphaOff val="0"/>
                <a:tint val="37000"/>
                <a:satMod val="300000"/>
              </a:schemeClr>
            </a:gs>
            <a:gs pos="100000">
              <a:schemeClr val="accent4">
                <a:hueOff val="-2232385"/>
                <a:satOff val="13449"/>
                <a:lumOff val="1078"/>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5400" tIns="25400" rIns="25400" bIns="25400" numCol="1" spcCol="1270" anchor="ctr" anchorCtr="0">
          <a:noAutofit/>
        </a:bodyPr>
        <a:lstStyle/>
        <a:p>
          <a:pPr marL="0" lvl="0" indent="0" algn="ctr" defTabSz="889000" rtl="0">
            <a:lnSpc>
              <a:spcPct val="90000"/>
            </a:lnSpc>
            <a:spcBef>
              <a:spcPct val="0"/>
            </a:spcBef>
            <a:spcAft>
              <a:spcPct val="35000"/>
            </a:spcAft>
            <a:buNone/>
          </a:pPr>
          <a:r>
            <a:rPr lang="en-GB" sz="2000" kern="1200" dirty="0"/>
            <a:t>Is it authentic? – what’s the source</a:t>
          </a:r>
        </a:p>
      </dsp:txBody>
      <dsp:txXfrm>
        <a:off x="4658937" y="2744194"/>
        <a:ext cx="1299780" cy="1299780"/>
      </dsp:txXfrm>
    </dsp:sp>
    <dsp:sp modelId="{874375E9-A12F-4CD9-8A46-74056247F027}">
      <dsp:nvSpPr>
        <dsp:cNvPr id="0" name=""/>
        <dsp:cNvSpPr/>
      </dsp:nvSpPr>
      <dsp:spPr>
        <a:xfrm rot="10913139">
          <a:off x="3655778" y="3038018"/>
          <a:ext cx="519203" cy="620381"/>
        </a:xfrm>
        <a:prstGeom prst="rightArrow">
          <a:avLst>
            <a:gd name="adj1" fmla="val 60000"/>
            <a:gd name="adj2" fmla="val 50000"/>
          </a:avLst>
        </a:prstGeom>
        <a:gradFill rotWithShape="0">
          <a:gsLst>
            <a:gs pos="0">
              <a:schemeClr val="accent4">
                <a:hueOff val="-2232385"/>
                <a:satOff val="13449"/>
                <a:lumOff val="1078"/>
                <a:alphaOff val="0"/>
                <a:tint val="50000"/>
                <a:satMod val="300000"/>
              </a:schemeClr>
            </a:gs>
            <a:gs pos="35000">
              <a:schemeClr val="accent4">
                <a:hueOff val="-2232385"/>
                <a:satOff val="13449"/>
                <a:lumOff val="1078"/>
                <a:alphaOff val="0"/>
                <a:tint val="37000"/>
                <a:satMod val="300000"/>
              </a:schemeClr>
            </a:gs>
            <a:gs pos="100000">
              <a:schemeClr val="accent4">
                <a:hueOff val="-2232385"/>
                <a:satOff val="13449"/>
                <a:lumOff val="1078"/>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GB" sz="1600" kern="1200"/>
        </a:p>
      </dsp:txBody>
      <dsp:txXfrm rot="10800000">
        <a:off x="3811497" y="3164657"/>
        <a:ext cx="363442" cy="372229"/>
      </dsp:txXfrm>
    </dsp:sp>
    <dsp:sp modelId="{9D7D203D-4436-4618-87F1-7B3A7285D652}">
      <dsp:nvSpPr>
        <dsp:cNvPr id="0" name=""/>
        <dsp:cNvSpPr/>
      </dsp:nvSpPr>
      <dsp:spPr>
        <a:xfrm>
          <a:off x="1573475" y="2382282"/>
          <a:ext cx="1838166" cy="1838166"/>
        </a:xfrm>
        <a:prstGeom prst="ellipse">
          <a:avLst/>
        </a:prstGeom>
        <a:gradFill rotWithShape="0">
          <a:gsLst>
            <a:gs pos="0">
              <a:schemeClr val="accent4">
                <a:hueOff val="-4464770"/>
                <a:satOff val="26899"/>
                <a:lumOff val="2156"/>
                <a:alphaOff val="0"/>
                <a:tint val="50000"/>
                <a:satMod val="300000"/>
              </a:schemeClr>
            </a:gs>
            <a:gs pos="35000">
              <a:schemeClr val="accent4">
                <a:hueOff val="-4464770"/>
                <a:satOff val="26899"/>
                <a:lumOff val="2156"/>
                <a:alphaOff val="0"/>
                <a:tint val="37000"/>
                <a:satMod val="300000"/>
              </a:schemeClr>
            </a:gs>
            <a:gs pos="100000">
              <a:schemeClr val="accent4">
                <a:hueOff val="-4464770"/>
                <a:satOff val="26899"/>
                <a:lumOff val="2156"/>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5400" tIns="25400" rIns="25400" bIns="25400" numCol="1" spcCol="1270" anchor="ctr" anchorCtr="0">
          <a:noAutofit/>
        </a:bodyPr>
        <a:lstStyle/>
        <a:p>
          <a:pPr marL="0" lvl="0" indent="0" algn="ctr" defTabSz="889000" rtl="0">
            <a:lnSpc>
              <a:spcPct val="90000"/>
            </a:lnSpc>
            <a:spcBef>
              <a:spcPct val="0"/>
            </a:spcBef>
            <a:spcAft>
              <a:spcPct val="35000"/>
            </a:spcAft>
            <a:buNone/>
          </a:pPr>
          <a:r>
            <a:rPr lang="en-GB" sz="2000" kern="1200" dirty="0"/>
            <a:t>Is it reliable? </a:t>
          </a:r>
        </a:p>
      </dsp:txBody>
      <dsp:txXfrm>
        <a:off x="1842668" y="2651475"/>
        <a:ext cx="1299780" cy="1299780"/>
      </dsp:txXfrm>
    </dsp:sp>
    <dsp:sp modelId="{A8A882BF-4345-4ACA-9137-063AFAC26E78}">
      <dsp:nvSpPr>
        <dsp:cNvPr id="0" name=""/>
        <dsp:cNvSpPr/>
      </dsp:nvSpPr>
      <dsp:spPr>
        <a:xfrm rot="18122421">
          <a:off x="2974844" y="1928934"/>
          <a:ext cx="365033" cy="620381"/>
        </a:xfrm>
        <a:prstGeom prst="rightArrow">
          <a:avLst>
            <a:gd name="adj1" fmla="val 60000"/>
            <a:gd name="adj2" fmla="val 50000"/>
          </a:avLst>
        </a:prstGeom>
        <a:gradFill rotWithShape="0">
          <a:gsLst>
            <a:gs pos="0">
              <a:schemeClr val="accent4">
                <a:hueOff val="-4464770"/>
                <a:satOff val="26899"/>
                <a:lumOff val="2156"/>
                <a:alphaOff val="0"/>
                <a:tint val="50000"/>
                <a:satMod val="300000"/>
              </a:schemeClr>
            </a:gs>
            <a:gs pos="35000">
              <a:schemeClr val="accent4">
                <a:hueOff val="-4464770"/>
                <a:satOff val="26899"/>
                <a:lumOff val="2156"/>
                <a:alphaOff val="0"/>
                <a:tint val="37000"/>
                <a:satMod val="300000"/>
              </a:schemeClr>
            </a:gs>
            <a:gs pos="100000">
              <a:schemeClr val="accent4">
                <a:hueOff val="-4464770"/>
                <a:satOff val="26899"/>
                <a:lumOff val="2156"/>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GB" sz="1600" kern="1200"/>
        </a:p>
      </dsp:txBody>
      <dsp:txXfrm>
        <a:off x="3000551" y="2099424"/>
        <a:ext cx="255523" cy="372229"/>
      </dsp:txXfrm>
    </dsp:sp>
  </dsp:spTree>
</dsp:drawing>
</file>

<file path=ppt/diagrams/layout1.xml><?xml version="1.0" encoding="utf-8"?>
<dgm:layoutDef xmlns:dgm="http://schemas.openxmlformats.org/drawingml/2006/diagram" xmlns:a="http://schemas.openxmlformats.org/drawingml/2006/main" uniqueId="urn:microsoft.com/office/officeart/2005/8/layout/vList3#1">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20/06/2020</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271C06-530D-469F-A1BA-41779AB85BD4}" type="datetimeFigureOut">
              <a:rPr lang="en-GB" smtClean="0"/>
              <a:t>20/06/2020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A431A8-FCA0-4CBE-ABAB-A78DBAEF8320}" type="slidenum">
              <a:rPr lang="en-GB" smtClean="0"/>
              <a:t>‹#›</a:t>
            </a:fld>
            <a:endParaRPr lang="en-GB"/>
          </a:p>
        </p:txBody>
      </p:sp>
    </p:spTree>
    <p:extLst>
      <p:ext uri="{BB962C8B-B14F-4D97-AF65-F5344CB8AC3E}">
        <p14:creationId xmlns:p14="http://schemas.microsoft.com/office/powerpoint/2010/main" val="2559640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Rot="1" noChangeAspect="1" noChangeArrowheads="1" noTextEdit="1"/>
          </p:cNvSpPr>
          <p:nvPr>
            <p:ph type="sldImg"/>
          </p:nvPr>
        </p:nvSpPr>
        <p:spPr>
          <a:xfrm>
            <a:off x="917575" y="744538"/>
            <a:ext cx="4962525" cy="3722687"/>
          </a:xfrm>
          <a:ln/>
        </p:spPr>
      </p:sp>
      <p:sp>
        <p:nvSpPr>
          <p:cNvPr id="61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anose="020B0604020202020204" pitchFamily="34" charset="0"/>
              <a:ea typeface="ＭＳ Ｐゴシック" panose="020B0600070205080204" pitchFamily="34" charset="-128"/>
            </a:endParaRPr>
          </a:p>
          <a:p>
            <a:endParaRPr lang="en-GB" altLang="en-US" dirty="0">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23835946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b="1" dirty="0"/>
              <a:t>Currency:</a:t>
            </a:r>
            <a:r>
              <a:rPr lang="en-US" altLang="en-US" dirty="0"/>
              <a:t> The timeliness of the information.  When was the information published or posted?  Has the information been revised or updated?  Does your topic require current information, or will older sources work as well?  Are the links functional? </a:t>
            </a:r>
          </a:p>
          <a:p>
            <a:pPr eaLnBrk="1" hangingPunct="1">
              <a:spcBef>
                <a:spcPct val="0"/>
              </a:spcBef>
            </a:pPr>
            <a:r>
              <a:rPr lang="en-US" altLang="en-US" b="1" dirty="0"/>
              <a:t>Relevance: </a:t>
            </a:r>
            <a:r>
              <a:rPr lang="en-US" altLang="en-US" dirty="0"/>
              <a:t>The importance of the information for your needs. Does the information relate to your topic or answer your question?  Who is the intended audience?  Is the information at an appropriate level (i.e. not too elementary or advanced for your needs)?  Have you looked at a variety of sources before determining this is one you will use? Would you be comfortable citing this source in your research paper?  </a:t>
            </a:r>
          </a:p>
          <a:p>
            <a:pPr eaLnBrk="1" hangingPunct="1">
              <a:spcBef>
                <a:spcPct val="0"/>
              </a:spcBef>
            </a:pPr>
            <a:r>
              <a:rPr lang="en-US" altLang="en-US" b="1" dirty="0"/>
              <a:t>Authority: </a:t>
            </a:r>
            <a:r>
              <a:rPr lang="en-US" altLang="en-US" dirty="0"/>
              <a:t>The source of the information.  Who is the author/publisher/source/sponsor?  What are the author's credentials or organizational affiliations?  Is the author qualified to write on the topic?  Is there contact information, such as a publisher or email address?  Does the URL reveal anything about the author or source?    examples: .com .</a:t>
            </a:r>
            <a:r>
              <a:rPr lang="en-US" altLang="en-US" dirty="0" err="1"/>
              <a:t>edu</a:t>
            </a:r>
            <a:r>
              <a:rPr lang="en-US" altLang="en-US" dirty="0"/>
              <a:t> .gov .org </a:t>
            </a:r>
            <a:r>
              <a:rPr lang="en-US" altLang="en-US" dirty="0" err="1"/>
              <a:t>.net</a:t>
            </a:r>
            <a:r>
              <a:rPr lang="en-US" altLang="en-US" dirty="0"/>
              <a:t>  </a:t>
            </a:r>
          </a:p>
          <a:p>
            <a:pPr eaLnBrk="1" hangingPunct="1">
              <a:spcBef>
                <a:spcPct val="0"/>
              </a:spcBef>
            </a:pPr>
            <a:r>
              <a:rPr lang="en-US" altLang="en-US" b="1" dirty="0"/>
              <a:t>Accuracy: </a:t>
            </a:r>
            <a:r>
              <a:rPr lang="en-US" altLang="en-US" dirty="0"/>
              <a:t>The reliability, truthfulness and correctness of the content. Where does the information come from?  Is the information supported by evidence?  Has the information been reviewed or refereed?  Can you verify any of the information in another source or from personal knowledge?  Does the language or tone seem unbiased and free of emotion? Are there spelling, grammar or typographical errors?  </a:t>
            </a:r>
          </a:p>
          <a:p>
            <a:pPr eaLnBrk="1" hangingPunct="1">
              <a:spcBef>
                <a:spcPct val="0"/>
              </a:spcBef>
            </a:pPr>
            <a:r>
              <a:rPr lang="en-US" altLang="en-US" b="1" dirty="0"/>
              <a:t>Purpose: </a:t>
            </a:r>
            <a:r>
              <a:rPr lang="en-US" altLang="en-US" dirty="0"/>
              <a:t>The reason the information exists. What is the purpose of the information? Is it to inform, teach, sell, entertain or persuade?  Do the authors/sponsors make their intentions or purpose clear?  Is the information fact, opinion or propaganda?  Does the point of view appear objective and impartial? Are there political, ideological, cultural, religious, institutional or personal biases?</a:t>
            </a:r>
            <a:endParaRPr lang="en-GB" altLang="en-US" dirty="0"/>
          </a:p>
        </p:txBody>
      </p:sp>
      <p:sp>
        <p:nvSpPr>
          <p:cNvPr id="399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91F8E95-ADD5-4643-8D9F-0863450869E1}" type="slidenum">
              <a:rPr lang="en-GB" altLang="en-US" smtClean="0">
                <a:latin typeface="Calibri" panose="020F0502020204030204" pitchFamily="34" charset="0"/>
              </a:rPr>
              <a:pPr/>
              <a:t>6</a:t>
            </a:fld>
            <a:endParaRPr lang="en-GB" altLang="en-US">
              <a:latin typeface="Calibri" panose="020F0502020204030204" pitchFamily="34" charset="0"/>
            </a:endParaRPr>
          </a:p>
        </p:txBody>
      </p:sp>
    </p:spTree>
    <p:extLst>
      <p:ext uri="{BB962C8B-B14F-4D97-AF65-F5344CB8AC3E}">
        <p14:creationId xmlns:p14="http://schemas.microsoft.com/office/powerpoint/2010/main" val="22098768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Rot="1" noChangeAspect="1" noChangeArrowheads="1" noTextEdit="1"/>
          </p:cNvSpPr>
          <p:nvPr>
            <p:ph type="sldImg"/>
          </p:nvPr>
        </p:nvSpPr>
        <p:spPr>
          <a:xfrm>
            <a:off x="917575" y="744538"/>
            <a:ext cx="4962525" cy="3722687"/>
          </a:xfrm>
          <a:ln/>
        </p:spPr>
      </p:sp>
      <p:sp>
        <p:nvSpPr>
          <p:cNvPr id="61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anose="020B0604020202020204" pitchFamily="34" charset="0"/>
              <a:ea typeface="ＭＳ Ｐゴシック" panose="020B0600070205080204" pitchFamily="34" charset="-128"/>
            </a:endParaRPr>
          </a:p>
          <a:p>
            <a:endParaRPr lang="en-GB" altLang="en-US" dirty="0">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23941420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This is a model to encourage students to make use of as it is easy to commit to memory.</a:t>
            </a:r>
          </a:p>
        </p:txBody>
      </p:sp>
      <p:sp>
        <p:nvSpPr>
          <p:cNvPr id="440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1940174-1205-4D4C-B0B4-49B047684D65}" type="slidenum">
              <a:rPr lang="en-GB" altLang="en-US" smtClean="0">
                <a:solidFill>
                  <a:srgbClr val="000000"/>
                </a:solidFill>
                <a:latin typeface="Calibri" panose="020F0502020204030204" pitchFamily="34" charset="0"/>
              </a:rPr>
              <a:pPr/>
              <a:t>9</a:t>
            </a:fld>
            <a:endParaRPr lang="en-GB" altLang="en-US">
              <a:solidFill>
                <a:srgbClr val="000000"/>
              </a:solidFill>
              <a:latin typeface="Calibri" panose="020F0502020204030204" pitchFamily="34" charset="0"/>
            </a:endParaRPr>
          </a:p>
        </p:txBody>
      </p:sp>
    </p:spTree>
    <p:extLst>
      <p:ext uri="{BB962C8B-B14F-4D97-AF65-F5344CB8AC3E}">
        <p14:creationId xmlns:p14="http://schemas.microsoft.com/office/powerpoint/2010/main" val="33208853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p:txBody>
      </p:sp>
      <p:sp>
        <p:nvSpPr>
          <p:cNvPr id="4" name="Slide Number Placeholder 3"/>
          <p:cNvSpPr>
            <a:spLocks noGrp="1"/>
          </p:cNvSpPr>
          <p:nvPr>
            <p:ph type="sldNum" sz="quarter" idx="10"/>
          </p:nvPr>
        </p:nvSpPr>
        <p:spPr/>
        <p:txBody>
          <a:bodyPr/>
          <a:lstStyle/>
          <a:p>
            <a:fld id="{83A431A8-FCA0-4CBE-ABAB-A78DBAEF8320}" type="slidenum">
              <a:rPr lang="en-GB" smtClean="0"/>
              <a:t>10</a:t>
            </a:fld>
            <a:endParaRPr lang="en-GB"/>
          </a:p>
        </p:txBody>
      </p:sp>
    </p:spTree>
    <p:extLst>
      <p:ext uri="{BB962C8B-B14F-4D97-AF65-F5344CB8AC3E}">
        <p14:creationId xmlns:p14="http://schemas.microsoft.com/office/powerpoint/2010/main" val="21171958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dirty="0"/>
              <a:t>Example: Walk a mile in my shoes – have you heard this phrase?  What does it mean?  “See and experience things from My perspective”.</a:t>
            </a:r>
          </a:p>
        </p:txBody>
      </p:sp>
      <p:sp>
        <p:nvSpPr>
          <p:cNvPr id="471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970BB3A-920D-47BE-B7C1-9FF8D377951A}" type="slidenum">
              <a:rPr lang="en-GB" altLang="en-US" smtClean="0">
                <a:solidFill>
                  <a:srgbClr val="000000"/>
                </a:solidFill>
                <a:latin typeface="Calibri" panose="020F0502020204030204" pitchFamily="34" charset="0"/>
              </a:rPr>
              <a:pPr/>
              <a:t>11</a:t>
            </a:fld>
            <a:endParaRPr lang="en-GB" altLang="en-US">
              <a:solidFill>
                <a:srgbClr val="000000"/>
              </a:solidFill>
              <a:latin typeface="Calibri" panose="020F0502020204030204" pitchFamily="34" charset="0"/>
            </a:endParaRPr>
          </a:p>
        </p:txBody>
      </p:sp>
    </p:spTree>
    <p:extLst>
      <p:ext uri="{BB962C8B-B14F-4D97-AF65-F5344CB8AC3E}">
        <p14:creationId xmlns:p14="http://schemas.microsoft.com/office/powerpoint/2010/main" val="30574498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a:t>
            </a:r>
            <a:r>
              <a:rPr lang="en-GB" baseline="0" dirty="0"/>
              <a:t> find the underlying assumptions by looking at what people write, then making guesses about what they must believe in </a:t>
            </a:r>
            <a:r>
              <a:rPr lang="en-GB" baseline="0" dirty="0" err="1"/>
              <a:t>oreder</a:t>
            </a:r>
            <a:r>
              <a:rPr lang="en-GB" baseline="0" dirty="0"/>
              <a:t> to have written that. We look for the gap between the evidence and the claim by asking the following questions:</a:t>
            </a:r>
          </a:p>
          <a:p>
            <a:endParaRPr lang="en-GB" baseline="0" dirty="0"/>
          </a:p>
          <a:p>
            <a:r>
              <a:rPr lang="en-GB" baseline="0" dirty="0"/>
              <a:t>What must be true if the claim is to follow from this evidence?</a:t>
            </a:r>
          </a:p>
          <a:p>
            <a:r>
              <a:rPr lang="en-GB" baseline="0" dirty="0"/>
              <a:t>What general principle might link this particular claim to this particular evidence?</a:t>
            </a:r>
          </a:p>
          <a:p>
            <a:r>
              <a:rPr lang="en-GB" baseline="0" dirty="0"/>
              <a:t>What beliefs might I expect from this type of person? For example, if you were role-playing a consultant, what would you think about the evidence about consultants being a waste of money? </a:t>
            </a:r>
          </a:p>
          <a:p>
            <a:r>
              <a:rPr lang="en-GB" baseline="0" dirty="0"/>
              <a:t>Could someone believe this evidence and still disagree with the claim? Why?</a:t>
            </a:r>
          </a:p>
        </p:txBody>
      </p:sp>
      <p:sp>
        <p:nvSpPr>
          <p:cNvPr id="4" name="Slide Number Placeholder 3"/>
          <p:cNvSpPr>
            <a:spLocks noGrp="1"/>
          </p:cNvSpPr>
          <p:nvPr>
            <p:ph type="sldNum" sz="quarter" idx="10"/>
          </p:nvPr>
        </p:nvSpPr>
        <p:spPr/>
        <p:txBody>
          <a:bodyPr/>
          <a:lstStyle/>
          <a:p>
            <a:fld id="{83A431A8-FCA0-4CBE-ABAB-A78DBAEF8320}" type="slidenum">
              <a:rPr lang="en-GB" smtClean="0"/>
              <a:t>12</a:t>
            </a:fld>
            <a:endParaRPr lang="en-GB"/>
          </a:p>
        </p:txBody>
      </p:sp>
    </p:spTree>
    <p:extLst>
      <p:ext uri="{BB962C8B-B14F-4D97-AF65-F5344CB8AC3E}">
        <p14:creationId xmlns:p14="http://schemas.microsoft.com/office/powerpoint/2010/main" val="5808914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Confirmation bias?  What is this?  “The tendency to interpret new evidence as confirmation of one’s existing beliefs or theories”.  Any examples?</a:t>
            </a:r>
          </a:p>
        </p:txBody>
      </p:sp>
      <p:sp>
        <p:nvSpPr>
          <p:cNvPr id="501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6D3985B-495B-43F8-918A-7A416C6A5609}" type="slidenum">
              <a:rPr lang="en-GB" altLang="en-US" smtClean="0">
                <a:solidFill>
                  <a:srgbClr val="000000"/>
                </a:solidFill>
                <a:latin typeface="Calibri" panose="020F0502020204030204" pitchFamily="34" charset="0"/>
              </a:rPr>
              <a:pPr/>
              <a:t>13</a:t>
            </a:fld>
            <a:endParaRPr lang="en-GB" altLang="en-US">
              <a:solidFill>
                <a:srgbClr val="000000"/>
              </a:solidFill>
              <a:latin typeface="Calibri" panose="020F0502020204030204" pitchFamily="34" charset="0"/>
            </a:endParaRPr>
          </a:p>
        </p:txBody>
      </p:sp>
    </p:spTree>
    <p:extLst>
      <p:ext uri="{BB962C8B-B14F-4D97-AF65-F5344CB8AC3E}">
        <p14:creationId xmlns:p14="http://schemas.microsoft.com/office/powerpoint/2010/main" val="22472766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a:p>
        </p:txBody>
      </p:sp>
      <p:sp>
        <p:nvSpPr>
          <p:cNvPr id="532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08B71C6-B994-4654-BB1E-254729D4BDBD}" type="slidenum">
              <a:rPr lang="en-GB" altLang="en-US" smtClean="0">
                <a:solidFill>
                  <a:srgbClr val="000000"/>
                </a:solidFill>
                <a:latin typeface="Calibri" panose="020F0502020204030204" pitchFamily="34" charset="0"/>
              </a:rPr>
              <a:pPr/>
              <a:t>15</a:t>
            </a:fld>
            <a:endParaRPr lang="en-GB" altLang="en-US">
              <a:solidFill>
                <a:srgbClr val="000000"/>
              </a:solidFill>
              <a:latin typeface="Calibri" panose="020F0502020204030204" pitchFamily="34" charset="0"/>
            </a:endParaRPr>
          </a:p>
        </p:txBody>
      </p:sp>
    </p:spTree>
    <p:extLst>
      <p:ext uri="{BB962C8B-B14F-4D97-AF65-F5344CB8AC3E}">
        <p14:creationId xmlns:p14="http://schemas.microsoft.com/office/powerpoint/2010/main" val="39441577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a:p>
        </p:txBody>
      </p:sp>
      <p:sp>
        <p:nvSpPr>
          <p:cNvPr id="563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AFF6B4A-9857-4417-944F-06BE6232D067}" type="slidenum">
              <a:rPr lang="en-GB" altLang="en-US" smtClean="0">
                <a:solidFill>
                  <a:srgbClr val="000000"/>
                </a:solidFill>
                <a:latin typeface="Calibri" panose="020F0502020204030204" pitchFamily="34" charset="0"/>
              </a:rPr>
              <a:pPr/>
              <a:t>17</a:t>
            </a:fld>
            <a:endParaRPr lang="en-GB" altLang="en-US">
              <a:solidFill>
                <a:srgbClr val="000000"/>
              </a:solidFill>
              <a:latin typeface="Calibri" panose="020F0502020204030204" pitchFamily="34" charset="0"/>
            </a:endParaRPr>
          </a:p>
        </p:txBody>
      </p:sp>
    </p:spTree>
    <p:extLst>
      <p:ext uri="{BB962C8B-B14F-4D97-AF65-F5344CB8AC3E}">
        <p14:creationId xmlns:p14="http://schemas.microsoft.com/office/powerpoint/2010/main" val="1765358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dirty="0"/>
              <a:t>Socratic questioning is “disciplined questioning that can be used to pursue thought in many directions and for many purposes, including: to explore complex ideas, to get to the truth of things, to open up issues and problems, to uncover assumptions, to analyse concepts, to distinguish what we know from what we don’t know, to follow logical implications of thought or to control the discussion.  Socratic questioning is usually systematic, disciplined, deep and usually focuses on fundamental concepts, principles, theories, issues or problems.  Used in teaching and Psychology…..also coaching?</a:t>
            </a:r>
          </a:p>
        </p:txBody>
      </p:sp>
      <p:sp>
        <p:nvSpPr>
          <p:cNvPr id="604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B53069C-4208-460F-9FA1-BE80B97B2C66}" type="slidenum">
              <a:rPr lang="en-GB" altLang="en-US" smtClean="0">
                <a:solidFill>
                  <a:srgbClr val="000000"/>
                </a:solidFill>
                <a:latin typeface="Calibri" panose="020F0502020204030204" pitchFamily="34" charset="0"/>
              </a:rPr>
              <a:pPr/>
              <a:t>18</a:t>
            </a:fld>
            <a:endParaRPr lang="en-GB" altLang="en-US">
              <a:solidFill>
                <a:srgbClr val="000000"/>
              </a:solidFill>
              <a:latin typeface="Calibri" panose="020F0502020204030204" pitchFamily="34" charset="0"/>
            </a:endParaRPr>
          </a:p>
        </p:txBody>
      </p:sp>
    </p:spTree>
    <p:extLst>
      <p:ext uri="{BB962C8B-B14F-4D97-AF65-F5344CB8AC3E}">
        <p14:creationId xmlns:p14="http://schemas.microsoft.com/office/powerpoint/2010/main" val="20761588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b="1" dirty="0"/>
              <a:t>Probing underling concepts</a:t>
            </a:r>
          </a:p>
          <a:p>
            <a:pPr eaLnBrk="1" hangingPunct="1">
              <a:spcBef>
                <a:spcPct val="0"/>
              </a:spcBef>
            </a:pPr>
            <a:r>
              <a:rPr lang="en-GB" altLang="en-US" dirty="0"/>
              <a:t>Get them to think more about what exactly they are asking or thinking about. Prove the concepts behind their argument. Basic 'tell me more' questions that get them to go deeper. </a:t>
            </a:r>
          </a:p>
          <a:p>
            <a:pPr eaLnBrk="1" hangingPunct="1">
              <a:spcBef>
                <a:spcPct val="0"/>
              </a:spcBef>
            </a:pPr>
            <a:r>
              <a:rPr lang="en-GB" altLang="en-US" dirty="0"/>
              <a:t>Here are some useful examples: </a:t>
            </a:r>
          </a:p>
          <a:p>
            <a:pPr eaLnBrk="1" hangingPunct="1">
              <a:spcBef>
                <a:spcPct val="0"/>
              </a:spcBef>
              <a:buFontTx/>
              <a:buChar char="•"/>
            </a:pPr>
            <a:r>
              <a:rPr lang="en-GB" altLang="en-US" i="1" dirty="0"/>
              <a:t>Why are you saying that? </a:t>
            </a:r>
            <a:endParaRPr lang="en-GB" altLang="en-US" dirty="0"/>
          </a:p>
          <a:p>
            <a:pPr eaLnBrk="1" hangingPunct="1">
              <a:spcBef>
                <a:spcPct val="0"/>
              </a:spcBef>
              <a:buFontTx/>
              <a:buChar char="•"/>
            </a:pPr>
            <a:r>
              <a:rPr lang="en-GB" altLang="en-US" i="1" dirty="0"/>
              <a:t>What exactly does this mean? </a:t>
            </a:r>
            <a:endParaRPr lang="en-GB" altLang="en-US" dirty="0"/>
          </a:p>
          <a:p>
            <a:pPr eaLnBrk="1" hangingPunct="1">
              <a:spcBef>
                <a:spcPct val="0"/>
              </a:spcBef>
              <a:buFontTx/>
              <a:buChar char="•"/>
            </a:pPr>
            <a:r>
              <a:rPr lang="en-GB" altLang="en-US" i="1" dirty="0"/>
              <a:t>What do we already know about this? </a:t>
            </a:r>
            <a:endParaRPr lang="en-GB" altLang="en-US" dirty="0"/>
          </a:p>
          <a:p>
            <a:pPr eaLnBrk="1" hangingPunct="1">
              <a:spcBef>
                <a:spcPct val="0"/>
              </a:spcBef>
              <a:buFontTx/>
              <a:buChar char="•"/>
            </a:pPr>
            <a:r>
              <a:rPr lang="en-GB" altLang="en-US" i="1" dirty="0"/>
              <a:t>Can you give me an example?</a:t>
            </a:r>
            <a:r>
              <a:rPr lang="en-GB" altLang="en-US" dirty="0"/>
              <a:t> </a:t>
            </a:r>
          </a:p>
          <a:p>
            <a:pPr eaLnBrk="1" hangingPunct="1">
              <a:spcBef>
                <a:spcPct val="0"/>
              </a:spcBef>
              <a:buFontTx/>
              <a:buChar char="•"/>
            </a:pPr>
            <a:r>
              <a:rPr lang="en-GB" altLang="en-US" i="1" dirty="0"/>
              <a:t>Are you saying ... or ... ?</a:t>
            </a:r>
            <a:r>
              <a:rPr lang="en-GB" altLang="en-US" dirty="0"/>
              <a:t> </a:t>
            </a:r>
          </a:p>
          <a:p>
            <a:pPr eaLnBrk="1" hangingPunct="1">
              <a:spcBef>
                <a:spcPct val="0"/>
              </a:spcBef>
              <a:buFontTx/>
              <a:buChar char="•"/>
            </a:pPr>
            <a:endParaRPr lang="en-GB" altLang="en-US" dirty="0"/>
          </a:p>
          <a:p>
            <a:pPr eaLnBrk="1" hangingPunct="1">
              <a:spcBef>
                <a:spcPct val="0"/>
              </a:spcBef>
            </a:pPr>
            <a:r>
              <a:rPr lang="en-GB" altLang="en-US" b="1" dirty="0"/>
              <a:t>Probing assumptions</a:t>
            </a:r>
          </a:p>
          <a:p>
            <a:pPr eaLnBrk="1" hangingPunct="1">
              <a:spcBef>
                <a:spcPct val="0"/>
              </a:spcBef>
            </a:pPr>
            <a:r>
              <a:rPr lang="en-GB" altLang="en-US" dirty="0"/>
              <a:t>Probing of assumptions makes them think about the presuppositions and unquestioned beliefs on which they are founding their argument. People often use weakly understood assumptions to supports for their arguments. </a:t>
            </a:r>
          </a:p>
          <a:p>
            <a:pPr eaLnBrk="1" hangingPunct="1">
              <a:spcBef>
                <a:spcPct val="0"/>
              </a:spcBef>
            </a:pPr>
            <a:r>
              <a:rPr lang="en-GB" altLang="en-US" dirty="0"/>
              <a:t>Here are some useful examples: </a:t>
            </a:r>
          </a:p>
          <a:p>
            <a:pPr eaLnBrk="1" hangingPunct="1">
              <a:spcBef>
                <a:spcPct val="0"/>
              </a:spcBef>
              <a:buFontTx/>
              <a:buChar char="•"/>
            </a:pPr>
            <a:r>
              <a:rPr lang="en-GB" altLang="en-US" i="1" dirty="0"/>
              <a:t>What else could we assume? </a:t>
            </a:r>
            <a:endParaRPr lang="en-GB" altLang="en-US" dirty="0"/>
          </a:p>
          <a:p>
            <a:pPr eaLnBrk="1" hangingPunct="1">
              <a:spcBef>
                <a:spcPct val="0"/>
              </a:spcBef>
              <a:buFontTx/>
              <a:buChar char="•"/>
            </a:pPr>
            <a:r>
              <a:rPr lang="en-GB" altLang="en-US" i="1" dirty="0"/>
              <a:t>You seem to be assuming ... ?</a:t>
            </a:r>
            <a:r>
              <a:rPr lang="en-GB" altLang="en-US" dirty="0"/>
              <a:t> </a:t>
            </a:r>
          </a:p>
          <a:p>
            <a:pPr eaLnBrk="1" hangingPunct="1">
              <a:spcBef>
                <a:spcPct val="0"/>
              </a:spcBef>
              <a:buFontTx/>
              <a:buChar char="•"/>
            </a:pPr>
            <a:r>
              <a:rPr lang="en-GB" altLang="en-US" i="1" dirty="0"/>
              <a:t>How did you choose those assumptions?</a:t>
            </a:r>
            <a:r>
              <a:rPr lang="en-GB" altLang="en-US" dirty="0"/>
              <a:t> </a:t>
            </a:r>
          </a:p>
          <a:p>
            <a:pPr eaLnBrk="1" hangingPunct="1">
              <a:spcBef>
                <a:spcPct val="0"/>
              </a:spcBef>
              <a:buFontTx/>
              <a:buChar char="•"/>
            </a:pPr>
            <a:r>
              <a:rPr lang="en-GB" altLang="en-US" i="1" dirty="0"/>
              <a:t>Please explain why/how ... ?</a:t>
            </a:r>
            <a:r>
              <a:rPr lang="en-GB" altLang="en-US" dirty="0"/>
              <a:t> </a:t>
            </a:r>
          </a:p>
          <a:p>
            <a:pPr eaLnBrk="1" hangingPunct="1">
              <a:spcBef>
                <a:spcPct val="0"/>
              </a:spcBef>
              <a:buFontTx/>
              <a:buChar char="•"/>
            </a:pPr>
            <a:r>
              <a:rPr lang="en-GB" altLang="en-US" i="1" dirty="0"/>
              <a:t>How can you verify or disprove that assumption? </a:t>
            </a:r>
            <a:endParaRPr lang="en-GB" altLang="en-US" dirty="0"/>
          </a:p>
          <a:p>
            <a:pPr eaLnBrk="1" hangingPunct="1">
              <a:spcBef>
                <a:spcPct val="0"/>
              </a:spcBef>
              <a:buFontTx/>
              <a:buChar char="•"/>
            </a:pPr>
            <a:r>
              <a:rPr lang="en-GB" altLang="en-US" i="1" dirty="0"/>
              <a:t>What would happen if ... ?</a:t>
            </a:r>
            <a:r>
              <a:rPr lang="en-GB" altLang="en-US" dirty="0"/>
              <a:t> </a:t>
            </a:r>
          </a:p>
          <a:p>
            <a:pPr eaLnBrk="1" hangingPunct="1">
              <a:spcBef>
                <a:spcPct val="0"/>
              </a:spcBef>
              <a:buFontTx/>
              <a:buChar char="•"/>
            </a:pPr>
            <a:r>
              <a:rPr lang="en-GB" altLang="en-US" i="1" dirty="0"/>
              <a:t>Do you agree or disagree with ... ?</a:t>
            </a:r>
            <a:r>
              <a:rPr lang="en-GB" altLang="en-US" dirty="0"/>
              <a:t> </a:t>
            </a:r>
          </a:p>
          <a:p>
            <a:pPr eaLnBrk="1" hangingPunct="1">
              <a:spcBef>
                <a:spcPct val="0"/>
              </a:spcBef>
            </a:pPr>
            <a:endParaRPr lang="en-GB" altLang="en-US" b="1" dirty="0"/>
          </a:p>
          <a:p>
            <a:pPr eaLnBrk="1" hangingPunct="1">
              <a:spcBef>
                <a:spcPct val="0"/>
              </a:spcBef>
            </a:pPr>
            <a:r>
              <a:rPr lang="en-GB" altLang="en-US" b="1" dirty="0"/>
              <a:t>Probing the evidence</a:t>
            </a:r>
          </a:p>
          <a:p>
            <a:pPr eaLnBrk="1" hangingPunct="1">
              <a:spcBef>
                <a:spcPct val="0"/>
              </a:spcBef>
            </a:pPr>
            <a:r>
              <a:rPr lang="en-GB" altLang="en-US" dirty="0"/>
              <a:t>When they describe the evidence behind the arguments, prove if those are fact or fiction. Facts are stubborn things. People often use weak, refutable evidence to support for their arguments. </a:t>
            </a:r>
          </a:p>
          <a:p>
            <a:pPr eaLnBrk="1" hangingPunct="1">
              <a:spcBef>
                <a:spcPct val="0"/>
              </a:spcBef>
            </a:pPr>
            <a:r>
              <a:rPr lang="en-GB" altLang="en-US" dirty="0"/>
              <a:t>Here are some useful examples: </a:t>
            </a:r>
          </a:p>
          <a:p>
            <a:pPr eaLnBrk="1" hangingPunct="1">
              <a:spcBef>
                <a:spcPct val="0"/>
              </a:spcBef>
              <a:buFontTx/>
              <a:buChar char="•"/>
            </a:pPr>
            <a:r>
              <a:rPr lang="en-GB" altLang="en-US" i="1" dirty="0"/>
              <a:t>Why is that happening? </a:t>
            </a:r>
            <a:endParaRPr lang="en-GB" altLang="en-US" dirty="0"/>
          </a:p>
          <a:p>
            <a:pPr eaLnBrk="1" hangingPunct="1">
              <a:spcBef>
                <a:spcPct val="0"/>
              </a:spcBef>
              <a:buFontTx/>
              <a:buChar char="•"/>
            </a:pPr>
            <a:r>
              <a:rPr lang="en-GB" altLang="en-US" i="1" dirty="0"/>
              <a:t>How do you know this?</a:t>
            </a:r>
            <a:r>
              <a:rPr lang="en-GB" altLang="en-US" dirty="0"/>
              <a:t> </a:t>
            </a:r>
          </a:p>
          <a:p>
            <a:pPr eaLnBrk="1" hangingPunct="1">
              <a:spcBef>
                <a:spcPct val="0"/>
              </a:spcBef>
              <a:buFontTx/>
              <a:buChar char="•"/>
            </a:pPr>
            <a:r>
              <a:rPr lang="en-GB" altLang="en-US" i="1" dirty="0"/>
              <a:t>Show me ... ?</a:t>
            </a:r>
            <a:r>
              <a:rPr lang="en-GB" altLang="en-US" dirty="0"/>
              <a:t> </a:t>
            </a:r>
          </a:p>
          <a:p>
            <a:pPr eaLnBrk="1" hangingPunct="1">
              <a:spcBef>
                <a:spcPct val="0"/>
              </a:spcBef>
              <a:buFontTx/>
              <a:buChar char="•"/>
            </a:pPr>
            <a:r>
              <a:rPr lang="en-GB" altLang="en-US" i="1" dirty="0"/>
              <a:t>Can you give me an example of that? </a:t>
            </a:r>
            <a:endParaRPr lang="en-GB" altLang="en-US" dirty="0"/>
          </a:p>
          <a:p>
            <a:pPr eaLnBrk="1" hangingPunct="1">
              <a:spcBef>
                <a:spcPct val="0"/>
              </a:spcBef>
              <a:buFontTx/>
              <a:buChar char="•"/>
            </a:pPr>
            <a:r>
              <a:rPr lang="en-GB" altLang="en-US" i="1" dirty="0"/>
              <a:t>What do you think causes ... ? </a:t>
            </a:r>
            <a:endParaRPr lang="en-GB" altLang="en-US" dirty="0"/>
          </a:p>
          <a:p>
            <a:pPr eaLnBrk="1" hangingPunct="1">
              <a:spcBef>
                <a:spcPct val="0"/>
              </a:spcBef>
              <a:buFontTx/>
              <a:buChar char="•"/>
            </a:pPr>
            <a:r>
              <a:rPr lang="en-GB" altLang="en-US" i="1" dirty="0"/>
              <a:t>What is the nature of this?</a:t>
            </a:r>
            <a:r>
              <a:rPr lang="en-GB" altLang="en-US" dirty="0"/>
              <a:t> </a:t>
            </a:r>
          </a:p>
          <a:p>
            <a:pPr eaLnBrk="1" hangingPunct="1">
              <a:spcBef>
                <a:spcPct val="0"/>
              </a:spcBef>
              <a:buFontTx/>
              <a:buChar char="•"/>
            </a:pPr>
            <a:r>
              <a:rPr lang="en-GB" altLang="en-US" i="1" dirty="0"/>
              <a:t>Are these reasons good enough?</a:t>
            </a:r>
            <a:r>
              <a:rPr lang="en-GB" altLang="en-US" dirty="0"/>
              <a:t> </a:t>
            </a:r>
          </a:p>
          <a:p>
            <a:pPr eaLnBrk="1" hangingPunct="1">
              <a:spcBef>
                <a:spcPct val="0"/>
              </a:spcBef>
              <a:buFontTx/>
              <a:buChar char="•"/>
            </a:pPr>
            <a:r>
              <a:rPr lang="en-GB" altLang="en-US" i="1" dirty="0"/>
              <a:t>How can I be sure of what you are saying? </a:t>
            </a:r>
            <a:endParaRPr lang="en-GB" altLang="en-US" dirty="0"/>
          </a:p>
          <a:p>
            <a:pPr eaLnBrk="1" hangingPunct="1">
              <a:spcBef>
                <a:spcPct val="0"/>
              </a:spcBef>
              <a:buFontTx/>
              <a:buChar char="•"/>
            </a:pPr>
            <a:r>
              <a:rPr lang="en-GB" altLang="en-US" i="1" dirty="0"/>
              <a:t>Why is ... happening? </a:t>
            </a:r>
            <a:endParaRPr lang="en-GB" altLang="en-US" dirty="0"/>
          </a:p>
          <a:p>
            <a:pPr eaLnBrk="1" hangingPunct="1">
              <a:spcBef>
                <a:spcPct val="0"/>
              </a:spcBef>
              <a:buFontTx/>
              <a:buChar char="•"/>
            </a:pPr>
            <a:r>
              <a:rPr lang="en-GB" altLang="en-US" i="1" dirty="0"/>
              <a:t>What evidence is there to support what you are saying?</a:t>
            </a:r>
            <a:r>
              <a:rPr lang="en-GB" altLang="en-US" dirty="0"/>
              <a:t> </a:t>
            </a:r>
          </a:p>
          <a:p>
            <a:pPr eaLnBrk="1" hangingPunct="1">
              <a:spcBef>
                <a:spcPct val="0"/>
              </a:spcBef>
              <a:buFontTx/>
              <a:buChar char="•"/>
            </a:pPr>
            <a:r>
              <a:rPr lang="en-GB" altLang="en-US" i="1" dirty="0"/>
              <a:t>On what authority are you basing your argument?</a:t>
            </a:r>
            <a:r>
              <a:rPr lang="en-GB" altLang="en-US" dirty="0"/>
              <a:t> </a:t>
            </a:r>
          </a:p>
          <a:p>
            <a:pPr eaLnBrk="1" hangingPunct="1">
              <a:spcBef>
                <a:spcPct val="0"/>
              </a:spcBef>
            </a:pPr>
            <a:endParaRPr lang="en-GB" altLang="en-US" b="1" dirty="0"/>
          </a:p>
          <a:p>
            <a:pPr eaLnBrk="1" hangingPunct="1">
              <a:spcBef>
                <a:spcPct val="0"/>
              </a:spcBef>
            </a:pPr>
            <a:r>
              <a:rPr lang="en-GB" altLang="en-US" b="1" dirty="0"/>
              <a:t>Questioning underling position</a:t>
            </a:r>
          </a:p>
          <a:p>
            <a:pPr eaLnBrk="1" hangingPunct="1">
              <a:spcBef>
                <a:spcPct val="0"/>
              </a:spcBef>
            </a:pPr>
            <a:r>
              <a:rPr lang="en-GB" altLang="en-US" dirty="0"/>
              <a:t>If arguments are  given from a particular position you can try not attack the arguments directly but attack the underling foundation -- the position on which they are explicitly or implicitly based. It is important that there might be  other, equally valid, viewpoints. </a:t>
            </a:r>
          </a:p>
          <a:p>
            <a:pPr eaLnBrk="1" hangingPunct="1">
              <a:spcBef>
                <a:spcPct val="0"/>
              </a:spcBef>
            </a:pPr>
            <a:r>
              <a:rPr lang="en-GB" altLang="en-US" dirty="0"/>
              <a:t>Here are some useful examples: </a:t>
            </a:r>
          </a:p>
          <a:p>
            <a:pPr eaLnBrk="1" hangingPunct="1">
              <a:spcBef>
                <a:spcPct val="0"/>
              </a:spcBef>
              <a:buFontTx/>
              <a:buChar char="•"/>
            </a:pPr>
            <a:r>
              <a:rPr lang="en-GB" altLang="en-US" i="1" dirty="0"/>
              <a:t>Does this approach is reasonable, justifiable?</a:t>
            </a:r>
            <a:r>
              <a:rPr lang="en-GB" altLang="en-US" dirty="0"/>
              <a:t> </a:t>
            </a:r>
          </a:p>
          <a:p>
            <a:pPr eaLnBrk="1" hangingPunct="1">
              <a:spcBef>
                <a:spcPct val="0"/>
              </a:spcBef>
              <a:buFontTx/>
              <a:buChar char="•"/>
            </a:pPr>
            <a:r>
              <a:rPr lang="en-GB" altLang="en-US" i="1" dirty="0"/>
              <a:t>What alternative ways of looking at this are there? </a:t>
            </a:r>
            <a:endParaRPr lang="en-GB" altLang="en-US" dirty="0"/>
          </a:p>
          <a:p>
            <a:pPr eaLnBrk="1" hangingPunct="1">
              <a:spcBef>
                <a:spcPct val="0"/>
              </a:spcBef>
              <a:buFontTx/>
              <a:buChar char="•"/>
            </a:pPr>
            <a:r>
              <a:rPr lang="en-GB" altLang="en-US" i="1" dirty="0"/>
              <a:t>Why it is ... necessary? </a:t>
            </a:r>
            <a:endParaRPr lang="en-GB" altLang="en-US" dirty="0"/>
          </a:p>
          <a:p>
            <a:pPr eaLnBrk="1" hangingPunct="1">
              <a:spcBef>
                <a:spcPct val="0"/>
              </a:spcBef>
              <a:buFontTx/>
              <a:buChar char="•"/>
            </a:pPr>
            <a:r>
              <a:rPr lang="en-GB" altLang="en-US" i="1" dirty="0"/>
              <a:t>Who benefits from this? </a:t>
            </a:r>
            <a:endParaRPr lang="en-GB" altLang="en-US" dirty="0"/>
          </a:p>
          <a:p>
            <a:pPr eaLnBrk="1" hangingPunct="1">
              <a:spcBef>
                <a:spcPct val="0"/>
              </a:spcBef>
              <a:buFontTx/>
              <a:buChar char="•"/>
            </a:pPr>
            <a:r>
              <a:rPr lang="en-GB" altLang="en-US" i="1" dirty="0"/>
              <a:t>Why is it better than ...? </a:t>
            </a:r>
            <a:endParaRPr lang="en-GB" altLang="en-US" dirty="0"/>
          </a:p>
          <a:p>
            <a:pPr eaLnBrk="1" hangingPunct="1">
              <a:spcBef>
                <a:spcPct val="0"/>
              </a:spcBef>
              <a:buFontTx/>
              <a:buChar char="•"/>
            </a:pPr>
            <a:r>
              <a:rPr lang="en-GB" altLang="en-US" i="1" dirty="0"/>
              <a:t>What are the strengths and weaknesses of...? </a:t>
            </a:r>
            <a:endParaRPr lang="en-GB" altLang="en-US" dirty="0"/>
          </a:p>
          <a:p>
            <a:pPr eaLnBrk="1" hangingPunct="1">
              <a:spcBef>
                <a:spcPct val="0"/>
              </a:spcBef>
              <a:buFontTx/>
              <a:buChar char="•"/>
            </a:pPr>
            <a:r>
              <a:rPr lang="en-GB" altLang="en-US" i="1" dirty="0"/>
              <a:t>What are similarities between ... and ... ?</a:t>
            </a:r>
            <a:r>
              <a:rPr lang="en-GB" altLang="en-US" dirty="0"/>
              <a:t> </a:t>
            </a:r>
          </a:p>
          <a:p>
            <a:pPr eaLnBrk="1" hangingPunct="1">
              <a:spcBef>
                <a:spcPct val="0"/>
              </a:spcBef>
              <a:buFontTx/>
              <a:buChar char="•"/>
            </a:pPr>
            <a:r>
              <a:rPr lang="en-GB" altLang="en-US" i="1" dirty="0"/>
              <a:t>What are differences between ... and ... ? </a:t>
            </a:r>
            <a:r>
              <a:rPr lang="en-GB" altLang="en-US" dirty="0"/>
              <a:t>  </a:t>
            </a:r>
          </a:p>
          <a:p>
            <a:pPr eaLnBrk="1" hangingPunct="1">
              <a:spcBef>
                <a:spcPct val="0"/>
              </a:spcBef>
              <a:buFontTx/>
              <a:buChar char="•"/>
            </a:pPr>
            <a:r>
              <a:rPr lang="en-GB" altLang="en-US" i="1" dirty="0"/>
              <a:t>How could you look at this in another way?</a:t>
            </a:r>
          </a:p>
          <a:p>
            <a:pPr eaLnBrk="1" hangingPunct="1">
              <a:spcBef>
                <a:spcPct val="0"/>
              </a:spcBef>
              <a:buFontTx/>
              <a:buNone/>
            </a:pPr>
            <a:endParaRPr lang="en-GB" altLang="en-US" b="1" dirty="0"/>
          </a:p>
          <a:p>
            <a:pPr eaLnBrk="1" hangingPunct="1">
              <a:spcBef>
                <a:spcPct val="0"/>
              </a:spcBef>
            </a:pPr>
            <a:r>
              <a:rPr lang="en-GB" altLang="en-US" b="1" dirty="0"/>
              <a:t>Probe implications and consequences</a:t>
            </a:r>
          </a:p>
          <a:p>
            <a:pPr eaLnBrk="1" hangingPunct="1">
              <a:spcBef>
                <a:spcPct val="0"/>
              </a:spcBef>
            </a:pPr>
            <a:r>
              <a:rPr lang="en-GB" altLang="en-US" dirty="0"/>
              <a:t>The argument that they give may have logical implications/consequences that can be predicted. Do these make sense? Are they desirable?. Here are some useful examples: </a:t>
            </a:r>
          </a:p>
          <a:p>
            <a:pPr eaLnBrk="1" hangingPunct="1">
              <a:spcBef>
                <a:spcPct val="0"/>
              </a:spcBef>
              <a:buFontTx/>
              <a:buChar char="•"/>
            </a:pPr>
            <a:r>
              <a:rPr lang="en-GB" altLang="en-US" i="1" dirty="0"/>
              <a:t>Then what would happen?</a:t>
            </a:r>
            <a:r>
              <a:rPr lang="en-GB" altLang="en-US" dirty="0"/>
              <a:t> </a:t>
            </a:r>
          </a:p>
          <a:p>
            <a:pPr eaLnBrk="1" hangingPunct="1">
              <a:spcBef>
                <a:spcPct val="0"/>
              </a:spcBef>
              <a:buFontTx/>
              <a:buChar char="•"/>
            </a:pPr>
            <a:r>
              <a:rPr lang="en-GB" altLang="en-US" i="1" dirty="0"/>
              <a:t>What are the consequences of that assumption? </a:t>
            </a:r>
            <a:endParaRPr lang="en-GB" altLang="en-US" dirty="0"/>
          </a:p>
          <a:p>
            <a:pPr eaLnBrk="1" hangingPunct="1">
              <a:spcBef>
                <a:spcPct val="0"/>
              </a:spcBef>
              <a:buFontTx/>
              <a:buChar char="•"/>
            </a:pPr>
            <a:r>
              <a:rPr lang="en-GB" altLang="en-US" i="1" dirty="0"/>
              <a:t>How could ... be used to ... ? </a:t>
            </a:r>
            <a:endParaRPr lang="en-GB" altLang="en-US" dirty="0"/>
          </a:p>
          <a:p>
            <a:pPr eaLnBrk="1" hangingPunct="1">
              <a:spcBef>
                <a:spcPct val="0"/>
              </a:spcBef>
              <a:buFontTx/>
              <a:buChar char="•"/>
            </a:pPr>
            <a:r>
              <a:rPr lang="en-GB" altLang="en-US" i="1" dirty="0"/>
              <a:t>What are the implications of ... ? </a:t>
            </a:r>
            <a:endParaRPr lang="en-GB" altLang="en-US" dirty="0"/>
          </a:p>
          <a:p>
            <a:pPr eaLnBrk="1" hangingPunct="1">
              <a:spcBef>
                <a:spcPct val="0"/>
              </a:spcBef>
              <a:buFontTx/>
              <a:buChar char="•"/>
            </a:pPr>
            <a:r>
              <a:rPr lang="en-GB" altLang="en-US" i="1" dirty="0"/>
              <a:t>How does ... fit with what we learned before? </a:t>
            </a:r>
            <a:endParaRPr lang="en-GB" altLang="en-US" dirty="0"/>
          </a:p>
          <a:p>
            <a:pPr eaLnBrk="1" hangingPunct="1">
              <a:spcBef>
                <a:spcPct val="0"/>
              </a:spcBef>
              <a:buFontTx/>
              <a:buChar char="•"/>
            </a:pPr>
            <a:r>
              <a:rPr lang="en-GB" altLang="en-US" i="1" dirty="0"/>
              <a:t>Why is ... important? </a:t>
            </a:r>
            <a:endParaRPr lang="en-GB" altLang="en-US" dirty="0"/>
          </a:p>
          <a:p>
            <a:pPr eaLnBrk="1" hangingPunct="1">
              <a:spcBef>
                <a:spcPct val="0"/>
              </a:spcBef>
              <a:buFontTx/>
              <a:buChar char="•"/>
            </a:pPr>
            <a:r>
              <a:rPr lang="en-GB" altLang="en-US" i="1" dirty="0"/>
              <a:t>Why this approach is considered to be the best ... ? </a:t>
            </a:r>
            <a:endParaRPr lang="en-GB" altLang="en-US" dirty="0"/>
          </a:p>
          <a:p>
            <a:pPr eaLnBrk="1" hangingPunct="1">
              <a:spcBef>
                <a:spcPct val="0"/>
              </a:spcBef>
            </a:pPr>
            <a:endParaRPr lang="en-GB" altLang="en-US" b="1" dirty="0"/>
          </a:p>
          <a:p>
            <a:pPr eaLnBrk="1" hangingPunct="1">
              <a:spcBef>
                <a:spcPct val="0"/>
              </a:spcBef>
            </a:pPr>
            <a:r>
              <a:rPr lang="en-GB" altLang="en-US" b="1" dirty="0"/>
              <a:t>Questions about the question</a:t>
            </a:r>
          </a:p>
          <a:p>
            <a:pPr eaLnBrk="1" hangingPunct="1">
              <a:spcBef>
                <a:spcPct val="0"/>
              </a:spcBef>
            </a:pPr>
            <a:r>
              <a:rPr lang="en-GB" altLang="en-US" dirty="0"/>
              <a:t>Sometimes it is useful to become reflexive about the whole thing, turning the question in on itself.  </a:t>
            </a:r>
          </a:p>
          <a:p>
            <a:pPr eaLnBrk="1" hangingPunct="1">
              <a:spcBef>
                <a:spcPct val="0"/>
              </a:spcBef>
            </a:pPr>
            <a:r>
              <a:rPr lang="en-GB" altLang="en-US" dirty="0"/>
              <a:t>Here are some useful examples: </a:t>
            </a:r>
          </a:p>
          <a:p>
            <a:pPr eaLnBrk="1" hangingPunct="1">
              <a:spcBef>
                <a:spcPct val="0"/>
              </a:spcBef>
              <a:buFontTx/>
              <a:buChar char="•"/>
            </a:pPr>
            <a:r>
              <a:rPr lang="en-GB" altLang="en-US" i="1" dirty="0"/>
              <a:t>What was the point of asking that question? </a:t>
            </a:r>
            <a:endParaRPr lang="en-GB" altLang="en-US" dirty="0"/>
          </a:p>
          <a:p>
            <a:pPr eaLnBrk="1" hangingPunct="1">
              <a:spcBef>
                <a:spcPct val="0"/>
              </a:spcBef>
              <a:buFontTx/>
              <a:buChar char="•"/>
            </a:pPr>
            <a:r>
              <a:rPr lang="en-GB" altLang="en-US" i="1" dirty="0"/>
              <a:t>Why do you think I asked this question?</a:t>
            </a:r>
            <a:r>
              <a:rPr lang="en-GB" altLang="en-US" dirty="0"/>
              <a:t> </a:t>
            </a:r>
          </a:p>
          <a:p>
            <a:pPr eaLnBrk="1" hangingPunct="1">
              <a:spcBef>
                <a:spcPct val="0"/>
              </a:spcBef>
              <a:buFontTx/>
              <a:buChar char="•"/>
            </a:pPr>
            <a:r>
              <a:rPr lang="en-GB" altLang="en-US" i="1" dirty="0"/>
              <a:t>What does that mean? </a:t>
            </a:r>
            <a:endParaRPr lang="en-GB" altLang="en-US" dirty="0"/>
          </a:p>
        </p:txBody>
      </p:sp>
      <p:sp>
        <p:nvSpPr>
          <p:cNvPr id="64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786C594-5E4B-4766-B118-A4A2915556DB}" type="slidenum">
              <a:rPr lang="en-GB" altLang="en-US" smtClean="0">
                <a:solidFill>
                  <a:srgbClr val="000000"/>
                </a:solidFill>
                <a:latin typeface="Calibri" panose="020F0502020204030204" pitchFamily="34" charset="0"/>
              </a:rPr>
              <a:pPr/>
              <a:t>19</a:t>
            </a:fld>
            <a:endParaRPr lang="en-GB" altLang="en-US">
              <a:solidFill>
                <a:srgbClr val="000000"/>
              </a:solidFill>
              <a:latin typeface="Calibri" panose="020F0502020204030204" pitchFamily="34" charset="0"/>
            </a:endParaRPr>
          </a:p>
        </p:txBody>
      </p:sp>
    </p:spTree>
    <p:extLst>
      <p:ext uri="{BB962C8B-B14F-4D97-AF65-F5344CB8AC3E}">
        <p14:creationId xmlns:p14="http://schemas.microsoft.com/office/powerpoint/2010/main" val="17539118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b="1" u="sng" dirty="0"/>
              <a:t>Reliability</a:t>
            </a:r>
          </a:p>
          <a:p>
            <a:pPr eaLnBrk="1" hangingPunct="1">
              <a:spcBef>
                <a:spcPct val="0"/>
              </a:spcBef>
            </a:pPr>
            <a:r>
              <a:rPr lang="en-GB" altLang="en-US" dirty="0"/>
              <a:t>Depends on how consistent the findings are with other research. </a:t>
            </a:r>
          </a:p>
        </p:txBody>
      </p:sp>
      <p:sp>
        <p:nvSpPr>
          <p:cNvPr id="665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9E8680F-7F5D-4184-9F71-729657FF59D4}" type="slidenum">
              <a:rPr lang="en-GB" altLang="en-US" smtClean="0">
                <a:solidFill>
                  <a:srgbClr val="000000"/>
                </a:solidFill>
                <a:latin typeface="Calibri" panose="020F0502020204030204" pitchFamily="34" charset="0"/>
              </a:rPr>
              <a:pPr/>
              <a:t>20</a:t>
            </a:fld>
            <a:endParaRPr lang="en-GB" altLang="en-US">
              <a:solidFill>
                <a:srgbClr val="000000"/>
              </a:solidFill>
              <a:latin typeface="Calibri" panose="020F0502020204030204" pitchFamily="34" charset="0"/>
            </a:endParaRPr>
          </a:p>
        </p:txBody>
      </p:sp>
    </p:spTree>
    <p:extLst>
      <p:ext uri="{BB962C8B-B14F-4D97-AF65-F5344CB8AC3E}">
        <p14:creationId xmlns:p14="http://schemas.microsoft.com/office/powerpoint/2010/main" val="16639134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Rot="1" noChangeAspect="1" noChangeArrowheads="1" noTextEdit="1"/>
          </p:cNvSpPr>
          <p:nvPr>
            <p:ph type="sldImg"/>
          </p:nvPr>
        </p:nvSpPr>
        <p:spPr>
          <a:xfrm>
            <a:off x="917575" y="744538"/>
            <a:ext cx="4962525" cy="3722687"/>
          </a:xfrm>
          <a:ln/>
        </p:spPr>
      </p:sp>
      <p:sp>
        <p:nvSpPr>
          <p:cNvPr id="61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anose="020B0604020202020204" pitchFamily="34" charset="0"/>
              <a:ea typeface="ＭＳ Ｐゴシック" panose="020B0600070205080204" pitchFamily="34" charset="-128"/>
            </a:endParaRPr>
          </a:p>
          <a:p>
            <a:endParaRPr lang="en-GB" altLang="en-US" dirty="0">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124420288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20/06/2020</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20/06/2020</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20/06/2020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20/06/2020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20/06/2020</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20/06/2020</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20/06/2020</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20/06/2020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20/06/2020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20/06/2020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20/06/2020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20/06/2020</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4.xml"/><Relationship Id="rId1" Type="http://schemas.openxmlformats.org/officeDocument/2006/relationships/themeOverride" Target="../theme/themeOverride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google.com/url?sa=i&amp;rct=j&amp;q=&amp;esrc=s&amp;source=images&amp;cd=&amp;cad=rja&amp;uact=8&amp;ved=2ahUKEwi-puGlo47eAhUMWBoKHeeGDnYQjRx6BAgBEAU&amp;url=https://crossexamined.org/identity-argument-soul/&amp;psig=AOvVaw3uJVcdSHIQexW_h03Dmoi1&amp;ust=1539893151733865"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google.com/url?sa=i&amp;rct=j&amp;q=&amp;esrc=s&amp;source=images&amp;cd=&amp;cad=rja&amp;uact=8&amp;ved=2ahUKEwjCycjko47eAhWnz4UKHRmnBpAQjRx6BAgBEAU&amp;url=https://patch.com/georgia/woodstock/the-art-of-discussion-aka-argumentation&amp;psig=AOvVaw3uJVcdSHIQexW_h03Dmoi1&amp;ust=1539893151733865"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google.com/url?sa=i&amp;rct=j&amp;q=&amp;esrc=s&amp;source=images&amp;cd=&amp;cad=rja&amp;uact=8&amp;ved=2ahUKEwim_bKdpI7eAhUnyYUKHfjDCn4QjRx6BAgBEAU&amp;url=https://conicherep.com/2018/06/12/y-si-no-sale-la-ley-nada-se-termina/&amp;psig=AOvVaw1WBUKKCVEbgMPqd08w68_h&amp;ust=1539893426120070"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google.com/url?sa=i&amp;rct=j&amp;q=&amp;esrc=s&amp;source=images&amp;cd=&amp;cad=rja&amp;uact=8&amp;ved=2ahUKEwiTrdvbpI7eAhVRvxoKHQaOAsMQjRx6BAgBEAU&amp;url=https://fr.123rf.com/photo_37116731_probl%C3%A8me-de-communication-illustration-3d-avec-personnage-de-dessin-anim%C3%A9.html&amp;psig=AOvVaw1WBUKKCVEbgMPqd08w68_h&amp;ust=1539893426120070"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a:extLst>
              <a:ext uri="{FF2B5EF4-FFF2-40B4-BE49-F238E27FC236}">
                <a16:creationId xmlns:a16="http://schemas.microsoft.com/office/drawing/2014/main" id="{8D6DDD63-B6D0-4E63-BD49-651DBEFD364C}"/>
              </a:ext>
            </a:extLst>
          </p:cNvPr>
          <p:cNvSpPr>
            <a:spLocks noGrp="1"/>
          </p:cNvSpPr>
          <p:nvPr>
            <p:ph type="subTitle" idx="1"/>
          </p:nvPr>
        </p:nvSpPr>
        <p:spPr>
          <a:xfrm>
            <a:off x="1403648" y="2996952"/>
            <a:ext cx="6768752" cy="2160240"/>
          </a:xfrm>
        </p:spPr>
        <p:txBody>
          <a:bodyPr>
            <a:normAutofit/>
          </a:bodyPr>
          <a:lstStyle/>
          <a:p>
            <a:r>
              <a:rPr lang="en-GB" sz="3600" b="1" dirty="0">
                <a:solidFill>
                  <a:srgbClr val="FFFF00"/>
                </a:solidFill>
              </a:rPr>
              <a:t>Week 3</a:t>
            </a:r>
          </a:p>
          <a:p>
            <a:r>
              <a:rPr lang="en-GB" sz="3600" b="1" dirty="0">
                <a:solidFill>
                  <a:srgbClr val="FFFF00"/>
                </a:solidFill>
              </a:rPr>
              <a:t>Validating evidence</a:t>
            </a:r>
          </a:p>
          <a:p>
            <a:endParaRPr lang="en-GB" sz="3600" b="1" dirty="0">
              <a:solidFill>
                <a:srgbClr val="FFFF00"/>
              </a:solidFill>
            </a:endParaRPr>
          </a:p>
          <a:p>
            <a:endParaRPr lang="en-GB" sz="3600" b="1" dirty="0">
              <a:solidFill>
                <a:srgbClr val="FFFF00"/>
              </a:solidFill>
            </a:endParaRPr>
          </a:p>
        </p:txBody>
      </p:sp>
      <p:sp>
        <p:nvSpPr>
          <p:cNvPr id="7" name="Title 6">
            <a:extLst>
              <a:ext uri="{FF2B5EF4-FFF2-40B4-BE49-F238E27FC236}">
                <a16:creationId xmlns:a16="http://schemas.microsoft.com/office/drawing/2014/main" id="{911A42AD-C9CB-4369-868A-52319A77498B}"/>
              </a:ext>
            </a:extLst>
          </p:cNvPr>
          <p:cNvSpPr>
            <a:spLocks noGrp="1"/>
          </p:cNvSpPr>
          <p:nvPr>
            <p:ph type="ctrTitle"/>
          </p:nvPr>
        </p:nvSpPr>
        <p:spPr>
          <a:xfrm>
            <a:off x="683568" y="1268760"/>
            <a:ext cx="7772400" cy="1470025"/>
          </a:xfrm>
        </p:spPr>
        <p:txBody>
          <a:bodyPr>
            <a:normAutofit/>
          </a:bodyPr>
          <a:lstStyle/>
          <a:p>
            <a:r>
              <a:rPr lang="en-GB" sz="3600" b="1" dirty="0"/>
              <a:t>BMSW5001 Developing workplace critical thinking</a:t>
            </a: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71600" y="2060848"/>
            <a:ext cx="7416825" cy="1107996"/>
          </a:xfrm>
          <a:prstGeom prst="rect">
            <a:avLst/>
          </a:prstGeom>
          <a:noFill/>
        </p:spPr>
        <p:txBody>
          <a:bodyPr wrap="square" lIns="91440" tIns="45720" rIns="91440" bIns="45720">
            <a:spAutoFit/>
          </a:bodyPr>
          <a:lstStyle/>
          <a:p>
            <a:pPr algn="ctr"/>
            <a:r>
              <a:rPr lang="en-US" sz="66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Validating evidence</a:t>
            </a:r>
            <a:endParaRPr lang="en-US" sz="66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Tree>
    <p:extLst>
      <p:ext uri="{BB962C8B-B14F-4D97-AF65-F5344CB8AC3E}">
        <p14:creationId xmlns:p14="http://schemas.microsoft.com/office/powerpoint/2010/main" val="4920346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8863" y="188640"/>
            <a:ext cx="8229600" cy="778098"/>
          </a:xfrm>
        </p:spPr>
        <p:txBody>
          <a:bodyPr>
            <a:normAutofit/>
          </a:bodyPr>
          <a:lstStyle/>
          <a:p>
            <a:pPr>
              <a:defRPr/>
            </a:pPr>
            <a:r>
              <a:rPr lang="en-US" sz="3200" b="1" dirty="0">
                <a:solidFill>
                  <a:srgbClr val="C00000"/>
                </a:solidFill>
              </a:rPr>
              <a:t>Group activity ( Evaluate these sources)</a:t>
            </a:r>
          </a:p>
        </p:txBody>
      </p:sp>
      <p:graphicFrame>
        <p:nvGraphicFramePr>
          <p:cNvPr id="5" name="Table 4"/>
          <p:cNvGraphicFramePr>
            <a:graphicFrameLocks noGrp="1"/>
          </p:cNvGraphicFramePr>
          <p:nvPr>
            <p:extLst>
              <p:ext uri="{D42A27DB-BD31-4B8C-83A1-F6EECF244321}">
                <p14:modId xmlns:p14="http://schemas.microsoft.com/office/powerpoint/2010/main" val="182999028"/>
              </p:ext>
            </p:extLst>
          </p:nvPr>
        </p:nvGraphicFramePr>
        <p:xfrm>
          <a:off x="179511" y="1052736"/>
          <a:ext cx="8856984" cy="4608512"/>
        </p:xfrm>
        <a:graphic>
          <a:graphicData uri="http://schemas.openxmlformats.org/drawingml/2006/table">
            <a:tbl>
              <a:tblPr firstRow="1" firstCol="1" bandRow="1">
                <a:tableStyleId>{5C22544A-7EE6-4342-B048-85BDC9FD1C3A}</a:tableStyleId>
              </a:tblPr>
              <a:tblGrid>
                <a:gridCol w="4428492">
                  <a:extLst>
                    <a:ext uri="{9D8B030D-6E8A-4147-A177-3AD203B41FA5}">
                      <a16:colId xmlns:a16="http://schemas.microsoft.com/office/drawing/2014/main" val="20000"/>
                    </a:ext>
                  </a:extLst>
                </a:gridCol>
                <a:gridCol w="4428492">
                  <a:extLst>
                    <a:ext uri="{9D8B030D-6E8A-4147-A177-3AD203B41FA5}">
                      <a16:colId xmlns:a16="http://schemas.microsoft.com/office/drawing/2014/main" val="20001"/>
                    </a:ext>
                  </a:extLst>
                </a:gridCol>
              </a:tblGrid>
              <a:tr h="4608512">
                <a:tc>
                  <a:txBody>
                    <a:bodyPr/>
                    <a:lstStyle/>
                    <a:p>
                      <a:pPr marL="342900" marR="0" lvl="0" indent="-342900" algn="l" defTabSz="914400" rtl="0" eaLnBrk="1" fontAlgn="auto" latinLnBrk="0" hangingPunct="0">
                        <a:lnSpc>
                          <a:spcPct val="150000"/>
                        </a:lnSpc>
                        <a:spcBef>
                          <a:spcPts val="0"/>
                        </a:spcBef>
                        <a:spcAft>
                          <a:spcPts val="0"/>
                        </a:spcAft>
                        <a:buClrTx/>
                        <a:buSzTx/>
                        <a:buFont typeface="Symbol" panose="05050102010706020507" pitchFamily="18" charset="2"/>
                        <a:buChar char=""/>
                        <a:tabLst/>
                        <a:defRPr/>
                      </a:pPr>
                      <a:r>
                        <a:rPr lang="en-GB" sz="1800" dirty="0">
                          <a:solidFill>
                            <a:schemeClr val="accent1">
                              <a:lumMod val="50000"/>
                            </a:schemeClr>
                          </a:solidFill>
                          <a:effectLst/>
                        </a:rPr>
                        <a:t>TV – ‘popular’ programmes</a:t>
                      </a:r>
                    </a:p>
                    <a:p>
                      <a:pPr marL="342900" marR="0" lvl="0" indent="-342900" algn="l" defTabSz="914400" rtl="0" eaLnBrk="1" fontAlgn="auto" latinLnBrk="0" hangingPunct="0">
                        <a:lnSpc>
                          <a:spcPct val="150000"/>
                        </a:lnSpc>
                        <a:spcBef>
                          <a:spcPts val="0"/>
                        </a:spcBef>
                        <a:spcAft>
                          <a:spcPts val="0"/>
                        </a:spcAft>
                        <a:buClrTx/>
                        <a:buSzTx/>
                        <a:buFont typeface="Symbol" panose="05050102010706020507" pitchFamily="18" charset="2"/>
                        <a:buChar char=""/>
                        <a:tabLst/>
                        <a:defRPr/>
                      </a:pPr>
                      <a:r>
                        <a:rPr lang="en-GB" sz="1800" dirty="0">
                          <a:solidFill>
                            <a:schemeClr val="accent1">
                              <a:lumMod val="50000"/>
                            </a:schemeClr>
                          </a:solidFill>
                          <a:effectLst/>
                        </a:rPr>
                        <a:t>Common sense</a:t>
                      </a:r>
                      <a:endParaRPr lang="en-US" sz="1800" dirty="0">
                        <a:solidFill>
                          <a:schemeClr val="accent1">
                            <a:lumMod val="50000"/>
                          </a:schemeClr>
                        </a:solidFill>
                        <a:effectLst/>
                      </a:endParaRPr>
                    </a:p>
                    <a:p>
                      <a:pPr marL="342900" marR="0" lvl="0" indent="-342900" hangingPunct="0">
                        <a:lnSpc>
                          <a:spcPct val="150000"/>
                        </a:lnSpc>
                        <a:spcBef>
                          <a:spcPts val="0"/>
                        </a:spcBef>
                        <a:spcAft>
                          <a:spcPts val="0"/>
                        </a:spcAft>
                        <a:buFont typeface="Symbol" panose="05050102010706020507" pitchFamily="18" charset="2"/>
                        <a:buChar char=""/>
                      </a:pPr>
                      <a:r>
                        <a:rPr lang="en-GB" sz="1800" dirty="0">
                          <a:solidFill>
                            <a:schemeClr val="accent1">
                              <a:lumMod val="50000"/>
                            </a:schemeClr>
                          </a:solidFill>
                          <a:effectLst/>
                        </a:rPr>
                        <a:t>Lectures</a:t>
                      </a:r>
                      <a:endParaRPr lang="en-US" sz="1800" dirty="0">
                        <a:solidFill>
                          <a:schemeClr val="accent1">
                            <a:lumMod val="50000"/>
                          </a:schemeClr>
                        </a:solidFill>
                        <a:effectLst/>
                      </a:endParaRPr>
                    </a:p>
                    <a:p>
                      <a:pPr marL="342900" marR="0" lvl="0" indent="-342900" hangingPunct="0">
                        <a:lnSpc>
                          <a:spcPct val="150000"/>
                        </a:lnSpc>
                        <a:spcBef>
                          <a:spcPts val="0"/>
                        </a:spcBef>
                        <a:spcAft>
                          <a:spcPts val="0"/>
                        </a:spcAft>
                        <a:buFont typeface="Symbol" panose="05050102010706020507" pitchFamily="18" charset="2"/>
                        <a:buChar char=""/>
                      </a:pPr>
                      <a:r>
                        <a:rPr lang="en-GB" sz="1800" dirty="0">
                          <a:solidFill>
                            <a:schemeClr val="accent1">
                              <a:lumMod val="50000"/>
                            </a:schemeClr>
                          </a:solidFill>
                          <a:effectLst/>
                        </a:rPr>
                        <a:t>Discussions with business leaders</a:t>
                      </a:r>
                      <a:endParaRPr lang="en-US" sz="1800" dirty="0">
                        <a:solidFill>
                          <a:schemeClr val="accent1">
                            <a:lumMod val="50000"/>
                          </a:schemeClr>
                        </a:solidFill>
                        <a:effectLst/>
                      </a:endParaRPr>
                    </a:p>
                    <a:p>
                      <a:pPr marL="342900" marR="0" lvl="0" indent="-342900" hangingPunct="0">
                        <a:lnSpc>
                          <a:spcPct val="150000"/>
                        </a:lnSpc>
                        <a:spcBef>
                          <a:spcPts val="0"/>
                        </a:spcBef>
                        <a:spcAft>
                          <a:spcPts val="0"/>
                        </a:spcAft>
                        <a:buFont typeface="Symbol" panose="05050102010706020507" pitchFamily="18" charset="2"/>
                        <a:buChar char=""/>
                      </a:pPr>
                      <a:r>
                        <a:rPr lang="en-GB" sz="1800" dirty="0">
                          <a:solidFill>
                            <a:schemeClr val="accent1">
                              <a:lumMod val="50000"/>
                            </a:schemeClr>
                          </a:solidFill>
                          <a:effectLst/>
                        </a:rPr>
                        <a:t>TV – ‘factual’/documentary/news</a:t>
                      </a:r>
                      <a:endParaRPr lang="en-US" sz="1800" dirty="0">
                        <a:solidFill>
                          <a:schemeClr val="accent1">
                            <a:lumMod val="50000"/>
                          </a:schemeClr>
                        </a:solidFill>
                        <a:effectLst/>
                      </a:endParaRPr>
                    </a:p>
                    <a:p>
                      <a:pPr marL="342900" marR="0" lvl="0" indent="-342900" hangingPunct="0">
                        <a:lnSpc>
                          <a:spcPct val="150000"/>
                        </a:lnSpc>
                        <a:spcBef>
                          <a:spcPts val="0"/>
                        </a:spcBef>
                        <a:spcAft>
                          <a:spcPts val="0"/>
                        </a:spcAft>
                        <a:buFont typeface="Symbol" panose="05050102010706020507" pitchFamily="18" charset="2"/>
                        <a:buChar char=""/>
                      </a:pPr>
                      <a:r>
                        <a:rPr lang="en-GB" sz="1800" dirty="0">
                          <a:solidFill>
                            <a:schemeClr val="accent1">
                              <a:lumMod val="50000"/>
                            </a:schemeClr>
                          </a:solidFill>
                          <a:effectLst/>
                        </a:rPr>
                        <a:t>Study guides (i.e. short booklets about the essentials you need to know, typically brief and with bullet points)</a:t>
                      </a:r>
                      <a:endParaRPr lang="en-US" sz="1800" dirty="0">
                        <a:solidFill>
                          <a:schemeClr val="accent1">
                            <a:lumMod val="50000"/>
                          </a:schemeClr>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51442" marR="51442" marT="0" marB="0">
                    <a:solidFill>
                      <a:schemeClr val="accent1">
                        <a:lumMod val="20000"/>
                        <a:lumOff val="80000"/>
                      </a:schemeClr>
                    </a:solidFill>
                  </a:tcPr>
                </a:tc>
                <a:tc>
                  <a:txBody>
                    <a:bodyPr/>
                    <a:lstStyle/>
                    <a:p>
                      <a:pPr marL="342900" marR="0" lvl="0" indent="-342900" hangingPunct="0">
                        <a:lnSpc>
                          <a:spcPct val="150000"/>
                        </a:lnSpc>
                        <a:spcBef>
                          <a:spcPts val="0"/>
                        </a:spcBef>
                        <a:spcAft>
                          <a:spcPts val="0"/>
                        </a:spcAft>
                        <a:buFont typeface="Symbol" panose="05050102010706020507" pitchFamily="18" charset="2"/>
                        <a:buChar char=""/>
                      </a:pPr>
                      <a:r>
                        <a:rPr lang="en-GB" sz="1800" dirty="0">
                          <a:solidFill>
                            <a:schemeClr val="accent1">
                              <a:lumMod val="50000"/>
                            </a:schemeClr>
                          </a:solidFill>
                          <a:effectLst/>
                        </a:rPr>
                        <a:t>Discussions with other students</a:t>
                      </a:r>
                      <a:endParaRPr lang="en-US" sz="1800" dirty="0">
                        <a:solidFill>
                          <a:schemeClr val="accent1">
                            <a:lumMod val="50000"/>
                          </a:schemeClr>
                        </a:solidFill>
                        <a:effectLst/>
                      </a:endParaRPr>
                    </a:p>
                    <a:p>
                      <a:pPr marL="342900" marR="0" lvl="0" indent="-342900" hangingPunct="0">
                        <a:lnSpc>
                          <a:spcPct val="150000"/>
                        </a:lnSpc>
                        <a:spcBef>
                          <a:spcPts val="0"/>
                        </a:spcBef>
                        <a:spcAft>
                          <a:spcPts val="0"/>
                        </a:spcAft>
                        <a:buFont typeface="Symbol" panose="05050102010706020507" pitchFamily="18" charset="2"/>
                        <a:buChar char=""/>
                      </a:pPr>
                      <a:r>
                        <a:rPr lang="en-GB" sz="1800" dirty="0">
                          <a:solidFill>
                            <a:schemeClr val="accent1">
                              <a:lumMod val="50000"/>
                            </a:schemeClr>
                          </a:solidFill>
                          <a:effectLst/>
                        </a:rPr>
                        <a:t>Wikipedia</a:t>
                      </a:r>
                    </a:p>
                    <a:p>
                      <a:pPr marL="342900" marR="0" lvl="0" indent="-342900" algn="l" defTabSz="914400" rtl="0" eaLnBrk="1" fontAlgn="auto" latinLnBrk="0" hangingPunct="0">
                        <a:lnSpc>
                          <a:spcPct val="150000"/>
                        </a:lnSpc>
                        <a:spcBef>
                          <a:spcPts val="0"/>
                        </a:spcBef>
                        <a:spcAft>
                          <a:spcPts val="0"/>
                        </a:spcAft>
                        <a:buClrTx/>
                        <a:buSzTx/>
                        <a:buFont typeface="Symbol" panose="05050102010706020507" pitchFamily="18" charset="2"/>
                        <a:buChar char=""/>
                        <a:tabLst/>
                        <a:defRPr/>
                      </a:pPr>
                      <a:r>
                        <a:rPr lang="en-GB" sz="1800" dirty="0">
                          <a:solidFill>
                            <a:schemeClr val="accent1">
                              <a:lumMod val="50000"/>
                            </a:schemeClr>
                          </a:solidFill>
                          <a:effectLst/>
                        </a:rPr>
                        <a:t>Textbooks</a:t>
                      </a:r>
                    </a:p>
                    <a:p>
                      <a:pPr marL="342900" marR="0" lvl="0" indent="-342900" algn="l" defTabSz="914400" rtl="0" eaLnBrk="1" fontAlgn="auto" latinLnBrk="0" hangingPunct="0">
                        <a:lnSpc>
                          <a:spcPct val="150000"/>
                        </a:lnSpc>
                        <a:spcBef>
                          <a:spcPts val="0"/>
                        </a:spcBef>
                        <a:spcAft>
                          <a:spcPts val="0"/>
                        </a:spcAft>
                        <a:buClrTx/>
                        <a:buSzTx/>
                        <a:buFont typeface="Symbol" panose="05050102010706020507" pitchFamily="18" charset="2"/>
                        <a:buChar char=""/>
                        <a:tabLst/>
                        <a:defRPr/>
                      </a:pPr>
                      <a:r>
                        <a:rPr lang="en-GB" sz="1800" dirty="0">
                          <a:solidFill>
                            <a:schemeClr val="accent1">
                              <a:lumMod val="50000"/>
                            </a:schemeClr>
                          </a:solidFill>
                          <a:effectLst/>
                        </a:rPr>
                        <a:t>Discussions with tutors</a:t>
                      </a:r>
                      <a:endParaRPr lang="en-US" sz="1800" dirty="0">
                        <a:solidFill>
                          <a:schemeClr val="accent1">
                            <a:lumMod val="50000"/>
                          </a:schemeClr>
                        </a:solidFill>
                        <a:effectLst/>
                      </a:endParaRPr>
                    </a:p>
                    <a:p>
                      <a:pPr marL="342900" marR="0" lvl="0" indent="-342900" hangingPunct="0">
                        <a:lnSpc>
                          <a:spcPct val="150000"/>
                        </a:lnSpc>
                        <a:spcBef>
                          <a:spcPts val="0"/>
                        </a:spcBef>
                        <a:spcAft>
                          <a:spcPts val="0"/>
                        </a:spcAft>
                        <a:buFont typeface="Symbol" panose="05050102010706020507" pitchFamily="18" charset="2"/>
                        <a:buChar char=""/>
                      </a:pPr>
                      <a:r>
                        <a:rPr lang="en-GB" sz="1800" dirty="0">
                          <a:solidFill>
                            <a:schemeClr val="accent1">
                              <a:lumMod val="50000"/>
                            </a:schemeClr>
                          </a:solidFill>
                          <a:effectLst/>
                        </a:rPr>
                        <a:t>Popular magazines</a:t>
                      </a:r>
                    </a:p>
                    <a:p>
                      <a:pPr marL="342900" marR="0" lvl="0" indent="-342900" algn="l" defTabSz="914400" rtl="0" eaLnBrk="1" fontAlgn="auto" latinLnBrk="0" hangingPunct="0">
                        <a:lnSpc>
                          <a:spcPct val="150000"/>
                        </a:lnSpc>
                        <a:spcBef>
                          <a:spcPts val="0"/>
                        </a:spcBef>
                        <a:spcAft>
                          <a:spcPts val="0"/>
                        </a:spcAft>
                        <a:buClrTx/>
                        <a:buSzTx/>
                        <a:buFont typeface="Symbol" panose="05050102010706020507" pitchFamily="18" charset="2"/>
                        <a:buChar char=""/>
                        <a:tabLst/>
                        <a:defRPr/>
                      </a:pPr>
                      <a:r>
                        <a:rPr lang="en-GB" sz="1800" dirty="0">
                          <a:solidFill>
                            <a:schemeClr val="accent1">
                              <a:lumMod val="50000"/>
                            </a:schemeClr>
                          </a:solidFill>
                          <a:effectLst/>
                        </a:rPr>
                        <a:t>Journal articles</a:t>
                      </a:r>
                      <a:endParaRPr lang="en-US" sz="1800" dirty="0">
                        <a:solidFill>
                          <a:schemeClr val="accent1">
                            <a:lumMod val="50000"/>
                          </a:schemeClr>
                        </a:solidFill>
                        <a:effectLst/>
                      </a:endParaRPr>
                    </a:p>
                    <a:p>
                      <a:pPr marL="342900" marR="0" lvl="0" indent="-342900" hangingPunct="0">
                        <a:lnSpc>
                          <a:spcPct val="150000"/>
                        </a:lnSpc>
                        <a:spcBef>
                          <a:spcPts val="0"/>
                        </a:spcBef>
                        <a:spcAft>
                          <a:spcPts val="0"/>
                        </a:spcAft>
                        <a:buFont typeface="Symbol" panose="05050102010706020507" pitchFamily="18" charset="2"/>
                        <a:buChar char=""/>
                      </a:pPr>
                      <a:r>
                        <a:rPr lang="en-GB" sz="1800" dirty="0">
                          <a:solidFill>
                            <a:schemeClr val="accent1">
                              <a:lumMod val="50000"/>
                            </a:schemeClr>
                          </a:solidFill>
                          <a:effectLst/>
                        </a:rPr>
                        <a:t>Blogs</a:t>
                      </a:r>
                      <a:endParaRPr lang="en-US" sz="1800" dirty="0">
                        <a:solidFill>
                          <a:schemeClr val="accent1">
                            <a:lumMod val="50000"/>
                          </a:schemeClr>
                        </a:solidFill>
                        <a:effectLst/>
                      </a:endParaRPr>
                    </a:p>
                    <a:p>
                      <a:pPr marL="342900" marR="0" lvl="0" indent="-342900" hangingPunct="0">
                        <a:lnSpc>
                          <a:spcPct val="150000"/>
                        </a:lnSpc>
                        <a:spcBef>
                          <a:spcPts val="0"/>
                        </a:spcBef>
                        <a:spcAft>
                          <a:spcPts val="0"/>
                        </a:spcAft>
                        <a:buFont typeface="Symbol" panose="05050102010706020507" pitchFamily="18" charset="2"/>
                        <a:buChar char=""/>
                      </a:pPr>
                      <a:r>
                        <a:rPr lang="en-GB" sz="1800" dirty="0">
                          <a:solidFill>
                            <a:schemeClr val="accent1">
                              <a:lumMod val="50000"/>
                            </a:schemeClr>
                          </a:solidFill>
                          <a:effectLst/>
                        </a:rPr>
                        <a:t>Comments on Facebook, Weibo, etc.</a:t>
                      </a:r>
                      <a:endParaRPr lang="en-US" sz="1800" dirty="0">
                        <a:solidFill>
                          <a:schemeClr val="accent1">
                            <a:lumMod val="50000"/>
                          </a:schemeClr>
                        </a:solidFill>
                        <a:effectLst/>
                      </a:endParaRPr>
                    </a:p>
                    <a:p>
                      <a:pPr marL="342900" marR="0" lvl="0" indent="-342900" hangingPunct="0">
                        <a:lnSpc>
                          <a:spcPct val="150000"/>
                        </a:lnSpc>
                        <a:spcBef>
                          <a:spcPts val="0"/>
                        </a:spcBef>
                        <a:spcAft>
                          <a:spcPts val="0"/>
                        </a:spcAft>
                        <a:buFont typeface="Symbol" panose="05050102010706020507" pitchFamily="18" charset="2"/>
                        <a:buChar char=""/>
                      </a:pPr>
                      <a:r>
                        <a:rPr lang="en-GB" sz="1800" dirty="0">
                          <a:solidFill>
                            <a:schemeClr val="accent1">
                              <a:lumMod val="50000"/>
                            </a:schemeClr>
                          </a:solidFill>
                          <a:effectLst/>
                        </a:rPr>
                        <a:t>Rumours and opinions</a:t>
                      </a:r>
                      <a:endParaRPr lang="en-US" sz="1800" dirty="0">
                        <a:solidFill>
                          <a:schemeClr val="accent1">
                            <a:lumMod val="50000"/>
                          </a:schemeClr>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51442" marR="51442" marT="0" marB="0">
                    <a:solidFill>
                      <a:schemeClr val="accent1">
                        <a:lumMod val="20000"/>
                        <a:lumOff val="80000"/>
                      </a:schemeClr>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10088572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75766"/>
            <a:ext cx="8856984" cy="1092994"/>
          </a:xfrm>
        </p:spPr>
        <p:txBody>
          <a:bodyPr/>
          <a:lstStyle/>
          <a:p>
            <a:pPr>
              <a:defRPr/>
            </a:pPr>
            <a:r>
              <a:rPr lang="en-GB" sz="2400" dirty="0">
                <a:solidFill>
                  <a:schemeClr val="tx2"/>
                </a:solidFill>
                <a:effectLst>
                  <a:outerShdw blurRad="38100" dist="38100" dir="2700000" algn="tl">
                    <a:srgbClr val="000000">
                      <a:alpha val="43137"/>
                    </a:srgbClr>
                  </a:outerShdw>
                </a:effectLst>
                <a:latin typeface="Arial Rounded MT Bold" panose="020F0704030504030204" pitchFamily="34" charset="0"/>
              </a:rPr>
              <a:t>Factors to consider when making a critical evaluation of what you have read: </a:t>
            </a:r>
          </a:p>
        </p:txBody>
      </p:sp>
      <p:sp>
        <p:nvSpPr>
          <p:cNvPr id="3" name="Content Placeholder 2"/>
          <p:cNvSpPr>
            <a:spLocks noGrp="1"/>
          </p:cNvSpPr>
          <p:nvPr>
            <p:ph sz="half" idx="1"/>
          </p:nvPr>
        </p:nvSpPr>
        <p:spPr>
          <a:xfrm>
            <a:off x="457200" y="1268760"/>
            <a:ext cx="5105400" cy="4464496"/>
          </a:xfrm>
        </p:spPr>
        <p:txBody>
          <a:bodyPr rtlCol="0">
            <a:noAutofit/>
          </a:bodyPr>
          <a:lstStyle/>
          <a:p>
            <a:pPr algn="just">
              <a:spcBef>
                <a:spcPts val="0"/>
              </a:spcBef>
              <a:buFont typeface="+mj-lt"/>
              <a:buAutoNum type="arabicPeriod"/>
              <a:defRPr/>
            </a:pPr>
            <a:r>
              <a:rPr lang="en-GB" sz="2400" dirty="0">
                <a:solidFill>
                  <a:srgbClr val="7030A0"/>
                </a:solidFill>
                <a:ea typeface="Tahoma" panose="020B0604030504040204" pitchFamily="34" charset="0"/>
                <a:cs typeface="Tahoma" panose="020B0604030504040204" pitchFamily="34" charset="0"/>
              </a:rPr>
              <a:t>What is the writer’s argument? </a:t>
            </a:r>
          </a:p>
          <a:p>
            <a:pPr algn="just">
              <a:spcBef>
                <a:spcPts val="0"/>
              </a:spcBef>
              <a:buFont typeface="+mj-lt"/>
              <a:buAutoNum type="arabicPeriod"/>
              <a:defRPr/>
            </a:pPr>
            <a:endParaRPr lang="en-GB" sz="2400" dirty="0">
              <a:ea typeface="Tahoma" panose="020B0604030504040204" pitchFamily="34" charset="0"/>
              <a:cs typeface="Tahoma" panose="020B0604030504040204" pitchFamily="34" charset="0"/>
            </a:endParaRPr>
          </a:p>
          <a:p>
            <a:pPr algn="just">
              <a:spcBef>
                <a:spcPts val="0"/>
              </a:spcBef>
              <a:buFont typeface="+mj-lt"/>
              <a:buAutoNum type="arabicPeriod"/>
              <a:defRPr/>
            </a:pPr>
            <a:r>
              <a:rPr lang="en-GB" sz="2400" dirty="0">
                <a:solidFill>
                  <a:srgbClr val="002060"/>
                </a:solidFill>
                <a:ea typeface="Tahoma" panose="020B0604030504040204" pitchFamily="34" charset="0"/>
                <a:cs typeface="Tahoma" panose="020B0604030504040204" pitchFamily="34" charset="0"/>
              </a:rPr>
              <a:t>What are the main points/ideas that support that argument? </a:t>
            </a:r>
          </a:p>
          <a:p>
            <a:pPr marL="385763" indent="-385763" algn="just">
              <a:spcBef>
                <a:spcPts val="0"/>
              </a:spcBef>
              <a:buFont typeface="+mj-lt"/>
              <a:buAutoNum type="arabicPeriod"/>
              <a:defRPr/>
            </a:pPr>
            <a:endParaRPr lang="en-GB" sz="2400" dirty="0">
              <a:ea typeface="Tahoma" panose="020B0604030504040204" pitchFamily="34" charset="0"/>
              <a:cs typeface="Tahoma" panose="020B0604030504040204" pitchFamily="34" charset="0"/>
            </a:endParaRPr>
          </a:p>
          <a:p>
            <a:pPr algn="just">
              <a:spcBef>
                <a:spcPts val="0"/>
              </a:spcBef>
              <a:buFont typeface="+mj-lt"/>
              <a:buAutoNum type="arabicPeriod"/>
              <a:defRPr/>
            </a:pPr>
            <a:r>
              <a:rPr lang="en-GB" sz="2400" dirty="0">
                <a:solidFill>
                  <a:srgbClr val="0070C0"/>
                </a:solidFill>
                <a:ea typeface="Tahoma" panose="020B0604030504040204" pitchFamily="34" charset="0"/>
                <a:cs typeface="Tahoma" panose="020B0604030504040204" pitchFamily="34" charset="0"/>
              </a:rPr>
              <a:t>Does the writer attempt to address their stated point of view? What point of view? Is it successful? </a:t>
            </a:r>
          </a:p>
          <a:p>
            <a:pPr marL="0" indent="0">
              <a:spcBef>
                <a:spcPts val="0"/>
              </a:spcBef>
              <a:buNone/>
              <a:defRPr/>
            </a:pPr>
            <a:endParaRPr lang="en-GB" sz="2400" dirty="0">
              <a:latin typeface="Tahoma" panose="020B0604030504040204" pitchFamily="34" charset="0"/>
              <a:ea typeface="Tahoma" panose="020B0604030504040204" pitchFamily="34" charset="0"/>
              <a:cs typeface="Tahoma" panose="020B0604030504040204" pitchFamily="34" charset="0"/>
            </a:endParaRPr>
          </a:p>
        </p:txBody>
      </p:sp>
      <p:sp>
        <p:nvSpPr>
          <p:cNvPr id="4" name="Content Placeholder 3"/>
          <p:cNvSpPr>
            <a:spLocks noGrp="1"/>
          </p:cNvSpPr>
          <p:nvPr>
            <p:ph sz="half" idx="2"/>
          </p:nvPr>
        </p:nvSpPr>
        <p:spPr>
          <a:xfrm>
            <a:off x="6300192" y="1340768"/>
            <a:ext cx="2667000" cy="3086100"/>
          </a:xfrm>
        </p:spPr>
        <p:txBody>
          <a:bodyPr rtlCol="0">
            <a:noAutofit/>
          </a:bodyPr>
          <a:lstStyle/>
          <a:p>
            <a:pPr>
              <a:spcBef>
                <a:spcPts val="0"/>
              </a:spcBef>
              <a:buFont typeface="Arial"/>
              <a:buChar char="•"/>
              <a:defRPr/>
            </a:pPr>
            <a:r>
              <a:rPr lang="en-GB" sz="2000" dirty="0">
                <a:solidFill>
                  <a:srgbClr val="7030A0"/>
                </a:solidFill>
              </a:rPr>
              <a:t>Argument</a:t>
            </a:r>
            <a:br>
              <a:rPr lang="en-GB" sz="2000" dirty="0"/>
            </a:br>
            <a:endParaRPr lang="en-GB" sz="2000" dirty="0"/>
          </a:p>
          <a:p>
            <a:pPr>
              <a:spcBef>
                <a:spcPts val="0"/>
              </a:spcBef>
              <a:buFont typeface="Arial"/>
              <a:buChar char="•"/>
              <a:defRPr/>
            </a:pPr>
            <a:r>
              <a:rPr lang="en-GB" sz="2000" dirty="0">
                <a:solidFill>
                  <a:srgbClr val="002060"/>
                </a:solidFill>
              </a:rPr>
              <a:t>Support</a:t>
            </a:r>
          </a:p>
          <a:p>
            <a:pPr marL="0" indent="0">
              <a:spcBef>
                <a:spcPts val="0"/>
              </a:spcBef>
              <a:buNone/>
              <a:defRPr/>
            </a:pPr>
            <a:endParaRPr lang="en-GB" sz="2000" dirty="0"/>
          </a:p>
          <a:p>
            <a:pPr>
              <a:spcBef>
                <a:spcPts val="0"/>
              </a:spcBef>
              <a:buFont typeface="Arial"/>
              <a:buChar char="•"/>
              <a:defRPr/>
            </a:pPr>
            <a:r>
              <a:rPr lang="en-GB" sz="2000" dirty="0">
                <a:solidFill>
                  <a:srgbClr val="0070C0"/>
                </a:solidFill>
              </a:rPr>
              <a:t>Question?</a:t>
            </a:r>
          </a:p>
          <a:p>
            <a:pPr>
              <a:spcBef>
                <a:spcPts val="0"/>
              </a:spcBef>
              <a:buFont typeface="Arial"/>
              <a:buChar char="•"/>
              <a:defRPr/>
            </a:pPr>
            <a:endParaRPr lang="en-GB" sz="2000" dirty="0"/>
          </a:p>
          <a:p>
            <a:pPr>
              <a:spcBef>
                <a:spcPts val="0"/>
              </a:spcBef>
              <a:buFont typeface="Arial"/>
              <a:buChar char="•"/>
              <a:defRPr/>
            </a:pPr>
            <a:r>
              <a:rPr lang="en-GB" sz="2000" dirty="0">
                <a:solidFill>
                  <a:srgbClr val="7030A0"/>
                </a:solidFill>
              </a:rPr>
              <a:t>Logical</a:t>
            </a:r>
          </a:p>
          <a:p>
            <a:pPr>
              <a:spcBef>
                <a:spcPts val="0"/>
              </a:spcBef>
              <a:buFont typeface="Arial"/>
              <a:buChar char="•"/>
              <a:defRPr/>
            </a:pPr>
            <a:endParaRPr lang="en-GB" sz="2000" dirty="0"/>
          </a:p>
          <a:p>
            <a:pPr>
              <a:spcBef>
                <a:spcPts val="0"/>
              </a:spcBef>
              <a:buFont typeface="Arial"/>
              <a:buChar char="•"/>
              <a:defRPr/>
            </a:pPr>
            <a:r>
              <a:rPr lang="en-GB" sz="2000" dirty="0">
                <a:solidFill>
                  <a:srgbClr val="002060"/>
                </a:solidFill>
              </a:rPr>
              <a:t>Evidence</a:t>
            </a:r>
          </a:p>
          <a:p>
            <a:pPr>
              <a:spcBef>
                <a:spcPts val="0"/>
              </a:spcBef>
              <a:buFont typeface="Arial"/>
              <a:buChar char="•"/>
              <a:defRPr/>
            </a:pPr>
            <a:endParaRPr lang="en-GB" sz="2000" dirty="0"/>
          </a:p>
          <a:p>
            <a:pPr>
              <a:spcBef>
                <a:spcPts val="0"/>
              </a:spcBef>
              <a:buFont typeface="Arial"/>
              <a:buChar char="•"/>
              <a:defRPr/>
            </a:pPr>
            <a:r>
              <a:rPr lang="en-GB" sz="2000" dirty="0">
                <a:solidFill>
                  <a:srgbClr val="0070C0"/>
                </a:solidFill>
              </a:rPr>
              <a:t>Assumptions</a:t>
            </a:r>
          </a:p>
        </p:txBody>
      </p:sp>
    </p:spTree>
    <p:extLst>
      <p:ext uri="{BB962C8B-B14F-4D97-AF65-F5344CB8AC3E}">
        <p14:creationId xmlns:p14="http://schemas.microsoft.com/office/powerpoint/2010/main" val="17539822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nodeType="clickEffect">
                                  <p:stCondLst>
                                    <p:cond delay="0"/>
                                  </p:stCondLst>
                                  <p:childTnLst>
                                    <p:set>
                                      <p:cBhvr>
                                        <p:cTn id="38" dur="1" fill="hold">
                                          <p:stCondLst>
                                            <p:cond delay="0"/>
                                          </p:stCondLst>
                                        </p:cTn>
                                        <p:tgtEl>
                                          <p:spTgt spid="4">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7504" y="188640"/>
            <a:ext cx="8928992" cy="576064"/>
          </a:xfrm>
        </p:spPr>
        <p:txBody>
          <a:bodyPr>
            <a:normAutofit fontScale="90000"/>
          </a:bodyPr>
          <a:lstStyle/>
          <a:p>
            <a:pPr>
              <a:defRPr/>
            </a:pPr>
            <a:r>
              <a:rPr lang="en-GB" sz="2400" dirty="0">
                <a:solidFill>
                  <a:schemeClr val="tx2"/>
                </a:solidFill>
                <a:effectLst>
                  <a:outerShdw blurRad="38100" dist="38100" dir="2700000" algn="tl">
                    <a:srgbClr val="000000">
                      <a:alpha val="43137"/>
                    </a:srgbClr>
                  </a:outerShdw>
                </a:effectLst>
                <a:latin typeface="Arial Rounded MT Bold" panose="020F0704030504030204" pitchFamily="34" charset="0"/>
              </a:rPr>
              <a:t>Factors to consider when making a critical evaluation of what you have read: </a:t>
            </a:r>
          </a:p>
        </p:txBody>
      </p:sp>
      <p:sp>
        <p:nvSpPr>
          <p:cNvPr id="3" name="Content Placeholder 2"/>
          <p:cNvSpPr>
            <a:spLocks noGrp="1"/>
          </p:cNvSpPr>
          <p:nvPr>
            <p:ph sz="half" idx="1"/>
          </p:nvPr>
        </p:nvSpPr>
        <p:spPr>
          <a:xfrm>
            <a:off x="107504" y="908720"/>
            <a:ext cx="5688632" cy="4891682"/>
          </a:xfrm>
        </p:spPr>
        <p:txBody>
          <a:bodyPr rtlCol="0">
            <a:noAutofit/>
          </a:bodyPr>
          <a:lstStyle/>
          <a:p>
            <a:pPr marL="457200" indent="-457200" algn="just">
              <a:spcBef>
                <a:spcPts val="0"/>
              </a:spcBef>
              <a:buFont typeface="+mj-lt"/>
              <a:buAutoNum type="arabicPeriod" startAt="4"/>
              <a:defRPr/>
            </a:pPr>
            <a:r>
              <a:rPr lang="en-GB" sz="2000" dirty="0">
                <a:solidFill>
                  <a:srgbClr val="7030A0"/>
                </a:solidFill>
                <a:ea typeface="Tahoma" panose="020B0604030504040204" pitchFamily="34" charset="0"/>
                <a:cs typeface="Tahoma" panose="020B0604030504040204" pitchFamily="34" charset="0"/>
              </a:rPr>
              <a:t>Are the main points directly and logically linked to the argument and therefore, the question? If so, give examples and explain how they are linked. If not, give examples and explain why they are not linked. </a:t>
            </a:r>
          </a:p>
          <a:p>
            <a:pPr algn="just">
              <a:spcBef>
                <a:spcPts val="0"/>
              </a:spcBef>
              <a:buFont typeface="+mj-lt"/>
              <a:buAutoNum type="arabicPeriod" startAt="4"/>
              <a:defRPr/>
            </a:pPr>
            <a:endParaRPr lang="en-GB" sz="1600" dirty="0">
              <a:solidFill>
                <a:srgbClr val="7030A0"/>
              </a:solidFill>
              <a:ea typeface="Tahoma" panose="020B0604030504040204" pitchFamily="34" charset="0"/>
              <a:cs typeface="Tahoma" panose="020B0604030504040204" pitchFamily="34" charset="0"/>
            </a:endParaRPr>
          </a:p>
          <a:p>
            <a:pPr marL="457200" indent="-457200" algn="just">
              <a:spcBef>
                <a:spcPts val="0"/>
              </a:spcBef>
              <a:buFont typeface="+mj-lt"/>
              <a:buAutoNum type="arabicPeriod" startAt="4"/>
              <a:defRPr/>
            </a:pPr>
            <a:r>
              <a:rPr lang="en-GB" sz="2000" dirty="0">
                <a:solidFill>
                  <a:srgbClr val="002060"/>
                </a:solidFill>
                <a:ea typeface="Tahoma" panose="020B0604030504040204" pitchFamily="34" charset="0"/>
                <a:cs typeface="Tahoma" panose="020B0604030504040204" pitchFamily="34" charset="0"/>
              </a:rPr>
              <a:t>What kinds of evidence does the author present to support these points? (Quality and quantity) Consider—is the evidence provided relevant, reliable and believable? Where does it come from? </a:t>
            </a:r>
          </a:p>
          <a:p>
            <a:pPr algn="just">
              <a:spcBef>
                <a:spcPts val="0"/>
              </a:spcBef>
              <a:buFont typeface="+mj-lt"/>
              <a:buAutoNum type="arabicPeriod" startAt="4"/>
              <a:defRPr/>
            </a:pPr>
            <a:endParaRPr lang="en-GB" sz="1600" dirty="0">
              <a:solidFill>
                <a:srgbClr val="7030A0"/>
              </a:solidFill>
              <a:ea typeface="Tahoma" panose="020B0604030504040204" pitchFamily="34" charset="0"/>
              <a:cs typeface="Tahoma" panose="020B0604030504040204" pitchFamily="34" charset="0"/>
            </a:endParaRPr>
          </a:p>
          <a:p>
            <a:pPr marL="457200" indent="-457200" algn="just">
              <a:spcBef>
                <a:spcPts val="0"/>
              </a:spcBef>
              <a:buFont typeface="+mj-lt"/>
              <a:buAutoNum type="arabicPeriod" startAt="4"/>
              <a:defRPr/>
            </a:pPr>
            <a:r>
              <a:rPr lang="en-GB" sz="2000" dirty="0">
                <a:solidFill>
                  <a:srgbClr val="7030A0"/>
                </a:solidFill>
                <a:ea typeface="Tahoma" panose="020B0604030504040204" pitchFamily="34" charset="0"/>
                <a:cs typeface="Tahoma" panose="020B0604030504040204" pitchFamily="34" charset="0"/>
              </a:rPr>
              <a:t>Are there hidden assumptions that lie behind the evidence presented? What are they? Are the assumptions believable? Explain why/why not. </a:t>
            </a:r>
          </a:p>
        </p:txBody>
      </p:sp>
      <p:sp>
        <p:nvSpPr>
          <p:cNvPr id="4" name="Content Placeholder 3"/>
          <p:cNvSpPr>
            <a:spLocks noGrp="1"/>
          </p:cNvSpPr>
          <p:nvPr>
            <p:ph sz="half" idx="2"/>
          </p:nvPr>
        </p:nvSpPr>
        <p:spPr>
          <a:xfrm>
            <a:off x="6316351" y="1484784"/>
            <a:ext cx="2667000" cy="2971800"/>
          </a:xfrm>
        </p:spPr>
        <p:txBody>
          <a:bodyPr rtlCol="0">
            <a:normAutofit/>
          </a:bodyPr>
          <a:lstStyle/>
          <a:p>
            <a:pPr>
              <a:spcBef>
                <a:spcPts val="0"/>
              </a:spcBef>
              <a:buFont typeface="Arial"/>
              <a:buChar char="•"/>
              <a:defRPr/>
            </a:pPr>
            <a:r>
              <a:rPr lang="en-GB" sz="1500" dirty="0">
                <a:solidFill>
                  <a:srgbClr val="7030A0"/>
                </a:solidFill>
              </a:rPr>
              <a:t>Argument</a:t>
            </a:r>
            <a:br>
              <a:rPr lang="en-GB" sz="1500" dirty="0"/>
            </a:br>
            <a:endParaRPr lang="en-GB" sz="1500" dirty="0"/>
          </a:p>
          <a:p>
            <a:pPr>
              <a:spcBef>
                <a:spcPts val="0"/>
              </a:spcBef>
              <a:buFont typeface="Arial"/>
              <a:buChar char="•"/>
              <a:defRPr/>
            </a:pPr>
            <a:r>
              <a:rPr lang="en-GB" sz="1500" dirty="0">
                <a:solidFill>
                  <a:srgbClr val="002060"/>
                </a:solidFill>
              </a:rPr>
              <a:t>Support</a:t>
            </a:r>
          </a:p>
          <a:p>
            <a:pPr marL="0" indent="0">
              <a:spcBef>
                <a:spcPts val="0"/>
              </a:spcBef>
              <a:buNone/>
              <a:defRPr/>
            </a:pPr>
            <a:endParaRPr lang="en-GB" sz="1500" dirty="0"/>
          </a:p>
          <a:p>
            <a:pPr>
              <a:spcBef>
                <a:spcPts val="0"/>
              </a:spcBef>
              <a:buFont typeface="Arial"/>
              <a:buChar char="•"/>
              <a:defRPr/>
            </a:pPr>
            <a:r>
              <a:rPr lang="en-GB" sz="1500" dirty="0">
                <a:solidFill>
                  <a:srgbClr val="0070C0"/>
                </a:solidFill>
              </a:rPr>
              <a:t>Question?</a:t>
            </a:r>
          </a:p>
          <a:p>
            <a:pPr>
              <a:spcBef>
                <a:spcPts val="0"/>
              </a:spcBef>
              <a:buFont typeface="Arial"/>
              <a:buChar char="•"/>
              <a:defRPr/>
            </a:pPr>
            <a:endParaRPr lang="en-GB" sz="1500" dirty="0"/>
          </a:p>
          <a:p>
            <a:pPr>
              <a:spcBef>
                <a:spcPts val="0"/>
              </a:spcBef>
              <a:buFont typeface="Arial"/>
              <a:buChar char="•"/>
              <a:defRPr/>
            </a:pPr>
            <a:r>
              <a:rPr lang="en-GB" sz="1500" dirty="0">
                <a:solidFill>
                  <a:srgbClr val="7030A0"/>
                </a:solidFill>
              </a:rPr>
              <a:t>Logical</a:t>
            </a:r>
          </a:p>
          <a:p>
            <a:pPr>
              <a:spcBef>
                <a:spcPts val="0"/>
              </a:spcBef>
              <a:buFont typeface="Arial"/>
              <a:buChar char="•"/>
              <a:defRPr/>
            </a:pPr>
            <a:endParaRPr lang="en-GB" sz="1500" dirty="0"/>
          </a:p>
          <a:p>
            <a:pPr>
              <a:spcBef>
                <a:spcPts val="0"/>
              </a:spcBef>
              <a:buFont typeface="Arial"/>
              <a:buChar char="•"/>
              <a:defRPr/>
            </a:pPr>
            <a:r>
              <a:rPr lang="en-GB" sz="1500" dirty="0">
                <a:solidFill>
                  <a:srgbClr val="002060"/>
                </a:solidFill>
              </a:rPr>
              <a:t>Evidence</a:t>
            </a:r>
          </a:p>
          <a:p>
            <a:pPr>
              <a:spcBef>
                <a:spcPts val="0"/>
              </a:spcBef>
              <a:buFont typeface="Arial"/>
              <a:buChar char="•"/>
              <a:defRPr/>
            </a:pPr>
            <a:endParaRPr lang="en-GB" sz="1500" dirty="0"/>
          </a:p>
          <a:p>
            <a:pPr>
              <a:spcBef>
                <a:spcPts val="0"/>
              </a:spcBef>
              <a:buFont typeface="Arial"/>
              <a:buChar char="•"/>
              <a:defRPr/>
            </a:pPr>
            <a:r>
              <a:rPr lang="en-GB" sz="1500" dirty="0">
                <a:solidFill>
                  <a:srgbClr val="0070C0"/>
                </a:solidFill>
              </a:rPr>
              <a:t>Assumptions</a:t>
            </a:r>
          </a:p>
        </p:txBody>
      </p:sp>
    </p:spTree>
    <p:extLst>
      <p:ext uri="{BB962C8B-B14F-4D97-AF65-F5344CB8AC3E}">
        <p14:creationId xmlns:p14="http://schemas.microsoft.com/office/powerpoint/2010/main" val="173764658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nodeType="clickEffect">
                                  <p:stCondLst>
                                    <p:cond delay="0"/>
                                  </p:stCondLst>
                                  <p:childTnLst>
                                    <p:set>
                                      <p:cBhvr>
                                        <p:cTn id="38" dur="1" fill="hold">
                                          <p:stCondLst>
                                            <p:cond delay="0"/>
                                          </p:stCondLst>
                                        </p:cTn>
                                        <p:tgtEl>
                                          <p:spTgt spid="4">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1"/>
            <a:ext cx="7598569" cy="720080"/>
          </a:xfrm>
        </p:spPr>
        <p:txBody>
          <a:bodyPr>
            <a:normAutofit fontScale="90000"/>
          </a:bodyPr>
          <a:lstStyle/>
          <a:p>
            <a:pPr>
              <a:defRPr/>
            </a:pPr>
            <a:r>
              <a:rPr lang="en-US" sz="3600" b="1" dirty="0">
                <a:solidFill>
                  <a:schemeClr val="accent1">
                    <a:lumMod val="50000"/>
                  </a:schemeClr>
                </a:solidFill>
              </a:rPr>
              <a:t>Qualities of good Evidence / sources</a:t>
            </a:r>
            <a:r>
              <a:rPr lang="en-US" b="1" dirty="0">
                <a:solidFill>
                  <a:schemeClr val="accent1">
                    <a:lumMod val="50000"/>
                  </a:schemeClr>
                </a:solidFill>
              </a:rPr>
              <a:t>:</a:t>
            </a:r>
          </a:p>
        </p:txBody>
      </p:sp>
      <p:sp>
        <p:nvSpPr>
          <p:cNvPr id="3" name="Content Placeholder 2"/>
          <p:cNvSpPr>
            <a:spLocks noGrp="1"/>
          </p:cNvSpPr>
          <p:nvPr>
            <p:ph idx="1"/>
          </p:nvPr>
        </p:nvSpPr>
        <p:spPr>
          <a:xfrm>
            <a:off x="395536" y="1124744"/>
            <a:ext cx="3352552" cy="3904456"/>
          </a:xfrm>
        </p:spPr>
        <p:txBody>
          <a:bodyPr/>
          <a:lstStyle/>
          <a:p>
            <a:pPr eaLnBrk="1" hangingPunct="1"/>
            <a:r>
              <a:rPr lang="en-US" altLang="en-US" sz="1800" dirty="0">
                <a:solidFill>
                  <a:srgbClr val="0070C0"/>
                </a:solidFill>
              </a:rPr>
              <a:t>Authenticity</a:t>
            </a:r>
          </a:p>
          <a:p>
            <a:pPr eaLnBrk="1" hangingPunct="1"/>
            <a:r>
              <a:rPr lang="en-US" altLang="en-US" sz="1800" dirty="0">
                <a:solidFill>
                  <a:srgbClr val="002060"/>
                </a:solidFill>
              </a:rPr>
              <a:t>Validity</a:t>
            </a:r>
          </a:p>
          <a:p>
            <a:pPr eaLnBrk="1" hangingPunct="1"/>
            <a:r>
              <a:rPr lang="en-US" altLang="en-US" sz="1800" dirty="0">
                <a:solidFill>
                  <a:srgbClr val="7030A0"/>
                </a:solidFill>
              </a:rPr>
              <a:t>Currently relevant</a:t>
            </a:r>
          </a:p>
          <a:p>
            <a:pPr eaLnBrk="1" hangingPunct="1"/>
            <a:r>
              <a:rPr lang="en-US" altLang="en-US" sz="1800" dirty="0">
                <a:solidFill>
                  <a:srgbClr val="C00000"/>
                </a:solidFill>
              </a:rPr>
              <a:t>Reliable</a:t>
            </a:r>
          </a:p>
          <a:p>
            <a:pPr eaLnBrk="1" hangingPunct="1"/>
            <a:r>
              <a:rPr lang="en-US" altLang="en-US" sz="1800" dirty="0">
                <a:solidFill>
                  <a:srgbClr val="0070C0"/>
                </a:solidFill>
              </a:rPr>
              <a:t>Sample sizes</a:t>
            </a:r>
          </a:p>
          <a:p>
            <a:pPr eaLnBrk="1" hangingPunct="1"/>
            <a:r>
              <a:rPr lang="en-US" altLang="en-US" sz="1800" dirty="0">
                <a:solidFill>
                  <a:srgbClr val="002060"/>
                </a:solidFill>
              </a:rPr>
              <a:t>Few generalisations</a:t>
            </a:r>
          </a:p>
          <a:p>
            <a:pPr eaLnBrk="1" hangingPunct="1"/>
            <a:r>
              <a:rPr lang="en-US" altLang="en-US" sz="1800" dirty="0">
                <a:solidFill>
                  <a:srgbClr val="7030A0"/>
                </a:solidFill>
              </a:rPr>
              <a:t>Facts, not opinions</a:t>
            </a:r>
          </a:p>
        </p:txBody>
      </p:sp>
      <p:sp>
        <p:nvSpPr>
          <p:cNvPr id="4" name="TextBox 3">
            <a:extLst/>
          </p:cNvPr>
          <p:cNvSpPr txBox="1"/>
          <p:nvPr/>
        </p:nvSpPr>
        <p:spPr>
          <a:xfrm>
            <a:off x="5156597" y="2465785"/>
            <a:ext cx="3276600" cy="2959208"/>
          </a:xfrm>
          <a:prstGeom prst="rect">
            <a:avLst/>
          </a:prstGeom>
          <a:noFill/>
        </p:spPr>
        <p:txBody>
          <a:bodyPr>
            <a:spAutoFit/>
          </a:bodyPr>
          <a:lstStyle/>
          <a:p>
            <a:pPr>
              <a:defRPr/>
            </a:pPr>
            <a:r>
              <a:rPr lang="en-GB" sz="2000" b="1" dirty="0"/>
              <a:t>The C.R.A.A.P. Test</a:t>
            </a:r>
          </a:p>
          <a:p>
            <a:pPr>
              <a:defRPr/>
            </a:pPr>
            <a:endParaRPr lang="en-GB" sz="2000" dirty="0"/>
          </a:p>
          <a:p>
            <a:pPr marL="257175" indent="-257175">
              <a:lnSpc>
                <a:spcPct val="150000"/>
              </a:lnSpc>
              <a:buFont typeface="Arial" panose="020B0604020202020204" pitchFamily="34" charset="0"/>
              <a:buChar char="•"/>
              <a:defRPr/>
            </a:pPr>
            <a:r>
              <a:rPr lang="en-GB" sz="2000" dirty="0">
                <a:solidFill>
                  <a:srgbClr val="C00000"/>
                </a:solidFill>
              </a:rPr>
              <a:t>Currency</a:t>
            </a:r>
          </a:p>
          <a:p>
            <a:pPr marL="257175" indent="-257175">
              <a:lnSpc>
                <a:spcPct val="150000"/>
              </a:lnSpc>
              <a:buFont typeface="Arial" panose="020B0604020202020204" pitchFamily="34" charset="0"/>
              <a:buChar char="•"/>
              <a:defRPr/>
            </a:pPr>
            <a:r>
              <a:rPr lang="en-GB" sz="2000" dirty="0">
                <a:solidFill>
                  <a:srgbClr val="0070C0"/>
                </a:solidFill>
              </a:rPr>
              <a:t>Relevance</a:t>
            </a:r>
          </a:p>
          <a:p>
            <a:pPr marL="257175" indent="-257175">
              <a:lnSpc>
                <a:spcPct val="150000"/>
              </a:lnSpc>
              <a:buFont typeface="Arial" panose="020B0604020202020204" pitchFamily="34" charset="0"/>
              <a:buChar char="•"/>
              <a:defRPr/>
            </a:pPr>
            <a:r>
              <a:rPr lang="en-GB" sz="2000" dirty="0">
                <a:solidFill>
                  <a:srgbClr val="002060"/>
                </a:solidFill>
              </a:rPr>
              <a:t>Authority</a:t>
            </a:r>
          </a:p>
          <a:p>
            <a:pPr marL="257175" indent="-257175">
              <a:lnSpc>
                <a:spcPct val="150000"/>
              </a:lnSpc>
              <a:buFont typeface="Arial" panose="020B0604020202020204" pitchFamily="34" charset="0"/>
              <a:buChar char="•"/>
              <a:defRPr/>
            </a:pPr>
            <a:r>
              <a:rPr lang="en-GB" sz="2000" dirty="0">
                <a:solidFill>
                  <a:srgbClr val="7030A0"/>
                </a:solidFill>
              </a:rPr>
              <a:t>Accuracy</a:t>
            </a:r>
          </a:p>
          <a:p>
            <a:pPr marL="257175" indent="-257175">
              <a:lnSpc>
                <a:spcPct val="150000"/>
              </a:lnSpc>
              <a:buFont typeface="Arial" panose="020B0604020202020204" pitchFamily="34" charset="0"/>
              <a:buChar char="•"/>
              <a:defRPr/>
            </a:pPr>
            <a:r>
              <a:rPr lang="en-GB" sz="2000" dirty="0">
                <a:solidFill>
                  <a:srgbClr val="0070C0"/>
                </a:solidFill>
              </a:rPr>
              <a:t>Purpose</a:t>
            </a:r>
          </a:p>
        </p:txBody>
      </p:sp>
    </p:spTree>
    <p:extLst>
      <p:ext uri="{BB962C8B-B14F-4D97-AF65-F5344CB8AC3E}">
        <p14:creationId xmlns:p14="http://schemas.microsoft.com/office/powerpoint/2010/main" val="375568532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75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75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75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75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75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75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00"/>
                                        <p:tgtEl>
                                          <p:spTgt spid="3">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nodeType="clickEffect">
                                  <p:stCondLst>
                                    <p:cond delay="75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1000"/>
                                        <p:tgtEl>
                                          <p:spTgt spid="3">
                                            <p:txEl>
                                              <p:pRg st="6" end="6"/>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nodeType="clickEffect">
                                  <p:stCondLst>
                                    <p:cond delay="750"/>
                                  </p:stCondLst>
                                  <p:childTnLst>
                                    <p:set>
                                      <p:cBhvr>
                                        <p:cTn id="41" dur="1" fill="hold">
                                          <p:stCondLst>
                                            <p:cond delay="0"/>
                                          </p:stCondLst>
                                        </p:cTn>
                                        <p:tgtEl>
                                          <p:spTgt spid="4">
                                            <p:txEl>
                                              <p:pRg st="0" end="0"/>
                                            </p:txEl>
                                          </p:spTgt>
                                        </p:tgtEl>
                                        <p:attrNameLst>
                                          <p:attrName>style.visibility</p:attrName>
                                        </p:attrNameLst>
                                      </p:cBhvr>
                                      <p:to>
                                        <p:strVal val="visible"/>
                                      </p:to>
                                    </p:set>
                                    <p:animEffect transition="in" filter="fade">
                                      <p:cBhvr>
                                        <p:cTn id="42" dur="1000"/>
                                        <p:tgtEl>
                                          <p:spTgt spid="4">
                                            <p:txEl>
                                              <p:pRg st="0" end="0"/>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nodeType="clickEffect">
                                  <p:stCondLst>
                                    <p:cond delay="750"/>
                                  </p:stCondLst>
                                  <p:childTnLst>
                                    <p:set>
                                      <p:cBhvr>
                                        <p:cTn id="46" dur="1" fill="hold">
                                          <p:stCondLst>
                                            <p:cond delay="0"/>
                                          </p:stCondLst>
                                        </p:cTn>
                                        <p:tgtEl>
                                          <p:spTgt spid="4">
                                            <p:txEl>
                                              <p:pRg st="2" end="2"/>
                                            </p:txEl>
                                          </p:spTgt>
                                        </p:tgtEl>
                                        <p:attrNameLst>
                                          <p:attrName>style.visibility</p:attrName>
                                        </p:attrNameLst>
                                      </p:cBhvr>
                                      <p:to>
                                        <p:strVal val="visible"/>
                                      </p:to>
                                    </p:set>
                                    <p:animEffect transition="in" filter="fade">
                                      <p:cBhvr>
                                        <p:cTn id="47" dur="1000"/>
                                        <p:tgtEl>
                                          <p:spTgt spid="4">
                                            <p:txEl>
                                              <p:pRg st="2" end="2"/>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10" presetClass="entr" presetSubtype="0" fill="hold" nodeType="clickEffect">
                                  <p:stCondLst>
                                    <p:cond delay="750"/>
                                  </p:stCondLst>
                                  <p:childTnLst>
                                    <p:set>
                                      <p:cBhvr>
                                        <p:cTn id="51" dur="1" fill="hold">
                                          <p:stCondLst>
                                            <p:cond delay="0"/>
                                          </p:stCondLst>
                                        </p:cTn>
                                        <p:tgtEl>
                                          <p:spTgt spid="4">
                                            <p:txEl>
                                              <p:pRg st="3" end="3"/>
                                            </p:txEl>
                                          </p:spTgt>
                                        </p:tgtEl>
                                        <p:attrNameLst>
                                          <p:attrName>style.visibility</p:attrName>
                                        </p:attrNameLst>
                                      </p:cBhvr>
                                      <p:to>
                                        <p:strVal val="visible"/>
                                      </p:to>
                                    </p:set>
                                    <p:animEffect transition="in" filter="fade">
                                      <p:cBhvr>
                                        <p:cTn id="52" dur="1000"/>
                                        <p:tgtEl>
                                          <p:spTgt spid="4">
                                            <p:txEl>
                                              <p:pRg st="3" end="3"/>
                                            </p:txEl>
                                          </p:spTgt>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0" presetClass="entr" presetSubtype="0" fill="hold" nodeType="clickEffect">
                                  <p:stCondLst>
                                    <p:cond delay="750"/>
                                  </p:stCondLst>
                                  <p:childTnLst>
                                    <p:set>
                                      <p:cBhvr>
                                        <p:cTn id="56" dur="1" fill="hold">
                                          <p:stCondLst>
                                            <p:cond delay="0"/>
                                          </p:stCondLst>
                                        </p:cTn>
                                        <p:tgtEl>
                                          <p:spTgt spid="4">
                                            <p:txEl>
                                              <p:pRg st="4" end="4"/>
                                            </p:txEl>
                                          </p:spTgt>
                                        </p:tgtEl>
                                        <p:attrNameLst>
                                          <p:attrName>style.visibility</p:attrName>
                                        </p:attrNameLst>
                                      </p:cBhvr>
                                      <p:to>
                                        <p:strVal val="visible"/>
                                      </p:to>
                                    </p:set>
                                    <p:animEffect transition="in" filter="fade">
                                      <p:cBhvr>
                                        <p:cTn id="57" dur="1000"/>
                                        <p:tgtEl>
                                          <p:spTgt spid="4">
                                            <p:txEl>
                                              <p:pRg st="4" end="4"/>
                                            </p:txEl>
                                          </p:spTgt>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10" presetClass="entr" presetSubtype="0" fill="hold" nodeType="clickEffect">
                                  <p:stCondLst>
                                    <p:cond delay="750"/>
                                  </p:stCondLst>
                                  <p:childTnLst>
                                    <p:set>
                                      <p:cBhvr>
                                        <p:cTn id="61" dur="1" fill="hold">
                                          <p:stCondLst>
                                            <p:cond delay="0"/>
                                          </p:stCondLst>
                                        </p:cTn>
                                        <p:tgtEl>
                                          <p:spTgt spid="4">
                                            <p:txEl>
                                              <p:pRg st="5" end="5"/>
                                            </p:txEl>
                                          </p:spTgt>
                                        </p:tgtEl>
                                        <p:attrNameLst>
                                          <p:attrName>style.visibility</p:attrName>
                                        </p:attrNameLst>
                                      </p:cBhvr>
                                      <p:to>
                                        <p:strVal val="visible"/>
                                      </p:to>
                                    </p:set>
                                    <p:animEffect transition="in" filter="fade">
                                      <p:cBhvr>
                                        <p:cTn id="62" dur="1000"/>
                                        <p:tgtEl>
                                          <p:spTgt spid="4">
                                            <p:txEl>
                                              <p:pRg st="5" end="5"/>
                                            </p:txEl>
                                          </p:spTgt>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10" presetClass="entr" presetSubtype="0" fill="hold" nodeType="clickEffect">
                                  <p:stCondLst>
                                    <p:cond delay="750"/>
                                  </p:stCondLst>
                                  <p:childTnLst>
                                    <p:set>
                                      <p:cBhvr>
                                        <p:cTn id="66" dur="1" fill="hold">
                                          <p:stCondLst>
                                            <p:cond delay="0"/>
                                          </p:stCondLst>
                                        </p:cTn>
                                        <p:tgtEl>
                                          <p:spTgt spid="4">
                                            <p:txEl>
                                              <p:pRg st="6" end="6"/>
                                            </p:txEl>
                                          </p:spTgt>
                                        </p:tgtEl>
                                        <p:attrNameLst>
                                          <p:attrName>style.visibility</p:attrName>
                                        </p:attrNameLst>
                                      </p:cBhvr>
                                      <p:to>
                                        <p:strVal val="visible"/>
                                      </p:to>
                                    </p:set>
                                    <p:animEffect transition="in" filter="fade">
                                      <p:cBhvr>
                                        <p:cTn id="67" dur="10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71600" y="2060848"/>
            <a:ext cx="7416825" cy="2123658"/>
          </a:xfrm>
          <a:prstGeom prst="rect">
            <a:avLst/>
          </a:prstGeom>
          <a:noFill/>
        </p:spPr>
        <p:txBody>
          <a:bodyPr wrap="square" lIns="91440" tIns="45720" rIns="91440" bIns="45720">
            <a:spAutoFit/>
          </a:bodyPr>
          <a:lstStyle/>
          <a:p>
            <a:pPr algn="ctr"/>
            <a:r>
              <a:rPr lang="en-US" sz="66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Critical Thinking models</a:t>
            </a:r>
            <a:endParaRPr lang="en-US" sz="66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Tree>
    <p:extLst>
      <p:ext uri="{BB962C8B-B14F-4D97-AF65-F5344CB8AC3E}">
        <p14:creationId xmlns:p14="http://schemas.microsoft.com/office/powerpoint/2010/main" val="20784934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solidFill>
                  <a:schemeClr val="tx2"/>
                </a:solidFill>
              </a:rPr>
              <a:t>Critical thinking models</a:t>
            </a:r>
          </a:p>
        </p:txBody>
      </p:sp>
      <p:sp>
        <p:nvSpPr>
          <p:cNvPr id="3" name="Content Placeholder 2"/>
          <p:cNvSpPr>
            <a:spLocks noGrp="1"/>
          </p:cNvSpPr>
          <p:nvPr>
            <p:ph idx="1"/>
          </p:nvPr>
        </p:nvSpPr>
        <p:spPr>
          <a:xfrm>
            <a:off x="323528" y="1417638"/>
            <a:ext cx="8568952" cy="4099595"/>
          </a:xfrm>
        </p:spPr>
        <p:txBody>
          <a:bodyPr/>
          <a:lstStyle/>
          <a:p>
            <a:r>
              <a:rPr lang="en-GB" dirty="0"/>
              <a:t>The Pearson’s RED critical thinking model</a:t>
            </a:r>
          </a:p>
          <a:p>
            <a:pPr marL="0" indent="0">
              <a:buNone/>
            </a:pPr>
            <a:endParaRPr lang="en-GB" dirty="0"/>
          </a:p>
          <a:p>
            <a:r>
              <a:rPr lang="en-GB" dirty="0"/>
              <a:t>Socratic questioning.</a:t>
            </a:r>
          </a:p>
        </p:txBody>
      </p:sp>
    </p:spTree>
    <p:extLst>
      <p:ext uri="{BB962C8B-B14F-4D97-AF65-F5344CB8AC3E}">
        <p14:creationId xmlns:p14="http://schemas.microsoft.com/office/powerpoint/2010/main" val="41030072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77541" y="264654"/>
            <a:ext cx="6172200" cy="857250"/>
          </a:xfrm>
        </p:spPr>
        <p:txBody>
          <a:bodyPr rtlCol="0">
            <a:normAutofit fontScale="90000"/>
          </a:bodyPr>
          <a:lstStyle/>
          <a:p>
            <a:pPr>
              <a:defRPr/>
            </a:pPr>
            <a:r>
              <a:rPr lang="en-GB" sz="2700" b="1" dirty="0">
                <a:solidFill>
                  <a:schemeClr val="accent5">
                    <a:lumMod val="75000"/>
                  </a:schemeClr>
                </a:solidFill>
                <a:latin typeface="Arial" panose="020B0604020202020204" pitchFamily="34" charset="0"/>
                <a:cs typeface="Arial" panose="020B0604020202020204" pitchFamily="34" charset="0"/>
              </a:rPr>
              <a:t>Pearson's </a:t>
            </a:r>
            <a:r>
              <a:rPr lang="en-GB" sz="2700" b="1" dirty="0">
                <a:solidFill>
                  <a:srgbClr val="FF0000"/>
                </a:solidFill>
                <a:latin typeface="Arial" panose="020B0604020202020204" pitchFamily="34" charset="0"/>
                <a:cs typeface="Arial" panose="020B0604020202020204" pitchFamily="34" charset="0"/>
              </a:rPr>
              <a:t>RED</a:t>
            </a:r>
            <a:r>
              <a:rPr lang="en-GB" sz="2700" b="1" dirty="0">
                <a:solidFill>
                  <a:schemeClr val="accent5">
                    <a:lumMod val="75000"/>
                  </a:schemeClr>
                </a:solidFill>
                <a:latin typeface="Arial" panose="020B0604020202020204" pitchFamily="34" charset="0"/>
                <a:cs typeface="Arial" panose="020B0604020202020204" pitchFamily="34" charset="0"/>
              </a:rPr>
              <a:t> Critical Thinking Model</a:t>
            </a:r>
          </a:p>
        </p:txBody>
      </p:sp>
      <p:sp>
        <p:nvSpPr>
          <p:cNvPr id="35843" name="Footer Placeholder 3"/>
          <p:cNvSpPr>
            <a:spLocks noGrp="1"/>
          </p:cNvSpPr>
          <p:nvPr>
            <p:ph type="ftr" sz="quarter" idx="11"/>
          </p:nvPr>
        </p:nvSpPr>
        <p:spPr bwMode="auto">
          <a:xfrm>
            <a:off x="1277541" y="5715000"/>
            <a:ext cx="5976938" cy="205979"/>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557213" indent="-214313">
              <a:defRPr>
                <a:solidFill>
                  <a:schemeClr val="tx1"/>
                </a:solidFill>
                <a:latin typeface="Calibri" panose="020F0502020204030204" pitchFamily="34" charset="0"/>
              </a:defRPr>
            </a:lvl2pPr>
            <a:lvl3pPr marL="857250" indent="-171450">
              <a:defRPr>
                <a:solidFill>
                  <a:schemeClr val="tx1"/>
                </a:solidFill>
                <a:latin typeface="Calibri" panose="020F0502020204030204" pitchFamily="34" charset="0"/>
              </a:defRPr>
            </a:lvl3pPr>
            <a:lvl4pPr marL="1200150" indent="-171450">
              <a:defRPr>
                <a:solidFill>
                  <a:schemeClr val="tx1"/>
                </a:solidFill>
                <a:latin typeface="Calibri" panose="020F0502020204030204" pitchFamily="34" charset="0"/>
              </a:defRPr>
            </a:lvl4pPr>
            <a:lvl5pPr marL="1543050" indent="-171450">
              <a:defRPr>
                <a:solidFill>
                  <a:schemeClr val="tx1"/>
                </a:solidFill>
                <a:latin typeface="Calibri" panose="020F0502020204030204" pitchFamily="34" charset="0"/>
              </a:defRPr>
            </a:lvl5pPr>
            <a:lvl6pPr marL="1885950" indent="-171450" fontAlgn="base">
              <a:spcBef>
                <a:spcPct val="0"/>
              </a:spcBef>
              <a:spcAft>
                <a:spcPct val="0"/>
              </a:spcAft>
              <a:defRPr>
                <a:solidFill>
                  <a:schemeClr val="tx1"/>
                </a:solidFill>
                <a:latin typeface="Calibri" panose="020F0502020204030204" pitchFamily="34" charset="0"/>
              </a:defRPr>
            </a:lvl6pPr>
            <a:lvl7pPr marL="2228850" indent="-171450" fontAlgn="base">
              <a:spcBef>
                <a:spcPct val="0"/>
              </a:spcBef>
              <a:spcAft>
                <a:spcPct val="0"/>
              </a:spcAft>
              <a:defRPr>
                <a:solidFill>
                  <a:schemeClr val="tx1"/>
                </a:solidFill>
                <a:latin typeface="Calibri" panose="020F0502020204030204" pitchFamily="34" charset="0"/>
              </a:defRPr>
            </a:lvl7pPr>
            <a:lvl8pPr marL="2571750" indent="-171450" fontAlgn="base">
              <a:spcBef>
                <a:spcPct val="0"/>
              </a:spcBef>
              <a:spcAft>
                <a:spcPct val="0"/>
              </a:spcAft>
              <a:defRPr>
                <a:solidFill>
                  <a:schemeClr val="tx1"/>
                </a:solidFill>
                <a:latin typeface="Calibri" panose="020F0502020204030204" pitchFamily="34" charset="0"/>
              </a:defRPr>
            </a:lvl8pPr>
            <a:lvl9pPr marL="2914650" indent="-17145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defRPr/>
            </a:pPr>
            <a:r>
              <a:rPr lang="en-GB" altLang="en-US">
                <a:solidFill>
                  <a:srgbClr val="898989"/>
                </a:solidFill>
              </a:rPr>
              <a:t>                             </a:t>
            </a:r>
          </a:p>
        </p:txBody>
      </p:sp>
      <p:sp>
        <p:nvSpPr>
          <p:cNvPr id="43012"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57213" indent="-214313">
              <a:lnSpc>
                <a:spcPct val="90000"/>
              </a:lnSpc>
              <a:spcBef>
                <a:spcPts val="375"/>
              </a:spcBef>
              <a:buFont typeface="Arial" panose="020B0604020202020204" pitchFamily="34" charset="0"/>
              <a:buChar char="•"/>
              <a:defRPr sz="1800">
                <a:solidFill>
                  <a:schemeClr val="tx1"/>
                </a:solidFill>
                <a:latin typeface="Calibri" panose="020F0502020204030204" pitchFamily="34" charset="0"/>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4pPr>
            <a:lvl5pPr marL="15430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5pPr>
            <a:lvl6pPr marL="18859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6pPr>
            <a:lvl7pPr marL="22288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7pPr>
            <a:lvl8pPr marL="25717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8pPr>
            <a:lvl9pPr marL="29146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fld id="{1F2F2808-0E63-40E7-B402-ABA4E57E42EB}" type="slidenum">
              <a:rPr lang="en-GB" altLang="en-US" sz="900">
                <a:solidFill>
                  <a:srgbClr val="898989"/>
                </a:solidFill>
              </a:rPr>
              <a:pPr>
                <a:lnSpc>
                  <a:spcPct val="100000"/>
                </a:lnSpc>
                <a:spcBef>
                  <a:spcPct val="0"/>
                </a:spcBef>
                <a:buFontTx/>
                <a:buNone/>
              </a:pPr>
              <a:t>9</a:t>
            </a:fld>
            <a:endParaRPr lang="en-GB" altLang="en-US" sz="900">
              <a:solidFill>
                <a:srgbClr val="898989"/>
              </a:solidFill>
            </a:endParaRPr>
          </a:p>
        </p:txBody>
      </p:sp>
      <p:pic>
        <p:nvPicPr>
          <p:cNvPr id="43013" name="Picture 2" descr="http://www.thinkwatson.com/wp-content/uploads/mainimage-redmodel.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1124744"/>
            <a:ext cx="8280920" cy="4402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04384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a:xfrm>
            <a:off x="1243464" y="199579"/>
            <a:ext cx="6172200" cy="857250"/>
          </a:xfrm>
        </p:spPr>
        <p:txBody>
          <a:bodyPr>
            <a:normAutofit fontScale="90000"/>
          </a:bodyPr>
          <a:lstStyle/>
          <a:p>
            <a:pPr algn="ctr" eaLnBrk="1" hangingPunct="1"/>
            <a:r>
              <a:rPr lang="en-GB" altLang="en-US" sz="2700" b="1" dirty="0">
                <a:solidFill>
                  <a:srgbClr val="002060"/>
                </a:solidFill>
                <a:latin typeface="Arial" panose="020B0604020202020204" pitchFamily="34" charset="0"/>
                <a:cs typeface="Arial" panose="020B0604020202020204" pitchFamily="34" charset="0"/>
              </a:rPr>
              <a:t>Pearson's</a:t>
            </a:r>
            <a:r>
              <a:rPr lang="en-GB" altLang="en-US" sz="2700" b="1" dirty="0">
                <a:latin typeface="Arial" panose="020B0604020202020204" pitchFamily="34" charset="0"/>
                <a:cs typeface="Arial" panose="020B0604020202020204" pitchFamily="34" charset="0"/>
              </a:rPr>
              <a:t> </a:t>
            </a:r>
            <a:r>
              <a:rPr lang="en-GB" altLang="en-US" sz="2700" b="1" dirty="0">
                <a:solidFill>
                  <a:srgbClr val="FF0000"/>
                </a:solidFill>
                <a:latin typeface="Arial" panose="020B0604020202020204" pitchFamily="34" charset="0"/>
                <a:cs typeface="Arial" panose="020B0604020202020204" pitchFamily="34" charset="0"/>
              </a:rPr>
              <a:t>RED</a:t>
            </a:r>
            <a:r>
              <a:rPr lang="en-GB" altLang="en-US" sz="2700" b="1" dirty="0">
                <a:latin typeface="Arial" panose="020B0604020202020204" pitchFamily="34" charset="0"/>
                <a:cs typeface="Arial" panose="020B0604020202020204" pitchFamily="34" charset="0"/>
              </a:rPr>
              <a:t> </a:t>
            </a:r>
            <a:r>
              <a:rPr lang="en-GB" altLang="en-US" sz="2700" b="1" dirty="0">
                <a:solidFill>
                  <a:srgbClr val="002060"/>
                </a:solidFill>
                <a:latin typeface="Arial" panose="020B0604020202020204" pitchFamily="34" charset="0"/>
                <a:cs typeface="Arial" panose="020B0604020202020204" pitchFamily="34" charset="0"/>
              </a:rPr>
              <a:t>Critical Thinking Model </a:t>
            </a:r>
            <a:endParaRPr lang="en-GB" altLang="en-US" sz="1650" dirty="0">
              <a:solidFill>
                <a:srgbClr val="002060"/>
              </a:solidFill>
              <a:latin typeface="Arial" panose="020B0604020202020204" pitchFamily="34" charset="0"/>
              <a:cs typeface="Arial" panose="020B0604020202020204" pitchFamily="34" charset="0"/>
            </a:endParaRPr>
          </a:p>
        </p:txBody>
      </p:sp>
      <p:sp>
        <p:nvSpPr>
          <p:cNvPr id="36867" name="Footer Placeholder 3"/>
          <p:cNvSpPr>
            <a:spLocks noGrp="1"/>
          </p:cNvSpPr>
          <p:nvPr>
            <p:ph type="ftr" sz="quarter" idx="11"/>
          </p:nvPr>
        </p:nvSpPr>
        <p:spPr bwMode="auto">
          <a:xfrm>
            <a:off x="1277541" y="5715000"/>
            <a:ext cx="5976938" cy="205979"/>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557213" indent="-214313">
              <a:defRPr>
                <a:solidFill>
                  <a:schemeClr val="tx1"/>
                </a:solidFill>
                <a:latin typeface="Calibri" panose="020F0502020204030204" pitchFamily="34" charset="0"/>
              </a:defRPr>
            </a:lvl2pPr>
            <a:lvl3pPr marL="857250" indent="-171450">
              <a:defRPr>
                <a:solidFill>
                  <a:schemeClr val="tx1"/>
                </a:solidFill>
                <a:latin typeface="Calibri" panose="020F0502020204030204" pitchFamily="34" charset="0"/>
              </a:defRPr>
            </a:lvl3pPr>
            <a:lvl4pPr marL="1200150" indent="-171450">
              <a:defRPr>
                <a:solidFill>
                  <a:schemeClr val="tx1"/>
                </a:solidFill>
                <a:latin typeface="Calibri" panose="020F0502020204030204" pitchFamily="34" charset="0"/>
              </a:defRPr>
            </a:lvl4pPr>
            <a:lvl5pPr marL="1543050" indent="-171450">
              <a:defRPr>
                <a:solidFill>
                  <a:schemeClr val="tx1"/>
                </a:solidFill>
                <a:latin typeface="Calibri" panose="020F0502020204030204" pitchFamily="34" charset="0"/>
              </a:defRPr>
            </a:lvl5pPr>
            <a:lvl6pPr marL="1885950" indent="-171450" fontAlgn="base">
              <a:spcBef>
                <a:spcPct val="0"/>
              </a:spcBef>
              <a:spcAft>
                <a:spcPct val="0"/>
              </a:spcAft>
              <a:defRPr>
                <a:solidFill>
                  <a:schemeClr val="tx1"/>
                </a:solidFill>
                <a:latin typeface="Calibri" panose="020F0502020204030204" pitchFamily="34" charset="0"/>
              </a:defRPr>
            </a:lvl6pPr>
            <a:lvl7pPr marL="2228850" indent="-171450" fontAlgn="base">
              <a:spcBef>
                <a:spcPct val="0"/>
              </a:spcBef>
              <a:spcAft>
                <a:spcPct val="0"/>
              </a:spcAft>
              <a:defRPr>
                <a:solidFill>
                  <a:schemeClr val="tx1"/>
                </a:solidFill>
                <a:latin typeface="Calibri" panose="020F0502020204030204" pitchFamily="34" charset="0"/>
              </a:defRPr>
            </a:lvl7pPr>
            <a:lvl8pPr marL="2571750" indent="-171450" fontAlgn="base">
              <a:spcBef>
                <a:spcPct val="0"/>
              </a:spcBef>
              <a:spcAft>
                <a:spcPct val="0"/>
              </a:spcAft>
              <a:defRPr>
                <a:solidFill>
                  <a:schemeClr val="tx1"/>
                </a:solidFill>
                <a:latin typeface="Calibri" panose="020F0502020204030204" pitchFamily="34" charset="0"/>
              </a:defRPr>
            </a:lvl8pPr>
            <a:lvl9pPr marL="2914650" indent="-17145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defRPr/>
            </a:pPr>
            <a:r>
              <a:rPr lang="en-GB" altLang="en-US">
                <a:solidFill>
                  <a:srgbClr val="898989"/>
                </a:solidFill>
              </a:rPr>
              <a:t>                             </a:t>
            </a:r>
          </a:p>
        </p:txBody>
      </p:sp>
      <p:sp>
        <p:nvSpPr>
          <p:cNvPr id="45060"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57213" indent="-214313">
              <a:lnSpc>
                <a:spcPct val="90000"/>
              </a:lnSpc>
              <a:spcBef>
                <a:spcPts val="375"/>
              </a:spcBef>
              <a:buFont typeface="Arial" panose="020B0604020202020204" pitchFamily="34" charset="0"/>
              <a:buChar char="•"/>
              <a:defRPr sz="1800">
                <a:solidFill>
                  <a:schemeClr val="tx1"/>
                </a:solidFill>
                <a:latin typeface="Calibri" panose="020F0502020204030204" pitchFamily="34" charset="0"/>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4pPr>
            <a:lvl5pPr marL="15430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5pPr>
            <a:lvl6pPr marL="18859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6pPr>
            <a:lvl7pPr marL="22288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7pPr>
            <a:lvl8pPr marL="25717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8pPr>
            <a:lvl9pPr marL="29146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fld id="{4A498337-C0C7-4BFF-BA04-BDDC0CFFEC1E}" type="slidenum">
              <a:rPr lang="en-GB" altLang="en-US" sz="900">
                <a:solidFill>
                  <a:srgbClr val="898989"/>
                </a:solidFill>
              </a:rPr>
              <a:pPr>
                <a:lnSpc>
                  <a:spcPct val="100000"/>
                </a:lnSpc>
                <a:spcBef>
                  <a:spcPct val="0"/>
                </a:spcBef>
                <a:buFontTx/>
                <a:buNone/>
              </a:pPr>
              <a:t>10</a:t>
            </a:fld>
            <a:endParaRPr lang="en-GB" altLang="en-US" sz="900">
              <a:solidFill>
                <a:srgbClr val="898989"/>
              </a:solidFill>
            </a:endParaRPr>
          </a:p>
        </p:txBody>
      </p:sp>
      <p:sp>
        <p:nvSpPr>
          <p:cNvPr id="3" name="Rectangle 2"/>
          <p:cNvSpPr/>
          <p:nvPr/>
        </p:nvSpPr>
        <p:spPr>
          <a:xfrm>
            <a:off x="323528" y="1056829"/>
            <a:ext cx="5612606" cy="4570482"/>
          </a:xfrm>
          <a:prstGeom prst="rect">
            <a:avLst/>
          </a:prstGeom>
        </p:spPr>
        <p:txBody>
          <a:bodyPr wrap="square">
            <a:spAutoFit/>
          </a:bodyPr>
          <a:lstStyle/>
          <a:p>
            <a:pPr>
              <a:defRPr/>
            </a:pPr>
            <a:r>
              <a:rPr lang="en-GB" sz="2100" b="1" dirty="0">
                <a:solidFill>
                  <a:schemeClr val="accent3">
                    <a:lumMod val="50000"/>
                  </a:schemeClr>
                </a:solidFill>
              </a:rPr>
              <a:t>Recognise Assumptions:</a:t>
            </a:r>
          </a:p>
          <a:p>
            <a:pPr>
              <a:defRPr/>
            </a:pPr>
            <a:endParaRPr lang="en-GB" sz="2100" b="1" dirty="0">
              <a:solidFill>
                <a:schemeClr val="accent3">
                  <a:lumMod val="50000"/>
                </a:schemeClr>
              </a:solidFill>
            </a:endParaRPr>
          </a:p>
          <a:p>
            <a:pPr>
              <a:defRPr/>
            </a:pPr>
            <a:endParaRPr lang="en-GB" sz="600" b="1" dirty="0">
              <a:solidFill>
                <a:prstClr val="black"/>
              </a:solidFill>
            </a:endParaRPr>
          </a:p>
          <a:p>
            <a:pPr marL="342900" indent="-342900" algn="just">
              <a:buFont typeface="Arial" panose="020B0604020202020204" pitchFamily="34" charset="0"/>
              <a:buChar char="•"/>
              <a:defRPr/>
            </a:pPr>
            <a:r>
              <a:rPr lang="en-GB" sz="2100" dirty="0">
                <a:solidFill>
                  <a:srgbClr val="002060"/>
                </a:solidFill>
              </a:rPr>
              <a:t>This is the ability to </a:t>
            </a:r>
            <a:r>
              <a:rPr lang="en-GB" sz="2100" b="1" dirty="0">
                <a:solidFill>
                  <a:schemeClr val="accent2">
                    <a:lumMod val="75000"/>
                  </a:schemeClr>
                </a:solidFill>
              </a:rPr>
              <a:t>separate</a:t>
            </a:r>
            <a:r>
              <a:rPr lang="en-GB" sz="2100" dirty="0">
                <a:solidFill>
                  <a:srgbClr val="002060"/>
                </a:solidFill>
              </a:rPr>
              <a:t> </a:t>
            </a:r>
            <a:r>
              <a:rPr lang="en-GB" sz="2100" b="1" dirty="0">
                <a:solidFill>
                  <a:schemeClr val="accent1">
                    <a:lumMod val="75000"/>
                  </a:schemeClr>
                </a:solidFill>
              </a:rPr>
              <a:t>fact</a:t>
            </a:r>
            <a:r>
              <a:rPr lang="en-GB" sz="2100" dirty="0">
                <a:solidFill>
                  <a:srgbClr val="002060"/>
                </a:solidFill>
              </a:rPr>
              <a:t> from </a:t>
            </a:r>
            <a:r>
              <a:rPr lang="en-GB" sz="2100" b="1" dirty="0">
                <a:solidFill>
                  <a:schemeClr val="accent1">
                    <a:lumMod val="75000"/>
                  </a:schemeClr>
                </a:solidFill>
              </a:rPr>
              <a:t>opinion</a:t>
            </a:r>
          </a:p>
          <a:p>
            <a:pPr marL="342900" indent="-342900" algn="just">
              <a:buFont typeface="Arial" panose="020B0604020202020204" pitchFamily="34" charset="0"/>
              <a:buChar char="•"/>
              <a:defRPr/>
            </a:pPr>
            <a:endParaRPr lang="en-GB" sz="2100" b="1" dirty="0">
              <a:solidFill>
                <a:schemeClr val="accent1">
                  <a:lumMod val="75000"/>
                </a:schemeClr>
              </a:solidFill>
            </a:endParaRPr>
          </a:p>
          <a:p>
            <a:pPr marL="128588" indent="-128588" algn="just">
              <a:buFont typeface="Arial" panose="020B0604020202020204" pitchFamily="34" charset="0"/>
              <a:buChar char="•"/>
              <a:defRPr/>
            </a:pPr>
            <a:endParaRPr lang="en-GB" sz="600" dirty="0">
              <a:solidFill>
                <a:srgbClr val="002060"/>
              </a:solidFill>
            </a:endParaRPr>
          </a:p>
          <a:p>
            <a:pPr marL="342900" indent="-342900" algn="just">
              <a:buFont typeface="Arial" panose="020B0604020202020204" pitchFamily="34" charset="0"/>
              <a:buChar char="•"/>
              <a:defRPr/>
            </a:pPr>
            <a:r>
              <a:rPr lang="en-GB" sz="2100" dirty="0">
                <a:solidFill>
                  <a:srgbClr val="002060"/>
                </a:solidFill>
              </a:rPr>
              <a:t>It is deceptively easy to listen to a comment or presentation and </a:t>
            </a:r>
            <a:r>
              <a:rPr lang="en-GB" sz="2100" b="1" dirty="0">
                <a:solidFill>
                  <a:schemeClr val="accent6">
                    <a:lumMod val="75000"/>
                  </a:schemeClr>
                </a:solidFill>
              </a:rPr>
              <a:t>assume</a:t>
            </a:r>
            <a:r>
              <a:rPr lang="en-GB" sz="2100" dirty="0">
                <a:solidFill>
                  <a:srgbClr val="002060"/>
                </a:solidFill>
              </a:rPr>
              <a:t> the information presented is </a:t>
            </a:r>
            <a:r>
              <a:rPr lang="en-GB" sz="2100" b="1" dirty="0">
                <a:solidFill>
                  <a:schemeClr val="accent6">
                    <a:lumMod val="75000"/>
                  </a:schemeClr>
                </a:solidFill>
              </a:rPr>
              <a:t>true</a:t>
            </a:r>
            <a:r>
              <a:rPr lang="en-GB" sz="2100" dirty="0">
                <a:solidFill>
                  <a:srgbClr val="002060"/>
                </a:solidFill>
              </a:rPr>
              <a:t> even though </a:t>
            </a:r>
            <a:r>
              <a:rPr lang="en-GB" sz="2100" b="1" dirty="0">
                <a:solidFill>
                  <a:schemeClr val="accent6">
                    <a:lumMod val="75000"/>
                  </a:schemeClr>
                </a:solidFill>
              </a:rPr>
              <a:t>no evidence </a:t>
            </a:r>
            <a:r>
              <a:rPr lang="en-GB" sz="2100" dirty="0">
                <a:solidFill>
                  <a:srgbClr val="002060"/>
                </a:solidFill>
              </a:rPr>
              <a:t>was given to back it up </a:t>
            </a:r>
          </a:p>
          <a:p>
            <a:pPr marL="342900" indent="-342900" algn="just">
              <a:buFont typeface="Arial" panose="020B0604020202020204" pitchFamily="34" charset="0"/>
              <a:buChar char="•"/>
              <a:defRPr/>
            </a:pPr>
            <a:endParaRPr lang="en-GB" sz="2100" dirty="0">
              <a:solidFill>
                <a:srgbClr val="002060"/>
              </a:solidFill>
            </a:endParaRPr>
          </a:p>
          <a:p>
            <a:pPr marL="128588" indent="-128588" algn="just">
              <a:buFont typeface="Arial" panose="020B0604020202020204" pitchFamily="34" charset="0"/>
              <a:buChar char="•"/>
              <a:defRPr/>
            </a:pPr>
            <a:endParaRPr lang="en-GB" sz="600" dirty="0">
              <a:solidFill>
                <a:srgbClr val="002060"/>
              </a:solidFill>
            </a:endParaRPr>
          </a:p>
          <a:p>
            <a:pPr marL="342900" indent="-342900" algn="just">
              <a:buFont typeface="Arial" panose="020B0604020202020204" pitchFamily="34" charset="0"/>
              <a:buChar char="•"/>
              <a:defRPr/>
            </a:pPr>
            <a:r>
              <a:rPr lang="en-GB" sz="2100" dirty="0">
                <a:solidFill>
                  <a:srgbClr val="002060"/>
                </a:solidFill>
              </a:rPr>
              <a:t>Noticing and </a:t>
            </a:r>
            <a:r>
              <a:rPr lang="en-GB" sz="2100" b="1" dirty="0">
                <a:solidFill>
                  <a:srgbClr val="FF0000"/>
                </a:solidFill>
              </a:rPr>
              <a:t>questioning assumptions </a:t>
            </a:r>
            <a:r>
              <a:rPr lang="en-GB" sz="2100" dirty="0">
                <a:solidFill>
                  <a:srgbClr val="002060"/>
                </a:solidFill>
              </a:rPr>
              <a:t>helps to reveal information </a:t>
            </a:r>
            <a:r>
              <a:rPr lang="en-GB" sz="2100" b="1" dirty="0">
                <a:solidFill>
                  <a:srgbClr val="FF0000"/>
                </a:solidFill>
              </a:rPr>
              <a:t>gaps</a:t>
            </a:r>
            <a:r>
              <a:rPr lang="en-GB" sz="2100" dirty="0">
                <a:solidFill>
                  <a:srgbClr val="002060"/>
                </a:solidFill>
              </a:rPr>
              <a:t> or unfounded logic</a:t>
            </a:r>
          </a:p>
        </p:txBody>
      </p:sp>
      <p:pic>
        <p:nvPicPr>
          <p:cNvPr id="45062"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516216" y="2420888"/>
            <a:ext cx="1440160" cy="164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6483550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3" end="3"/>
                                            </p:txEl>
                                          </p:spTgt>
                                        </p:tgtEl>
                                        <p:attrNameLst>
                                          <p:attrName>ppt_c</p:attrName>
                                        </p:attrNameLst>
                                      </p:cBhvr>
                                      <p:to>
                                        <a:schemeClr val="accent1"/>
                                      </p:to>
                                    </p:animClr>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6" end="6"/>
                                            </p:txEl>
                                          </p:spTgt>
                                        </p:tgtEl>
                                        <p:attrNameLst>
                                          <p:attrName>ppt_c</p:attrName>
                                        </p:attrNameLst>
                                      </p:cBhvr>
                                      <p:to>
                                        <a:schemeClr val="accent1"/>
                                      </p:to>
                                    </p:animClr>
                                  </p:sub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9" end="9"/>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9" end="9"/>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a:xfrm>
            <a:off x="1277541" y="332656"/>
            <a:ext cx="6172200" cy="857250"/>
          </a:xfrm>
        </p:spPr>
        <p:txBody>
          <a:bodyPr>
            <a:normAutofit fontScale="90000"/>
          </a:bodyPr>
          <a:lstStyle/>
          <a:p>
            <a:pPr algn="ctr" eaLnBrk="1" hangingPunct="1"/>
            <a:r>
              <a:rPr lang="en-GB" altLang="en-US" sz="2700" b="1" dirty="0">
                <a:solidFill>
                  <a:srgbClr val="002060"/>
                </a:solidFill>
                <a:latin typeface="Arial" panose="020B0604020202020204" pitchFamily="34" charset="0"/>
                <a:cs typeface="Arial" panose="020B0604020202020204" pitchFamily="34" charset="0"/>
              </a:rPr>
              <a:t>Pearson's</a:t>
            </a:r>
            <a:r>
              <a:rPr lang="en-GB" altLang="en-US" sz="2700" b="1" dirty="0">
                <a:latin typeface="Arial" panose="020B0604020202020204" pitchFamily="34" charset="0"/>
                <a:cs typeface="Arial" panose="020B0604020202020204" pitchFamily="34" charset="0"/>
              </a:rPr>
              <a:t> </a:t>
            </a:r>
            <a:r>
              <a:rPr lang="en-GB" altLang="en-US" sz="2700" b="1" dirty="0">
                <a:solidFill>
                  <a:srgbClr val="FF0000"/>
                </a:solidFill>
                <a:latin typeface="Arial" panose="020B0604020202020204" pitchFamily="34" charset="0"/>
                <a:cs typeface="Arial" panose="020B0604020202020204" pitchFamily="34" charset="0"/>
              </a:rPr>
              <a:t>RED</a:t>
            </a:r>
            <a:r>
              <a:rPr lang="en-GB" altLang="en-US" sz="2700" b="1" dirty="0">
                <a:latin typeface="Arial" panose="020B0604020202020204" pitchFamily="34" charset="0"/>
                <a:cs typeface="Arial" panose="020B0604020202020204" pitchFamily="34" charset="0"/>
              </a:rPr>
              <a:t> </a:t>
            </a:r>
            <a:r>
              <a:rPr lang="en-GB" altLang="en-US" sz="2700" b="1" dirty="0">
                <a:solidFill>
                  <a:srgbClr val="002060"/>
                </a:solidFill>
                <a:latin typeface="Arial" panose="020B0604020202020204" pitchFamily="34" charset="0"/>
                <a:cs typeface="Arial" panose="020B0604020202020204" pitchFamily="34" charset="0"/>
              </a:rPr>
              <a:t>Critical Thinking Model</a:t>
            </a:r>
            <a:endParaRPr lang="en-GB" altLang="en-US" sz="1650" dirty="0">
              <a:solidFill>
                <a:srgbClr val="002060"/>
              </a:solidFill>
              <a:latin typeface="Arial" panose="020B0604020202020204" pitchFamily="34" charset="0"/>
              <a:cs typeface="Arial" panose="020B0604020202020204" pitchFamily="34" charset="0"/>
            </a:endParaRPr>
          </a:p>
        </p:txBody>
      </p:sp>
      <p:sp>
        <p:nvSpPr>
          <p:cNvPr id="37891" name="Footer Placeholder 3"/>
          <p:cNvSpPr>
            <a:spLocks noGrp="1"/>
          </p:cNvSpPr>
          <p:nvPr>
            <p:ph type="ftr" sz="quarter" idx="11"/>
          </p:nvPr>
        </p:nvSpPr>
        <p:spPr bwMode="auto">
          <a:xfrm>
            <a:off x="1277541" y="5715000"/>
            <a:ext cx="5976938" cy="205979"/>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557213" indent="-214313">
              <a:defRPr>
                <a:solidFill>
                  <a:schemeClr val="tx1"/>
                </a:solidFill>
                <a:latin typeface="Calibri" panose="020F0502020204030204" pitchFamily="34" charset="0"/>
              </a:defRPr>
            </a:lvl2pPr>
            <a:lvl3pPr marL="857250" indent="-171450">
              <a:defRPr>
                <a:solidFill>
                  <a:schemeClr val="tx1"/>
                </a:solidFill>
                <a:latin typeface="Calibri" panose="020F0502020204030204" pitchFamily="34" charset="0"/>
              </a:defRPr>
            </a:lvl3pPr>
            <a:lvl4pPr marL="1200150" indent="-171450">
              <a:defRPr>
                <a:solidFill>
                  <a:schemeClr val="tx1"/>
                </a:solidFill>
                <a:latin typeface="Calibri" panose="020F0502020204030204" pitchFamily="34" charset="0"/>
              </a:defRPr>
            </a:lvl4pPr>
            <a:lvl5pPr marL="1543050" indent="-171450">
              <a:defRPr>
                <a:solidFill>
                  <a:schemeClr val="tx1"/>
                </a:solidFill>
                <a:latin typeface="Calibri" panose="020F0502020204030204" pitchFamily="34" charset="0"/>
              </a:defRPr>
            </a:lvl5pPr>
            <a:lvl6pPr marL="1885950" indent="-171450" fontAlgn="base">
              <a:spcBef>
                <a:spcPct val="0"/>
              </a:spcBef>
              <a:spcAft>
                <a:spcPct val="0"/>
              </a:spcAft>
              <a:defRPr>
                <a:solidFill>
                  <a:schemeClr val="tx1"/>
                </a:solidFill>
                <a:latin typeface="Calibri" panose="020F0502020204030204" pitchFamily="34" charset="0"/>
              </a:defRPr>
            </a:lvl6pPr>
            <a:lvl7pPr marL="2228850" indent="-171450" fontAlgn="base">
              <a:spcBef>
                <a:spcPct val="0"/>
              </a:spcBef>
              <a:spcAft>
                <a:spcPct val="0"/>
              </a:spcAft>
              <a:defRPr>
                <a:solidFill>
                  <a:schemeClr val="tx1"/>
                </a:solidFill>
                <a:latin typeface="Calibri" panose="020F0502020204030204" pitchFamily="34" charset="0"/>
              </a:defRPr>
            </a:lvl7pPr>
            <a:lvl8pPr marL="2571750" indent="-171450" fontAlgn="base">
              <a:spcBef>
                <a:spcPct val="0"/>
              </a:spcBef>
              <a:spcAft>
                <a:spcPct val="0"/>
              </a:spcAft>
              <a:defRPr>
                <a:solidFill>
                  <a:schemeClr val="tx1"/>
                </a:solidFill>
                <a:latin typeface="Calibri" panose="020F0502020204030204" pitchFamily="34" charset="0"/>
              </a:defRPr>
            </a:lvl8pPr>
            <a:lvl9pPr marL="2914650" indent="-17145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defRPr/>
            </a:pPr>
            <a:r>
              <a:rPr lang="en-GB" altLang="en-US">
                <a:solidFill>
                  <a:srgbClr val="898989"/>
                </a:solidFill>
              </a:rPr>
              <a:t>                             </a:t>
            </a:r>
          </a:p>
        </p:txBody>
      </p:sp>
      <p:sp>
        <p:nvSpPr>
          <p:cNvPr id="46084"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57213" indent="-214313">
              <a:lnSpc>
                <a:spcPct val="90000"/>
              </a:lnSpc>
              <a:spcBef>
                <a:spcPts val="375"/>
              </a:spcBef>
              <a:buFont typeface="Arial" panose="020B0604020202020204" pitchFamily="34" charset="0"/>
              <a:buChar char="•"/>
              <a:defRPr sz="1800">
                <a:solidFill>
                  <a:schemeClr val="tx1"/>
                </a:solidFill>
                <a:latin typeface="Calibri" panose="020F0502020204030204" pitchFamily="34" charset="0"/>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4pPr>
            <a:lvl5pPr marL="15430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5pPr>
            <a:lvl6pPr marL="18859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6pPr>
            <a:lvl7pPr marL="22288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7pPr>
            <a:lvl8pPr marL="25717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8pPr>
            <a:lvl9pPr marL="29146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fld id="{8731B9C9-95BF-42C3-A7FA-2E845F3B8697}" type="slidenum">
              <a:rPr lang="en-GB" altLang="en-US" sz="900">
                <a:solidFill>
                  <a:srgbClr val="898989"/>
                </a:solidFill>
              </a:rPr>
              <a:pPr>
                <a:lnSpc>
                  <a:spcPct val="100000"/>
                </a:lnSpc>
                <a:spcBef>
                  <a:spcPct val="0"/>
                </a:spcBef>
                <a:buFontTx/>
                <a:buNone/>
              </a:pPr>
              <a:t>11</a:t>
            </a:fld>
            <a:endParaRPr lang="en-GB" altLang="en-US" sz="900">
              <a:solidFill>
                <a:srgbClr val="898989"/>
              </a:solidFill>
            </a:endParaRPr>
          </a:p>
        </p:txBody>
      </p:sp>
      <p:sp>
        <p:nvSpPr>
          <p:cNvPr id="3" name="Rectangle 2"/>
          <p:cNvSpPr/>
          <p:nvPr/>
        </p:nvSpPr>
        <p:spPr>
          <a:xfrm>
            <a:off x="395536" y="1485181"/>
            <a:ext cx="8053139" cy="1661993"/>
          </a:xfrm>
          <a:prstGeom prst="rect">
            <a:avLst/>
          </a:prstGeom>
        </p:spPr>
        <p:txBody>
          <a:bodyPr wrap="square">
            <a:spAutoFit/>
          </a:bodyPr>
          <a:lstStyle/>
          <a:p>
            <a:pPr algn="ctr">
              <a:defRPr/>
            </a:pPr>
            <a:r>
              <a:rPr lang="en-GB" sz="2100" b="1" dirty="0">
                <a:solidFill>
                  <a:srgbClr val="FFC000"/>
                </a:solidFill>
              </a:rPr>
              <a:t>Recognise Assumptions</a:t>
            </a:r>
          </a:p>
          <a:p>
            <a:pPr>
              <a:defRPr/>
            </a:pPr>
            <a:endParaRPr lang="en-GB" dirty="0">
              <a:solidFill>
                <a:prstClr val="black"/>
              </a:solidFill>
            </a:endParaRPr>
          </a:p>
          <a:p>
            <a:pPr marL="342900" indent="-342900">
              <a:buFont typeface="Arial" panose="020B0604020202020204" pitchFamily="34" charset="0"/>
              <a:buChar char="•"/>
              <a:defRPr/>
            </a:pPr>
            <a:r>
              <a:rPr lang="en-GB" sz="2100" dirty="0">
                <a:solidFill>
                  <a:srgbClr val="002060"/>
                </a:solidFill>
              </a:rPr>
              <a:t>Taking it a step further, when we examine assumptions through the eyes of different people (e.g., the viewpoint of different stakeholders), the end result is a richer perspective on a topic.</a:t>
            </a:r>
          </a:p>
        </p:txBody>
      </p:sp>
      <p:pic>
        <p:nvPicPr>
          <p:cNvPr id="46086" name="Picture 7"/>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95736" y="3442449"/>
            <a:ext cx="4176463" cy="1977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4085300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a:xfrm>
            <a:off x="1179910" y="441722"/>
            <a:ext cx="6172200" cy="857250"/>
          </a:xfrm>
        </p:spPr>
        <p:txBody>
          <a:bodyPr>
            <a:normAutofit fontScale="90000"/>
          </a:bodyPr>
          <a:lstStyle/>
          <a:p>
            <a:pPr algn="ctr" eaLnBrk="1" hangingPunct="1"/>
            <a:r>
              <a:rPr lang="en-GB" altLang="en-US" sz="2700" b="1" dirty="0">
                <a:latin typeface="Arial" panose="020B0604020202020204" pitchFamily="34" charset="0"/>
                <a:cs typeface="Arial" panose="020B0604020202020204" pitchFamily="34" charset="0"/>
              </a:rPr>
              <a:t>Pearson's </a:t>
            </a:r>
            <a:r>
              <a:rPr lang="en-GB" altLang="en-US" sz="2700" b="1" dirty="0">
                <a:solidFill>
                  <a:srgbClr val="FF0000"/>
                </a:solidFill>
                <a:latin typeface="Arial" panose="020B0604020202020204" pitchFamily="34" charset="0"/>
                <a:cs typeface="Arial" panose="020B0604020202020204" pitchFamily="34" charset="0"/>
              </a:rPr>
              <a:t>RED</a:t>
            </a:r>
            <a:r>
              <a:rPr lang="en-GB" altLang="en-US" sz="2700" b="1" dirty="0">
                <a:latin typeface="Arial" panose="020B0604020202020204" pitchFamily="34" charset="0"/>
                <a:cs typeface="Arial" panose="020B0604020202020204" pitchFamily="34" charset="0"/>
              </a:rPr>
              <a:t> Critical Thinking Model</a:t>
            </a:r>
            <a:endParaRPr lang="en-GB" altLang="en-US" sz="1650" dirty="0">
              <a:latin typeface="Arial" panose="020B0604020202020204" pitchFamily="34" charset="0"/>
              <a:cs typeface="Arial" panose="020B0604020202020204" pitchFamily="34" charset="0"/>
            </a:endParaRPr>
          </a:p>
        </p:txBody>
      </p:sp>
      <p:sp>
        <p:nvSpPr>
          <p:cNvPr id="38915" name="Footer Placeholder 3"/>
          <p:cNvSpPr>
            <a:spLocks noGrp="1"/>
          </p:cNvSpPr>
          <p:nvPr>
            <p:ph type="ftr" sz="quarter" idx="11"/>
          </p:nvPr>
        </p:nvSpPr>
        <p:spPr bwMode="auto">
          <a:xfrm>
            <a:off x="1277541" y="5715000"/>
            <a:ext cx="5976938" cy="205979"/>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557213" indent="-214313">
              <a:defRPr>
                <a:solidFill>
                  <a:schemeClr val="tx1"/>
                </a:solidFill>
                <a:latin typeface="Calibri" panose="020F0502020204030204" pitchFamily="34" charset="0"/>
              </a:defRPr>
            </a:lvl2pPr>
            <a:lvl3pPr marL="857250" indent="-171450">
              <a:defRPr>
                <a:solidFill>
                  <a:schemeClr val="tx1"/>
                </a:solidFill>
                <a:latin typeface="Calibri" panose="020F0502020204030204" pitchFamily="34" charset="0"/>
              </a:defRPr>
            </a:lvl3pPr>
            <a:lvl4pPr marL="1200150" indent="-171450">
              <a:defRPr>
                <a:solidFill>
                  <a:schemeClr val="tx1"/>
                </a:solidFill>
                <a:latin typeface="Calibri" panose="020F0502020204030204" pitchFamily="34" charset="0"/>
              </a:defRPr>
            </a:lvl4pPr>
            <a:lvl5pPr marL="1543050" indent="-171450">
              <a:defRPr>
                <a:solidFill>
                  <a:schemeClr val="tx1"/>
                </a:solidFill>
                <a:latin typeface="Calibri" panose="020F0502020204030204" pitchFamily="34" charset="0"/>
              </a:defRPr>
            </a:lvl5pPr>
            <a:lvl6pPr marL="1885950" indent="-171450" fontAlgn="base">
              <a:spcBef>
                <a:spcPct val="0"/>
              </a:spcBef>
              <a:spcAft>
                <a:spcPct val="0"/>
              </a:spcAft>
              <a:defRPr>
                <a:solidFill>
                  <a:schemeClr val="tx1"/>
                </a:solidFill>
                <a:latin typeface="Calibri" panose="020F0502020204030204" pitchFamily="34" charset="0"/>
              </a:defRPr>
            </a:lvl6pPr>
            <a:lvl7pPr marL="2228850" indent="-171450" fontAlgn="base">
              <a:spcBef>
                <a:spcPct val="0"/>
              </a:spcBef>
              <a:spcAft>
                <a:spcPct val="0"/>
              </a:spcAft>
              <a:defRPr>
                <a:solidFill>
                  <a:schemeClr val="tx1"/>
                </a:solidFill>
                <a:latin typeface="Calibri" panose="020F0502020204030204" pitchFamily="34" charset="0"/>
              </a:defRPr>
            </a:lvl7pPr>
            <a:lvl8pPr marL="2571750" indent="-171450" fontAlgn="base">
              <a:spcBef>
                <a:spcPct val="0"/>
              </a:spcBef>
              <a:spcAft>
                <a:spcPct val="0"/>
              </a:spcAft>
              <a:defRPr>
                <a:solidFill>
                  <a:schemeClr val="tx1"/>
                </a:solidFill>
                <a:latin typeface="Calibri" panose="020F0502020204030204" pitchFamily="34" charset="0"/>
              </a:defRPr>
            </a:lvl8pPr>
            <a:lvl9pPr marL="2914650" indent="-17145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defRPr/>
            </a:pPr>
            <a:r>
              <a:rPr lang="en-GB" altLang="en-US">
                <a:solidFill>
                  <a:srgbClr val="898989"/>
                </a:solidFill>
              </a:rPr>
              <a:t>                             </a:t>
            </a:r>
          </a:p>
        </p:txBody>
      </p:sp>
      <p:sp>
        <p:nvSpPr>
          <p:cNvPr id="48132"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57213" indent="-214313">
              <a:lnSpc>
                <a:spcPct val="90000"/>
              </a:lnSpc>
              <a:spcBef>
                <a:spcPts val="375"/>
              </a:spcBef>
              <a:buFont typeface="Arial" panose="020B0604020202020204" pitchFamily="34" charset="0"/>
              <a:buChar char="•"/>
              <a:defRPr sz="1800">
                <a:solidFill>
                  <a:schemeClr val="tx1"/>
                </a:solidFill>
                <a:latin typeface="Calibri" panose="020F0502020204030204" pitchFamily="34" charset="0"/>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4pPr>
            <a:lvl5pPr marL="15430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5pPr>
            <a:lvl6pPr marL="18859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6pPr>
            <a:lvl7pPr marL="22288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7pPr>
            <a:lvl8pPr marL="25717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8pPr>
            <a:lvl9pPr marL="29146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fld id="{50ED43CB-D3F0-41D6-8AFE-97A6A297A2B1}" type="slidenum">
              <a:rPr lang="en-GB" altLang="en-US" sz="900">
                <a:solidFill>
                  <a:srgbClr val="898989"/>
                </a:solidFill>
              </a:rPr>
              <a:pPr>
                <a:lnSpc>
                  <a:spcPct val="100000"/>
                </a:lnSpc>
                <a:spcBef>
                  <a:spcPct val="0"/>
                </a:spcBef>
                <a:buFontTx/>
                <a:buNone/>
              </a:pPr>
              <a:t>12</a:t>
            </a:fld>
            <a:endParaRPr lang="en-GB" altLang="en-US" sz="900">
              <a:solidFill>
                <a:srgbClr val="898989"/>
              </a:solidFill>
            </a:endParaRPr>
          </a:p>
        </p:txBody>
      </p:sp>
      <p:sp>
        <p:nvSpPr>
          <p:cNvPr id="3" name="Rectangle 2"/>
          <p:cNvSpPr/>
          <p:nvPr/>
        </p:nvSpPr>
        <p:spPr>
          <a:xfrm>
            <a:off x="179512" y="1196752"/>
            <a:ext cx="6526088" cy="3739485"/>
          </a:xfrm>
          <a:prstGeom prst="rect">
            <a:avLst/>
          </a:prstGeom>
        </p:spPr>
        <p:txBody>
          <a:bodyPr wrap="square">
            <a:spAutoFit/>
          </a:bodyPr>
          <a:lstStyle/>
          <a:p>
            <a:pPr>
              <a:defRPr/>
            </a:pPr>
            <a:r>
              <a:rPr lang="en-GB" sz="2100" b="1" dirty="0">
                <a:solidFill>
                  <a:srgbClr val="FFC000"/>
                </a:solidFill>
              </a:rPr>
              <a:t>Recognise Assumptions</a:t>
            </a:r>
          </a:p>
          <a:p>
            <a:pPr>
              <a:defRPr/>
            </a:pPr>
            <a:endParaRPr lang="en-GB" sz="1500" dirty="0">
              <a:solidFill>
                <a:prstClr val="black"/>
              </a:solidFill>
            </a:endParaRPr>
          </a:p>
          <a:p>
            <a:pPr>
              <a:defRPr/>
            </a:pPr>
            <a:r>
              <a:rPr lang="en-GB" sz="2100" b="1" i="1" dirty="0">
                <a:solidFill>
                  <a:srgbClr val="002060"/>
                </a:solidFill>
              </a:rPr>
              <a:t>How to use it</a:t>
            </a:r>
            <a:r>
              <a:rPr lang="en-GB" sz="2100" i="1" dirty="0">
                <a:solidFill>
                  <a:srgbClr val="002060"/>
                </a:solidFill>
              </a:rPr>
              <a:t>:</a:t>
            </a:r>
            <a:r>
              <a:rPr lang="en-GB" sz="2100" dirty="0">
                <a:solidFill>
                  <a:srgbClr val="002060"/>
                </a:solidFill>
              </a:rPr>
              <a:t> </a:t>
            </a:r>
          </a:p>
          <a:p>
            <a:pPr>
              <a:defRPr/>
            </a:pPr>
            <a:endParaRPr lang="en-GB" sz="600" dirty="0">
              <a:solidFill>
                <a:srgbClr val="002060"/>
              </a:solidFill>
            </a:endParaRPr>
          </a:p>
          <a:p>
            <a:pPr marL="342900" indent="-342900" algn="just">
              <a:buFont typeface="Arial" panose="020B0604020202020204" pitchFamily="34" charset="0"/>
              <a:buChar char="•"/>
              <a:defRPr/>
            </a:pPr>
            <a:r>
              <a:rPr lang="en-GB" sz="2100" dirty="0">
                <a:solidFill>
                  <a:srgbClr val="002060"/>
                </a:solidFill>
              </a:rPr>
              <a:t>When you’re gathering information, listening to what people say, or assessing a situation, think about what </a:t>
            </a:r>
            <a:r>
              <a:rPr lang="en-GB" sz="2100" b="1" dirty="0">
                <a:solidFill>
                  <a:schemeClr val="accent1">
                    <a:lumMod val="75000"/>
                  </a:schemeClr>
                </a:solidFill>
              </a:rPr>
              <a:t>assumptions</a:t>
            </a:r>
            <a:r>
              <a:rPr lang="en-GB" sz="2100" dirty="0">
                <a:solidFill>
                  <a:srgbClr val="002060"/>
                </a:solidFill>
              </a:rPr>
              <a:t> they have made</a:t>
            </a:r>
          </a:p>
          <a:p>
            <a:pPr marL="342900" indent="-342900" algn="just">
              <a:buFont typeface="Arial" panose="020B0604020202020204" pitchFamily="34" charset="0"/>
              <a:buChar char="•"/>
              <a:defRPr/>
            </a:pPr>
            <a:endParaRPr lang="en-GB" sz="2100" dirty="0">
              <a:solidFill>
                <a:srgbClr val="002060"/>
              </a:solidFill>
            </a:endParaRPr>
          </a:p>
          <a:p>
            <a:pPr marL="128588" indent="-128588" algn="just">
              <a:buFont typeface="Arial" panose="020B0604020202020204" pitchFamily="34" charset="0"/>
              <a:buChar char="•"/>
              <a:defRPr/>
            </a:pPr>
            <a:endParaRPr lang="en-GB" sz="600" dirty="0">
              <a:solidFill>
                <a:srgbClr val="002060"/>
              </a:solidFill>
            </a:endParaRPr>
          </a:p>
          <a:p>
            <a:pPr marL="342900" indent="-342900" algn="just">
              <a:buFont typeface="Arial" panose="020B0604020202020204" pitchFamily="34" charset="0"/>
              <a:buChar char="•"/>
              <a:defRPr/>
            </a:pPr>
            <a:r>
              <a:rPr lang="en-GB" sz="2100" dirty="0">
                <a:solidFill>
                  <a:srgbClr val="002060"/>
                </a:solidFill>
              </a:rPr>
              <a:t>Perhaps you assume that a trusted co-worker is providing reliable information – but is there really evidence to back that up? Learn to see gaps in logic, and opinion disguised as fact</a:t>
            </a:r>
          </a:p>
        </p:txBody>
      </p:sp>
      <p:pic>
        <p:nvPicPr>
          <p:cNvPr id="48134"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965156" y="2968229"/>
            <a:ext cx="1900238" cy="1618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11930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chemeClr val="accent1"/>
                                      </p:to>
                                    </p:animClr>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4" end="4"/>
                                            </p:txEl>
                                          </p:spTgt>
                                        </p:tgtEl>
                                        <p:attrNameLst>
                                          <p:attrName>ppt_c</p:attrName>
                                        </p:attrNameLst>
                                      </p:cBhvr>
                                      <p:to>
                                        <a:schemeClr val="accent1"/>
                                      </p:to>
                                    </p:animClr>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7" end="7"/>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7" end="7"/>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p:nvPr>
        </p:nvSpPr>
        <p:spPr>
          <a:xfrm>
            <a:off x="1277541" y="193768"/>
            <a:ext cx="6172200" cy="857250"/>
          </a:xfrm>
        </p:spPr>
        <p:txBody>
          <a:bodyPr>
            <a:normAutofit fontScale="90000"/>
          </a:bodyPr>
          <a:lstStyle/>
          <a:p>
            <a:pPr algn="ctr" eaLnBrk="1" hangingPunct="1"/>
            <a:r>
              <a:rPr lang="en-GB" altLang="en-US" sz="2700" b="1" dirty="0">
                <a:latin typeface="Arial" panose="020B0604020202020204" pitchFamily="34" charset="0"/>
                <a:cs typeface="Arial" panose="020B0604020202020204" pitchFamily="34" charset="0"/>
              </a:rPr>
              <a:t>Pearson's </a:t>
            </a:r>
            <a:r>
              <a:rPr lang="en-GB" altLang="en-US" sz="2700" b="1" dirty="0">
                <a:solidFill>
                  <a:srgbClr val="FF0000"/>
                </a:solidFill>
                <a:latin typeface="Arial" panose="020B0604020202020204" pitchFamily="34" charset="0"/>
                <a:cs typeface="Arial" panose="020B0604020202020204" pitchFamily="34" charset="0"/>
              </a:rPr>
              <a:t>RED</a:t>
            </a:r>
            <a:r>
              <a:rPr lang="en-GB" altLang="en-US" sz="2700" b="1" dirty="0">
                <a:latin typeface="Arial" panose="020B0604020202020204" pitchFamily="34" charset="0"/>
                <a:cs typeface="Arial" panose="020B0604020202020204" pitchFamily="34" charset="0"/>
              </a:rPr>
              <a:t> Critical Thinking Model </a:t>
            </a:r>
            <a:endParaRPr lang="en-GB" altLang="en-US" sz="1650" dirty="0">
              <a:latin typeface="Arial" panose="020B0604020202020204" pitchFamily="34" charset="0"/>
              <a:cs typeface="Arial" panose="020B0604020202020204" pitchFamily="34" charset="0"/>
            </a:endParaRPr>
          </a:p>
        </p:txBody>
      </p:sp>
      <p:sp>
        <p:nvSpPr>
          <p:cNvPr id="39939" name="Footer Placeholder 3"/>
          <p:cNvSpPr>
            <a:spLocks noGrp="1"/>
          </p:cNvSpPr>
          <p:nvPr>
            <p:ph type="ftr" sz="quarter" idx="11"/>
          </p:nvPr>
        </p:nvSpPr>
        <p:spPr bwMode="auto">
          <a:xfrm>
            <a:off x="1277541" y="5715000"/>
            <a:ext cx="5976938" cy="205979"/>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557213" indent="-214313">
              <a:defRPr>
                <a:solidFill>
                  <a:schemeClr val="tx1"/>
                </a:solidFill>
                <a:latin typeface="Calibri" panose="020F0502020204030204" pitchFamily="34" charset="0"/>
              </a:defRPr>
            </a:lvl2pPr>
            <a:lvl3pPr marL="857250" indent="-171450">
              <a:defRPr>
                <a:solidFill>
                  <a:schemeClr val="tx1"/>
                </a:solidFill>
                <a:latin typeface="Calibri" panose="020F0502020204030204" pitchFamily="34" charset="0"/>
              </a:defRPr>
            </a:lvl3pPr>
            <a:lvl4pPr marL="1200150" indent="-171450">
              <a:defRPr>
                <a:solidFill>
                  <a:schemeClr val="tx1"/>
                </a:solidFill>
                <a:latin typeface="Calibri" panose="020F0502020204030204" pitchFamily="34" charset="0"/>
              </a:defRPr>
            </a:lvl4pPr>
            <a:lvl5pPr marL="1543050" indent="-171450">
              <a:defRPr>
                <a:solidFill>
                  <a:schemeClr val="tx1"/>
                </a:solidFill>
                <a:latin typeface="Calibri" panose="020F0502020204030204" pitchFamily="34" charset="0"/>
              </a:defRPr>
            </a:lvl5pPr>
            <a:lvl6pPr marL="1885950" indent="-171450" fontAlgn="base">
              <a:spcBef>
                <a:spcPct val="0"/>
              </a:spcBef>
              <a:spcAft>
                <a:spcPct val="0"/>
              </a:spcAft>
              <a:defRPr>
                <a:solidFill>
                  <a:schemeClr val="tx1"/>
                </a:solidFill>
                <a:latin typeface="Calibri" panose="020F0502020204030204" pitchFamily="34" charset="0"/>
              </a:defRPr>
            </a:lvl6pPr>
            <a:lvl7pPr marL="2228850" indent="-171450" fontAlgn="base">
              <a:spcBef>
                <a:spcPct val="0"/>
              </a:spcBef>
              <a:spcAft>
                <a:spcPct val="0"/>
              </a:spcAft>
              <a:defRPr>
                <a:solidFill>
                  <a:schemeClr val="tx1"/>
                </a:solidFill>
                <a:latin typeface="Calibri" panose="020F0502020204030204" pitchFamily="34" charset="0"/>
              </a:defRPr>
            </a:lvl7pPr>
            <a:lvl8pPr marL="2571750" indent="-171450" fontAlgn="base">
              <a:spcBef>
                <a:spcPct val="0"/>
              </a:spcBef>
              <a:spcAft>
                <a:spcPct val="0"/>
              </a:spcAft>
              <a:defRPr>
                <a:solidFill>
                  <a:schemeClr val="tx1"/>
                </a:solidFill>
                <a:latin typeface="Calibri" panose="020F0502020204030204" pitchFamily="34" charset="0"/>
              </a:defRPr>
            </a:lvl8pPr>
            <a:lvl9pPr marL="2914650" indent="-17145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defRPr/>
            </a:pPr>
            <a:r>
              <a:rPr lang="en-GB" altLang="en-US">
                <a:solidFill>
                  <a:srgbClr val="898989"/>
                </a:solidFill>
              </a:rPr>
              <a:t>                             </a:t>
            </a:r>
          </a:p>
        </p:txBody>
      </p:sp>
      <p:sp>
        <p:nvSpPr>
          <p:cNvPr id="49156"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57213" indent="-214313">
              <a:lnSpc>
                <a:spcPct val="90000"/>
              </a:lnSpc>
              <a:spcBef>
                <a:spcPts val="375"/>
              </a:spcBef>
              <a:buFont typeface="Arial" panose="020B0604020202020204" pitchFamily="34" charset="0"/>
              <a:buChar char="•"/>
              <a:defRPr sz="1800">
                <a:solidFill>
                  <a:schemeClr val="tx1"/>
                </a:solidFill>
                <a:latin typeface="Calibri" panose="020F0502020204030204" pitchFamily="34" charset="0"/>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4pPr>
            <a:lvl5pPr marL="15430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5pPr>
            <a:lvl6pPr marL="18859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6pPr>
            <a:lvl7pPr marL="22288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7pPr>
            <a:lvl8pPr marL="25717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8pPr>
            <a:lvl9pPr marL="29146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fld id="{21E04B6F-7BF2-4467-9EE0-E482B9BCDF42}" type="slidenum">
              <a:rPr lang="en-GB" altLang="en-US" sz="900">
                <a:solidFill>
                  <a:srgbClr val="898989"/>
                </a:solidFill>
              </a:rPr>
              <a:pPr>
                <a:lnSpc>
                  <a:spcPct val="100000"/>
                </a:lnSpc>
                <a:spcBef>
                  <a:spcPct val="0"/>
                </a:spcBef>
                <a:buFontTx/>
                <a:buNone/>
              </a:pPr>
              <a:t>13</a:t>
            </a:fld>
            <a:endParaRPr lang="en-GB" altLang="en-US" sz="900">
              <a:solidFill>
                <a:srgbClr val="898989"/>
              </a:solidFill>
            </a:endParaRPr>
          </a:p>
        </p:txBody>
      </p:sp>
      <p:sp>
        <p:nvSpPr>
          <p:cNvPr id="7" name="Rectangle 6"/>
          <p:cNvSpPr/>
          <p:nvPr/>
        </p:nvSpPr>
        <p:spPr>
          <a:xfrm>
            <a:off x="179512" y="1189906"/>
            <a:ext cx="8280919" cy="4247317"/>
          </a:xfrm>
          <a:prstGeom prst="rect">
            <a:avLst/>
          </a:prstGeom>
        </p:spPr>
        <p:txBody>
          <a:bodyPr wrap="square">
            <a:spAutoFit/>
          </a:bodyPr>
          <a:lstStyle/>
          <a:p>
            <a:pPr>
              <a:defRPr/>
            </a:pPr>
            <a:r>
              <a:rPr lang="en-GB" sz="2100" b="1" dirty="0">
                <a:solidFill>
                  <a:srgbClr val="C00000"/>
                </a:solidFill>
              </a:rPr>
              <a:t>Evaluate</a:t>
            </a:r>
            <a:r>
              <a:rPr lang="en-GB" sz="2100" b="1" dirty="0">
                <a:solidFill>
                  <a:schemeClr val="accent1">
                    <a:lumMod val="50000"/>
                  </a:schemeClr>
                </a:solidFill>
              </a:rPr>
              <a:t> Arguments</a:t>
            </a:r>
          </a:p>
          <a:p>
            <a:pPr>
              <a:defRPr/>
            </a:pPr>
            <a:endParaRPr lang="en-GB" sz="2100" b="1" dirty="0">
              <a:solidFill>
                <a:schemeClr val="accent1">
                  <a:lumMod val="50000"/>
                </a:schemeClr>
              </a:solidFill>
            </a:endParaRPr>
          </a:p>
          <a:p>
            <a:pPr>
              <a:defRPr/>
            </a:pPr>
            <a:endParaRPr lang="en-GB" sz="600" b="1" dirty="0">
              <a:solidFill>
                <a:prstClr val="black"/>
              </a:solidFill>
            </a:endParaRPr>
          </a:p>
          <a:p>
            <a:pPr marL="342900" indent="-342900" algn="just">
              <a:buFont typeface="Arial" panose="020B0604020202020204" pitchFamily="34" charset="0"/>
              <a:buChar char="•"/>
              <a:defRPr/>
            </a:pPr>
            <a:r>
              <a:rPr lang="en-GB" sz="2100" dirty="0">
                <a:solidFill>
                  <a:schemeClr val="accent5">
                    <a:lumMod val="75000"/>
                  </a:schemeClr>
                </a:solidFill>
              </a:rPr>
              <a:t>The art of evaluating arguments entails analysing information objectively and accurately, questioning the quality of supporting evidence, and understanding how emotion influences the situation.</a:t>
            </a:r>
          </a:p>
          <a:p>
            <a:pPr marL="342900" indent="-342900" algn="just">
              <a:buFont typeface="Arial" panose="020B0604020202020204" pitchFamily="34" charset="0"/>
              <a:buChar char="•"/>
              <a:defRPr/>
            </a:pPr>
            <a:endParaRPr lang="en-GB" sz="2100" dirty="0">
              <a:solidFill>
                <a:schemeClr val="accent5">
                  <a:lumMod val="75000"/>
                </a:schemeClr>
              </a:solidFill>
            </a:endParaRPr>
          </a:p>
          <a:p>
            <a:pPr marL="128588" indent="-128588" algn="just">
              <a:buFont typeface="Arial" panose="020B0604020202020204" pitchFamily="34" charset="0"/>
              <a:buChar char="•"/>
              <a:defRPr/>
            </a:pPr>
            <a:endParaRPr lang="en-GB" sz="600" dirty="0">
              <a:solidFill>
                <a:schemeClr val="accent5">
                  <a:lumMod val="75000"/>
                </a:schemeClr>
              </a:solidFill>
            </a:endParaRPr>
          </a:p>
          <a:p>
            <a:pPr marL="342900" indent="-342900" algn="just">
              <a:buFont typeface="Arial" panose="020B0604020202020204" pitchFamily="34" charset="0"/>
              <a:buChar char="•"/>
              <a:defRPr/>
            </a:pPr>
            <a:r>
              <a:rPr lang="en-GB" sz="2100" dirty="0">
                <a:solidFill>
                  <a:schemeClr val="accent5">
                    <a:lumMod val="75000"/>
                  </a:schemeClr>
                </a:solidFill>
              </a:rPr>
              <a:t>Common barriers include </a:t>
            </a:r>
            <a:r>
              <a:rPr lang="en-GB" sz="2100" b="1" dirty="0">
                <a:solidFill>
                  <a:srgbClr val="7030A0"/>
                </a:solidFill>
              </a:rPr>
              <a:t>confirmation bias</a:t>
            </a:r>
            <a:r>
              <a:rPr lang="en-GB" sz="2100" dirty="0">
                <a:solidFill>
                  <a:schemeClr val="accent5">
                    <a:lumMod val="75000"/>
                  </a:schemeClr>
                </a:solidFill>
              </a:rPr>
              <a:t>, or allowing emotions-yours or others-to get in the way of objective evaluation</a:t>
            </a:r>
          </a:p>
          <a:p>
            <a:pPr marL="342900" indent="-342900" algn="just">
              <a:buFont typeface="Arial" panose="020B0604020202020204" pitchFamily="34" charset="0"/>
              <a:buChar char="•"/>
              <a:defRPr/>
            </a:pPr>
            <a:endParaRPr lang="en-GB" sz="2100" dirty="0">
              <a:solidFill>
                <a:schemeClr val="accent5">
                  <a:lumMod val="75000"/>
                </a:schemeClr>
              </a:solidFill>
            </a:endParaRPr>
          </a:p>
          <a:p>
            <a:pPr marL="128588" indent="-128588" algn="just">
              <a:buFont typeface="Arial" panose="020B0604020202020204" pitchFamily="34" charset="0"/>
              <a:buChar char="•"/>
              <a:defRPr/>
            </a:pPr>
            <a:endParaRPr lang="en-GB" sz="600" dirty="0">
              <a:solidFill>
                <a:schemeClr val="accent5">
                  <a:lumMod val="75000"/>
                </a:schemeClr>
              </a:solidFill>
            </a:endParaRPr>
          </a:p>
          <a:p>
            <a:pPr marL="342900" indent="-342900" algn="just">
              <a:buFont typeface="Arial" panose="020B0604020202020204" pitchFamily="34" charset="0"/>
              <a:buChar char="•"/>
              <a:defRPr/>
            </a:pPr>
            <a:r>
              <a:rPr lang="en-GB" sz="2100" dirty="0">
                <a:solidFill>
                  <a:schemeClr val="accent5">
                    <a:lumMod val="75000"/>
                  </a:schemeClr>
                </a:solidFill>
              </a:rPr>
              <a:t>People may quickly come to a conclusion simply to avoid </a:t>
            </a:r>
            <a:r>
              <a:rPr lang="en-GB" sz="2100" b="1" dirty="0">
                <a:solidFill>
                  <a:srgbClr val="00B0F0"/>
                </a:solidFill>
              </a:rPr>
              <a:t>conflict</a:t>
            </a:r>
          </a:p>
        </p:txBody>
      </p:sp>
    </p:spTree>
    <p:extLst>
      <p:ext uri="{BB962C8B-B14F-4D97-AF65-F5344CB8AC3E}">
        <p14:creationId xmlns:p14="http://schemas.microsoft.com/office/powerpoint/2010/main" val="123211538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7">
                                            <p:txEl>
                                              <p:pRg st="3" end="3"/>
                                            </p:txEl>
                                          </p:spTgt>
                                        </p:tgtEl>
                                        <p:attrNameLst>
                                          <p:attrName>ppt_c</p:attrName>
                                        </p:attrNameLst>
                                      </p:cBhvr>
                                      <p:to>
                                        <a:schemeClr val="accent1"/>
                                      </p:to>
                                    </p:animClr>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6" end="6"/>
                                            </p:txEl>
                                          </p:spTgt>
                                        </p:tgtEl>
                                        <p:attrNameLst>
                                          <p:attrName>style.visibility</p:attrName>
                                        </p:attrNameLst>
                                      </p:cBhvr>
                                      <p:to>
                                        <p:strVal val="visible"/>
                                      </p:to>
                                    </p:set>
                                  </p:childTnLst>
                                  <p:subTnLst>
                                    <p:animClr clrSpc="rgb" dir="cw">
                                      <p:cBhvr override="childStyle">
                                        <p:cTn dur="1" fill="hold" display="0" masterRel="nextClick" afterEffect="1"/>
                                        <p:tgtEl>
                                          <p:spTgt spid="7">
                                            <p:txEl>
                                              <p:pRg st="6" end="6"/>
                                            </p:txEl>
                                          </p:spTgt>
                                        </p:tgtEl>
                                        <p:attrNameLst>
                                          <p:attrName>ppt_c</p:attrName>
                                        </p:attrNameLst>
                                      </p:cBhvr>
                                      <p:to>
                                        <a:schemeClr val="accent1"/>
                                      </p:to>
                                    </p:animClr>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xEl>
                                              <p:pRg st="9" end="9"/>
                                            </p:txEl>
                                          </p:spTgt>
                                        </p:tgtEl>
                                        <p:attrNameLst>
                                          <p:attrName>style.visibility</p:attrName>
                                        </p:attrNameLst>
                                      </p:cBhvr>
                                      <p:to>
                                        <p:strVal val="visible"/>
                                      </p:to>
                                    </p:set>
                                  </p:childTnLst>
                                  <p:subTnLst>
                                    <p:animClr clrSpc="rgb" dir="cw">
                                      <p:cBhvr override="childStyle">
                                        <p:cTn dur="1" fill="hold" display="0" masterRel="nextClick" afterEffect="1"/>
                                        <p:tgtEl>
                                          <p:spTgt spid="7">
                                            <p:txEl>
                                              <p:pRg st="9" end="9"/>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bldLvl="3"/>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p:cNvSpPr>
            <a:spLocks noGrp="1"/>
          </p:cNvSpPr>
          <p:nvPr>
            <p:ph type="title"/>
          </p:nvPr>
        </p:nvSpPr>
        <p:spPr>
          <a:xfrm>
            <a:off x="470307" y="302747"/>
            <a:ext cx="7855744" cy="857250"/>
          </a:xfrm>
        </p:spPr>
        <p:txBody>
          <a:bodyPr/>
          <a:lstStyle/>
          <a:p>
            <a:pPr algn="ctr" eaLnBrk="1" hangingPunct="1"/>
            <a:r>
              <a:rPr lang="en-GB" altLang="en-US" sz="2700" b="1" dirty="0">
                <a:latin typeface="Arial" panose="020B0604020202020204" pitchFamily="34" charset="0"/>
                <a:cs typeface="Arial" panose="020B0604020202020204" pitchFamily="34" charset="0"/>
              </a:rPr>
              <a:t>Pearson's </a:t>
            </a:r>
            <a:r>
              <a:rPr lang="en-GB" altLang="en-US" sz="2700" b="1" dirty="0">
                <a:solidFill>
                  <a:srgbClr val="FF0000"/>
                </a:solidFill>
                <a:latin typeface="Arial" panose="020B0604020202020204" pitchFamily="34" charset="0"/>
                <a:cs typeface="Arial" panose="020B0604020202020204" pitchFamily="34" charset="0"/>
              </a:rPr>
              <a:t>RED</a:t>
            </a:r>
            <a:r>
              <a:rPr lang="en-GB" altLang="en-US" sz="2700" b="1" dirty="0">
                <a:latin typeface="Arial" panose="020B0604020202020204" pitchFamily="34" charset="0"/>
                <a:cs typeface="Arial" panose="020B0604020202020204" pitchFamily="34" charset="0"/>
              </a:rPr>
              <a:t> Critical Thinking Model</a:t>
            </a:r>
            <a:endParaRPr lang="en-GB" altLang="en-US" sz="1650" dirty="0">
              <a:latin typeface="Arial" panose="020B0604020202020204" pitchFamily="34" charset="0"/>
              <a:cs typeface="Arial" panose="020B0604020202020204" pitchFamily="34" charset="0"/>
            </a:endParaRPr>
          </a:p>
        </p:txBody>
      </p:sp>
      <p:sp>
        <p:nvSpPr>
          <p:cNvPr id="40963" name="Footer Placeholder 3"/>
          <p:cNvSpPr>
            <a:spLocks noGrp="1"/>
          </p:cNvSpPr>
          <p:nvPr>
            <p:ph type="ftr" sz="quarter" idx="11"/>
          </p:nvPr>
        </p:nvSpPr>
        <p:spPr bwMode="auto">
          <a:xfrm>
            <a:off x="1277541" y="5715000"/>
            <a:ext cx="5976938" cy="205979"/>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557213" indent="-214313">
              <a:defRPr>
                <a:solidFill>
                  <a:schemeClr val="tx1"/>
                </a:solidFill>
                <a:latin typeface="Calibri" panose="020F0502020204030204" pitchFamily="34" charset="0"/>
              </a:defRPr>
            </a:lvl2pPr>
            <a:lvl3pPr marL="857250" indent="-171450">
              <a:defRPr>
                <a:solidFill>
                  <a:schemeClr val="tx1"/>
                </a:solidFill>
                <a:latin typeface="Calibri" panose="020F0502020204030204" pitchFamily="34" charset="0"/>
              </a:defRPr>
            </a:lvl3pPr>
            <a:lvl4pPr marL="1200150" indent="-171450">
              <a:defRPr>
                <a:solidFill>
                  <a:schemeClr val="tx1"/>
                </a:solidFill>
                <a:latin typeface="Calibri" panose="020F0502020204030204" pitchFamily="34" charset="0"/>
              </a:defRPr>
            </a:lvl4pPr>
            <a:lvl5pPr marL="1543050" indent="-171450">
              <a:defRPr>
                <a:solidFill>
                  <a:schemeClr val="tx1"/>
                </a:solidFill>
                <a:latin typeface="Calibri" panose="020F0502020204030204" pitchFamily="34" charset="0"/>
              </a:defRPr>
            </a:lvl5pPr>
            <a:lvl6pPr marL="1885950" indent="-171450" fontAlgn="base">
              <a:spcBef>
                <a:spcPct val="0"/>
              </a:spcBef>
              <a:spcAft>
                <a:spcPct val="0"/>
              </a:spcAft>
              <a:defRPr>
                <a:solidFill>
                  <a:schemeClr val="tx1"/>
                </a:solidFill>
                <a:latin typeface="Calibri" panose="020F0502020204030204" pitchFamily="34" charset="0"/>
              </a:defRPr>
            </a:lvl6pPr>
            <a:lvl7pPr marL="2228850" indent="-171450" fontAlgn="base">
              <a:spcBef>
                <a:spcPct val="0"/>
              </a:spcBef>
              <a:spcAft>
                <a:spcPct val="0"/>
              </a:spcAft>
              <a:defRPr>
                <a:solidFill>
                  <a:schemeClr val="tx1"/>
                </a:solidFill>
                <a:latin typeface="Calibri" panose="020F0502020204030204" pitchFamily="34" charset="0"/>
              </a:defRPr>
            </a:lvl7pPr>
            <a:lvl8pPr marL="2571750" indent="-171450" fontAlgn="base">
              <a:spcBef>
                <a:spcPct val="0"/>
              </a:spcBef>
              <a:spcAft>
                <a:spcPct val="0"/>
              </a:spcAft>
              <a:defRPr>
                <a:solidFill>
                  <a:schemeClr val="tx1"/>
                </a:solidFill>
                <a:latin typeface="Calibri" panose="020F0502020204030204" pitchFamily="34" charset="0"/>
              </a:defRPr>
            </a:lvl8pPr>
            <a:lvl9pPr marL="2914650" indent="-17145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defRPr/>
            </a:pPr>
            <a:r>
              <a:rPr lang="en-GB" altLang="en-US">
                <a:solidFill>
                  <a:srgbClr val="898989"/>
                </a:solidFill>
              </a:rPr>
              <a:t>                             </a:t>
            </a:r>
          </a:p>
        </p:txBody>
      </p:sp>
      <p:sp>
        <p:nvSpPr>
          <p:cNvPr id="51204"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57213" indent="-214313">
              <a:lnSpc>
                <a:spcPct val="90000"/>
              </a:lnSpc>
              <a:spcBef>
                <a:spcPts val="375"/>
              </a:spcBef>
              <a:buFont typeface="Arial" panose="020B0604020202020204" pitchFamily="34" charset="0"/>
              <a:buChar char="•"/>
              <a:defRPr sz="1800">
                <a:solidFill>
                  <a:schemeClr val="tx1"/>
                </a:solidFill>
                <a:latin typeface="Calibri" panose="020F0502020204030204" pitchFamily="34" charset="0"/>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4pPr>
            <a:lvl5pPr marL="15430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5pPr>
            <a:lvl6pPr marL="18859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6pPr>
            <a:lvl7pPr marL="22288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7pPr>
            <a:lvl8pPr marL="25717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8pPr>
            <a:lvl9pPr marL="29146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fld id="{FD541A6C-EF59-4A7C-930E-164999E3DB61}" type="slidenum">
              <a:rPr lang="en-GB" altLang="en-US" sz="900">
                <a:solidFill>
                  <a:srgbClr val="898989"/>
                </a:solidFill>
              </a:rPr>
              <a:pPr>
                <a:lnSpc>
                  <a:spcPct val="100000"/>
                </a:lnSpc>
                <a:spcBef>
                  <a:spcPct val="0"/>
                </a:spcBef>
                <a:buFontTx/>
                <a:buNone/>
              </a:pPr>
              <a:t>14</a:t>
            </a:fld>
            <a:endParaRPr lang="en-GB" altLang="en-US" sz="900">
              <a:solidFill>
                <a:srgbClr val="898989"/>
              </a:solidFill>
            </a:endParaRPr>
          </a:p>
        </p:txBody>
      </p:sp>
      <p:sp>
        <p:nvSpPr>
          <p:cNvPr id="7" name="Rectangle 6"/>
          <p:cNvSpPr/>
          <p:nvPr/>
        </p:nvSpPr>
        <p:spPr>
          <a:xfrm>
            <a:off x="407194" y="1928813"/>
            <a:ext cx="5400675" cy="1938992"/>
          </a:xfrm>
          <a:prstGeom prst="rect">
            <a:avLst/>
          </a:prstGeom>
        </p:spPr>
        <p:txBody>
          <a:bodyPr>
            <a:spAutoFit/>
          </a:bodyPr>
          <a:lstStyle/>
          <a:p>
            <a:pPr>
              <a:defRPr/>
            </a:pPr>
            <a:r>
              <a:rPr lang="en-GB" sz="2100" b="1" dirty="0">
                <a:solidFill>
                  <a:srgbClr val="70AD47">
                    <a:lumMod val="75000"/>
                  </a:srgbClr>
                </a:solidFill>
              </a:rPr>
              <a:t>Evaluate Arguments</a:t>
            </a:r>
          </a:p>
          <a:p>
            <a:pPr>
              <a:defRPr/>
            </a:pPr>
            <a:endParaRPr lang="en-GB" sz="1500" b="1" dirty="0">
              <a:solidFill>
                <a:prstClr val="black"/>
              </a:solidFill>
            </a:endParaRPr>
          </a:p>
          <a:p>
            <a:pPr marL="342900" indent="-342900" algn="just">
              <a:buFont typeface="Arial" panose="020B0604020202020204" pitchFamily="34" charset="0"/>
              <a:buChar char="•"/>
              <a:defRPr/>
            </a:pPr>
            <a:r>
              <a:rPr lang="en-GB" sz="2100" dirty="0">
                <a:solidFill>
                  <a:srgbClr val="002060"/>
                </a:solidFill>
              </a:rPr>
              <a:t>Being able to </a:t>
            </a:r>
            <a:r>
              <a:rPr lang="en-GB" sz="2100" dirty="0">
                <a:solidFill>
                  <a:srgbClr val="FF0000"/>
                </a:solidFill>
              </a:rPr>
              <a:t>remain objective </a:t>
            </a:r>
            <a:r>
              <a:rPr lang="en-GB" sz="2100" dirty="0">
                <a:solidFill>
                  <a:srgbClr val="002060"/>
                </a:solidFill>
              </a:rPr>
              <a:t>and sort through the validity of different positions helps people draw more accurate </a:t>
            </a:r>
            <a:r>
              <a:rPr lang="en-GB" sz="2100" dirty="0">
                <a:solidFill>
                  <a:srgbClr val="FF0000"/>
                </a:solidFill>
              </a:rPr>
              <a:t>conclusions</a:t>
            </a:r>
            <a:r>
              <a:rPr lang="en-GB" sz="2100" dirty="0">
                <a:solidFill>
                  <a:srgbClr val="002060"/>
                </a:solidFill>
              </a:rPr>
              <a:t>.</a:t>
            </a:r>
          </a:p>
        </p:txBody>
      </p:sp>
      <p:pic>
        <p:nvPicPr>
          <p:cNvPr id="51206" name="Picture 2" descr="Image result for argument">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l="15846" t="15907" r="13272" b="11371"/>
          <a:stretch>
            <a:fillRect/>
          </a:stretch>
        </p:blipFill>
        <p:spPr bwMode="auto">
          <a:xfrm>
            <a:off x="5923360" y="2083594"/>
            <a:ext cx="2832497" cy="1520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1899932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bldLvl="3"/>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a:xfrm>
            <a:off x="323528" y="328408"/>
            <a:ext cx="8410575" cy="857250"/>
          </a:xfrm>
        </p:spPr>
        <p:txBody>
          <a:bodyPr/>
          <a:lstStyle/>
          <a:p>
            <a:pPr algn="ctr" eaLnBrk="1" hangingPunct="1"/>
            <a:r>
              <a:rPr lang="en-GB" altLang="en-US" sz="2700" b="1" dirty="0">
                <a:latin typeface="Arial" panose="020B0604020202020204" pitchFamily="34" charset="0"/>
                <a:cs typeface="Arial" panose="020B0604020202020204" pitchFamily="34" charset="0"/>
              </a:rPr>
              <a:t>Pearson's </a:t>
            </a:r>
            <a:r>
              <a:rPr lang="en-GB" altLang="en-US" sz="2700" b="1" dirty="0">
                <a:solidFill>
                  <a:srgbClr val="FF0000"/>
                </a:solidFill>
                <a:latin typeface="Arial" panose="020B0604020202020204" pitchFamily="34" charset="0"/>
                <a:cs typeface="Arial" panose="020B0604020202020204" pitchFamily="34" charset="0"/>
              </a:rPr>
              <a:t>RED</a:t>
            </a:r>
            <a:r>
              <a:rPr lang="en-GB" altLang="en-US" sz="2700" b="1" dirty="0">
                <a:latin typeface="Arial" panose="020B0604020202020204" pitchFamily="34" charset="0"/>
                <a:cs typeface="Arial" panose="020B0604020202020204" pitchFamily="34" charset="0"/>
              </a:rPr>
              <a:t> Critical Thinking Model</a:t>
            </a:r>
            <a:endParaRPr lang="en-GB" altLang="en-US" sz="1650" dirty="0">
              <a:latin typeface="Arial" panose="020B0604020202020204" pitchFamily="34" charset="0"/>
              <a:cs typeface="Arial" panose="020B0604020202020204" pitchFamily="34" charset="0"/>
            </a:endParaRPr>
          </a:p>
        </p:txBody>
      </p:sp>
      <p:sp>
        <p:nvSpPr>
          <p:cNvPr id="41987" name="Footer Placeholder 3"/>
          <p:cNvSpPr>
            <a:spLocks noGrp="1"/>
          </p:cNvSpPr>
          <p:nvPr>
            <p:ph type="ftr" sz="quarter" idx="11"/>
          </p:nvPr>
        </p:nvSpPr>
        <p:spPr bwMode="auto">
          <a:xfrm>
            <a:off x="1277541" y="5715000"/>
            <a:ext cx="5976938" cy="205979"/>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557213" indent="-214313">
              <a:defRPr>
                <a:solidFill>
                  <a:schemeClr val="tx1"/>
                </a:solidFill>
                <a:latin typeface="Calibri" panose="020F0502020204030204" pitchFamily="34" charset="0"/>
              </a:defRPr>
            </a:lvl2pPr>
            <a:lvl3pPr marL="857250" indent="-171450">
              <a:defRPr>
                <a:solidFill>
                  <a:schemeClr val="tx1"/>
                </a:solidFill>
                <a:latin typeface="Calibri" panose="020F0502020204030204" pitchFamily="34" charset="0"/>
              </a:defRPr>
            </a:lvl3pPr>
            <a:lvl4pPr marL="1200150" indent="-171450">
              <a:defRPr>
                <a:solidFill>
                  <a:schemeClr val="tx1"/>
                </a:solidFill>
                <a:latin typeface="Calibri" panose="020F0502020204030204" pitchFamily="34" charset="0"/>
              </a:defRPr>
            </a:lvl4pPr>
            <a:lvl5pPr marL="1543050" indent="-171450">
              <a:defRPr>
                <a:solidFill>
                  <a:schemeClr val="tx1"/>
                </a:solidFill>
                <a:latin typeface="Calibri" panose="020F0502020204030204" pitchFamily="34" charset="0"/>
              </a:defRPr>
            </a:lvl5pPr>
            <a:lvl6pPr marL="1885950" indent="-171450" fontAlgn="base">
              <a:spcBef>
                <a:spcPct val="0"/>
              </a:spcBef>
              <a:spcAft>
                <a:spcPct val="0"/>
              </a:spcAft>
              <a:defRPr>
                <a:solidFill>
                  <a:schemeClr val="tx1"/>
                </a:solidFill>
                <a:latin typeface="Calibri" panose="020F0502020204030204" pitchFamily="34" charset="0"/>
              </a:defRPr>
            </a:lvl6pPr>
            <a:lvl7pPr marL="2228850" indent="-171450" fontAlgn="base">
              <a:spcBef>
                <a:spcPct val="0"/>
              </a:spcBef>
              <a:spcAft>
                <a:spcPct val="0"/>
              </a:spcAft>
              <a:defRPr>
                <a:solidFill>
                  <a:schemeClr val="tx1"/>
                </a:solidFill>
                <a:latin typeface="Calibri" panose="020F0502020204030204" pitchFamily="34" charset="0"/>
              </a:defRPr>
            </a:lvl7pPr>
            <a:lvl8pPr marL="2571750" indent="-171450" fontAlgn="base">
              <a:spcBef>
                <a:spcPct val="0"/>
              </a:spcBef>
              <a:spcAft>
                <a:spcPct val="0"/>
              </a:spcAft>
              <a:defRPr>
                <a:solidFill>
                  <a:schemeClr val="tx1"/>
                </a:solidFill>
                <a:latin typeface="Calibri" panose="020F0502020204030204" pitchFamily="34" charset="0"/>
              </a:defRPr>
            </a:lvl8pPr>
            <a:lvl9pPr marL="2914650" indent="-17145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defRPr/>
            </a:pPr>
            <a:r>
              <a:rPr lang="en-GB" altLang="en-US">
                <a:solidFill>
                  <a:srgbClr val="898989"/>
                </a:solidFill>
              </a:rPr>
              <a:t>                             </a:t>
            </a:r>
          </a:p>
        </p:txBody>
      </p:sp>
      <p:sp>
        <p:nvSpPr>
          <p:cNvPr id="52228"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57213" indent="-214313">
              <a:lnSpc>
                <a:spcPct val="90000"/>
              </a:lnSpc>
              <a:spcBef>
                <a:spcPts val="375"/>
              </a:spcBef>
              <a:buFont typeface="Arial" panose="020B0604020202020204" pitchFamily="34" charset="0"/>
              <a:buChar char="•"/>
              <a:defRPr sz="1800">
                <a:solidFill>
                  <a:schemeClr val="tx1"/>
                </a:solidFill>
                <a:latin typeface="Calibri" panose="020F0502020204030204" pitchFamily="34" charset="0"/>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4pPr>
            <a:lvl5pPr marL="15430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5pPr>
            <a:lvl6pPr marL="18859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6pPr>
            <a:lvl7pPr marL="22288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7pPr>
            <a:lvl8pPr marL="25717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8pPr>
            <a:lvl9pPr marL="29146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fld id="{37E4CE18-40A1-4DE4-871B-4D044DA3E0D1}" type="slidenum">
              <a:rPr lang="en-GB" altLang="en-US" sz="900">
                <a:solidFill>
                  <a:srgbClr val="898989"/>
                </a:solidFill>
              </a:rPr>
              <a:pPr>
                <a:lnSpc>
                  <a:spcPct val="100000"/>
                </a:lnSpc>
                <a:spcBef>
                  <a:spcPct val="0"/>
                </a:spcBef>
                <a:buFontTx/>
                <a:buNone/>
              </a:pPr>
              <a:t>15</a:t>
            </a:fld>
            <a:endParaRPr lang="en-GB" altLang="en-US" sz="900">
              <a:solidFill>
                <a:srgbClr val="898989"/>
              </a:solidFill>
            </a:endParaRPr>
          </a:p>
        </p:txBody>
      </p:sp>
      <p:sp>
        <p:nvSpPr>
          <p:cNvPr id="7" name="Rectangle 6"/>
          <p:cNvSpPr/>
          <p:nvPr/>
        </p:nvSpPr>
        <p:spPr>
          <a:xfrm>
            <a:off x="323528" y="1332462"/>
            <a:ext cx="5654599" cy="4397358"/>
          </a:xfrm>
          <a:prstGeom prst="rect">
            <a:avLst/>
          </a:prstGeom>
        </p:spPr>
        <p:txBody>
          <a:bodyPr wrap="square">
            <a:spAutoFit/>
          </a:bodyPr>
          <a:lstStyle/>
          <a:p>
            <a:pPr>
              <a:defRPr/>
            </a:pPr>
            <a:r>
              <a:rPr lang="en-GB" sz="2100" b="1" dirty="0">
                <a:solidFill>
                  <a:srgbClr val="70AD47">
                    <a:lumMod val="75000"/>
                  </a:srgbClr>
                </a:solidFill>
              </a:rPr>
              <a:t>Evaluate Arguments</a:t>
            </a:r>
          </a:p>
          <a:p>
            <a:pPr>
              <a:defRPr/>
            </a:pPr>
            <a:endParaRPr lang="en-GB" sz="1500" b="1" dirty="0">
              <a:solidFill>
                <a:prstClr val="black"/>
              </a:solidFill>
            </a:endParaRPr>
          </a:p>
          <a:p>
            <a:pPr>
              <a:defRPr/>
            </a:pPr>
            <a:r>
              <a:rPr lang="en-GB" sz="2100" b="1" i="1" dirty="0">
                <a:solidFill>
                  <a:srgbClr val="002060"/>
                </a:solidFill>
              </a:rPr>
              <a:t>How to use it</a:t>
            </a:r>
            <a:r>
              <a:rPr lang="en-GB" sz="2100" i="1" dirty="0">
                <a:solidFill>
                  <a:srgbClr val="002060"/>
                </a:solidFill>
              </a:rPr>
              <a:t>: </a:t>
            </a:r>
          </a:p>
          <a:p>
            <a:pPr>
              <a:defRPr/>
            </a:pPr>
            <a:endParaRPr lang="en-GB" sz="600" i="1" dirty="0">
              <a:solidFill>
                <a:srgbClr val="002060"/>
              </a:solidFill>
            </a:endParaRPr>
          </a:p>
          <a:p>
            <a:pPr marL="342900" indent="-342900" algn="just">
              <a:buFont typeface="Arial" panose="020B0604020202020204" pitchFamily="34" charset="0"/>
              <a:buChar char="•"/>
              <a:defRPr/>
            </a:pPr>
            <a:r>
              <a:rPr lang="en-GB" sz="2100" dirty="0">
                <a:solidFill>
                  <a:srgbClr val="002060"/>
                </a:solidFill>
              </a:rPr>
              <a:t>We often have problems sorting through conflicting information because we unknowingly let our </a:t>
            </a:r>
            <a:r>
              <a:rPr lang="en-GB" sz="2100" b="1" dirty="0">
                <a:solidFill>
                  <a:srgbClr val="00B050"/>
                </a:solidFill>
              </a:rPr>
              <a:t>emotions</a:t>
            </a:r>
            <a:r>
              <a:rPr lang="en-GB" sz="2100" dirty="0">
                <a:solidFill>
                  <a:srgbClr val="002060"/>
                </a:solidFill>
              </a:rPr>
              <a:t> get in the way, or because – like just about everyone – we sometimes </a:t>
            </a:r>
            <a:r>
              <a:rPr lang="en-GB" sz="2100" b="1" dirty="0">
                <a:solidFill>
                  <a:srgbClr val="00B050"/>
                </a:solidFill>
              </a:rPr>
              <a:t>only hear what we want to hear.</a:t>
            </a:r>
          </a:p>
          <a:p>
            <a:pPr marL="342900" indent="-342900" algn="just">
              <a:buFont typeface="Arial" panose="020B0604020202020204" pitchFamily="34" charset="0"/>
              <a:buChar char="•"/>
              <a:defRPr/>
            </a:pPr>
            <a:endParaRPr lang="en-GB" sz="2100" b="1" dirty="0">
              <a:solidFill>
                <a:srgbClr val="00B050"/>
              </a:solidFill>
            </a:endParaRPr>
          </a:p>
          <a:p>
            <a:pPr algn="just">
              <a:defRPr/>
            </a:pPr>
            <a:endParaRPr lang="en-GB" sz="675" b="1" dirty="0">
              <a:solidFill>
                <a:srgbClr val="00B050"/>
              </a:solidFill>
            </a:endParaRPr>
          </a:p>
          <a:p>
            <a:pPr marL="342900" indent="-342900" algn="just">
              <a:buFont typeface="Arial" panose="020B0604020202020204" pitchFamily="34" charset="0"/>
              <a:buChar char="•"/>
              <a:defRPr/>
            </a:pPr>
            <a:r>
              <a:rPr lang="en-GB" sz="2100" dirty="0">
                <a:solidFill>
                  <a:srgbClr val="002060"/>
                </a:solidFill>
              </a:rPr>
              <a:t>Learn how to push all that aside, and analyse information accurately and objectively</a:t>
            </a:r>
          </a:p>
        </p:txBody>
      </p:sp>
      <p:pic>
        <p:nvPicPr>
          <p:cNvPr id="52230" name="Picture 2" descr="Related image">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86488" y="2547938"/>
            <a:ext cx="2380060" cy="2877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6116493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7">
                                            <p:txEl>
                                              <p:pRg st="2" end="2"/>
                                            </p:txEl>
                                          </p:spTgt>
                                        </p:tgtEl>
                                        <p:attrNameLst>
                                          <p:attrName>ppt_c</p:attrName>
                                        </p:attrNameLst>
                                      </p:cBhvr>
                                      <p:to>
                                        <a:schemeClr val="accent1"/>
                                      </p:to>
                                    </p:animClr>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7">
                                            <p:txEl>
                                              <p:pRg st="4" end="4"/>
                                            </p:txEl>
                                          </p:spTgt>
                                        </p:tgtEl>
                                        <p:attrNameLst>
                                          <p:attrName>ppt_c</p:attrName>
                                        </p:attrNameLst>
                                      </p:cBhvr>
                                      <p:to>
                                        <a:schemeClr val="accent1"/>
                                      </p:to>
                                    </p:animClr>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xEl>
                                              <p:pRg st="7" end="7"/>
                                            </p:txEl>
                                          </p:spTgt>
                                        </p:tgtEl>
                                        <p:attrNameLst>
                                          <p:attrName>style.visibility</p:attrName>
                                        </p:attrNameLst>
                                      </p:cBhvr>
                                      <p:to>
                                        <p:strVal val="visible"/>
                                      </p:to>
                                    </p:set>
                                  </p:childTnLst>
                                  <p:subTnLst>
                                    <p:animClr clrSpc="rgb" dir="cw">
                                      <p:cBhvr override="childStyle">
                                        <p:cTn dur="1" fill="hold" display="0" masterRel="nextClick" afterEffect="1"/>
                                        <p:tgtEl>
                                          <p:spTgt spid="7">
                                            <p:txEl>
                                              <p:pRg st="7" end="7"/>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bldLvl="3"/>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p:cNvSpPr>
            <a:spLocks noGrp="1"/>
          </p:cNvSpPr>
          <p:nvPr>
            <p:ph type="title"/>
          </p:nvPr>
        </p:nvSpPr>
        <p:spPr>
          <a:xfrm>
            <a:off x="195941" y="291704"/>
            <a:ext cx="8512969" cy="857250"/>
          </a:xfrm>
        </p:spPr>
        <p:txBody>
          <a:bodyPr/>
          <a:lstStyle/>
          <a:p>
            <a:pPr algn="ctr" eaLnBrk="1" hangingPunct="1"/>
            <a:r>
              <a:rPr lang="en-GB" altLang="en-US" sz="2700" b="1" dirty="0">
                <a:latin typeface="Arial" panose="020B0604020202020204" pitchFamily="34" charset="0"/>
                <a:cs typeface="Arial" panose="020B0604020202020204" pitchFamily="34" charset="0"/>
              </a:rPr>
              <a:t>Pearson's </a:t>
            </a:r>
            <a:r>
              <a:rPr lang="en-GB" altLang="en-US" sz="2700" b="1" dirty="0">
                <a:solidFill>
                  <a:srgbClr val="FF0000"/>
                </a:solidFill>
                <a:latin typeface="Arial" panose="020B0604020202020204" pitchFamily="34" charset="0"/>
                <a:cs typeface="Arial" panose="020B0604020202020204" pitchFamily="34" charset="0"/>
              </a:rPr>
              <a:t>RED</a:t>
            </a:r>
            <a:r>
              <a:rPr lang="en-GB" altLang="en-US" sz="2700" b="1" dirty="0">
                <a:latin typeface="Arial" panose="020B0604020202020204" pitchFamily="34" charset="0"/>
                <a:cs typeface="Arial" panose="020B0604020202020204" pitchFamily="34" charset="0"/>
              </a:rPr>
              <a:t> Critical Thinking Model</a:t>
            </a:r>
            <a:endParaRPr lang="en-GB" altLang="en-US" sz="1650" dirty="0">
              <a:latin typeface="Arial" panose="020B0604020202020204" pitchFamily="34" charset="0"/>
              <a:cs typeface="Arial" panose="020B0604020202020204" pitchFamily="34" charset="0"/>
            </a:endParaRPr>
          </a:p>
        </p:txBody>
      </p:sp>
      <p:sp>
        <p:nvSpPr>
          <p:cNvPr id="43011" name="Footer Placeholder 3"/>
          <p:cNvSpPr>
            <a:spLocks noGrp="1"/>
          </p:cNvSpPr>
          <p:nvPr>
            <p:ph type="ftr" sz="quarter" idx="11"/>
          </p:nvPr>
        </p:nvSpPr>
        <p:spPr bwMode="auto">
          <a:xfrm>
            <a:off x="1277541" y="5715000"/>
            <a:ext cx="5976938" cy="205979"/>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557213" indent="-214313">
              <a:defRPr>
                <a:solidFill>
                  <a:schemeClr val="tx1"/>
                </a:solidFill>
                <a:latin typeface="Calibri" panose="020F0502020204030204" pitchFamily="34" charset="0"/>
              </a:defRPr>
            </a:lvl2pPr>
            <a:lvl3pPr marL="857250" indent="-171450">
              <a:defRPr>
                <a:solidFill>
                  <a:schemeClr val="tx1"/>
                </a:solidFill>
                <a:latin typeface="Calibri" panose="020F0502020204030204" pitchFamily="34" charset="0"/>
              </a:defRPr>
            </a:lvl3pPr>
            <a:lvl4pPr marL="1200150" indent="-171450">
              <a:defRPr>
                <a:solidFill>
                  <a:schemeClr val="tx1"/>
                </a:solidFill>
                <a:latin typeface="Calibri" panose="020F0502020204030204" pitchFamily="34" charset="0"/>
              </a:defRPr>
            </a:lvl4pPr>
            <a:lvl5pPr marL="1543050" indent="-171450">
              <a:defRPr>
                <a:solidFill>
                  <a:schemeClr val="tx1"/>
                </a:solidFill>
                <a:latin typeface="Calibri" panose="020F0502020204030204" pitchFamily="34" charset="0"/>
              </a:defRPr>
            </a:lvl5pPr>
            <a:lvl6pPr marL="1885950" indent="-171450" fontAlgn="base">
              <a:spcBef>
                <a:spcPct val="0"/>
              </a:spcBef>
              <a:spcAft>
                <a:spcPct val="0"/>
              </a:spcAft>
              <a:defRPr>
                <a:solidFill>
                  <a:schemeClr val="tx1"/>
                </a:solidFill>
                <a:latin typeface="Calibri" panose="020F0502020204030204" pitchFamily="34" charset="0"/>
              </a:defRPr>
            </a:lvl6pPr>
            <a:lvl7pPr marL="2228850" indent="-171450" fontAlgn="base">
              <a:spcBef>
                <a:spcPct val="0"/>
              </a:spcBef>
              <a:spcAft>
                <a:spcPct val="0"/>
              </a:spcAft>
              <a:defRPr>
                <a:solidFill>
                  <a:schemeClr val="tx1"/>
                </a:solidFill>
                <a:latin typeface="Calibri" panose="020F0502020204030204" pitchFamily="34" charset="0"/>
              </a:defRPr>
            </a:lvl7pPr>
            <a:lvl8pPr marL="2571750" indent="-171450" fontAlgn="base">
              <a:spcBef>
                <a:spcPct val="0"/>
              </a:spcBef>
              <a:spcAft>
                <a:spcPct val="0"/>
              </a:spcAft>
              <a:defRPr>
                <a:solidFill>
                  <a:schemeClr val="tx1"/>
                </a:solidFill>
                <a:latin typeface="Calibri" panose="020F0502020204030204" pitchFamily="34" charset="0"/>
              </a:defRPr>
            </a:lvl8pPr>
            <a:lvl9pPr marL="2914650" indent="-17145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defRPr/>
            </a:pPr>
            <a:r>
              <a:rPr lang="en-GB" altLang="en-US">
                <a:solidFill>
                  <a:srgbClr val="898989"/>
                </a:solidFill>
              </a:rPr>
              <a:t>                             </a:t>
            </a:r>
          </a:p>
        </p:txBody>
      </p:sp>
      <p:sp>
        <p:nvSpPr>
          <p:cNvPr id="54276"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57213" indent="-214313">
              <a:lnSpc>
                <a:spcPct val="90000"/>
              </a:lnSpc>
              <a:spcBef>
                <a:spcPts val="375"/>
              </a:spcBef>
              <a:buFont typeface="Arial" panose="020B0604020202020204" pitchFamily="34" charset="0"/>
              <a:buChar char="•"/>
              <a:defRPr sz="1800">
                <a:solidFill>
                  <a:schemeClr val="tx1"/>
                </a:solidFill>
                <a:latin typeface="Calibri" panose="020F0502020204030204" pitchFamily="34" charset="0"/>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4pPr>
            <a:lvl5pPr marL="15430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5pPr>
            <a:lvl6pPr marL="18859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6pPr>
            <a:lvl7pPr marL="22288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7pPr>
            <a:lvl8pPr marL="25717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8pPr>
            <a:lvl9pPr marL="29146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fld id="{8E78182A-9976-4CED-BBF0-5FB255B76C7A}" type="slidenum">
              <a:rPr lang="en-GB" altLang="en-US" sz="900">
                <a:solidFill>
                  <a:srgbClr val="898989"/>
                </a:solidFill>
              </a:rPr>
              <a:pPr>
                <a:lnSpc>
                  <a:spcPct val="100000"/>
                </a:lnSpc>
                <a:spcBef>
                  <a:spcPct val="0"/>
                </a:spcBef>
                <a:buFontTx/>
                <a:buNone/>
              </a:pPr>
              <a:t>16</a:t>
            </a:fld>
            <a:endParaRPr lang="en-GB" altLang="en-US" sz="900">
              <a:solidFill>
                <a:srgbClr val="898989"/>
              </a:solidFill>
            </a:endParaRPr>
          </a:p>
        </p:txBody>
      </p:sp>
      <p:sp>
        <p:nvSpPr>
          <p:cNvPr id="3" name="Rectangle 2"/>
          <p:cNvSpPr/>
          <p:nvPr/>
        </p:nvSpPr>
        <p:spPr>
          <a:xfrm>
            <a:off x="178454" y="1484784"/>
            <a:ext cx="6166247" cy="3508653"/>
          </a:xfrm>
          <a:prstGeom prst="rect">
            <a:avLst/>
          </a:prstGeom>
        </p:spPr>
        <p:txBody>
          <a:bodyPr>
            <a:spAutoFit/>
          </a:bodyPr>
          <a:lstStyle/>
          <a:p>
            <a:pPr>
              <a:defRPr/>
            </a:pPr>
            <a:r>
              <a:rPr lang="en-GB" sz="2100" b="1" dirty="0">
                <a:solidFill>
                  <a:srgbClr val="FF0000"/>
                </a:solidFill>
              </a:rPr>
              <a:t>Draw Conclusions</a:t>
            </a:r>
          </a:p>
          <a:p>
            <a:pPr>
              <a:defRPr/>
            </a:pPr>
            <a:endParaRPr lang="en-GB" sz="600" dirty="0">
              <a:solidFill>
                <a:prstClr val="black"/>
              </a:solidFill>
            </a:endParaRPr>
          </a:p>
          <a:p>
            <a:pPr marL="342900" indent="-342900" algn="just">
              <a:buFont typeface="Arial" panose="020B0604020202020204" pitchFamily="34" charset="0"/>
              <a:buChar char="•"/>
              <a:defRPr/>
            </a:pPr>
            <a:r>
              <a:rPr lang="en-GB" sz="2100" dirty="0">
                <a:solidFill>
                  <a:srgbClr val="002060"/>
                </a:solidFill>
              </a:rPr>
              <a:t>People who possess this skill are able to bring diverse information together to arrive at conclusions that </a:t>
            </a:r>
            <a:r>
              <a:rPr lang="en-GB" sz="2100" b="1" dirty="0">
                <a:solidFill>
                  <a:srgbClr val="0070C0"/>
                </a:solidFill>
              </a:rPr>
              <a:t>logically</a:t>
            </a:r>
            <a:r>
              <a:rPr lang="en-GB" sz="2100" dirty="0">
                <a:solidFill>
                  <a:srgbClr val="002060"/>
                </a:solidFill>
              </a:rPr>
              <a:t> follow from the available </a:t>
            </a:r>
            <a:r>
              <a:rPr lang="en-GB" sz="2100" b="1" dirty="0">
                <a:solidFill>
                  <a:srgbClr val="0070C0"/>
                </a:solidFill>
              </a:rPr>
              <a:t>evidence</a:t>
            </a:r>
            <a:r>
              <a:rPr lang="en-GB" sz="2100" dirty="0">
                <a:solidFill>
                  <a:srgbClr val="002060"/>
                </a:solidFill>
              </a:rPr>
              <a:t>.</a:t>
            </a:r>
          </a:p>
          <a:p>
            <a:pPr algn="just">
              <a:defRPr/>
            </a:pPr>
            <a:endParaRPr lang="en-GB" sz="2100" dirty="0">
              <a:solidFill>
                <a:srgbClr val="002060"/>
              </a:solidFill>
            </a:endParaRPr>
          </a:p>
          <a:p>
            <a:pPr marL="128588" indent="-128588" algn="just">
              <a:buFont typeface="Arial" panose="020B0604020202020204" pitchFamily="34" charset="0"/>
              <a:buChar char="•"/>
              <a:defRPr/>
            </a:pPr>
            <a:endParaRPr lang="en-GB" sz="600" dirty="0">
              <a:solidFill>
                <a:srgbClr val="002060"/>
              </a:solidFill>
            </a:endParaRPr>
          </a:p>
          <a:p>
            <a:pPr marL="342900" indent="-342900" algn="just">
              <a:buFont typeface="Arial" panose="020B0604020202020204" pitchFamily="34" charset="0"/>
              <a:buChar char="•"/>
              <a:defRPr/>
            </a:pPr>
            <a:r>
              <a:rPr lang="en-GB" sz="2100" dirty="0">
                <a:solidFill>
                  <a:srgbClr val="002060"/>
                </a:solidFill>
              </a:rPr>
              <a:t>Furthermore, they will change their position when the evidence warrants doing so. They are often characterized as having </a:t>
            </a:r>
            <a:r>
              <a:rPr lang="en-GB" sz="2100" b="1" dirty="0">
                <a:solidFill>
                  <a:srgbClr val="0070C0"/>
                </a:solidFill>
              </a:rPr>
              <a:t>"good judgment"</a:t>
            </a:r>
            <a:endParaRPr lang="en-GB" sz="2100" dirty="0">
              <a:solidFill>
                <a:srgbClr val="002060"/>
              </a:solidFill>
            </a:endParaRPr>
          </a:p>
        </p:txBody>
      </p:sp>
      <p:pic>
        <p:nvPicPr>
          <p:cNvPr id="54278" name="Picture 2" descr="Related image">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72238" y="2400300"/>
            <a:ext cx="2450306" cy="222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799601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chemeClr val="accent1"/>
                                      </p:to>
                                    </p:animClr>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chemeClr val="accent1"/>
                                      </p:to>
                                    </p:animClr>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5" end="5"/>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1"/>
          <p:cNvSpPr>
            <a:spLocks noGrp="1"/>
          </p:cNvSpPr>
          <p:nvPr>
            <p:ph type="title"/>
          </p:nvPr>
        </p:nvSpPr>
        <p:spPr>
          <a:xfrm>
            <a:off x="284560" y="919163"/>
            <a:ext cx="6949678" cy="857250"/>
          </a:xfrm>
        </p:spPr>
        <p:txBody>
          <a:bodyPr/>
          <a:lstStyle/>
          <a:p>
            <a:pPr algn="ctr" eaLnBrk="1" hangingPunct="1"/>
            <a:r>
              <a:rPr lang="en-GB" altLang="en-US" sz="2700" b="1">
                <a:latin typeface="Arial" panose="020B0604020202020204" pitchFamily="34" charset="0"/>
                <a:cs typeface="Arial" panose="020B0604020202020204" pitchFamily="34" charset="0"/>
              </a:rPr>
              <a:t>Pearson's </a:t>
            </a:r>
            <a:r>
              <a:rPr lang="en-GB" altLang="en-US" sz="2700" b="1">
                <a:solidFill>
                  <a:srgbClr val="FF0000"/>
                </a:solidFill>
                <a:latin typeface="Arial" panose="020B0604020202020204" pitchFamily="34" charset="0"/>
                <a:cs typeface="Arial" panose="020B0604020202020204" pitchFamily="34" charset="0"/>
              </a:rPr>
              <a:t>RED</a:t>
            </a:r>
            <a:r>
              <a:rPr lang="en-GB" altLang="en-US" sz="2700" b="1">
                <a:latin typeface="Arial" panose="020B0604020202020204" pitchFamily="34" charset="0"/>
                <a:cs typeface="Arial" panose="020B0604020202020204" pitchFamily="34" charset="0"/>
              </a:rPr>
              <a:t> Critical Thinking Model</a:t>
            </a:r>
            <a:endParaRPr lang="en-GB" altLang="en-US" sz="1650">
              <a:latin typeface="Arial" panose="020B0604020202020204" pitchFamily="34" charset="0"/>
              <a:cs typeface="Arial" panose="020B0604020202020204" pitchFamily="34" charset="0"/>
            </a:endParaRPr>
          </a:p>
        </p:txBody>
      </p:sp>
      <p:sp>
        <p:nvSpPr>
          <p:cNvPr id="44035" name="Footer Placeholder 3"/>
          <p:cNvSpPr>
            <a:spLocks noGrp="1"/>
          </p:cNvSpPr>
          <p:nvPr>
            <p:ph type="ftr" sz="quarter" idx="11"/>
          </p:nvPr>
        </p:nvSpPr>
        <p:spPr bwMode="auto">
          <a:xfrm>
            <a:off x="1277541" y="5715000"/>
            <a:ext cx="5976938" cy="205979"/>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557213" indent="-214313">
              <a:defRPr>
                <a:solidFill>
                  <a:schemeClr val="tx1"/>
                </a:solidFill>
                <a:latin typeface="Calibri" panose="020F0502020204030204" pitchFamily="34" charset="0"/>
              </a:defRPr>
            </a:lvl2pPr>
            <a:lvl3pPr marL="857250" indent="-171450">
              <a:defRPr>
                <a:solidFill>
                  <a:schemeClr val="tx1"/>
                </a:solidFill>
                <a:latin typeface="Calibri" panose="020F0502020204030204" pitchFamily="34" charset="0"/>
              </a:defRPr>
            </a:lvl3pPr>
            <a:lvl4pPr marL="1200150" indent="-171450">
              <a:defRPr>
                <a:solidFill>
                  <a:schemeClr val="tx1"/>
                </a:solidFill>
                <a:latin typeface="Calibri" panose="020F0502020204030204" pitchFamily="34" charset="0"/>
              </a:defRPr>
            </a:lvl4pPr>
            <a:lvl5pPr marL="1543050" indent="-171450">
              <a:defRPr>
                <a:solidFill>
                  <a:schemeClr val="tx1"/>
                </a:solidFill>
                <a:latin typeface="Calibri" panose="020F0502020204030204" pitchFamily="34" charset="0"/>
              </a:defRPr>
            </a:lvl5pPr>
            <a:lvl6pPr marL="1885950" indent="-171450" fontAlgn="base">
              <a:spcBef>
                <a:spcPct val="0"/>
              </a:spcBef>
              <a:spcAft>
                <a:spcPct val="0"/>
              </a:spcAft>
              <a:defRPr>
                <a:solidFill>
                  <a:schemeClr val="tx1"/>
                </a:solidFill>
                <a:latin typeface="Calibri" panose="020F0502020204030204" pitchFamily="34" charset="0"/>
              </a:defRPr>
            </a:lvl6pPr>
            <a:lvl7pPr marL="2228850" indent="-171450" fontAlgn="base">
              <a:spcBef>
                <a:spcPct val="0"/>
              </a:spcBef>
              <a:spcAft>
                <a:spcPct val="0"/>
              </a:spcAft>
              <a:defRPr>
                <a:solidFill>
                  <a:schemeClr val="tx1"/>
                </a:solidFill>
                <a:latin typeface="Calibri" panose="020F0502020204030204" pitchFamily="34" charset="0"/>
              </a:defRPr>
            </a:lvl7pPr>
            <a:lvl8pPr marL="2571750" indent="-171450" fontAlgn="base">
              <a:spcBef>
                <a:spcPct val="0"/>
              </a:spcBef>
              <a:spcAft>
                <a:spcPct val="0"/>
              </a:spcAft>
              <a:defRPr>
                <a:solidFill>
                  <a:schemeClr val="tx1"/>
                </a:solidFill>
                <a:latin typeface="Calibri" panose="020F0502020204030204" pitchFamily="34" charset="0"/>
              </a:defRPr>
            </a:lvl8pPr>
            <a:lvl9pPr marL="2914650" indent="-17145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defRPr/>
            </a:pPr>
            <a:r>
              <a:rPr lang="en-GB" altLang="en-US">
                <a:solidFill>
                  <a:srgbClr val="898989"/>
                </a:solidFill>
              </a:rPr>
              <a:t>                             </a:t>
            </a:r>
          </a:p>
        </p:txBody>
      </p:sp>
      <p:sp>
        <p:nvSpPr>
          <p:cNvPr id="55300"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57213" indent="-214313">
              <a:lnSpc>
                <a:spcPct val="90000"/>
              </a:lnSpc>
              <a:spcBef>
                <a:spcPts val="375"/>
              </a:spcBef>
              <a:buFont typeface="Arial" panose="020B0604020202020204" pitchFamily="34" charset="0"/>
              <a:buChar char="•"/>
              <a:defRPr sz="1800">
                <a:solidFill>
                  <a:schemeClr val="tx1"/>
                </a:solidFill>
                <a:latin typeface="Calibri" panose="020F0502020204030204" pitchFamily="34" charset="0"/>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4pPr>
            <a:lvl5pPr marL="15430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5pPr>
            <a:lvl6pPr marL="18859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6pPr>
            <a:lvl7pPr marL="22288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7pPr>
            <a:lvl8pPr marL="25717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8pPr>
            <a:lvl9pPr marL="29146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fld id="{43B86233-A89E-496B-9707-AD10B564A3AD}" type="slidenum">
              <a:rPr lang="en-GB" altLang="en-US" sz="900">
                <a:solidFill>
                  <a:srgbClr val="898989"/>
                </a:solidFill>
              </a:rPr>
              <a:pPr>
                <a:lnSpc>
                  <a:spcPct val="100000"/>
                </a:lnSpc>
                <a:spcBef>
                  <a:spcPct val="0"/>
                </a:spcBef>
                <a:buFontTx/>
                <a:buNone/>
              </a:pPr>
              <a:t>17</a:t>
            </a:fld>
            <a:endParaRPr lang="en-GB" altLang="en-US" sz="900">
              <a:solidFill>
                <a:srgbClr val="898989"/>
              </a:solidFill>
            </a:endParaRPr>
          </a:p>
        </p:txBody>
      </p:sp>
      <p:sp>
        <p:nvSpPr>
          <p:cNvPr id="3" name="Rectangle 2"/>
          <p:cNvSpPr/>
          <p:nvPr/>
        </p:nvSpPr>
        <p:spPr>
          <a:xfrm>
            <a:off x="371475" y="1790701"/>
            <a:ext cx="5639991" cy="2366032"/>
          </a:xfrm>
          <a:prstGeom prst="rect">
            <a:avLst/>
          </a:prstGeom>
        </p:spPr>
        <p:txBody>
          <a:bodyPr>
            <a:spAutoFit/>
          </a:bodyPr>
          <a:lstStyle/>
          <a:p>
            <a:pPr>
              <a:defRPr/>
            </a:pPr>
            <a:r>
              <a:rPr lang="en-GB" sz="2100" b="1" dirty="0">
                <a:solidFill>
                  <a:srgbClr val="00B050"/>
                </a:solidFill>
              </a:rPr>
              <a:t>Draw Conclusions</a:t>
            </a:r>
          </a:p>
          <a:p>
            <a:pPr>
              <a:defRPr/>
            </a:pPr>
            <a:endParaRPr lang="en-GB" sz="1500" dirty="0">
              <a:solidFill>
                <a:prstClr val="black"/>
              </a:solidFill>
            </a:endParaRPr>
          </a:p>
          <a:p>
            <a:pPr>
              <a:defRPr/>
            </a:pPr>
            <a:r>
              <a:rPr lang="en-GB" sz="2100" b="1" i="1" dirty="0">
                <a:solidFill>
                  <a:srgbClr val="002060"/>
                </a:solidFill>
              </a:rPr>
              <a:t>How to use it:</a:t>
            </a:r>
            <a:r>
              <a:rPr lang="en-GB" sz="2100" b="1" dirty="0">
                <a:solidFill>
                  <a:srgbClr val="002060"/>
                </a:solidFill>
              </a:rPr>
              <a:t> </a:t>
            </a:r>
          </a:p>
          <a:p>
            <a:pPr>
              <a:defRPr/>
            </a:pPr>
            <a:endParaRPr lang="en-GB" sz="675" dirty="0">
              <a:solidFill>
                <a:srgbClr val="002060"/>
              </a:solidFill>
            </a:endParaRPr>
          </a:p>
          <a:p>
            <a:pPr marL="342900" indent="-342900" algn="just">
              <a:buFont typeface="Arial" panose="020B0604020202020204" pitchFamily="34" charset="0"/>
              <a:buChar char="•"/>
              <a:defRPr/>
            </a:pPr>
            <a:r>
              <a:rPr lang="en-GB" sz="2100" dirty="0">
                <a:solidFill>
                  <a:srgbClr val="002060"/>
                </a:solidFill>
              </a:rPr>
              <a:t>This is the payoff. When you think critically, the true picture becomes clear, and you can make the tough decision, or solve a difficult problem</a:t>
            </a:r>
          </a:p>
        </p:txBody>
      </p:sp>
      <p:pic>
        <p:nvPicPr>
          <p:cNvPr id="55302" name="Picture 2" descr="Related image">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72288" y="2014538"/>
            <a:ext cx="1584722" cy="210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7546209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chemeClr val="accent1"/>
                                      </p:to>
                                    </p:animClr>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chemeClr val="accent1"/>
                                      </p:to>
                                    </p:animClr>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4" end="4"/>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2"/>
          <p:cNvGraphicFramePr>
            <a:graphicFrameLocks noGrp="1"/>
          </p:cNvGraphicFramePr>
          <p:nvPr>
            <p:ph idx="1"/>
            <p:extLst>
              <p:ext uri="{D42A27DB-BD31-4B8C-83A1-F6EECF244321}">
                <p14:modId xmlns:p14="http://schemas.microsoft.com/office/powerpoint/2010/main" val="1495883279"/>
              </p:ext>
            </p:extLst>
          </p:nvPr>
        </p:nvGraphicFramePr>
        <p:xfrm>
          <a:off x="251521" y="476672"/>
          <a:ext cx="8280920" cy="48965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6084" name="Footer Placeholder 3"/>
          <p:cNvSpPr>
            <a:spLocks noGrp="1"/>
          </p:cNvSpPr>
          <p:nvPr>
            <p:ph type="ftr" sz="quarter" idx="11"/>
          </p:nvPr>
        </p:nvSpPr>
        <p:spPr bwMode="auto">
          <a:xfrm>
            <a:off x="1277541" y="5715000"/>
            <a:ext cx="5976938" cy="205979"/>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557213" indent="-214313">
              <a:defRPr>
                <a:solidFill>
                  <a:schemeClr val="tx1"/>
                </a:solidFill>
                <a:latin typeface="Calibri" panose="020F0502020204030204" pitchFamily="34" charset="0"/>
              </a:defRPr>
            </a:lvl2pPr>
            <a:lvl3pPr marL="857250" indent="-171450">
              <a:defRPr>
                <a:solidFill>
                  <a:schemeClr val="tx1"/>
                </a:solidFill>
                <a:latin typeface="Calibri" panose="020F0502020204030204" pitchFamily="34" charset="0"/>
              </a:defRPr>
            </a:lvl3pPr>
            <a:lvl4pPr marL="1200150" indent="-171450">
              <a:defRPr>
                <a:solidFill>
                  <a:schemeClr val="tx1"/>
                </a:solidFill>
                <a:latin typeface="Calibri" panose="020F0502020204030204" pitchFamily="34" charset="0"/>
              </a:defRPr>
            </a:lvl4pPr>
            <a:lvl5pPr marL="1543050" indent="-171450">
              <a:defRPr>
                <a:solidFill>
                  <a:schemeClr val="tx1"/>
                </a:solidFill>
                <a:latin typeface="Calibri" panose="020F0502020204030204" pitchFamily="34" charset="0"/>
              </a:defRPr>
            </a:lvl5pPr>
            <a:lvl6pPr marL="1885950" indent="-171450" fontAlgn="base">
              <a:spcBef>
                <a:spcPct val="0"/>
              </a:spcBef>
              <a:spcAft>
                <a:spcPct val="0"/>
              </a:spcAft>
              <a:defRPr>
                <a:solidFill>
                  <a:schemeClr val="tx1"/>
                </a:solidFill>
                <a:latin typeface="Calibri" panose="020F0502020204030204" pitchFamily="34" charset="0"/>
              </a:defRPr>
            </a:lvl6pPr>
            <a:lvl7pPr marL="2228850" indent="-171450" fontAlgn="base">
              <a:spcBef>
                <a:spcPct val="0"/>
              </a:spcBef>
              <a:spcAft>
                <a:spcPct val="0"/>
              </a:spcAft>
              <a:defRPr>
                <a:solidFill>
                  <a:schemeClr val="tx1"/>
                </a:solidFill>
                <a:latin typeface="Calibri" panose="020F0502020204030204" pitchFamily="34" charset="0"/>
              </a:defRPr>
            </a:lvl7pPr>
            <a:lvl8pPr marL="2571750" indent="-171450" fontAlgn="base">
              <a:spcBef>
                <a:spcPct val="0"/>
              </a:spcBef>
              <a:spcAft>
                <a:spcPct val="0"/>
              </a:spcAft>
              <a:defRPr>
                <a:solidFill>
                  <a:schemeClr val="tx1"/>
                </a:solidFill>
                <a:latin typeface="Calibri" panose="020F0502020204030204" pitchFamily="34" charset="0"/>
              </a:defRPr>
            </a:lvl8pPr>
            <a:lvl9pPr marL="2914650" indent="-17145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defRPr/>
            </a:pPr>
            <a:r>
              <a:rPr lang="en-GB" altLang="en-US">
                <a:solidFill>
                  <a:srgbClr val="898989"/>
                </a:solidFill>
              </a:rPr>
              <a:t>                             </a:t>
            </a:r>
          </a:p>
        </p:txBody>
      </p:sp>
      <p:sp>
        <p:nvSpPr>
          <p:cNvPr id="59397"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57213" indent="-214313">
              <a:lnSpc>
                <a:spcPct val="90000"/>
              </a:lnSpc>
              <a:spcBef>
                <a:spcPts val="375"/>
              </a:spcBef>
              <a:buFont typeface="Arial" panose="020B0604020202020204" pitchFamily="34" charset="0"/>
              <a:buChar char="•"/>
              <a:defRPr sz="1800">
                <a:solidFill>
                  <a:schemeClr val="tx1"/>
                </a:solidFill>
                <a:latin typeface="Calibri" panose="020F0502020204030204" pitchFamily="34" charset="0"/>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4pPr>
            <a:lvl5pPr marL="15430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5pPr>
            <a:lvl6pPr marL="18859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6pPr>
            <a:lvl7pPr marL="22288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7pPr>
            <a:lvl8pPr marL="25717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8pPr>
            <a:lvl9pPr marL="29146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fld id="{B3842C1C-FFB0-48D7-BB40-D9A8FA0DC52D}" type="slidenum">
              <a:rPr lang="en-GB" altLang="en-US" sz="900">
                <a:solidFill>
                  <a:srgbClr val="898989"/>
                </a:solidFill>
              </a:rPr>
              <a:pPr>
                <a:lnSpc>
                  <a:spcPct val="100000"/>
                </a:lnSpc>
                <a:spcBef>
                  <a:spcPct val="0"/>
                </a:spcBef>
                <a:buFontTx/>
                <a:buNone/>
              </a:pPr>
              <a:t>18</a:t>
            </a:fld>
            <a:endParaRPr lang="en-GB" altLang="en-US" sz="900">
              <a:solidFill>
                <a:srgbClr val="898989"/>
              </a:solidFill>
            </a:endParaRPr>
          </a:p>
        </p:txBody>
      </p:sp>
    </p:spTree>
    <p:extLst>
      <p:ext uri="{BB962C8B-B14F-4D97-AF65-F5344CB8AC3E}">
        <p14:creationId xmlns:p14="http://schemas.microsoft.com/office/powerpoint/2010/main" val="37852977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1"/>
          <p:cNvSpPr>
            <a:spLocks noGrp="1"/>
          </p:cNvSpPr>
          <p:nvPr>
            <p:ph type="title"/>
          </p:nvPr>
        </p:nvSpPr>
        <p:spPr>
          <a:xfrm>
            <a:off x="1331640" y="332656"/>
            <a:ext cx="6172200" cy="857250"/>
          </a:xfrm>
        </p:spPr>
        <p:txBody>
          <a:bodyPr>
            <a:normAutofit fontScale="90000"/>
          </a:bodyPr>
          <a:lstStyle/>
          <a:p>
            <a:pPr eaLnBrk="1" hangingPunct="1"/>
            <a:r>
              <a:rPr lang="en-GB" altLang="en-US" sz="2700" b="1" dirty="0">
                <a:latin typeface="Arial" panose="020B0604020202020204" pitchFamily="34" charset="0"/>
                <a:cs typeface="Arial" panose="020B0604020202020204" pitchFamily="34" charset="0"/>
              </a:rPr>
              <a:t>Six Types of Socratic Questions</a:t>
            </a:r>
            <a:br>
              <a:rPr lang="en-GB" altLang="en-US" sz="2700" b="1" dirty="0">
                <a:latin typeface="Arial" panose="020B0604020202020204" pitchFamily="34" charset="0"/>
                <a:cs typeface="Arial" panose="020B0604020202020204" pitchFamily="34" charset="0"/>
              </a:rPr>
            </a:br>
            <a:endParaRPr lang="en-GB" altLang="en-US" sz="2700" b="1" dirty="0">
              <a:latin typeface="Arial" panose="020B0604020202020204" pitchFamily="34" charset="0"/>
              <a:cs typeface="Arial" panose="020B0604020202020204" pitchFamily="34" charset="0"/>
            </a:endParaRPr>
          </a:p>
        </p:txBody>
      </p:sp>
      <p:graphicFrame>
        <p:nvGraphicFramePr>
          <p:cNvPr id="2" name="Content Placeholder 1"/>
          <p:cNvGraphicFramePr>
            <a:graphicFrameLocks noGrp="1"/>
          </p:cNvGraphicFramePr>
          <p:nvPr>
            <p:ph idx="1"/>
            <p:extLst>
              <p:ext uri="{D42A27DB-BD31-4B8C-83A1-F6EECF244321}">
                <p14:modId xmlns:p14="http://schemas.microsoft.com/office/powerpoint/2010/main" val="3389844858"/>
              </p:ext>
            </p:extLst>
          </p:nvPr>
        </p:nvGraphicFramePr>
        <p:xfrm>
          <a:off x="1014338" y="1052736"/>
          <a:ext cx="6806804" cy="43204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8132" name="Footer Placeholder 2"/>
          <p:cNvSpPr>
            <a:spLocks noGrp="1"/>
          </p:cNvSpPr>
          <p:nvPr>
            <p:ph type="ftr"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557213" indent="-214313">
              <a:defRPr>
                <a:solidFill>
                  <a:schemeClr val="tx1"/>
                </a:solidFill>
                <a:latin typeface="Calibri" panose="020F0502020204030204" pitchFamily="34" charset="0"/>
              </a:defRPr>
            </a:lvl2pPr>
            <a:lvl3pPr marL="857250" indent="-171450">
              <a:defRPr>
                <a:solidFill>
                  <a:schemeClr val="tx1"/>
                </a:solidFill>
                <a:latin typeface="Calibri" panose="020F0502020204030204" pitchFamily="34" charset="0"/>
              </a:defRPr>
            </a:lvl3pPr>
            <a:lvl4pPr marL="1200150" indent="-171450">
              <a:defRPr>
                <a:solidFill>
                  <a:schemeClr val="tx1"/>
                </a:solidFill>
                <a:latin typeface="Calibri" panose="020F0502020204030204" pitchFamily="34" charset="0"/>
              </a:defRPr>
            </a:lvl4pPr>
            <a:lvl5pPr marL="1543050" indent="-171450">
              <a:defRPr>
                <a:solidFill>
                  <a:schemeClr val="tx1"/>
                </a:solidFill>
                <a:latin typeface="Calibri" panose="020F0502020204030204" pitchFamily="34" charset="0"/>
              </a:defRPr>
            </a:lvl5pPr>
            <a:lvl6pPr marL="1885950" indent="-171450" fontAlgn="base">
              <a:spcBef>
                <a:spcPct val="0"/>
              </a:spcBef>
              <a:spcAft>
                <a:spcPct val="0"/>
              </a:spcAft>
              <a:defRPr>
                <a:solidFill>
                  <a:schemeClr val="tx1"/>
                </a:solidFill>
                <a:latin typeface="Calibri" panose="020F0502020204030204" pitchFamily="34" charset="0"/>
              </a:defRPr>
            </a:lvl6pPr>
            <a:lvl7pPr marL="2228850" indent="-171450" fontAlgn="base">
              <a:spcBef>
                <a:spcPct val="0"/>
              </a:spcBef>
              <a:spcAft>
                <a:spcPct val="0"/>
              </a:spcAft>
              <a:defRPr>
                <a:solidFill>
                  <a:schemeClr val="tx1"/>
                </a:solidFill>
                <a:latin typeface="Calibri" panose="020F0502020204030204" pitchFamily="34" charset="0"/>
              </a:defRPr>
            </a:lvl7pPr>
            <a:lvl8pPr marL="2571750" indent="-171450" fontAlgn="base">
              <a:spcBef>
                <a:spcPct val="0"/>
              </a:spcBef>
              <a:spcAft>
                <a:spcPct val="0"/>
              </a:spcAft>
              <a:defRPr>
                <a:solidFill>
                  <a:schemeClr val="tx1"/>
                </a:solidFill>
                <a:latin typeface="Calibri" panose="020F0502020204030204" pitchFamily="34" charset="0"/>
              </a:defRPr>
            </a:lvl8pPr>
            <a:lvl9pPr marL="2914650" indent="-17145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defRPr/>
            </a:pPr>
            <a:r>
              <a:rPr lang="en-GB" altLang="en-US">
                <a:solidFill>
                  <a:srgbClr val="898989"/>
                </a:solidFill>
              </a:rPr>
              <a:t>                             </a:t>
            </a:r>
          </a:p>
        </p:txBody>
      </p:sp>
      <p:sp>
        <p:nvSpPr>
          <p:cNvPr id="63493"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57213" indent="-214313">
              <a:lnSpc>
                <a:spcPct val="90000"/>
              </a:lnSpc>
              <a:spcBef>
                <a:spcPts val="375"/>
              </a:spcBef>
              <a:buFont typeface="Arial" panose="020B0604020202020204" pitchFamily="34" charset="0"/>
              <a:buChar char="•"/>
              <a:defRPr sz="1800">
                <a:solidFill>
                  <a:schemeClr val="tx1"/>
                </a:solidFill>
                <a:latin typeface="Calibri" panose="020F0502020204030204" pitchFamily="34" charset="0"/>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4pPr>
            <a:lvl5pPr marL="15430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5pPr>
            <a:lvl6pPr marL="18859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6pPr>
            <a:lvl7pPr marL="22288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7pPr>
            <a:lvl8pPr marL="25717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8pPr>
            <a:lvl9pPr marL="29146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fld id="{8792B997-E463-4B44-BD4E-AFCADDB122FF}" type="slidenum">
              <a:rPr lang="en-GB" altLang="en-US" sz="900">
                <a:solidFill>
                  <a:srgbClr val="000000"/>
                </a:solidFill>
              </a:rPr>
              <a:pPr>
                <a:lnSpc>
                  <a:spcPct val="100000"/>
                </a:lnSpc>
                <a:spcBef>
                  <a:spcPct val="0"/>
                </a:spcBef>
                <a:buFontTx/>
                <a:buNone/>
              </a:pPr>
              <a:t>19</a:t>
            </a:fld>
            <a:endParaRPr lang="en-GB" altLang="en-US" sz="900">
              <a:solidFill>
                <a:srgbClr val="000000"/>
              </a:solidFill>
            </a:endParaRPr>
          </a:p>
        </p:txBody>
      </p:sp>
    </p:spTree>
    <p:extLst>
      <p:ext uri="{BB962C8B-B14F-4D97-AF65-F5344CB8AC3E}">
        <p14:creationId xmlns:p14="http://schemas.microsoft.com/office/powerpoint/2010/main" val="4982956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1"/>
          <p:cNvSpPr>
            <a:spLocks noGrp="1"/>
          </p:cNvSpPr>
          <p:nvPr>
            <p:ph type="title"/>
          </p:nvPr>
        </p:nvSpPr>
        <p:spPr>
          <a:xfrm>
            <a:off x="457200" y="274638"/>
            <a:ext cx="8229600" cy="777207"/>
          </a:xfrm>
        </p:spPr>
        <p:txBody>
          <a:bodyPr/>
          <a:lstStyle/>
          <a:p>
            <a:pPr algn="ctr" eaLnBrk="1" hangingPunct="1"/>
            <a:r>
              <a:rPr lang="en-GB" altLang="en-US" sz="2700" b="1" dirty="0">
                <a:latin typeface="Arial" panose="020B0604020202020204" pitchFamily="34" charset="0"/>
                <a:cs typeface="Arial" panose="020B0604020202020204" pitchFamily="34" charset="0"/>
              </a:rPr>
              <a:t>Valid &amp; Authentic evidence ?</a:t>
            </a:r>
          </a:p>
        </p:txBody>
      </p:sp>
      <p:graphicFrame>
        <p:nvGraphicFramePr>
          <p:cNvPr id="3" name="Content Placeholder 2"/>
          <p:cNvGraphicFramePr>
            <a:graphicFrameLocks noGrp="1"/>
          </p:cNvGraphicFramePr>
          <p:nvPr>
            <p:ph idx="1"/>
            <p:extLst>
              <p:ext uri="{D42A27DB-BD31-4B8C-83A1-F6EECF244321}">
                <p14:modId xmlns:p14="http://schemas.microsoft.com/office/powerpoint/2010/main" val="3552906842"/>
              </p:ext>
            </p:extLst>
          </p:nvPr>
        </p:nvGraphicFramePr>
        <p:xfrm>
          <a:off x="827584" y="1268760"/>
          <a:ext cx="7859216" cy="42293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9156" name="Footer Placeholder 3"/>
          <p:cNvSpPr>
            <a:spLocks noGrp="1"/>
          </p:cNvSpPr>
          <p:nvPr>
            <p:ph type="ftr" sz="quarter" idx="11"/>
          </p:nvPr>
        </p:nvSpPr>
        <p:spPr bwMode="auto">
          <a:xfrm>
            <a:off x="1223963" y="5715000"/>
            <a:ext cx="6030516" cy="205979"/>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557213" indent="-214313">
              <a:defRPr>
                <a:solidFill>
                  <a:schemeClr val="tx1"/>
                </a:solidFill>
                <a:latin typeface="Calibri" panose="020F0502020204030204" pitchFamily="34" charset="0"/>
              </a:defRPr>
            </a:lvl2pPr>
            <a:lvl3pPr marL="857250" indent="-171450">
              <a:defRPr>
                <a:solidFill>
                  <a:schemeClr val="tx1"/>
                </a:solidFill>
                <a:latin typeface="Calibri" panose="020F0502020204030204" pitchFamily="34" charset="0"/>
              </a:defRPr>
            </a:lvl3pPr>
            <a:lvl4pPr marL="1200150" indent="-171450">
              <a:defRPr>
                <a:solidFill>
                  <a:schemeClr val="tx1"/>
                </a:solidFill>
                <a:latin typeface="Calibri" panose="020F0502020204030204" pitchFamily="34" charset="0"/>
              </a:defRPr>
            </a:lvl4pPr>
            <a:lvl5pPr marL="1543050" indent="-171450">
              <a:defRPr>
                <a:solidFill>
                  <a:schemeClr val="tx1"/>
                </a:solidFill>
                <a:latin typeface="Calibri" panose="020F0502020204030204" pitchFamily="34" charset="0"/>
              </a:defRPr>
            </a:lvl5pPr>
            <a:lvl6pPr marL="1885950" indent="-171450" fontAlgn="base">
              <a:spcBef>
                <a:spcPct val="0"/>
              </a:spcBef>
              <a:spcAft>
                <a:spcPct val="0"/>
              </a:spcAft>
              <a:defRPr>
                <a:solidFill>
                  <a:schemeClr val="tx1"/>
                </a:solidFill>
                <a:latin typeface="Calibri" panose="020F0502020204030204" pitchFamily="34" charset="0"/>
              </a:defRPr>
            </a:lvl6pPr>
            <a:lvl7pPr marL="2228850" indent="-171450" fontAlgn="base">
              <a:spcBef>
                <a:spcPct val="0"/>
              </a:spcBef>
              <a:spcAft>
                <a:spcPct val="0"/>
              </a:spcAft>
              <a:defRPr>
                <a:solidFill>
                  <a:schemeClr val="tx1"/>
                </a:solidFill>
                <a:latin typeface="Calibri" panose="020F0502020204030204" pitchFamily="34" charset="0"/>
              </a:defRPr>
            </a:lvl7pPr>
            <a:lvl8pPr marL="2571750" indent="-171450" fontAlgn="base">
              <a:spcBef>
                <a:spcPct val="0"/>
              </a:spcBef>
              <a:spcAft>
                <a:spcPct val="0"/>
              </a:spcAft>
              <a:defRPr>
                <a:solidFill>
                  <a:schemeClr val="tx1"/>
                </a:solidFill>
                <a:latin typeface="Calibri" panose="020F0502020204030204" pitchFamily="34" charset="0"/>
              </a:defRPr>
            </a:lvl8pPr>
            <a:lvl9pPr marL="2914650" indent="-17145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defRPr/>
            </a:pPr>
            <a:r>
              <a:rPr lang="en-GB" altLang="en-US">
                <a:solidFill>
                  <a:srgbClr val="898989"/>
                </a:solidFill>
              </a:rPr>
              <a:t>                             </a:t>
            </a:r>
          </a:p>
        </p:txBody>
      </p:sp>
      <p:sp>
        <p:nvSpPr>
          <p:cNvPr id="65541"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57213" indent="-214313">
              <a:lnSpc>
                <a:spcPct val="90000"/>
              </a:lnSpc>
              <a:spcBef>
                <a:spcPts val="375"/>
              </a:spcBef>
              <a:buFont typeface="Arial" panose="020B0604020202020204" pitchFamily="34" charset="0"/>
              <a:buChar char="•"/>
              <a:defRPr sz="1800">
                <a:solidFill>
                  <a:schemeClr val="tx1"/>
                </a:solidFill>
                <a:latin typeface="Calibri" panose="020F0502020204030204" pitchFamily="34" charset="0"/>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4pPr>
            <a:lvl5pPr marL="15430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5pPr>
            <a:lvl6pPr marL="18859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6pPr>
            <a:lvl7pPr marL="22288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7pPr>
            <a:lvl8pPr marL="25717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8pPr>
            <a:lvl9pPr marL="29146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fld id="{3D1BB47D-6411-464F-AD7E-0D5B585C87C7}" type="slidenum">
              <a:rPr lang="en-GB" altLang="en-US" sz="900">
                <a:solidFill>
                  <a:srgbClr val="898989"/>
                </a:solidFill>
              </a:rPr>
              <a:pPr>
                <a:lnSpc>
                  <a:spcPct val="100000"/>
                </a:lnSpc>
                <a:spcBef>
                  <a:spcPct val="0"/>
                </a:spcBef>
                <a:buFontTx/>
                <a:buNone/>
              </a:pPr>
              <a:t>20</a:t>
            </a:fld>
            <a:endParaRPr lang="en-GB" altLang="en-US" sz="900">
              <a:solidFill>
                <a:srgbClr val="898989"/>
              </a:solidFill>
            </a:endParaRPr>
          </a:p>
        </p:txBody>
      </p:sp>
    </p:spTree>
    <p:extLst>
      <p:ext uri="{BB962C8B-B14F-4D97-AF65-F5344CB8AC3E}">
        <p14:creationId xmlns:p14="http://schemas.microsoft.com/office/powerpoint/2010/main" val="2676470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1"/>
          <p:cNvSpPr>
            <a:spLocks noGrp="1"/>
          </p:cNvSpPr>
          <p:nvPr>
            <p:ph type="title"/>
          </p:nvPr>
        </p:nvSpPr>
        <p:spPr>
          <a:xfrm>
            <a:off x="1449561" y="171170"/>
            <a:ext cx="6388894" cy="857250"/>
          </a:xfrm>
        </p:spPr>
        <p:txBody>
          <a:bodyPr/>
          <a:lstStyle/>
          <a:p>
            <a:pPr algn="ctr" eaLnBrk="1" hangingPunct="1"/>
            <a:r>
              <a:rPr lang="en-GB" altLang="en-US" sz="2700" b="1" dirty="0">
                <a:latin typeface="Arial" panose="020B0604020202020204" pitchFamily="34" charset="0"/>
                <a:cs typeface="Arial" panose="020B0604020202020204" pitchFamily="34" charset="0"/>
              </a:rPr>
              <a:t>Critical Analytical Thinking </a:t>
            </a:r>
            <a:r>
              <a:rPr lang="en-GB" altLang="en-US" sz="2700" dirty="0">
                <a:latin typeface="Arial" panose="020B0604020202020204" pitchFamily="34" charset="0"/>
                <a:cs typeface="Arial" panose="020B0604020202020204" pitchFamily="34" charset="0"/>
              </a:rPr>
              <a:t>- Checklist</a:t>
            </a:r>
          </a:p>
        </p:txBody>
      </p:sp>
      <p:sp>
        <p:nvSpPr>
          <p:cNvPr id="3" name="Content Placeholder 2"/>
          <p:cNvSpPr>
            <a:spLocks noGrp="1"/>
          </p:cNvSpPr>
          <p:nvPr>
            <p:ph idx="1"/>
          </p:nvPr>
        </p:nvSpPr>
        <p:spPr>
          <a:xfrm>
            <a:off x="467544" y="1265767"/>
            <a:ext cx="8352928" cy="4251465"/>
          </a:xfrm>
        </p:spPr>
        <p:txBody>
          <a:bodyPr>
            <a:normAutofit fontScale="70000" lnSpcReduction="20000"/>
          </a:bodyPr>
          <a:lstStyle/>
          <a:p>
            <a:pPr algn="just" eaLnBrk="1" hangingPunct="1"/>
            <a:r>
              <a:rPr lang="en-GB" altLang="en-US" dirty="0">
                <a:solidFill>
                  <a:srgbClr val="7030A0"/>
                </a:solidFill>
                <a:latin typeface="Arial" panose="020B0604020202020204" pitchFamily="34" charset="0"/>
                <a:cs typeface="Arial" panose="020B0604020202020204" pitchFamily="34" charset="0"/>
              </a:rPr>
              <a:t>What is the main line of reasoning (the main argument)?</a:t>
            </a:r>
          </a:p>
          <a:p>
            <a:pPr algn="just" eaLnBrk="1" hangingPunct="1"/>
            <a:endParaRPr lang="en-GB" altLang="en-US" dirty="0">
              <a:solidFill>
                <a:srgbClr val="7030A0"/>
              </a:solidFill>
              <a:latin typeface="Arial" panose="020B0604020202020204" pitchFamily="34" charset="0"/>
              <a:cs typeface="Arial" panose="020B0604020202020204" pitchFamily="34" charset="0"/>
            </a:endParaRPr>
          </a:p>
          <a:p>
            <a:pPr algn="just" eaLnBrk="1" hangingPunct="1"/>
            <a:r>
              <a:rPr lang="en-GB" altLang="en-US" dirty="0">
                <a:solidFill>
                  <a:srgbClr val="0070C0"/>
                </a:solidFill>
                <a:latin typeface="Arial" panose="020B0604020202020204" pitchFamily="34" charset="0"/>
                <a:cs typeface="Arial" panose="020B0604020202020204" pitchFamily="34" charset="0"/>
              </a:rPr>
              <a:t>Is the line of reasoning clear, both in the introduction and in the conclusion?</a:t>
            </a:r>
          </a:p>
          <a:p>
            <a:pPr algn="just" eaLnBrk="1" hangingPunct="1"/>
            <a:endParaRPr lang="en-GB" altLang="en-US" dirty="0">
              <a:solidFill>
                <a:srgbClr val="0070C0"/>
              </a:solidFill>
              <a:latin typeface="Arial" panose="020B0604020202020204" pitchFamily="34" charset="0"/>
              <a:cs typeface="Arial" panose="020B0604020202020204" pitchFamily="34" charset="0"/>
            </a:endParaRPr>
          </a:p>
          <a:p>
            <a:pPr algn="just" eaLnBrk="1" hangingPunct="1"/>
            <a:r>
              <a:rPr lang="en-GB" altLang="en-US" dirty="0">
                <a:solidFill>
                  <a:srgbClr val="002060"/>
                </a:solidFill>
                <a:latin typeface="Arial" panose="020B0604020202020204" pitchFamily="34" charset="0"/>
                <a:cs typeface="Arial" panose="020B0604020202020204" pitchFamily="34" charset="0"/>
              </a:rPr>
              <a:t>What is the key evidence used to support the line of argument?  </a:t>
            </a:r>
          </a:p>
          <a:p>
            <a:pPr algn="just" eaLnBrk="1" hangingPunct="1"/>
            <a:endParaRPr lang="en-GB" altLang="en-US" dirty="0">
              <a:solidFill>
                <a:srgbClr val="002060"/>
              </a:solidFill>
              <a:latin typeface="Arial" panose="020B0604020202020204" pitchFamily="34" charset="0"/>
              <a:cs typeface="Arial" panose="020B0604020202020204" pitchFamily="34" charset="0"/>
            </a:endParaRPr>
          </a:p>
          <a:p>
            <a:pPr algn="just" eaLnBrk="1" hangingPunct="1"/>
            <a:r>
              <a:rPr lang="en-GB" altLang="en-US" dirty="0">
                <a:solidFill>
                  <a:srgbClr val="00B050"/>
                </a:solidFill>
                <a:latin typeface="Arial" panose="020B0604020202020204" pitchFamily="34" charset="0"/>
                <a:cs typeface="Arial" panose="020B0604020202020204" pitchFamily="34" charset="0"/>
              </a:rPr>
              <a:t>Is the evidence presented in a way that develops the argument and leads clearly to the conclusion?</a:t>
            </a:r>
          </a:p>
          <a:p>
            <a:pPr algn="just" eaLnBrk="1" hangingPunct="1"/>
            <a:endParaRPr lang="en-GB" altLang="en-US" dirty="0">
              <a:solidFill>
                <a:srgbClr val="00B050"/>
              </a:solidFill>
              <a:latin typeface="Arial" panose="020B0604020202020204" pitchFamily="34" charset="0"/>
              <a:cs typeface="Arial" panose="020B0604020202020204" pitchFamily="34" charset="0"/>
            </a:endParaRPr>
          </a:p>
          <a:p>
            <a:pPr algn="just" eaLnBrk="1" hangingPunct="1"/>
            <a:r>
              <a:rPr lang="en-GB" altLang="en-US" dirty="0">
                <a:solidFill>
                  <a:srgbClr val="7030A0"/>
                </a:solidFill>
                <a:latin typeface="Arial" panose="020B0604020202020204" pitchFamily="34" charset="0"/>
                <a:cs typeface="Arial" panose="020B0604020202020204" pitchFamily="34" charset="0"/>
              </a:rPr>
              <a:t>When was the evidence produced?  Is it up to date?  Is it still relevant?</a:t>
            </a:r>
          </a:p>
        </p:txBody>
      </p:sp>
      <p:sp>
        <p:nvSpPr>
          <p:cNvPr id="50180" name="Footer Placeholder 4"/>
          <p:cNvSpPr>
            <a:spLocks noGrp="1"/>
          </p:cNvSpPr>
          <p:nvPr>
            <p:ph type="ftr" sz="quarter" idx="11"/>
          </p:nvPr>
        </p:nvSpPr>
        <p:spPr bwMode="auto">
          <a:xfrm>
            <a:off x="1169194" y="5715000"/>
            <a:ext cx="6085285" cy="205979"/>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557213" indent="-214313">
              <a:defRPr>
                <a:solidFill>
                  <a:schemeClr val="tx1"/>
                </a:solidFill>
                <a:latin typeface="Calibri" panose="020F0502020204030204" pitchFamily="34" charset="0"/>
              </a:defRPr>
            </a:lvl2pPr>
            <a:lvl3pPr marL="857250" indent="-171450">
              <a:defRPr>
                <a:solidFill>
                  <a:schemeClr val="tx1"/>
                </a:solidFill>
                <a:latin typeface="Calibri" panose="020F0502020204030204" pitchFamily="34" charset="0"/>
              </a:defRPr>
            </a:lvl3pPr>
            <a:lvl4pPr marL="1200150" indent="-171450">
              <a:defRPr>
                <a:solidFill>
                  <a:schemeClr val="tx1"/>
                </a:solidFill>
                <a:latin typeface="Calibri" panose="020F0502020204030204" pitchFamily="34" charset="0"/>
              </a:defRPr>
            </a:lvl4pPr>
            <a:lvl5pPr marL="1543050" indent="-171450">
              <a:defRPr>
                <a:solidFill>
                  <a:schemeClr val="tx1"/>
                </a:solidFill>
                <a:latin typeface="Calibri" panose="020F0502020204030204" pitchFamily="34" charset="0"/>
              </a:defRPr>
            </a:lvl5pPr>
            <a:lvl6pPr marL="1885950" indent="-171450" fontAlgn="base">
              <a:spcBef>
                <a:spcPct val="0"/>
              </a:spcBef>
              <a:spcAft>
                <a:spcPct val="0"/>
              </a:spcAft>
              <a:defRPr>
                <a:solidFill>
                  <a:schemeClr val="tx1"/>
                </a:solidFill>
                <a:latin typeface="Calibri" panose="020F0502020204030204" pitchFamily="34" charset="0"/>
              </a:defRPr>
            </a:lvl6pPr>
            <a:lvl7pPr marL="2228850" indent="-171450" fontAlgn="base">
              <a:spcBef>
                <a:spcPct val="0"/>
              </a:spcBef>
              <a:spcAft>
                <a:spcPct val="0"/>
              </a:spcAft>
              <a:defRPr>
                <a:solidFill>
                  <a:schemeClr val="tx1"/>
                </a:solidFill>
                <a:latin typeface="Calibri" panose="020F0502020204030204" pitchFamily="34" charset="0"/>
              </a:defRPr>
            </a:lvl7pPr>
            <a:lvl8pPr marL="2571750" indent="-171450" fontAlgn="base">
              <a:spcBef>
                <a:spcPct val="0"/>
              </a:spcBef>
              <a:spcAft>
                <a:spcPct val="0"/>
              </a:spcAft>
              <a:defRPr>
                <a:solidFill>
                  <a:schemeClr val="tx1"/>
                </a:solidFill>
                <a:latin typeface="Calibri" panose="020F0502020204030204" pitchFamily="34" charset="0"/>
              </a:defRPr>
            </a:lvl8pPr>
            <a:lvl9pPr marL="2914650" indent="-17145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defRPr/>
            </a:pPr>
            <a:r>
              <a:rPr lang="en-GB" altLang="en-US">
                <a:solidFill>
                  <a:srgbClr val="898989"/>
                </a:solidFill>
              </a:rPr>
              <a:t>                             </a:t>
            </a:r>
          </a:p>
        </p:txBody>
      </p:sp>
      <p:sp>
        <p:nvSpPr>
          <p:cNvPr id="67589"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57213" indent="-214313">
              <a:lnSpc>
                <a:spcPct val="90000"/>
              </a:lnSpc>
              <a:spcBef>
                <a:spcPts val="375"/>
              </a:spcBef>
              <a:buFont typeface="Arial" panose="020B0604020202020204" pitchFamily="34" charset="0"/>
              <a:buChar char="•"/>
              <a:defRPr sz="1800">
                <a:solidFill>
                  <a:schemeClr val="tx1"/>
                </a:solidFill>
                <a:latin typeface="Calibri" panose="020F0502020204030204" pitchFamily="34" charset="0"/>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4pPr>
            <a:lvl5pPr marL="15430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5pPr>
            <a:lvl6pPr marL="18859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6pPr>
            <a:lvl7pPr marL="22288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7pPr>
            <a:lvl8pPr marL="25717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8pPr>
            <a:lvl9pPr marL="29146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fld id="{81F81325-1BF0-41D1-BA32-32FD3017EB88}" type="slidenum">
              <a:rPr lang="en-GB" altLang="en-US" sz="900">
                <a:solidFill>
                  <a:srgbClr val="898989"/>
                </a:solidFill>
              </a:rPr>
              <a:pPr>
                <a:lnSpc>
                  <a:spcPct val="100000"/>
                </a:lnSpc>
                <a:spcBef>
                  <a:spcPct val="0"/>
                </a:spcBef>
                <a:buFontTx/>
                <a:buNone/>
              </a:pPr>
              <a:t>21</a:t>
            </a:fld>
            <a:endParaRPr lang="en-GB" altLang="en-US" sz="900">
              <a:solidFill>
                <a:srgbClr val="898989"/>
              </a:solidFill>
            </a:endParaRPr>
          </a:p>
        </p:txBody>
      </p:sp>
    </p:spTree>
    <p:extLst>
      <p:ext uri="{BB962C8B-B14F-4D97-AF65-F5344CB8AC3E}">
        <p14:creationId xmlns:p14="http://schemas.microsoft.com/office/powerpoint/2010/main" val="25134254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chemeClr val="accent1"/>
                                      </p:to>
                                    </p:animClr>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chemeClr val="accent1"/>
                                      </p:to>
                                    </p:animClr>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4" end="4"/>
                                            </p:txEl>
                                          </p:spTgt>
                                        </p:tgtEl>
                                        <p:attrNameLst>
                                          <p:attrName>ppt_c</p:attrName>
                                        </p:attrNameLst>
                                      </p:cBhvr>
                                      <p:to>
                                        <a:schemeClr val="accent1"/>
                                      </p:to>
                                    </p:animClr>
                                  </p:sub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6" end="6"/>
                                            </p:txEl>
                                          </p:spTgt>
                                        </p:tgtEl>
                                        <p:attrNameLst>
                                          <p:attrName>ppt_c</p:attrName>
                                        </p:attrNameLst>
                                      </p:cBhvr>
                                      <p:to>
                                        <a:schemeClr val="accent1"/>
                                      </p:to>
                                    </p:animClr>
                                  </p:sub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8" end="8"/>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itle 1"/>
          <p:cNvSpPr>
            <a:spLocks noGrp="1"/>
          </p:cNvSpPr>
          <p:nvPr>
            <p:ph type="title"/>
          </p:nvPr>
        </p:nvSpPr>
        <p:spPr>
          <a:xfrm>
            <a:off x="1259632" y="79771"/>
            <a:ext cx="6326981" cy="857250"/>
          </a:xfrm>
        </p:spPr>
        <p:txBody>
          <a:bodyPr/>
          <a:lstStyle/>
          <a:p>
            <a:pPr algn="ctr" eaLnBrk="1" hangingPunct="1"/>
            <a:r>
              <a:rPr lang="en-GB" altLang="en-US" sz="2700" b="1" dirty="0">
                <a:latin typeface="Arial" panose="020B0604020202020204" pitchFamily="34" charset="0"/>
                <a:cs typeface="Arial" panose="020B0604020202020204" pitchFamily="34" charset="0"/>
              </a:rPr>
              <a:t>Critical Analytical Thinking </a:t>
            </a:r>
            <a:r>
              <a:rPr lang="en-GB" altLang="en-US" sz="2700" dirty="0">
                <a:latin typeface="Arial" panose="020B0604020202020204" pitchFamily="34" charset="0"/>
                <a:cs typeface="Arial" panose="020B0604020202020204" pitchFamily="34" charset="0"/>
              </a:rPr>
              <a:t>- Checklist</a:t>
            </a:r>
          </a:p>
        </p:txBody>
      </p:sp>
      <p:sp>
        <p:nvSpPr>
          <p:cNvPr id="3" name="Content Placeholder 2"/>
          <p:cNvSpPr>
            <a:spLocks noGrp="1"/>
          </p:cNvSpPr>
          <p:nvPr>
            <p:ph idx="1"/>
          </p:nvPr>
        </p:nvSpPr>
        <p:spPr>
          <a:xfrm>
            <a:off x="251520" y="980728"/>
            <a:ext cx="8712968" cy="4734272"/>
          </a:xfrm>
        </p:spPr>
        <p:txBody>
          <a:bodyPr>
            <a:normAutofit fontScale="77500" lnSpcReduction="20000"/>
          </a:bodyPr>
          <a:lstStyle/>
          <a:p>
            <a:pPr eaLnBrk="1" hangingPunct="1"/>
            <a:r>
              <a:rPr lang="en-GB" altLang="en-US" dirty="0">
                <a:solidFill>
                  <a:srgbClr val="7030A0"/>
                </a:solidFill>
                <a:latin typeface="Arial" panose="020B0604020202020204" pitchFamily="34" charset="0"/>
                <a:cs typeface="Arial" panose="020B0604020202020204" pitchFamily="34" charset="0"/>
              </a:rPr>
              <a:t>Is there sufficient evidence to prove the case?  Is the evidence relevant?  What might be missing?</a:t>
            </a:r>
          </a:p>
          <a:p>
            <a:pPr eaLnBrk="1" hangingPunct="1"/>
            <a:endParaRPr lang="en-GB" altLang="en-US" dirty="0">
              <a:solidFill>
                <a:srgbClr val="7030A0"/>
              </a:solidFill>
              <a:latin typeface="Arial" panose="020B0604020202020204" pitchFamily="34" charset="0"/>
              <a:cs typeface="Arial" panose="020B0604020202020204" pitchFamily="34" charset="0"/>
            </a:endParaRPr>
          </a:p>
          <a:p>
            <a:pPr eaLnBrk="1" hangingPunct="1"/>
            <a:endParaRPr lang="en-GB" altLang="en-US" sz="450" dirty="0">
              <a:solidFill>
                <a:srgbClr val="7030A0"/>
              </a:solidFill>
              <a:latin typeface="Arial" panose="020B0604020202020204" pitchFamily="34" charset="0"/>
              <a:cs typeface="Arial" panose="020B0604020202020204" pitchFamily="34" charset="0"/>
            </a:endParaRPr>
          </a:p>
          <a:p>
            <a:pPr eaLnBrk="1" hangingPunct="1"/>
            <a:r>
              <a:rPr lang="en-GB" altLang="en-US" dirty="0">
                <a:solidFill>
                  <a:srgbClr val="0070C0"/>
                </a:solidFill>
                <a:latin typeface="Arial" panose="020B0604020202020204" pitchFamily="34" charset="0"/>
                <a:cs typeface="Arial" panose="020B0604020202020204" pitchFamily="34" charset="0"/>
              </a:rPr>
              <a:t>What (if any) would have been a better order in which to present the evidence, so as to strengthen the line of reasoning?</a:t>
            </a:r>
          </a:p>
          <a:p>
            <a:pPr eaLnBrk="1" hangingPunct="1"/>
            <a:endParaRPr lang="en-GB" altLang="en-US" dirty="0">
              <a:solidFill>
                <a:srgbClr val="0070C0"/>
              </a:solidFill>
              <a:latin typeface="Arial" panose="020B0604020202020204" pitchFamily="34" charset="0"/>
              <a:cs typeface="Arial" panose="020B0604020202020204" pitchFamily="34" charset="0"/>
            </a:endParaRPr>
          </a:p>
          <a:p>
            <a:pPr eaLnBrk="1" hangingPunct="1"/>
            <a:endParaRPr lang="en-GB" altLang="en-US" sz="450" dirty="0">
              <a:solidFill>
                <a:srgbClr val="0070C0"/>
              </a:solidFill>
              <a:latin typeface="Arial" panose="020B0604020202020204" pitchFamily="34" charset="0"/>
              <a:cs typeface="Arial" panose="020B0604020202020204" pitchFamily="34" charset="0"/>
            </a:endParaRPr>
          </a:p>
          <a:p>
            <a:pPr eaLnBrk="1" hangingPunct="1"/>
            <a:r>
              <a:rPr lang="en-GB" altLang="en-US" dirty="0">
                <a:solidFill>
                  <a:srgbClr val="002060"/>
                </a:solidFill>
                <a:latin typeface="Arial" panose="020B0604020202020204" pitchFamily="34" charset="0"/>
                <a:cs typeface="Arial" panose="020B0604020202020204" pitchFamily="34" charset="0"/>
              </a:rPr>
              <a:t>Are there any examples of flawed reasoning?  Attempts to persuade the reader through an appeal to the emotions?   Is evidence interpreted and used correctly?</a:t>
            </a:r>
          </a:p>
          <a:p>
            <a:pPr eaLnBrk="1" hangingPunct="1"/>
            <a:endParaRPr lang="en-GB" altLang="en-US" dirty="0">
              <a:solidFill>
                <a:srgbClr val="002060"/>
              </a:solidFill>
              <a:latin typeface="Arial" panose="020B0604020202020204" pitchFamily="34" charset="0"/>
              <a:cs typeface="Arial" panose="020B0604020202020204" pitchFamily="34" charset="0"/>
            </a:endParaRPr>
          </a:p>
          <a:p>
            <a:pPr eaLnBrk="1" hangingPunct="1"/>
            <a:endParaRPr lang="en-GB" altLang="en-US" sz="450" dirty="0">
              <a:solidFill>
                <a:srgbClr val="002060"/>
              </a:solidFill>
              <a:latin typeface="Arial" panose="020B0604020202020204" pitchFamily="34" charset="0"/>
              <a:cs typeface="Arial" panose="020B0604020202020204" pitchFamily="34" charset="0"/>
            </a:endParaRPr>
          </a:p>
          <a:p>
            <a:pPr eaLnBrk="1" hangingPunct="1"/>
            <a:r>
              <a:rPr lang="en-GB" altLang="en-US" dirty="0">
                <a:solidFill>
                  <a:srgbClr val="00B050"/>
                </a:solidFill>
                <a:latin typeface="Arial" panose="020B0604020202020204" pitchFamily="34" charset="0"/>
                <a:cs typeface="Arial" panose="020B0604020202020204" pitchFamily="34" charset="0"/>
              </a:rPr>
              <a:t>Has the writer given sufficient consideration to alternative points of view? </a:t>
            </a:r>
          </a:p>
        </p:txBody>
      </p:sp>
      <p:sp>
        <p:nvSpPr>
          <p:cNvPr id="51204" name="Footer Placeholder 4"/>
          <p:cNvSpPr>
            <a:spLocks noGrp="1"/>
          </p:cNvSpPr>
          <p:nvPr>
            <p:ph type="ftr" sz="quarter" idx="11"/>
          </p:nvPr>
        </p:nvSpPr>
        <p:spPr bwMode="auto">
          <a:xfrm>
            <a:off x="1169194" y="5715000"/>
            <a:ext cx="6085285" cy="205979"/>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557213" indent="-214313">
              <a:defRPr>
                <a:solidFill>
                  <a:schemeClr val="tx1"/>
                </a:solidFill>
                <a:latin typeface="Calibri" panose="020F0502020204030204" pitchFamily="34" charset="0"/>
              </a:defRPr>
            </a:lvl2pPr>
            <a:lvl3pPr marL="857250" indent="-171450">
              <a:defRPr>
                <a:solidFill>
                  <a:schemeClr val="tx1"/>
                </a:solidFill>
                <a:latin typeface="Calibri" panose="020F0502020204030204" pitchFamily="34" charset="0"/>
              </a:defRPr>
            </a:lvl3pPr>
            <a:lvl4pPr marL="1200150" indent="-171450">
              <a:defRPr>
                <a:solidFill>
                  <a:schemeClr val="tx1"/>
                </a:solidFill>
                <a:latin typeface="Calibri" panose="020F0502020204030204" pitchFamily="34" charset="0"/>
              </a:defRPr>
            </a:lvl4pPr>
            <a:lvl5pPr marL="1543050" indent="-171450">
              <a:defRPr>
                <a:solidFill>
                  <a:schemeClr val="tx1"/>
                </a:solidFill>
                <a:latin typeface="Calibri" panose="020F0502020204030204" pitchFamily="34" charset="0"/>
              </a:defRPr>
            </a:lvl5pPr>
            <a:lvl6pPr marL="1885950" indent="-171450" fontAlgn="base">
              <a:spcBef>
                <a:spcPct val="0"/>
              </a:spcBef>
              <a:spcAft>
                <a:spcPct val="0"/>
              </a:spcAft>
              <a:defRPr>
                <a:solidFill>
                  <a:schemeClr val="tx1"/>
                </a:solidFill>
                <a:latin typeface="Calibri" panose="020F0502020204030204" pitchFamily="34" charset="0"/>
              </a:defRPr>
            </a:lvl6pPr>
            <a:lvl7pPr marL="2228850" indent="-171450" fontAlgn="base">
              <a:spcBef>
                <a:spcPct val="0"/>
              </a:spcBef>
              <a:spcAft>
                <a:spcPct val="0"/>
              </a:spcAft>
              <a:defRPr>
                <a:solidFill>
                  <a:schemeClr val="tx1"/>
                </a:solidFill>
                <a:latin typeface="Calibri" panose="020F0502020204030204" pitchFamily="34" charset="0"/>
              </a:defRPr>
            </a:lvl7pPr>
            <a:lvl8pPr marL="2571750" indent="-171450" fontAlgn="base">
              <a:spcBef>
                <a:spcPct val="0"/>
              </a:spcBef>
              <a:spcAft>
                <a:spcPct val="0"/>
              </a:spcAft>
              <a:defRPr>
                <a:solidFill>
                  <a:schemeClr val="tx1"/>
                </a:solidFill>
                <a:latin typeface="Calibri" panose="020F0502020204030204" pitchFamily="34" charset="0"/>
              </a:defRPr>
            </a:lvl8pPr>
            <a:lvl9pPr marL="2914650" indent="-17145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defRPr/>
            </a:pPr>
            <a:r>
              <a:rPr lang="en-GB" altLang="en-US">
                <a:solidFill>
                  <a:srgbClr val="898989"/>
                </a:solidFill>
              </a:rPr>
              <a:t>                             </a:t>
            </a:r>
          </a:p>
        </p:txBody>
      </p:sp>
      <p:sp>
        <p:nvSpPr>
          <p:cNvPr id="68613"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57213" indent="-214313">
              <a:lnSpc>
                <a:spcPct val="90000"/>
              </a:lnSpc>
              <a:spcBef>
                <a:spcPts val="375"/>
              </a:spcBef>
              <a:buFont typeface="Arial" panose="020B0604020202020204" pitchFamily="34" charset="0"/>
              <a:buChar char="•"/>
              <a:defRPr sz="1800">
                <a:solidFill>
                  <a:schemeClr val="tx1"/>
                </a:solidFill>
                <a:latin typeface="Calibri" panose="020F0502020204030204" pitchFamily="34" charset="0"/>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4pPr>
            <a:lvl5pPr marL="15430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5pPr>
            <a:lvl6pPr marL="18859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6pPr>
            <a:lvl7pPr marL="22288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7pPr>
            <a:lvl8pPr marL="25717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8pPr>
            <a:lvl9pPr marL="2914650" indent="-171450" eaLnBrk="0" fontAlgn="base" hangingPunct="0">
              <a:lnSpc>
                <a:spcPct val="90000"/>
              </a:lnSpc>
              <a:spcBef>
                <a:spcPts val="375"/>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fld id="{464BD9C8-9272-46F9-96BE-B720164F34ED}" type="slidenum">
              <a:rPr lang="en-GB" altLang="en-US" sz="900">
                <a:solidFill>
                  <a:srgbClr val="898989"/>
                </a:solidFill>
              </a:rPr>
              <a:pPr>
                <a:lnSpc>
                  <a:spcPct val="100000"/>
                </a:lnSpc>
                <a:spcBef>
                  <a:spcPct val="0"/>
                </a:spcBef>
                <a:buFontTx/>
                <a:buNone/>
              </a:pPr>
              <a:t>22</a:t>
            </a:fld>
            <a:endParaRPr lang="en-GB" altLang="en-US" sz="900">
              <a:solidFill>
                <a:srgbClr val="898989"/>
              </a:solidFill>
            </a:endParaRPr>
          </a:p>
        </p:txBody>
      </p:sp>
    </p:spTree>
    <p:extLst>
      <p:ext uri="{BB962C8B-B14F-4D97-AF65-F5344CB8AC3E}">
        <p14:creationId xmlns:p14="http://schemas.microsoft.com/office/powerpoint/2010/main" val="8388270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chemeClr val="accent1"/>
                                      </p:to>
                                    </p:animClr>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3" end="3"/>
                                            </p:txEl>
                                          </p:spTgt>
                                        </p:tgtEl>
                                        <p:attrNameLst>
                                          <p:attrName>ppt_c</p:attrName>
                                        </p:attrNameLst>
                                      </p:cBhvr>
                                      <p:to>
                                        <a:schemeClr val="accent1"/>
                                      </p:to>
                                    </p:animClr>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6" end="6"/>
                                            </p:txEl>
                                          </p:spTgt>
                                        </p:tgtEl>
                                        <p:attrNameLst>
                                          <p:attrName>ppt_c</p:attrName>
                                        </p:attrNameLst>
                                      </p:cBhvr>
                                      <p:to>
                                        <a:schemeClr val="accent1"/>
                                      </p:to>
                                    </p:animClr>
                                  </p:sub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9" end="9"/>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9" end="9"/>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71536" y="2420888"/>
            <a:ext cx="7600927" cy="1107996"/>
          </a:xfrm>
          <a:prstGeom prst="rect">
            <a:avLst/>
          </a:prstGeom>
          <a:noFill/>
        </p:spPr>
        <p:txBody>
          <a:bodyPr wrap="none" lIns="91440" tIns="45720" rIns="91440" bIns="45720">
            <a:spAutoFit/>
          </a:bodyPr>
          <a:lstStyle/>
          <a:p>
            <a:pPr algn="ctr"/>
            <a:r>
              <a:rPr lang="en-US" sz="66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ANY QUESTIONS?</a:t>
            </a:r>
          </a:p>
        </p:txBody>
      </p:sp>
    </p:spTree>
    <p:extLst>
      <p:ext uri="{BB962C8B-B14F-4D97-AF65-F5344CB8AC3E}">
        <p14:creationId xmlns:p14="http://schemas.microsoft.com/office/powerpoint/2010/main" val="2399049625"/>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e9b9c35940b012e39dd19801f39f532">
  <xsd:schema xmlns:xsd="http://www.w3.org/2001/XMLSchema" xmlns:xs="http://www.w3.org/2001/XMLSchema" xmlns:p="http://schemas.microsoft.com/office/2006/metadata/properties" xmlns:ns2="303dbf9b-b85b-46a0-94f1-894078c07ecd" targetNamespace="http://schemas.microsoft.com/office/2006/metadata/properties" ma:root="true" ma:fieldsID="2a4b2c55753dda35bc03796856e2c125"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65FC5585-51CA-4C4C-9028-AEC8FAD67B8B}">
  <ds:schemaRefs>
    <ds:schemaRef ds:uri="http://schemas.microsoft.com/office/2006/documentManagement/types"/>
    <ds:schemaRef ds:uri="303dbf9b-b85b-46a0-94f1-894078c07ecd"/>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140938E5-14B8-4DF4-90D3-BAB8848609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4699</TotalTime>
  <Words>1960</Words>
  <Application>Microsoft Office PowerPoint</Application>
  <PresentationFormat>On-screen Show (4:3)</PresentationFormat>
  <Paragraphs>288</Paragraphs>
  <Slides>23</Slides>
  <Notes>14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23</vt:i4>
      </vt:variant>
    </vt:vector>
  </HeadingPairs>
  <TitlesOfParts>
    <vt:vector size="32" baseType="lpstr">
      <vt:lpstr>ＭＳ Ｐゴシック</vt:lpstr>
      <vt:lpstr>Arial</vt:lpstr>
      <vt:lpstr>Arial Rounded MT Bold</vt:lpstr>
      <vt:lpstr>Calibri</vt:lpstr>
      <vt:lpstr>Myriad Pro</vt:lpstr>
      <vt:lpstr>Symbol</vt:lpstr>
      <vt:lpstr>Tahoma</vt:lpstr>
      <vt:lpstr>Times New Roman</vt:lpstr>
      <vt:lpstr>20140311PresentationUWTSDTemplate</vt:lpstr>
      <vt:lpstr>BMSW5001 Developing workplace critical thinking</vt:lpstr>
      <vt:lpstr>PowerPoint Presentation</vt:lpstr>
      <vt:lpstr>Group activity ( Evaluate these sources)</vt:lpstr>
      <vt:lpstr>Factors to consider when making a critical evaluation of what you have read: </vt:lpstr>
      <vt:lpstr>Factors to consider when making a critical evaluation of what you have read: </vt:lpstr>
      <vt:lpstr>Qualities of good Evidence / sources:</vt:lpstr>
      <vt:lpstr>PowerPoint Presentation</vt:lpstr>
      <vt:lpstr>Critical thinking models</vt:lpstr>
      <vt:lpstr>Pearson's RED Critical Thinking Model</vt:lpstr>
      <vt:lpstr>Pearson's RED Critical Thinking Model </vt:lpstr>
      <vt:lpstr>Pearson's RED Critical Thinking Model</vt:lpstr>
      <vt:lpstr>Pearson's RED Critical Thinking Model</vt:lpstr>
      <vt:lpstr>Pearson's RED Critical Thinking Model </vt:lpstr>
      <vt:lpstr>Pearson's RED Critical Thinking Model</vt:lpstr>
      <vt:lpstr>Pearson's RED Critical Thinking Model</vt:lpstr>
      <vt:lpstr>Pearson's RED Critical Thinking Model</vt:lpstr>
      <vt:lpstr>Pearson's RED Critical Thinking Model</vt:lpstr>
      <vt:lpstr>PowerPoint Presentation</vt:lpstr>
      <vt:lpstr>Six Types of Socratic Questions </vt:lpstr>
      <vt:lpstr>Valid &amp; Authentic evidence ?</vt:lpstr>
      <vt:lpstr>Critical Analytical Thinking - Checklist</vt:lpstr>
      <vt:lpstr>Critical Analytical Thinking - Checklist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Ernest Ovia</dc:creator>
  <cp:lastModifiedBy>Ernest Ovia</cp:lastModifiedBy>
  <cp:revision>227</cp:revision>
  <dcterms:created xsi:type="dcterms:W3CDTF">2015-04-14T15:21:28Z</dcterms:created>
  <dcterms:modified xsi:type="dcterms:W3CDTF">2020-06-20T16:21:03Z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