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1" r:id="rId4"/>
  </p:sldMasterIdLst>
  <p:sldIdLst>
    <p:sldId id="256" r:id="rId5"/>
    <p:sldId id="257" r:id="rId6"/>
    <p:sldId id="262" r:id="rId7"/>
    <p:sldId id="265" r:id="rId8"/>
    <p:sldId id="267" r:id="rId9"/>
    <p:sldId id="263" r:id="rId10"/>
    <p:sldId id="270" r:id="rId11"/>
    <p:sldId id="264" r:id="rId12"/>
    <p:sldId id="269" r:id="rId13"/>
    <p:sldId id="272" r:id="rId14"/>
    <p:sldId id="273" r:id="rId15"/>
    <p:sldId id="268" r:id="rId16"/>
    <p:sldId id="271"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E72FEF9A-5B76-494F-B0DF-5317A7BD9E50}" v="2" dt="2022-03-27T08:15:58.472"/>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8799B23B-EC83-4686-B30A-512413B5E67A}" styleName="Light Style 3 – Accent 3">
    <a:wholeTbl>
      <a:tcTxStyle>
        <a:fontRef idx="minor">
          <a:scrgbClr r="0" g="0" b="0"/>
        </a:fontRef>
        <a:schemeClr val="tx1"/>
      </a:tcTxStyle>
      <a:tcStyle>
        <a:tcBdr>
          <a:left>
            <a:ln w="12700" cmpd="sng">
              <a:solidFill>
                <a:schemeClr val="accent3"/>
              </a:solidFill>
            </a:ln>
          </a:left>
          <a:right>
            <a:ln w="12700" cmpd="sng">
              <a:solidFill>
                <a:schemeClr val="accent3"/>
              </a:solidFill>
            </a:ln>
          </a:right>
          <a:top>
            <a:ln w="12700" cmpd="sng">
              <a:solidFill>
                <a:schemeClr val="accent3"/>
              </a:solidFill>
            </a:ln>
          </a:top>
          <a:bottom>
            <a:ln w="12700" cmpd="sng">
              <a:solidFill>
                <a:schemeClr val="accent3"/>
              </a:solidFill>
            </a:ln>
          </a:bottom>
          <a:insideH>
            <a:ln w="12700" cmpd="sng">
              <a:solidFill>
                <a:schemeClr val="accent3"/>
              </a:solidFill>
            </a:ln>
          </a:insideH>
          <a:insideV>
            <a:ln w="12700" cmpd="sng">
              <a:solidFill>
                <a:schemeClr val="accent3"/>
              </a:solidFill>
            </a:ln>
          </a:insideV>
        </a:tcBdr>
        <a:fill>
          <a:noFill/>
        </a:fill>
      </a:tcStyle>
    </a:wholeTbl>
    <a:band1H>
      <a:tcStyle>
        <a:tcBdr/>
        <a:fill>
          <a:solidFill>
            <a:schemeClr val="accent3">
              <a:alpha val="20000"/>
            </a:schemeClr>
          </a:solidFill>
        </a:fill>
      </a:tcStyle>
    </a:band1H>
    <a:band1V>
      <a:tcStyle>
        <a:tcBdr/>
        <a:fill>
          <a:solidFill>
            <a:schemeClr val="accent3">
              <a:alpha val="20000"/>
            </a:schemeClr>
          </a:solidFill>
        </a:fill>
      </a:tcStyle>
    </a:band1V>
    <a:lastCol>
      <a:tcTxStyle b="on"/>
      <a:tcStyle>
        <a:tcBdr/>
      </a:tcStyle>
    </a:lastCol>
    <a:firstCol>
      <a:tcTxStyle b="on"/>
      <a:tcStyle>
        <a:tcBdr/>
      </a:tcStyle>
    </a:firstCol>
    <a:lastRow>
      <a:tcTxStyle b="on"/>
      <a:tcStyle>
        <a:tcBdr>
          <a:top>
            <a:ln w="50800" cmpd="dbl">
              <a:solidFill>
                <a:schemeClr val="accent3"/>
              </a:solidFill>
            </a:ln>
          </a:top>
        </a:tcBdr>
        <a:fill>
          <a:noFill/>
        </a:fill>
      </a:tcStyle>
    </a:lastRow>
    <a:firstRow>
      <a:tcTxStyle b="on"/>
      <a:tcStyle>
        <a:tcBdr>
          <a:bottom>
            <a:ln w="25400" cmpd="sng">
              <a:solidFill>
                <a:schemeClr val="accent3"/>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68" d="100"/>
          <a:sy n="68" d="100"/>
        </p:scale>
        <p:origin x="534" y="7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tableStyles" Target="tableStyles.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slide" Target="slides/slide11.xml"/><Relationship Id="rId23"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viewProps" Target="viewProps.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Natalia Rupet (2109475)" userId="7f3c7756-f531-4ee6-b4a9-226ca739aa74" providerId="ADAL" clId="{E72FEF9A-5B76-494F-B0DF-5317A7BD9E50}"/>
    <pc:docChg chg="custSel modSld">
      <pc:chgData name="Natalia Rupet (2109475)" userId="7f3c7756-f531-4ee6-b4a9-226ca739aa74" providerId="ADAL" clId="{E72FEF9A-5B76-494F-B0DF-5317A7BD9E50}" dt="2022-03-27T08:17:23.177" v="148" actId="20577"/>
      <pc:docMkLst>
        <pc:docMk/>
      </pc:docMkLst>
      <pc:sldChg chg="modSp mod">
        <pc:chgData name="Natalia Rupet (2109475)" userId="7f3c7756-f531-4ee6-b4a9-226ca739aa74" providerId="ADAL" clId="{E72FEF9A-5B76-494F-B0DF-5317A7BD9E50}" dt="2022-03-27T08:17:23.177" v="148" actId="20577"/>
        <pc:sldMkLst>
          <pc:docMk/>
          <pc:sldMk cId="4108600390" sldId="271"/>
        </pc:sldMkLst>
        <pc:graphicFrameChg chg="mod modGraphic">
          <ac:chgData name="Natalia Rupet (2109475)" userId="7f3c7756-f531-4ee6-b4a9-226ca739aa74" providerId="ADAL" clId="{E72FEF9A-5B76-494F-B0DF-5317A7BD9E50}" dt="2022-03-27T08:17:23.177" v="148" actId="20577"/>
          <ac:graphicFrameMkLst>
            <pc:docMk/>
            <pc:sldMk cId="4108600390" sldId="271"/>
            <ac:graphicFrameMk id="5" creationId="{501B1D77-2B8F-B074-DC4E-397AEECED500}"/>
          </ac:graphicFrameMkLst>
        </pc:graphicFrameChg>
      </pc:sldChg>
    </pc:docChg>
  </pc:docChgLst>
</pc:chgInfo>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AC09F18C-693C-482C-B3A3-5D322CE140AA}" type="doc">
      <dgm:prSet loTypeId="urn:microsoft.com/office/officeart/2005/8/layout/default" loCatId="list" qsTypeId="urn:microsoft.com/office/officeart/2005/8/quickstyle/simple1" qsCatId="simple" csTypeId="urn:microsoft.com/office/officeart/2005/8/colors/colorful1" csCatId="colorful" phldr="1"/>
      <dgm:spPr/>
      <dgm:t>
        <a:bodyPr/>
        <a:lstStyle/>
        <a:p>
          <a:endParaRPr lang="en-GB"/>
        </a:p>
      </dgm:t>
    </dgm:pt>
    <dgm:pt modelId="{ACE0EE4C-6112-42EB-A776-CCA8BBF291B0}">
      <dgm:prSet phldrT="[Text]" phldr="0"/>
      <dgm:spPr/>
      <dgm:t>
        <a:bodyPr/>
        <a:lstStyle/>
        <a:p>
          <a:pPr rtl="0"/>
          <a:r>
            <a:rPr lang="en-GB" dirty="0">
              <a:latin typeface="Arial" panose="020B0604020202020204" pitchFamily="34" charset="0"/>
              <a:cs typeface="Arial" panose="020B0604020202020204" pitchFamily="34" charset="0"/>
            </a:rPr>
            <a:t>Emotional Barriers</a:t>
          </a:r>
          <a:r>
            <a:rPr lang="en-GB" dirty="0">
              <a:latin typeface="Trade Gothic Next Cond"/>
            </a:rPr>
            <a:t> </a:t>
          </a:r>
          <a:endParaRPr lang="en-GB" dirty="0"/>
        </a:p>
      </dgm:t>
    </dgm:pt>
    <dgm:pt modelId="{DF286668-4110-4071-9D9D-21AF46749459}" type="parTrans" cxnId="{BD955860-F03B-4DDD-AAD0-C45A77C33438}">
      <dgm:prSet/>
      <dgm:spPr/>
      <dgm:t>
        <a:bodyPr/>
        <a:lstStyle/>
        <a:p>
          <a:endParaRPr lang="en-GB"/>
        </a:p>
      </dgm:t>
    </dgm:pt>
    <dgm:pt modelId="{E89747A7-4D5D-4CE9-BFFD-A07325FEB385}" type="sibTrans" cxnId="{BD955860-F03B-4DDD-AAD0-C45A77C33438}">
      <dgm:prSet/>
      <dgm:spPr/>
      <dgm:t>
        <a:bodyPr/>
        <a:lstStyle/>
        <a:p>
          <a:endParaRPr lang="en-GB"/>
        </a:p>
      </dgm:t>
    </dgm:pt>
    <dgm:pt modelId="{4757ACC9-866C-4486-ADA1-4DD16F4E8DB8}">
      <dgm:prSet phldrT="[Text]" phldr="0"/>
      <dgm:spPr/>
      <dgm:t>
        <a:bodyPr/>
        <a:lstStyle/>
        <a:p>
          <a:pPr rtl="0"/>
          <a:r>
            <a:rPr lang="en-GB" dirty="0">
              <a:latin typeface="Arial" panose="020B0604020202020204" pitchFamily="34" charset="0"/>
              <a:cs typeface="Arial" panose="020B0604020202020204" pitchFamily="34" charset="0"/>
            </a:rPr>
            <a:t>Cultural Barriers</a:t>
          </a:r>
        </a:p>
      </dgm:t>
    </dgm:pt>
    <dgm:pt modelId="{82AA8985-9B33-4D50-B02B-C1DE75D29EE3}" type="parTrans" cxnId="{0909DAAB-CE9D-4AE4-80FC-79272A55B96B}">
      <dgm:prSet/>
      <dgm:spPr/>
      <dgm:t>
        <a:bodyPr/>
        <a:lstStyle/>
        <a:p>
          <a:endParaRPr lang="en-GB"/>
        </a:p>
      </dgm:t>
    </dgm:pt>
    <dgm:pt modelId="{26A1D9E0-3BCC-441B-925A-5DE9365AB34F}" type="sibTrans" cxnId="{0909DAAB-CE9D-4AE4-80FC-79272A55B96B}">
      <dgm:prSet/>
      <dgm:spPr/>
      <dgm:t>
        <a:bodyPr/>
        <a:lstStyle/>
        <a:p>
          <a:endParaRPr lang="en-GB"/>
        </a:p>
      </dgm:t>
    </dgm:pt>
    <dgm:pt modelId="{B3E35E25-7E62-449F-BD56-07B57F6E6ABB}">
      <dgm:prSet phldrT="[Text]" phldr="0"/>
      <dgm:spPr/>
      <dgm:t>
        <a:bodyPr/>
        <a:lstStyle/>
        <a:p>
          <a:pPr rtl="0"/>
          <a:r>
            <a:rPr lang="en-GB" dirty="0">
              <a:latin typeface="Arial" panose="020B0604020202020204" pitchFamily="34" charset="0"/>
              <a:cs typeface="Arial" panose="020B0604020202020204" pitchFamily="34" charset="0"/>
            </a:rPr>
            <a:t>Language Barriers</a:t>
          </a:r>
        </a:p>
      </dgm:t>
    </dgm:pt>
    <dgm:pt modelId="{F3033032-C8E3-4DB5-9A8F-F4EE391D95A1}" type="parTrans" cxnId="{1C61201B-9E87-46BE-A3D8-CC857BB8F875}">
      <dgm:prSet/>
      <dgm:spPr/>
      <dgm:t>
        <a:bodyPr/>
        <a:lstStyle/>
        <a:p>
          <a:endParaRPr lang="en-GB"/>
        </a:p>
      </dgm:t>
    </dgm:pt>
    <dgm:pt modelId="{CB815D77-C991-4097-A5A2-4CD29019F14C}" type="sibTrans" cxnId="{1C61201B-9E87-46BE-A3D8-CC857BB8F875}">
      <dgm:prSet/>
      <dgm:spPr/>
      <dgm:t>
        <a:bodyPr/>
        <a:lstStyle/>
        <a:p>
          <a:endParaRPr lang="en-GB"/>
        </a:p>
      </dgm:t>
    </dgm:pt>
    <dgm:pt modelId="{A21DC3CC-FA8E-48C5-B57C-5B298D1B590B}">
      <dgm:prSet phldrT="[Text]" phldr="0"/>
      <dgm:spPr/>
      <dgm:t>
        <a:bodyPr/>
        <a:lstStyle/>
        <a:p>
          <a:pPr rtl="0"/>
          <a:r>
            <a:rPr lang="en-GB" dirty="0">
              <a:latin typeface="Arial" panose="020B0604020202020204" pitchFamily="34" charset="0"/>
              <a:cs typeface="Arial" panose="020B0604020202020204" pitchFamily="34" charset="0"/>
            </a:rPr>
            <a:t>Attitude Barriers</a:t>
          </a:r>
        </a:p>
      </dgm:t>
    </dgm:pt>
    <dgm:pt modelId="{379174B5-94B7-4069-91D2-4C21630301E6}" type="parTrans" cxnId="{A19FF5A3-D978-4FF6-9A07-D6D42D26215A}">
      <dgm:prSet/>
      <dgm:spPr/>
      <dgm:t>
        <a:bodyPr/>
        <a:lstStyle/>
        <a:p>
          <a:endParaRPr lang="en-GB"/>
        </a:p>
      </dgm:t>
    </dgm:pt>
    <dgm:pt modelId="{A3A125B2-5C8D-401E-AFE8-1557E61D9625}" type="sibTrans" cxnId="{A19FF5A3-D978-4FF6-9A07-D6D42D26215A}">
      <dgm:prSet/>
      <dgm:spPr/>
      <dgm:t>
        <a:bodyPr/>
        <a:lstStyle/>
        <a:p>
          <a:endParaRPr lang="en-GB"/>
        </a:p>
      </dgm:t>
    </dgm:pt>
    <dgm:pt modelId="{655B095B-C8A1-43C0-B0BE-E2454840F0A1}">
      <dgm:prSet phldrT="[Text]" phldr="0"/>
      <dgm:spPr/>
      <dgm:t>
        <a:bodyPr/>
        <a:lstStyle/>
        <a:p>
          <a:pPr rtl="0"/>
          <a:r>
            <a:rPr lang="en-GB" dirty="0">
              <a:latin typeface="Arial" panose="020B0604020202020204" pitchFamily="34" charset="0"/>
              <a:cs typeface="Arial" panose="020B0604020202020204" pitchFamily="34" charset="0"/>
            </a:rPr>
            <a:t>Psychological Barriers</a:t>
          </a:r>
        </a:p>
      </dgm:t>
    </dgm:pt>
    <dgm:pt modelId="{67B90326-3DBA-45FF-9EA0-FE4AF9358E86}" type="parTrans" cxnId="{2DBB4037-ADDC-423D-AFF8-3FBF0028339C}">
      <dgm:prSet/>
      <dgm:spPr/>
      <dgm:t>
        <a:bodyPr/>
        <a:lstStyle/>
        <a:p>
          <a:endParaRPr lang="en-GB"/>
        </a:p>
      </dgm:t>
    </dgm:pt>
    <dgm:pt modelId="{473FB08D-C5F7-492D-95AA-A8BD3DF4D007}" type="sibTrans" cxnId="{2DBB4037-ADDC-423D-AFF8-3FBF0028339C}">
      <dgm:prSet/>
      <dgm:spPr/>
      <dgm:t>
        <a:bodyPr/>
        <a:lstStyle/>
        <a:p>
          <a:endParaRPr lang="en-GB"/>
        </a:p>
      </dgm:t>
    </dgm:pt>
    <dgm:pt modelId="{B7B6B88C-B7C0-44BC-8AF9-3E0E878A7821}" type="pres">
      <dgm:prSet presAssocID="{AC09F18C-693C-482C-B3A3-5D322CE140AA}" presName="diagram" presStyleCnt="0">
        <dgm:presLayoutVars>
          <dgm:dir/>
          <dgm:resizeHandles val="exact"/>
        </dgm:presLayoutVars>
      </dgm:prSet>
      <dgm:spPr/>
    </dgm:pt>
    <dgm:pt modelId="{2FCF99FE-14A2-438B-9B92-8C5C6026CFBF}" type="pres">
      <dgm:prSet presAssocID="{ACE0EE4C-6112-42EB-A776-CCA8BBF291B0}" presName="node" presStyleLbl="node1" presStyleIdx="0" presStyleCnt="5">
        <dgm:presLayoutVars>
          <dgm:bulletEnabled val="1"/>
        </dgm:presLayoutVars>
      </dgm:prSet>
      <dgm:spPr/>
    </dgm:pt>
    <dgm:pt modelId="{1F13FCFD-3017-446A-89F5-A4EF447117A5}" type="pres">
      <dgm:prSet presAssocID="{E89747A7-4D5D-4CE9-BFFD-A07325FEB385}" presName="sibTrans" presStyleCnt="0"/>
      <dgm:spPr/>
    </dgm:pt>
    <dgm:pt modelId="{C825BC23-751C-4348-A4F3-C649B327F274}" type="pres">
      <dgm:prSet presAssocID="{4757ACC9-866C-4486-ADA1-4DD16F4E8DB8}" presName="node" presStyleLbl="node1" presStyleIdx="1" presStyleCnt="5">
        <dgm:presLayoutVars>
          <dgm:bulletEnabled val="1"/>
        </dgm:presLayoutVars>
      </dgm:prSet>
      <dgm:spPr/>
    </dgm:pt>
    <dgm:pt modelId="{713C2F92-55B6-4AF8-A8F4-6D53587E21D8}" type="pres">
      <dgm:prSet presAssocID="{26A1D9E0-3BCC-441B-925A-5DE9365AB34F}" presName="sibTrans" presStyleCnt="0"/>
      <dgm:spPr/>
    </dgm:pt>
    <dgm:pt modelId="{C8C2ABB5-15B7-467F-99E1-7415B99E5601}" type="pres">
      <dgm:prSet presAssocID="{B3E35E25-7E62-449F-BD56-07B57F6E6ABB}" presName="node" presStyleLbl="node1" presStyleIdx="2" presStyleCnt="5">
        <dgm:presLayoutVars>
          <dgm:bulletEnabled val="1"/>
        </dgm:presLayoutVars>
      </dgm:prSet>
      <dgm:spPr/>
    </dgm:pt>
    <dgm:pt modelId="{F9B820AC-0EAE-4A93-A653-6808F68AFCF5}" type="pres">
      <dgm:prSet presAssocID="{CB815D77-C991-4097-A5A2-4CD29019F14C}" presName="sibTrans" presStyleCnt="0"/>
      <dgm:spPr/>
    </dgm:pt>
    <dgm:pt modelId="{C10E3F7F-AB95-4ABC-9DE9-A09F021611DE}" type="pres">
      <dgm:prSet presAssocID="{A21DC3CC-FA8E-48C5-B57C-5B298D1B590B}" presName="node" presStyleLbl="node1" presStyleIdx="3" presStyleCnt="5">
        <dgm:presLayoutVars>
          <dgm:bulletEnabled val="1"/>
        </dgm:presLayoutVars>
      </dgm:prSet>
      <dgm:spPr/>
    </dgm:pt>
    <dgm:pt modelId="{FC1B5657-58B7-4BB9-8E55-BE2514607329}" type="pres">
      <dgm:prSet presAssocID="{A3A125B2-5C8D-401E-AFE8-1557E61D9625}" presName="sibTrans" presStyleCnt="0"/>
      <dgm:spPr/>
    </dgm:pt>
    <dgm:pt modelId="{DC214539-310E-4BEB-BFD4-801753B8C49F}" type="pres">
      <dgm:prSet presAssocID="{655B095B-C8A1-43C0-B0BE-E2454840F0A1}" presName="node" presStyleLbl="node1" presStyleIdx="4" presStyleCnt="5">
        <dgm:presLayoutVars>
          <dgm:bulletEnabled val="1"/>
        </dgm:presLayoutVars>
      </dgm:prSet>
      <dgm:spPr/>
    </dgm:pt>
  </dgm:ptLst>
  <dgm:cxnLst>
    <dgm:cxn modelId="{D59B8E02-88E6-4A4F-8823-D5A0D962C42D}" type="presOf" srcId="{A21DC3CC-FA8E-48C5-B57C-5B298D1B590B}" destId="{C10E3F7F-AB95-4ABC-9DE9-A09F021611DE}" srcOrd="0" destOrd="0" presId="urn:microsoft.com/office/officeart/2005/8/layout/default"/>
    <dgm:cxn modelId="{1C61201B-9E87-46BE-A3D8-CC857BB8F875}" srcId="{AC09F18C-693C-482C-B3A3-5D322CE140AA}" destId="{B3E35E25-7E62-449F-BD56-07B57F6E6ABB}" srcOrd="2" destOrd="0" parTransId="{F3033032-C8E3-4DB5-9A8F-F4EE391D95A1}" sibTransId="{CB815D77-C991-4097-A5A2-4CD29019F14C}"/>
    <dgm:cxn modelId="{2DBB4037-ADDC-423D-AFF8-3FBF0028339C}" srcId="{AC09F18C-693C-482C-B3A3-5D322CE140AA}" destId="{655B095B-C8A1-43C0-B0BE-E2454840F0A1}" srcOrd="4" destOrd="0" parTransId="{67B90326-3DBA-45FF-9EA0-FE4AF9358E86}" sibTransId="{473FB08D-C5F7-492D-95AA-A8BD3DF4D007}"/>
    <dgm:cxn modelId="{E484C15B-4685-4A30-AC3F-1EAE06181FF6}" type="presOf" srcId="{655B095B-C8A1-43C0-B0BE-E2454840F0A1}" destId="{DC214539-310E-4BEB-BFD4-801753B8C49F}" srcOrd="0" destOrd="0" presId="urn:microsoft.com/office/officeart/2005/8/layout/default"/>
    <dgm:cxn modelId="{1E08ED5B-86A4-49A4-AF74-8AD893CA8527}" type="presOf" srcId="{4757ACC9-866C-4486-ADA1-4DD16F4E8DB8}" destId="{C825BC23-751C-4348-A4F3-C649B327F274}" srcOrd="0" destOrd="0" presId="urn:microsoft.com/office/officeart/2005/8/layout/default"/>
    <dgm:cxn modelId="{BD955860-F03B-4DDD-AAD0-C45A77C33438}" srcId="{AC09F18C-693C-482C-B3A3-5D322CE140AA}" destId="{ACE0EE4C-6112-42EB-A776-CCA8BBF291B0}" srcOrd="0" destOrd="0" parTransId="{DF286668-4110-4071-9D9D-21AF46749459}" sibTransId="{E89747A7-4D5D-4CE9-BFFD-A07325FEB385}"/>
    <dgm:cxn modelId="{51436466-81E0-4B28-9F45-E4D7202D3EB2}" type="presOf" srcId="{B3E35E25-7E62-449F-BD56-07B57F6E6ABB}" destId="{C8C2ABB5-15B7-467F-99E1-7415B99E5601}" srcOrd="0" destOrd="0" presId="urn:microsoft.com/office/officeart/2005/8/layout/default"/>
    <dgm:cxn modelId="{798B4973-45D5-4813-806B-A1D75D651123}" type="presOf" srcId="{ACE0EE4C-6112-42EB-A776-CCA8BBF291B0}" destId="{2FCF99FE-14A2-438B-9B92-8C5C6026CFBF}" srcOrd="0" destOrd="0" presId="urn:microsoft.com/office/officeart/2005/8/layout/default"/>
    <dgm:cxn modelId="{A19FF5A3-D978-4FF6-9A07-D6D42D26215A}" srcId="{AC09F18C-693C-482C-B3A3-5D322CE140AA}" destId="{A21DC3CC-FA8E-48C5-B57C-5B298D1B590B}" srcOrd="3" destOrd="0" parTransId="{379174B5-94B7-4069-91D2-4C21630301E6}" sibTransId="{A3A125B2-5C8D-401E-AFE8-1557E61D9625}"/>
    <dgm:cxn modelId="{1792C7AB-A17E-4492-97E6-3FB5B98E8D32}" type="presOf" srcId="{AC09F18C-693C-482C-B3A3-5D322CE140AA}" destId="{B7B6B88C-B7C0-44BC-8AF9-3E0E878A7821}" srcOrd="0" destOrd="0" presId="urn:microsoft.com/office/officeart/2005/8/layout/default"/>
    <dgm:cxn modelId="{0909DAAB-CE9D-4AE4-80FC-79272A55B96B}" srcId="{AC09F18C-693C-482C-B3A3-5D322CE140AA}" destId="{4757ACC9-866C-4486-ADA1-4DD16F4E8DB8}" srcOrd="1" destOrd="0" parTransId="{82AA8985-9B33-4D50-B02B-C1DE75D29EE3}" sibTransId="{26A1D9E0-3BCC-441B-925A-5DE9365AB34F}"/>
    <dgm:cxn modelId="{4A50285D-090F-4679-80A9-EED4DF305707}" type="presParOf" srcId="{B7B6B88C-B7C0-44BC-8AF9-3E0E878A7821}" destId="{2FCF99FE-14A2-438B-9B92-8C5C6026CFBF}" srcOrd="0" destOrd="0" presId="urn:microsoft.com/office/officeart/2005/8/layout/default"/>
    <dgm:cxn modelId="{2AD4FC4D-EEC2-466C-8CF7-A5F32AB2176C}" type="presParOf" srcId="{B7B6B88C-B7C0-44BC-8AF9-3E0E878A7821}" destId="{1F13FCFD-3017-446A-89F5-A4EF447117A5}" srcOrd="1" destOrd="0" presId="urn:microsoft.com/office/officeart/2005/8/layout/default"/>
    <dgm:cxn modelId="{34CA1799-00E4-4C8D-9F4A-EA489CC04FB2}" type="presParOf" srcId="{B7B6B88C-B7C0-44BC-8AF9-3E0E878A7821}" destId="{C825BC23-751C-4348-A4F3-C649B327F274}" srcOrd="2" destOrd="0" presId="urn:microsoft.com/office/officeart/2005/8/layout/default"/>
    <dgm:cxn modelId="{D6FF8DB8-32BA-4AA7-94DE-B77A75577C3B}" type="presParOf" srcId="{B7B6B88C-B7C0-44BC-8AF9-3E0E878A7821}" destId="{713C2F92-55B6-4AF8-A8F4-6D53587E21D8}" srcOrd="3" destOrd="0" presId="urn:microsoft.com/office/officeart/2005/8/layout/default"/>
    <dgm:cxn modelId="{1A5B6BF7-E0A0-48B8-BC9F-E6027F7DAC6A}" type="presParOf" srcId="{B7B6B88C-B7C0-44BC-8AF9-3E0E878A7821}" destId="{C8C2ABB5-15B7-467F-99E1-7415B99E5601}" srcOrd="4" destOrd="0" presId="urn:microsoft.com/office/officeart/2005/8/layout/default"/>
    <dgm:cxn modelId="{7D1CF4C3-4CB2-4BD9-B0F9-29AB30AD4031}" type="presParOf" srcId="{B7B6B88C-B7C0-44BC-8AF9-3E0E878A7821}" destId="{F9B820AC-0EAE-4A93-A653-6808F68AFCF5}" srcOrd="5" destOrd="0" presId="urn:microsoft.com/office/officeart/2005/8/layout/default"/>
    <dgm:cxn modelId="{36786F43-DBAB-4CAD-8889-A2F5C5ABC2A9}" type="presParOf" srcId="{B7B6B88C-B7C0-44BC-8AF9-3E0E878A7821}" destId="{C10E3F7F-AB95-4ABC-9DE9-A09F021611DE}" srcOrd="6" destOrd="0" presId="urn:microsoft.com/office/officeart/2005/8/layout/default"/>
    <dgm:cxn modelId="{3B78EEDF-9664-4C25-8349-5E620F189AA3}" type="presParOf" srcId="{B7B6B88C-B7C0-44BC-8AF9-3E0E878A7821}" destId="{FC1B5657-58B7-4BB9-8E55-BE2514607329}" srcOrd="7" destOrd="0" presId="urn:microsoft.com/office/officeart/2005/8/layout/default"/>
    <dgm:cxn modelId="{32F1E769-8CD9-4B91-B126-A61152BD8CF2}" type="presParOf" srcId="{B7B6B88C-B7C0-44BC-8AF9-3E0E878A7821}" destId="{DC214539-310E-4BEB-BFD4-801753B8C49F}"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FCF99FE-14A2-438B-9B92-8C5C6026CFBF}">
      <dsp:nvSpPr>
        <dsp:cNvPr id="0" name=""/>
        <dsp:cNvSpPr/>
      </dsp:nvSpPr>
      <dsp:spPr>
        <a:xfrm>
          <a:off x="0" y="59240"/>
          <a:ext cx="3072366" cy="1843419"/>
        </a:xfrm>
        <a:prstGeom prst="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Emotional Barriers</a:t>
          </a:r>
          <a:r>
            <a:rPr lang="en-GB" sz="3600" kern="1200" dirty="0">
              <a:latin typeface="Trade Gothic Next Cond"/>
            </a:rPr>
            <a:t> </a:t>
          </a:r>
          <a:endParaRPr lang="en-GB" sz="3600" kern="1200" dirty="0"/>
        </a:p>
      </dsp:txBody>
      <dsp:txXfrm>
        <a:off x="0" y="59240"/>
        <a:ext cx="3072366" cy="1843419"/>
      </dsp:txXfrm>
    </dsp:sp>
    <dsp:sp modelId="{C825BC23-751C-4348-A4F3-C649B327F274}">
      <dsp:nvSpPr>
        <dsp:cNvPr id="0" name=""/>
        <dsp:cNvSpPr/>
      </dsp:nvSpPr>
      <dsp:spPr>
        <a:xfrm>
          <a:off x="3379603" y="59240"/>
          <a:ext cx="3072366" cy="1843419"/>
        </a:xfrm>
        <a:prstGeom prst="rect">
          <a:avLst/>
        </a:prstGeom>
        <a:solidFill>
          <a:schemeClr val="accent3">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Cultural Barriers</a:t>
          </a:r>
        </a:p>
      </dsp:txBody>
      <dsp:txXfrm>
        <a:off x="3379603" y="59240"/>
        <a:ext cx="3072366" cy="1843419"/>
      </dsp:txXfrm>
    </dsp:sp>
    <dsp:sp modelId="{C8C2ABB5-15B7-467F-99E1-7415B99E5601}">
      <dsp:nvSpPr>
        <dsp:cNvPr id="0" name=""/>
        <dsp:cNvSpPr/>
      </dsp:nvSpPr>
      <dsp:spPr>
        <a:xfrm>
          <a:off x="6759206" y="59240"/>
          <a:ext cx="3072366" cy="1843419"/>
        </a:xfrm>
        <a:prstGeom prst="rect">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Language Barriers</a:t>
          </a:r>
        </a:p>
      </dsp:txBody>
      <dsp:txXfrm>
        <a:off x="6759206" y="59240"/>
        <a:ext cx="3072366" cy="1843419"/>
      </dsp:txXfrm>
    </dsp:sp>
    <dsp:sp modelId="{C10E3F7F-AB95-4ABC-9DE9-A09F021611DE}">
      <dsp:nvSpPr>
        <dsp:cNvPr id="0" name=""/>
        <dsp:cNvSpPr/>
      </dsp:nvSpPr>
      <dsp:spPr>
        <a:xfrm>
          <a:off x="1689801" y="2209896"/>
          <a:ext cx="3072366" cy="1843419"/>
        </a:xfrm>
        <a:prstGeom prst="rect">
          <a:avLst/>
        </a:prstGeom>
        <a:solidFill>
          <a:schemeClr val="accent5">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Attitude Barriers</a:t>
          </a:r>
        </a:p>
      </dsp:txBody>
      <dsp:txXfrm>
        <a:off x="1689801" y="2209896"/>
        <a:ext cx="3072366" cy="1843419"/>
      </dsp:txXfrm>
    </dsp:sp>
    <dsp:sp modelId="{DC214539-310E-4BEB-BFD4-801753B8C49F}">
      <dsp:nvSpPr>
        <dsp:cNvPr id="0" name=""/>
        <dsp:cNvSpPr/>
      </dsp:nvSpPr>
      <dsp:spPr>
        <a:xfrm>
          <a:off x="5069404" y="2209896"/>
          <a:ext cx="3072366" cy="1843419"/>
        </a:xfrm>
        <a:prstGeom prst="rect">
          <a:avLst/>
        </a:prstGeom>
        <a:solidFill>
          <a:schemeClr val="accent6">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37160" tIns="137160" rIns="137160" bIns="137160" numCol="1" spcCol="1270" anchor="ctr" anchorCtr="0">
          <a:noAutofit/>
        </a:bodyPr>
        <a:lstStyle/>
        <a:p>
          <a:pPr marL="0" lvl="0" indent="0" algn="ctr" defTabSz="1600200" rtl="0">
            <a:lnSpc>
              <a:spcPct val="90000"/>
            </a:lnSpc>
            <a:spcBef>
              <a:spcPct val="0"/>
            </a:spcBef>
            <a:spcAft>
              <a:spcPct val="35000"/>
            </a:spcAft>
            <a:buNone/>
          </a:pPr>
          <a:r>
            <a:rPr lang="en-GB" sz="3600" kern="1200" dirty="0">
              <a:latin typeface="Arial" panose="020B0604020202020204" pitchFamily="34" charset="0"/>
              <a:cs typeface="Arial" panose="020B0604020202020204" pitchFamily="34" charset="0"/>
            </a:rPr>
            <a:t>Psychological Barriers</a:t>
          </a:r>
        </a:p>
      </dsp:txBody>
      <dsp:txXfrm>
        <a:off x="5069404" y="2209896"/>
        <a:ext cx="3072366" cy="1843419"/>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30F8CF-692C-4963-8B5E-D1C0928CF160}"/>
              </a:ext>
            </a:extLst>
          </p:cNvPr>
          <p:cNvSpPr>
            <a:spLocks noGrp="1"/>
          </p:cNvSpPr>
          <p:nvPr>
            <p:ph type="ctrTitle"/>
          </p:nvPr>
        </p:nvSpPr>
        <p:spPr>
          <a:xfrm>
            <a:off x="1429612" y="1013984"/>
            <a:ext cx="7714388" cy="3260635"/>
          </a:xfrm>
        </p:spPr>
        <p:txBody>
          <a:bodyPr anchor="b"/>
          <a:lstStyle>
            <a:lvl1pPr algn="l">
              <a:defRPr sz="2800"/>
            </a:lvl1pPr>
          </a:lstStyle>
          <a:p>
            <a:r>
              <a:rPr lang="en-US" dirty="0"/>
              <a:t>Click to edit Master title style</a:t>
            </a:r>
          </a:p>
        </p:txBody>
      </p:sp>
      <p:sp>
        <p:nvSpPr>
          <p:cNvPr id="3" name="Subtitle 2">
            <a:extLst>
              <a:ext uri="{FF2B5EF4-FFF2-40B4-BE49-F238E27FC236}">
                <a16:creationId xmlns:a16="http://schemas.microsoft.com/office/drawing/2014/main" id="{9F419655-1613-4CC0-BBE9-BD2CB2C3C766}"/>
              </a:ext>
            </a:extLst>
          </p:cNvPr>
          <p:cNvSpPr>
            <a:spLocks noGrp="1"/>
          </p:cNvSpPr>
          <p:nvPr>
            <p:ph type="subTitle" idx="1"/>
          </p:nvPr>
        </p:nvSpPr>
        <p:spPr>
          <a:xfrm>
            <a:off x="1429612" y="4848464"/>
            <a:ext cx="7714388" cy="1085849"/>
          </a:xfrm>
        </p:spPr>
        <p:txBody>
          <a:bodyPr>
            <a:normAutofit/>
          </a:bodyPr>
          <a:lstStyle>
            <a:lvl1pPr marL="0" indent="0" algn="l">
              <a:buNone/>
              <a:defRPr sz="18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a:extLst>
              <a:ext uri="{FF2B5EF4-FFF2-40B4-BE49-F238E27FC236}">
                <a16:creationId xmlns:a16="http://schemas.microsoft.com/office/drawing/2014/main" id="{40267FFF-6BC4-4DF0-BC55-B2C3BFD8ED12}"/>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D6389830-A1B7-484B-832C-F64A558BDFE7}"/>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74A8F727-72C8-47A9-8E54-AD84590286F9}"/>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7" name="Straight Connector 6">
            <a:extLst>
              <a:ext uri="{FF2B5EF4-FFF2-40B4-BE49-F238E27FC236}">
                <a16:creationId xmlns:a16="http://schemas.microsoft.com/office/drawing/2014/main" id="{AEED5540-64E5-4258-ABA4-753F07B71B38}"/>
              </a:ext>
            </a:extLst>
          </p:cNvPr>
          <p:cNvCxnSpPr>
            <a:cxnSpLocks/>
          </p:cNvCxnSpPr>
          <p:nvPr/>
        </p:nvCxnSpPr>
        <p:spPr>
          <a:xfrm>
            <a:off x="1524000" y="4571506"/>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411868703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13EF94C-BCB1-4F4C-AF70-DD2A5C4E3318}"/>
              </a:ext>
            </a:extLst>
          </p:cNvPr>
          <p:cNvSpPr>
            <a:spLocks noGrp="1"/>
          </p:cNvSpPr>
          <p:nvPr>
            <p:ph type="title"/>
          </p:nvPr>
        </p:nvSpPr>
        <p:spPr>
          <a:xfrm>
            <a:off x="1429566" y="1045445"/>
            <a:ext cx="9238434" cy="857559"/>
          </a:xfrm>
        </p:spPr>
        <p:txBody>
          <a:bodyPr anchor="b"/>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8A909B75-A057-44B5-872F-DF01BDC8EA07}"/>
              </a:ext>
            </a:extLst>
          </p:cNvPr>
          <p:cNvSpPr>
            <a:spLocks noGrp="1"/>
          </p:cNvSpPr>
          <p:nvPr>
            <p:ph idx="1"/>
          </p:nvPr>
        </p:nvSpPr>
        <p:spPr>
          <a:xfrm>
            <a:off x="1429566" y="2286000"/>
            <a:ext cx="9238434" cy="3810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9806260C-3219-4812-88F2-3162D37F293B}"/>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F2762B73-9C01-4BE3-A199-782BE6EBA6E4}"/>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A761492-EB56-4454-9D2A-8BB94AACB89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616277343"/>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7" name="Rectangle 6">
            <a:extLst>
              <a:ext uri="{FF2B5EF4-FFF2-40B4-BE49-F238E27FC236}">
                <a16:creationId xmlns:a16="http://schemas.microsoft.com/office/drawing/2014/main" id="{B980A128-A52A-402C-865B-1BF08D7F0458}"/>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E900447-3778-4AB7-ACB3-7C2313FE9A47}"/>
              </a:ext>
            </a:extLst>
          </p:cNvPr>
          <p:cNvSpPr>
            <a:spLocks noGrp="1"/>
          </p:cNvSpPr>
          <p:nvPr>
            <p:ph type="title"/>
          </p:nvPr>
        </p:nvSpPr>
        <p:spPr>
          <a:xfrm>
            <a:off x="1421745" y="1287554"/>
            <a:ext cx="8284963" cy="3113064"/>
          </a:xfrm>
        </p:spPr>
        <p:txBody>
          <a:bodyPr anchor="t"/>
          <a:lstStyle>
            <a:lvl1pPr>
              <a:defRPr sz="4400"/>
            </a:lvl1pPr>
          </a:lstStyle>
          <a:p>
            <a:r>
              <a:rPr lang="en-US" dirty="0"/>
              <a:t>Click to edit Master title style</a:t>
            </a:r>
          </a:p>
        </p:txBody>
      </p:sp>
      <p:sp>
        <p:nvSpPr>
          <p:cNvPr id="3" name="Text Placeholder 2">
            <a:extLst>
              <a:ext uri="{FF2B5EF4-FFF2-40B4-BE49-F238E27FC236}">
                <a16:creationId xmlns:a16="http://schemas.microsoft.com/office/drawing/2014/main" id="{F9B910C9-BA3C-4D31-9C62-2C2408591FF2}"/>
              </a:ext>
            </a:extLst>
          </p:cNvPr>
          <p:cNvSpPr>
            <a:spLocks noGrp="1"/>
          </p:cNvSpPr>
          <p:nvPr>
            <p:ph type="body" idx="1"/>
          </p:nvPr>
        </p:nvSpPr>
        <p:spPr>
          <a:xfrm>
            <a:off x="1421744" y="4619707"/>
            <a:ext cx="7722256" cy="1476293"/>
          </a:xfrm>
        </p:spPr>
        <p:txBody>
          <a:bodyPr anchor="b">
            <a:normAutofit/>
          </a:bodyPr>
          <a:lstStyle>
            <a:lvl1pPr marL="0" indent="0">
              <a:buNone/>
              <a:defRPr sz="18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a:extLst>
              <a:ext uri="{FF2B5EF4-FFF2-40B4-BE49-F238E27FC236}">
                <a16:creationId xmlns:a16="http://schemas.microsoft.com/office/drawing/2014/main" id="{58742E8A-6B69-406B-A3DF-0A1B76832E0A}"/>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64D665CF-4461-4BB8-8F3A-ED1CB1084CA2}"/>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898B27-5EF3-49F4-B3CE-F3CF419AE06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1854707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33F3BA-5AD5-4F15-97B2-E4652D1D4E15}"/>
              </a:ext>
            </a:extLst>
          </p:cNvPr>
          <p:cNvSpPr>
            <a:spLocks noGrp="1"/>
          </p:cNvSpPr>
          <p:nvPr>
            <p:ph type="title"/>
          </p:nvPr>
        </p:nvSpPr>
        <p:spPr>
          <a:xfrm>
            <a:off x="1429566" y="1013411"/>
            <a:ext cx="9238434" cy="889592"/>
          </a:xfrm>
        </p:spPr>
        <p:txBody>
          <a:bodyPr/>
          <a:lstStyle>
            <a:lvl1pPr>
              <a:defRPr>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7EA997B8-1FD3-40E6-A486-256EB41DB70A}"/>
              </a:ext>
            </a:extLst>
          </p:cNvPr>
          <p:cNvSpPr>
            <a:spLocks noGrp="1"/>
          </p:cNvSpPr>
          <p:nvPr>
            <p:ph sz="half" idx="1"/>
          </p:nvPr>
        </p:nvSpPr>
        <p:spPr>
          <a:xfrm>
            <a:off x="1429566"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a:extLst>
              <a:ext uri="{FF2B5EF4-FFF2-40B4-BE49-F238E27FC236}">
                <a16:creationId xmlns:a16="http://schemas.microsoft.com/office/drawing/2014/main" id="{4183F4D8-AA9A-4AF7-86EA-E4D797B98CE9}"/>
              </a:ext>
            </a:extLst>
          </p:cNvPr>
          <p:cNvSpPr>
            <a:spLocks noGrp="1"/>
          </p:cNvSpPr>
          <p:nvPr>
            <p:ph sz="half" idx="2"/>
          </p:nvPr>
        </p:nvSpPr>
        <p:spPr>
          <a:xfrm>
            <a:off x="6172200" y="2135565"/>
            <a:ext cx="4495800" cy="3960435"/>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a:extLst>
              <a:ext uri="{FF2B5EF4-FFF2-40B4-BE49-F238E27FC236}">
                <a16:creationId xmlns:a16="http://schemas.microsoft.com/office/drawing/2014/main" id="{BA08823E-BC08-4810-9BFF-35D2EA2AE729}"/>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6" name="Footer Placeholder 5">
            <a:extLst>
              <a:ext uri="{FF2B5EF4-FFF2-40B4-BE49-F238E27FC236}">
                <a16:creationId xmlns:a16="http://schemas.microsoft.com/office/drawing/2014/main" id="{2FDD2BFB-BB2C-4C4A-A6E1-DD223C2BE02F}"/>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D369B2-12F8-4583-8A7F-523C9A3EF09B}"/>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80390906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AC717F-84B9-44BA-8DD6-680394AB193E}"/>
              </a:ext>
            </a:extLst>
          </p:cNvPr>
          <p:cNvSpPr>
            <a:spLocks noGrp="1"/>
          </p:cNvSpPr>
          <p:nvPr>
            <p:ph type="title"/>
          </p:nvPr>
        </p:nvSpPr>
        <p:spPr>
          <a:xfrm>
            <a:off x="1429566" y="1079150"/>
            <a:ext cx="9238434" cy="823912"/>
          </a:xfrm>
        </p:spPr>
        <p:txBody>
          <a:bodyPr/>
          <a:lstStyle>
            <a:lvl1pPr>
              <a:defRPr>
                <a:solidFill>
                  <a:schemeClr val="tx1"/>
                </a:solidFill>
              </a:defRPr>
            </a:lvl1pPr>
          </a:lstStyle>
          <a:p>
            <a:r>
              <a:rPr lang="en-US" dirty="0"/>
              <a:t>Click to edit Master title style</a:t>
            </a:r>
          </a:p>
        </p:txBody>
      </p:sp>
      <p:sp>
        <p:nvSpPr>
          <p:cNvPr id="3" name="Text Placeholder 2">
            <a:extLst>
              <a:ext uri="{FF2B5EF4-FFF2-40B4-BE49-F238E27FC236}">
                <a16:creationId xmlns:a16="http://schemas.microsoft.com/office/drawing/2014/main" id="{2A1217D6-7448-4625-964F-5D82F65F11F7}"/>
              </a:ext>
            </a:extLst>
          </p:cNvPr>
          <p:cNvSpPr>
            <a:spLocks noGrp="1"/>
          </p:cNvSpPr>
          <p:nvPr>
            <p:ph type="body" idx="1"/>
          </p:nvPr>
        </p:nvSpPr>
        <p:spPr>
          <a:xfrm>
            <a:off x="1429567" y="2013217"/>
            <a:ext cx="4495799" cy="704232"/>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a:extLst>
              <a:ext uri="{FF2B5EF4-FFF2-40B4-BE49-F238E27FC236}">
                <a16:creationId xmlns:a16="http://schemas.microsoft.com/office/drawing/2014/main" id="{253A534C-0B54-4327-99C0-4F0019FD21F6}"/>
              </a:ext>
            </a:extLst>
          </p:cNvPr>
          <p:cNvSpPr>
            <a:spLocks noGrp="1"/>
          </p:cNvSpPr>
          <p:nvPr>
            <p:ph sz="half" idx="2"/>
          </p:nvPr>
        </p:nvSpPr>
        <p:spPr>
          <a:xfrm>
            <a:off x="1429567"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a:extLst>
              <a:ext uri="{FF2B5EF4-FFF2-40B4-BE49-F238E27FC236}">
                <a16:creationId xmlns:a16="http://schemas.microsoft.com/office/drawing/2014/main" id="{389D4A63-0795-4B74-8C11-5FE7944118C7}"/>
              </a:ext>
            </a:extLst>
          </p:cNvPr>
          <p:cNvSpPr>
            <a:spLocks noGrp="1"/>
          </p:cNvSpPr>
          <p:nvPr>
            <p:ph type="body" sz="quarter" idx="3"/>
          </p:nvPr>
        </p:nvSpPr>
        <p:spPr>
          <a:xfrm>
            <a:off x="6172200" y="2013215"/>
            <a:ext cx="4495800" cy="704233"/>
          </a:xfrm>
        </p:spPr>
        <p:txBody>
          <a:bodyPr anchor="b">
            <a:normAutofit/>
          </a:bodyPr>
          <a:lstStyle>
            <a:lvl1pPr marL="0" indent="0">
              <a:lnSpc>
                <a:spcPct val="100000"/>
              </a:lnSpc>
              <a:buNone/>
              <a:defRPr sz="1800" b="0" cap="all" spc="300" baseline="0">
                <a:solidFill>
                  <a:schemeClr val="tx1"/>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a:extLst>
              <a:ext uri="{FF2B5EF4-FFF2-40B4-BE49-F238E27FC236}">
                <a16:creationId xmlns:a16="http://schemas.microsoft.com/office/drawing/2014/main" id="{823D16F3-F747-441B-9854-27225954DEC4}"/>
              </a:ext>
            </a:extLst>
          </p:cNvPr>
          <p:cNvSpPr>
            <a:spLocks noGrp="1"/>
          </p:cNvSpPr>
          <p:nvPr>
            <p:ph sz="quarter" idx="4"/>
          </p:nvPr>
        </p:nvSpPr>
        <p:spPr>
          <a:xfrm>
            <a:off x="6172200" y="3048000"/>
            <a:ext cx="4495800" cy="3048000"/>
          </a:xfrm>
        </p:spPr>
        <p:txBody>
          <a:bodyPr/>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a:extLst>
              <a:ext uri="{FF2B5EF4-FFF2-40B4-BE49-F238E27FC236}">
                <a16:creationId xmlns:a16="http://schemas.microsoft.com/office/drawing/2014/main" id="{0E8168E2-6B97-486E-B0E4-4E7F5CDBB5B1}"/>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8" name="Footer Placeholder 7">
            <a:extLst>
              <a:ext uri="{FF2B5EF4-FFF2-40B4-BE49-F238E27FC236}">
                <a16:creationId xmlns:a16="http://schemas.microsoft.com/office/drawing/2014/main" id="{D05D3E2B-2F4E-4347-A8E9-27EB7D0359B3}"/>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DC1FC4F5-6876-414E-9E30-84706A3F528C}"/>
              </a:ext>
            </a:extLst>
          </p:cNvPr>
          <p:cNvSpPr>
            <a:spLocks noGrp="1"/>
          </p:cNvSpPr>
          <p:nvPr>
            <p:ph type="sldNum" sz="quarter" idx="12"/>
          </p:nvPr>
        </p:nvSpPr>
        <p:spPr/>
        <p:txBody>
          <a:bodyPr/>
          <a:lstStyle/>
          <a:p>
            <a:fld id="{EFE71E98-A417-4ECC-ACEB-C0490C20DB04}" type="slidenum">
              <a:rPr lang="en-US" smtClean="0"/>
              <a:t>‹#›</a:t>
            </a:fld>
            <a:endParaRPr lang="en-US"/>
          </a:p>
        </p:txBody>
      </p:sp>
      <p:cxnSp>
        <p:nvCxnSpPr>
          <p:cNvPr id="11" name="Straight Connector 10">
            <a:extLst>
              <a:ext uri="{FF2B5EF4-FFF2-40B4-BE49-F238E27FC236}">
                <a16:creationId xmlns:a16="http://schemas.microsoft.com/office/drawing/2014/main" id="{A70D2F04-5474-46B9-B838-858CDF4AB2D2}"/>
              </a:ext>
            </a:extLst>
          </p:cNvPr>
          <p:cNvCxnSpPr>
            <a:cxnSpLocks/>
          </p:cNvCxnSpPr>
          <p:nvPr/>
        </p:nvCxnSpPr>
        <p:spPr>
          <a:xfrm>
            <a:off x="6270727"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
        <p:nvSpPr>
          <p:cNvPr id="13" name="Rectangle 12">
            <a:extLst>
              <a:ext uri="{FF2B5EF4-FFF2-40B4-BE49-F238E27FC236}">
                <a16:creationId xmlns:a16="http://schemas.microsoft.com/office/drawing/2014/main" id="{CADEE893-BE45-47F3-BCF0-02424B3503CC}"/>
              </a:ext>
            </a:extLst>
          </p:cNvPr>
          <p:cNvSpPr/>
          <p:nvPr/>
        </p:nvSpPr>
        <p:spPr>
          <a:xfrm>
            <a:off x="-1171838" y="4592406"/>
            <a:ext cx="808262" cy="389711"/>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4" name="Straight Connector 13">
            <a:extLst>
              <a:ext uri="{FF2B5EF4-FFF2-40B4-BE49-F238E27FC236}">
                <a16:creationId xmlns:a16="http://schemas.microsoft.com/office/drawing/2014/main" id="{3FB5178A-4501-4B56-8BF1-D083D7B021CE}"/>
              </a:ext>
            </a:extLst>
          </p:cNvPr>
          <p:cNvCxnSpPr>
            <a:cxnSpLocks/>
          </p:cNvCxnSpPr>
          <p:nvPr/>
        </p:nvCxnSpPr>
        <p:spPr>
          <a:xfrm>
            <a:off x="1524000" y="2876662"/>
            <a:ext cx="971155" cy="0"/>
          </a:xfrm>
          <a:prstGeom prst="line">
            <a:avLst/>
          </a:prstGeom>
          <a:ln w="31750">
            <a:solidFill>
              <a:schemeClr val="tx1"/>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352656209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Rectangle 5">
            <a:extLst>
              <a:ext uri="{FF2B5EF4-FFF2-40B4-BE49-F238E27FC236}">
                <a16:creationId xmlns:a16="http://schemas.microsoft.com/office/drawing/2014/main" id="{A52109C6-041C-42BA-B507-8EA298046EDD}"/>
              </a:ext>
            </a:extLst>
          </p:cNvPr>
          <p:cNvSpPr/>
          <p:nvPr/>
        </p:nvSpPr>
        <p:spPr>
          <a:xfrm>
            <a:off x="0" y="0"/>
            <a:ext cx="12192000"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F7BF877-20DD-40F4-AEA8-E1B6D5350D2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167DC874-15B5-4338-B7D1-8E393AB4C16E}"/>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4" name="Footer Placeholder 3">
            <a:extLst>
              <a:ext uri="{FF2B5EF4-FFF2-40B4-BE49-F238E27FC236}">
                <a16:creationId xmlns:a16="http://schemas.microsoft.com/office/drawing/2014/main" id="{7E66BAE3-24C5-483F-9141-D860A265E78D}"/>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059AEEB4-66F8-4008-B616-804FB9D91CF9}"/>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3746326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1746C975-8FFB-4A4B-9213-774EE3901DE9}"/>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3" name="Footer Placeholder 2">
            <a:extLst>
              <a:ext uri="{FF2B5EF4-FFF2-40B4-BE49-F238E27FC236}">
                <a16:creationId xmlns:a16="http://schemas.microsoft.com/office/drawing/2014/main" id="{4FBA744F-475D-4105-8E4A-025815549539}"/>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6F3FA64C-7966-4D6F-88D7-4B89F2A1DF2C}"/>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152103463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4ED5F-AB94-4DCF-8971-B8B2B55AF653}"/>
              </a:ext>
            </a:extLst>
          </p:cNvPr>
          <p:cNvSpPr>
            <a:spLocks noGrp="1"/>
          </p:cNvSpPr>
          <p:nvPr>
            <p:ph type="title"/>
          </p:nvPr>
        </p:nvSpPr>
        <p:spPr>
          <a:xfrm>
            <a:off x="1443740" y="1558944"/>
            <a:ext cx="3279689" cy="1864196"/>
          </a:xfrm>
        </p:spPr>
        <p:txBody>
          <a:bodyPr anchor="b"/>
          <a:lstStyle>
            <a:lvl1pPr algn="r">
              <a:defRPr sz="2800">
                <a:solidFill>
                  <a:schemeClr val="tx1"/>
                </a:solidFill>
              </a:defRPr>
            </a:lvl1pPr>
          </a:lstStyle>
          <a:p>
            <a:r>
              <a:rPr lang="en-US" dirty="0"/>
              <a:t>Click to edit Master title style</a:t>
            </a:r>
          </a:p>
        </p:txBody>
      </p:sp>
      <p:sp>
        <p:nvSpPr>
          <p:cNvPr id="3" name="Content Placeholder 2">
            <a:extLst>
              <a:ext uri="{FF2B5EF4-FFF2-40B4-BE49-F238E27FC236}">
                <a16:creationId xmlns:a16="http://schemas.microsoft.com/office/drawing/2014/main" id="{141EE4CB-68CF-4BF3-A891-8277AFD13D88}"/>
              </a:ext>
            </a:extLst>
          </p:cNvPr>
          <p:cNvSpPr>
            <a:spLocks noGrp="1"/>
          </p:cNvSpPr>
          <p:nvPr>
            <p:ph idx="1"/>
          </p:nvPr>
        </p:nvSpPr>
        <p:spPr>
          <a:xfrm>
            <a:off x="5334000" y="762000"/>
            <a:ext cx="5333999" cy="5334000"/>
          </a:xfrm>
        </p:spPr>
        <p:txBody>
          <a:bodyPr anchor="ctr">
            <a:normAutofit/>
          </a:bodyPr>
          <a:lstStyle>
            <a:lvl1pPr>
              <a:defRPr sz="2800">
                <a:solidFill>
                  <a:schemeClr val="tx1"/>
                </a:solidFill>
              </a:defRPr>
            </a:lvl1pPr>
            <a:lvl2pPr>
              <a:defRPr sz="2400">
                <a:solidFill>
                  <a:schemeClr val="tx1"/>
                </a:solidFill>
              </a:defRPr>
            </a:lvl2pPr>
            <a:lvl3pPr>
              <a:defRPr sz="2000">
                <a:solidFill>
                  <a:schemeClr val="tx1"/>
                </a:solidFill>
              </a:defRPr>
            </a:lvl3pPr>
            <a:lvl4pPr>
              <a:defRPr sz="1800">
                <a:solidFill>
                  <a:schemeClr val="tx1"/>
                </a:solidFill>
              </a:defRPr>
            </a:lvl4pPr>
            <a:lvl5pPr>
              <a:defRPr sz="1800">
                <a:solidFill>
                  <a:schemeClr val="tx1"/>
                </a:solidFill>
              </a:defRPr>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a:extLst>
              <a:ext uri="{FF2B5EF4-FFF2-40B4-BE49-F238E27FC236}">
                <a16:creationId xmlns:a16="http://schemas.microsoft.com/office/drawing/2014/main" id="{95292E72-B66D-40EE-B182-5585382A6DC9}"/>
              </a:ext>
            </a:extLst>
          </p:cNvPr>
          <p:cNvSpPr>
            <a:spLocks noGrp="1"/>
          </p:cNvSpPr>
          <p:nvPr>
            <p:ph type="body" sz="half" idx="2"/>
          </p:nvPr>
        </p:nvSpPr>
        <p:spPr>
          <a:xfrm>
            <a:off x="1443741" y="3649682"/>
            <a:ext cx="3233096" cy="1933605"/>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ED73B694-B050-45F3-AE6F-A86A129F1C64}"/>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6" name="Footer Placeholder 5">
            <a:extLst>
              <a:ext uri="{FF2B5EF4-FFF2-40B4-BE49-F238E27FC236}">
                <a16:creationId xmlns:a16="http://schemas.microsoft.com/office/drawing/2014/main" id="{7E8AE423-9CA5-46B3-96B1-7586AD02080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014B973D-F1F7-47BC-996D-6100B7C89520}"/>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310471736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AE9949-4A1F-4DA9-9B75-A6180F954B8D}"/>
              </a:ext>
            </a:extLst>
          </p:cNvPr>
          <p:cNvSpPr>
            <a:spLocks noGrp="1"/>
          </p:cNvSpPr>
          <p:nvPr>
            <p:ph type="title"/>
          </p:nvPr>
        </p:nvSpPr>
        <p:spPr>
          <a:xfrm>
            <a:off x="1433543" y="1383126"/>
            <a:ext cx="3289886" cy="2045874"/>
          </a:xfrm>
        </p:spPr>
        <p:txBody>
          <a:bodyPr anchor="b"/>
          <a:lstStyle>
            <a:lvl1pPr algn="r">
              <a:defRPr sz="2800">
                <a:solidFill>
                  <a:schemeClr val="tx1"/>
                </a:solidFill>
              </a:defRPr>
            </a:lvl1pPr>
          </a:lstStyle>
          <a:p>
            <a:r>
              <a:rPr lang="en-US" dirty="0"/>
              <a:t>Click to edit Master title style</a:t>
            </a:r>
          </a:p>
        </p:txBody>
      </p:sp>
      <p:sp>
        <p:nvSpPr>
          <p:cNvPr id="3" name="Picture Placeholder 2">
            <a:extLst>
              <a:ext uri="{FF2B5EF4-FFF2-40B4-BE49-F238E27FC236}">
                <a16:creationId xmlns:a16="http://schemas.microsoft.com/office/drawing/2014/main" id="{79A8D794-C670-4569-93D9-0FF8B35AA7AE}"/>
              </a:ext>
            </a:extLst>
          </p:cNvPr>
          <p:cNvSpPr>
            <a:spLocks noGrp="1"/>
          </p:cNvSpPr>
          <p:nvPr>
            <p:ph type="pic" idx="1"/>
          </p:nvPr>
        </p:nvSpPr>
        <p:spPr>
          <a:xfrm>
            <a:off x="5334001" y="762000"/>
            <a:ext cx="5333999" cy="5334000"/>
          </a:xfrm>
        </p:spPr>
        <p:txBody>
          <a:bodyPr/>
          <a:lstStyle>
            <a:lvl1pPr marL="0" indent="0">
              <a:buNone/>
              <a:defRPr sz="3200">
                <a:solidFill>
                  <a:schemeClr val="tx1"/>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A92486F6-AE67-4B34-B8E2-0B7576DC2E3A}"/>
              </a:ext>
            </a:extLst>
          </p:cNvPr>
          <p:cNvSpPr>
            <a:spLocks noGrp="1"/>
          </p:cNvSpPr>
          <p:nvPr>
            <p:ph type="body" sz="half" idx="2"/>
          </p:nvPr>
        </p:nvSpPr>
        <p:spPr>
          <a:xfrm>
            <a:off x="1433544" y="3649682"/>
            <a:ext cx="3243292" cy="1684317"/>
          </a:xfrm>
        </p:spPr>
        <p:txBody>
          <a:bodyPr/>
          <a:lstStyle>
            <a:lvl1pPr marL="0" indent="0" algn="r">
              <a:buNone/>
              <a:defRPr sz="1600">
                <a:solidFill>
                  <a:schemeClr val="tx1"/>
                </a:solidFill>
              </a:defRPr>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a:extLst>
              <a:ext uri="{FF2B5EF4-FFF2-40B4-BE49-F238E27FC236}">
                <a16:creationId xmlns:a16="http://schemas.microsoft.com/office/drawing/2014/main" id="{B198B11C-BB63-49A6-B488-29D4FBF8E107}"/>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6" name="Footer Placeholder 5">
            <a:extLst>
              <a:ext uri="{FF2B5EF4-FFF2-40B4-BE49-F238E27FC236}">
                <a16:creationId xmlns:a16="http://schemas.microsoft.com/office/drawing/2014/main" id="{324B9166-6D36-4F0A-9ADD-33D49A0C3A57}"/>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FB22B8F-7760-41B3-9053-DD90255B9EE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86237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C8A5DE-E5C6-4DB9-AD28-8F1EAC6F5513}"/>
              </a:ext>
            </a:extLst>
          </p:cNvPr>
          <p:cNvSpPr>
            <a:spLocks noGrp="1"/>
          </p:cNvSpPr>
          <p:nvPr>
            <p:ph type="title"/>
          </p:nvPr>
        </p:nvSpPr>
        <p:spPr/>
        <p:txBody>
          <a:bodyPr/>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4363E08E-9B2D-4740-9AC6-D5E1CFB95FC6}"/>
              </a:ext>
            </a:extLst>
          </p:cNvPr>
          <p:cNvSpPr>
            <a:spLocks noGrp="1"/>
          </p:cNvSpPr>
          <p:nvPr>
            <p:ph type="body" orient="vert" idx="1"/>
          </p:nvPr>
        </p:nvSpPr>
        <p:spPr>
          <a:xfrm>
            <a:off x="1429566" y="2229957"/>
            <a:ext cx="9238434" cy="3866043"/>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4E4E3736-E8AA-4F58-9D3A-27050B287F9D}"/>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1DE95E84-15BC-478B-9DAB-15025867BB9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63E9D98F-E0A8-4254-A957-7F17811D017E}"/>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422656540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E70F5-2276-4F91-9FC2-8DA4B528814A}"/>
              </a:ext>
            </a:extLst>
          </p:cNvPr>
          <p:cNvSpPr>
            <a:spLocks noGrp="1"/>
          </p:cNvSpPr>
          <p:nvPr>
            <p:ph type="title" orient="vert"/>
          </p:nvPr>
        </p:nvSpPr>
        <p:spPr>
          <a:xfrm>
            <a:off x="9144000" y="1467699"/>
            <a:ext cx="1758461" cy="4628301"/>
          </a:xfrm>
        </p:spPr>
        <p:txBody>
          <a:bodyPr vert="eaVert"/>
          <a:lstStyle>
            <a:lvl1pPr>
              <a:defRPr>
                <a:solidFill>
                  <a:schemeClr val="tx1"/>
                </a:solidFill>
              </a:defRPr>
            </a:lvl1pPr>
          </a:lstStyle>
          <a:p>
            <a:r>
              <a:rPr lang="en-US" dirty="0"/>
              <a:t>Click to edit Master title style</a:t>
            </a:r>
          </a:p>
        </p:txBody>
      </p:sp>
      <p:sp>
        <p:nvSpPr>
          <p:cNvPr id="3" name="Vertical Text Placeholder 2">
            <a:extLst>
              <a:ext uri="{FF2B5EF4-FFF2-40B4-BE49-F238E27FC236}">
                <a16:creationId xmlns:a16="http://schemas.microsoft.com/office/drawing/2014/main" id="{D21856C5-C2FD-45E4-A631-AC06B5495BEA}"/>
              </a:ext>
            </a:extLst>
          </p:cNvPr>
          <p:cNvSpPr>
            <a:spLocks noGrp="1"/>
          </p:cNvSpPr>
          <p:nvPr>
            <p:ph type="body" orient="vert" idx="1"/>
          </p:nvPr>
        </p:nvSpPr>
        <p:spPr>
          <a:xfrm>
            <a:off x="1182312" y="1467699"/>
            <a:ext cx="7839379" cy="4628301"/>
          </a:xfrm>
        </p:spPr>
        <p:txBody>
          <a:bodyPr vert="eaVert"/>
          <a:lstStyle>
            <a:lvl1pPr>
              <a:defRPr>
                <a:solidFill>
                  <a:schemeClr val="tx1"/>
                </a:solidFill>
              </a:defRPr>
            </a:lvl1pPr>
            <a:lvl2pPr>
              <a:defRPr>
                <a:solidFill>
                  <a:schemeClr val="tx1"/>
                </a:solidFill>
              </a:defRPr>
            </a:lvl2pPr>
            <a:lvl3pPr>
              <a:defRPr>
                <a:solidFill>
                  <a:schemeClr val="tx1"/>
                </a:solidFill>
              </a:defRPr>
            </a:lvl3pPr>
            <a:lvl4pPr>
              <a:defRPr>
                <a:solidFill>
                  <a:schemeClr val="tx1"/>
                </a:solidFill>
              </a:defRPr>
            </a:lvl4pPr>
            <a:lvl5pPr>
              <a:defRPr>
                <a:solidFill>
                  <a:schemeClr val="tx1"/>
                </a:solidFill>
              </a:defRPr>
            </a:lvl5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5EE336EA-B6DD-4115-9C67-79A24C866ED4}"/>
              </a:ext>
            </a:extLst>
          </p:cNvPr>
          <p:cNvSpPr>
            <a:spLocks noGrp="1"/>
          </p:cNvSpPr>
          <p:nvPr>
            <p:ph type="dt" sz="half" idx="10"/>
          </p:nvPr>
        </p:nvSpPr>
        <p:spPr/>
        <p:txBody>
          <a:bodyPr/>
          <a:lstStyle/>
          <a:p>
            <a:fld id="{3C2B07E4-CDF9-4C88-A2F3-04620E58224D}" type="datetimeFigureOut">
              <a:rPr lang="en-US" smtClean="0"/>
              <a:t>3/27/2022</a:t>
            </a:fld>
            <a:endParaRPr lang="en-US"/>
          </a:p>
        </p:txBody>
      </p:sp>
      <p:sp>
        <p:nvSpPr>
          <p:cNvPr id="5" name="Footer Placeholder 4">
            <a:extLst>
              <a:ext uri="{FF2B5EF4-FFF2-40B4-BE49-F238E27FC236}">
                <a16:creationId xmlns:a16="http://schemas.microsoft.com/office/drawing/2014/main" id="{C2EA668B-1DAB-449C-9BA4-7B1572A22B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E8C6567E-119D-4C98-93FF-73A332803A13}"/>
              </a:ext>
            </a:extLst>
          </p:cNvPr>
          <p:cNvSpPr>
            <a:spLocks noGrp="1"/>
          </p:cNvSpPr>
          <p:nvPr>
            <p:ph type="sldNum" sz="quarter" idx="12"/>
          </p:nvPr>
        </p:nvSpPr>
        <p:spPr/>
        <p:txBody>
          <a:bodyPr/>
          <a:lstStyle/>
          <a:p>
            <a:fld id="{EFE71E98-A417-4ECC-ACEB-C0490C20DB04}" type="slidenum">
              <a:rPr lang="en-US" smtClean="0"/>
              <a:t>‹#›</a:t>
            </a:fld>
            <a:endParaRPr lang="en-US"/>
          </a:p>
        </p:txBody>
      </p:sp>
    </p:spTree>
    <p:extLst>
      <p:ext uri="{BB962C8B-B14F-4D97-AF65-F5344CB8AC3E}">
        <p14:creationId xmlns:p14="http://schemas.microsoft.com/office/powerpoint/2010/main" val="2532617672"/>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F84152A-7FE0-4708-B7C1-DBEC8F133766}"/>
              </a:ext>
            </a:extLst>
          </p:cNvPr>
          <p:cNvSpPr>
            <a:spLocks noGrp="1"/>
          </p:cNvSpPr>
          <p:nvPr>
            <p:ph type="title"/>
          </p:nvPr>
        </p:nvSpPr>
        <p:spPr>
          <a:xfrm>
            <a:off x="1429566" y="1041621"/>
            <a:ext cx="9238434" cy="861383"/>
          </a:xfrm>
          <a:prstGeom prst="rect">
            <a:avLst/>
          </a:prstGeom>
        </p:spPr>
        <p:txBody>
          <a:bodyPr vert="horz" lIns="91440" tIns="45720" rIns="91440" bIns="45720" rtlCol="0" anchor="b">
            <a:noAutofit/>
          </a:bodyPr>
          <a:lstStyle/>
          <a:p>
            <a:r>
              <a:rPr lang="en-US" dirty="0"/>
              <a:t>Click to edit Master title style</a:t>
            </a:r>
          </a:p>
        </p:txBody>
      </p:sp>
      <p:sp>
        <p:nvSpPr>
          <p:cNvPr id="3" name="Text Placeholder 2">
            <a:extLst>
              <a:ext uri="{FF2B5EF4-FFF2-40B4-BE49-F238E27FC236}">
                <a16:creationId xmlns:a16="http://schemas.microsoft.com/office/drawing/2014/main" id="{B911AB53-BAF9-439D-9451-47193CF2FF8E}"/>
              </a:ext>
            </a:extLst>
          </p:cNvPr>
          <p:cNvSpPr>
            <a:spLocks noGrp="1"/>
          </p:cNvSpPr>
          <p:nvPr>
            <p:ph type="body" idx="1"/>
          </p:nvPr>
        </p:nvSpPr>
        <p:spPr>
          <a:xfrm>
            <a:off x="1429566" y="2285999"/>
            <a:ext cx="9238434" cy="3810001"/>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a:extLst>
              <a:ext uri="{FF2B5EF4-FFF2-40B4-BE49-F238E27FC236}">
                <a16:creationId xmlns:a16="http://schemas.microsoft.com/office/drawing/2014/main" id="{1FB96D9F-562A-496F-A530-A561994DC5EF}"/>
              </a:ext>
            </a:extLst>
          </p:cNvPr>
          <p:cNvSpPr>
            <a:spLocks noGrp="1"/>
          </p:cNvSpPr>
          <p:nvPr>
            <p:ph type="dt" sz="half" idx="2"/>
          </p:nvPr>
        </p:nvSpPr>
        <p:spPr>
          <a:xfrm rot="5400000">
            <a:off x="10471087" y="4891318"/>
            <a:ext cx="2673295" cy="365125"/>
          </a:xfrm>
          <a:prstGeom prst="rect">
            <a:avLst/>
          </a:prstGeom>
        </p:spPr>
        <p:txBody>
          <a:bodyPr vert="horz" lIns="91440" tIns="45720" rIns="91440" bIns="45720" rtlCol="0" anchor="ctr"/>
          <a:lstStyle>
            <a:lvl1pPr algn="l">
              <a:defRPr sz="700" b="1" cap="all" spc="300" baseline="0">
                <a:solidFill>
                  <a:schemeClr val="tx1"/>
                </a:solidFill>
              </a:defRPr>
            </a:lvl1pPr>
          </a:lstStyle>
          <a:p>
            <a:fld id="{3C2B07E4-CDF9-4C88-A2F3-04620E58224D}" type="datetimeFigureOut">
              <a:rPr lang="en-US" smtClean="0"/>
              <a:pPr/>
              <a:t>3/27/2022</a:t>
            </a:fld>
            <a:endParaRPr lang="en-US" dirty="0"/>
          </a:p>
        </p:txBody>
      </p:sp>
      <p:sp>
        <p:nvSpPr>
          <p:cNvPr id="5" name="Footer Placeholder 4">
            <a:extLst>
              <a:ext uri="{FF2B5EF4-FFF2-40B4-BE49-F238E27FC236}">
                <a16:creationId xmlns:a16="http://schemas.microsoft.com/office/drawing/2014/main" id="{CC3060FE-AAC3-4FAE-9EB4-BCAE72D95670}"/>
              </a:ext>
            </a:extLst>
          </p:cNvPr>
          <p:cNvSpPr>
            <a:spLocks noGrp="1"/>
          </p:cNvSpPr>
          <p:nvPr>
            <p:ph type="ftr" sz="quarter" idx="3"/>
          </p:nvPr>
        </p:nvSpPr>
        <p:spPr>
          <a:xfrm rot="5400000">
            <a:off x="10473021" y="1609893"/>
            <a:ext cx="2669427" cy="365125"/>
          </a:xfrm>
          <a:prstGeom prst="rect">
            <a:avLst/>
          </a:prstGeom>
        </p:spPr>
        <p:txBody>
          <a:bodyPr vert="horz" lIns="91440" tIns="45720" rIns="91440" bIns="45720" rtlCol="0" anchor="ctr"/>
          <a:lstStyle>
            <a:lvl1pPr algn="r">
              <a:defRPr sz="700" b="1" cap="all" spc="300" baseline="0">
                <a:solidFill>
                  <a:schemeClr val="tx1"/>
                </a:solidFill>
              </a:defRPr>
            </a:lvl1pPr>
          </a:lstStyle>
          <a:p>
            <a:endParaRPr lang="en-US" dirty="0"/>
          </a:p>
        </p:txBody>
      </p:sp>
      <p:sp>
        <p:nvSpPr>
          <p:cNvPr id="6" name="Slide Number Placeholder 5">
            <a:extLst>
              <a:ext uri="{FF2B5EF4-FFF2-40B4-BE49-F238E27FC236}">
                <a16:creationId xmlns:a16="http://schemas.microsoft.com/office/drawing/2014/main" id="{4777EDB2-8F31-42FA-B253-62D241466385}"/>
              </a:ext>
            </a:extLst>
          </p:cNvPr>
          <p:cNvSpPr>
            <a:spLocks noGrp="1"/>
          </p:cNvSpPr>
          <p:nvPr>
            <p:ph type="sldNum" sz="quarter" idx="4"/>
          </p:nvPr>
        </p:nvSpPr>
        <p:spPr>
          <a:xfrm>
            <a:off x="11492908" y="3219853"/>
            <a:ext cx="629653" cy="429830"/>
          </a:xfrm>
          <a:prstGeom prst="rect">
            <a:avLst/>
          </a:prstGeom>
        </p:spPr>
        <p:txBody>
          <a:bodyPr vert="horz" lIns="91440" tIns="45720" rIns="91440" bIns="45720" rtlCol="0" anchor="ctr"/>
          <a:lstStyle>
            <a:lvl1pPr algn="ctr">
              <a:defRPr sz="1600" b="1">
                <a:solidFill>
                  <a:schemeClr val="tx1">
                    <a:tint val="75000"/>
                  </a:schemeClr>
                </a:solidFill>
                <a:latin typeface="+mj-lt"/>
              </a:defRPr>
            </a:lvl1pPr>
          </a:lstStyle>
          <a:p>
            <a:fld id="{EFE71E98-A417-4ECC-ACEB-C0490C20DB04}" type="slidenum">
              <a:rPr lang="en-US" smtClean="0"/>
              <a:pPr/>
              <a:t>‹#›</a:t>
            </a:fld>
            <a:endParaRPr lang="en-US"/>
          </a:p>
        </p:txBody>
      </p:sp>
    </p:spTree>
    <p:extLst>
      <p:ext uri="{BB962C8B-B14F-4D97-AF65-F5344CB8AC3E}">
        <p14:creationId xmlns:p14="http://schemas.microsoft.com/office/powerpoint/2010/main" val="2521912530"/>
      </p:ext>
    </p:extLst>
  </p:cSld>
  <p:clrMap bg1="dk1" tx1="lt1" bg2="dk2" tx2="lt2" accent1="accent1" accent2="accent2" accent3="accent3" accent4="accent4" accent5="accent5" accent6="accent6" hlink="hlink" folHlink="folHlink"/>
  <p:sldLayoutIdLst>
    <p:sldLayoutId id="2147483706" r:id="rId1"/>
    <p:sldLayoutId id="2147483707" r:id="rId2"/>
    <p:sldLayoutId id="2147483708" r:id="rId3"/>
    <p:sldLayoutId id="2147483709" r:id="rId4"/>
    <p:sldLayoutId id="2147483710" r:id="rId5"/>
    <p:sldLayoutId id="2147483704" r:id="rId6"/>
    <p:sldLayoutId id="2147483700" r:id="rId7"/>
    <p:sldLayoutId id="2147483701" r:id="rId8"/>
    <p:sldLayoutId id="2147483702" r:id="rId9"/>
    <p:sldLayoutId id="2147483703" r:id="rId10"/>
    <p:sldLayoutId id="2147483705" r:id="rId11"/>
  </p:sldLayoutIdLst>
  <p:txStyles>
    <p:titleStyle>
      <a:lvl1pPr algn="l" defTabSz="914400" rtl="0" eaLnBrk="1" latinLnBrk="0" hangingPunct="1">
        <a:lnSpc>
          <a:spcPct val="120000"/>
        </a:lnSpc>
        <a:spcBef>
          <a:spcPct val="0"/>
        </a:spcBef>
        <a:buNone/>
        <a:defRPr sz="2800" b="1" kern="1200" cap="all" spc="600" baseline="0">
          <a:solidFill>
            <a:schemeClr val="tx1"/>
          </a:solidFill>
          <a:latin typeface="+mj-lt"/>
          <a:ea typeface="+mj-ea"/>
          <a:cs typeface="+mj-cs"/>
        </a:defRPr>
      </a:lvl1pPr>
    </p:titleStyle>
    <p:bodyStyle>
      <a:lvl1pPr marL="274320" indent="-274320" algn="l" defTabSz="914400" rtl="0" eaLnBrk="1" latinLnBrk="0" hangingPunct="1">
        <a:lnSpc>
          <a:spcPct val="130000"/>
        </a:lnSpc>
        <a:spcBef>
          <a:spcPts val="1000"/>
        </a:spcBef>
        <a:buSzPct val="85000"/>
        <a:buFont typeface="Arial" panose="020B0604020202020204" pitchFamily="34" charset="0"/>
        <a:buChar char="•"/>
        <a:defRPr sz="1800" kern="1200">
          <a:solidFill>
            <a:schemeClr val="tx1"/>
          </a:solidFill>
          <a:latin typeface="+mn-lt"/>
          <a:ea typeface="+mn-ea"/>
          <a:cs typeface="+mn-cs"/>
        </a:defRPr>
      </a:lvl1pPr>
      <a:lvl2pPr marL="274320" indent="0" algn="l" defTabSz="914400" rtl="0" eaLnBrk="1" latinLnBrk="0" hangingPunct="1">
        <a:lnSpc>
          <a:spcPct val="130000"/>
        </a:lnSpc>
        <a:spcBef>
          <a:spcPts val="500"/>
        </a:spcBef>
        <a:buSzPct val="85000"/>
        <a:buFontTx/>
        <a:buNone/>
        <a:defRPr sz="1600" b="1" kern="1200">
          <a:solidFill>
            <a:schemeClr val="tx1"/>
          </a:solidFill>
          <a:latin typeface="+mn-lt"/>
          <a:ea typeface="+mn-ea"/>
          <a:cs typeface="+mn-cs"/>
        </a:defRPr>
      </a:lvl2pPr>
      <a:lvl3pPr marL="457200" indent="-182880" algn="l" defTabSz="914400" rtl="0" eaLnBrk="1" latinLnBrk="0" hangingPunct="1">
        <a:lnSpc>
          <a:spcPct val="130000"/>
        </a:lnSpc>
        <a:spcBef>
          <a:spcPts val="500"/>
        </a:spcBef>
        <a:buSzPct val="85000"/>
        <a:buFont typeface="Arial" panose="020B0604020202020204" pitchFamily="34" charset="0"/>
        <a:buChar char="•"/>
        <a:defRPr sz="1400" kern="1200">
          <a:solidFill>
            <a:schemeClr val="tx1"/>
          </a:solidFill>
          <a:latin typeface="+mn-lt"/>
          <a:ea typeface="+mn-ea"/>
          <a:cs typeface="+mn-cs"/>
        </a:defRPr>
      </a:lvl3pPr>
      <a:lvl4pPr marL="466344" indent="0" algn="l" defTabSz="914400" rtl="0" eaLnBrk="1" latinLnBrk="0" hangingPunct="1">
        <a:lnSpc>
          <a:spcPct val="130000"/>
        </a:lnSpc>
        <a:spcBef>
          <a:spcPts val="500"/>
        </a:spcBef>
        <a:buSzPct val="85000"/>
        <a:buFontTx/>
        <a:buNone/>
        <a:defRPr sz="1200" b="1" kern="1200">
          <a:solidFill>
            <a:schemeClr val="tx1"/>
          </a:solidFill>
          <a:latin typeface="+mn-lt"/>
          <a:ea typeface="+mn-ea"/>
          <a:cs typeface="+mn-cs"/>
        </a:defRPr>
      </a:lvl4pPr>
      <a:lvl5pPr marL="640080" indent="-182880" algn="l" defTabSz="914400" rtl="0" eaLnBrk="1" latinLnBrk="0" hangingPunct="1">
        <a:lnSpc>
          <a:spcPct val="130000"/>
        </a:lnSpc>
        <a:spcBef>
          <a:spcPts val="500"/>
        </a:spcBef>
        <a:buSzPct val="85000"/>
        <a:buFont typeface="Arial" panose="020B0604020202020204" pitchFamily="34" charset="0"/>
        <a:buChar char="•"/>
        <a:defRPr sz="12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hyperlink" Target="https://www.smartinsights.com/digital-marketing-strategy/online-business-revenue-models/amazon-case-study/" TargetMode="External"/><Relationship Id="rId2" Type="http://schemas.openxmlformats.org/officeDocument/2006/relationships/hyperlink" Target="https://medium.com/@michaelangelo_q/amazon-coms-integrated-marketing-communications-901a6a2a77ef" TargetMode="External"/><Relationship Id="rId1" Type="http://schemas.openxmlformats.org/officeDocument/2006/relationships/slideLayout" Target="../slideLayouts/slideLayout2.xml"/><Relationship Id="rId6" Type="http://schemas.openxmlformats.org/officeDocument/2006/relationships/hyperlink" Target="https://research-methodology.net/amazon-marketing-communication-mix-2/" TargetMode="External"/><Relationship Id="rId5" Type="http://schemas.openxmlformats.org/officeDocument/2006/relationships/hyperlink" Target="https://www.toolshero.com/communication-skills/berlo%E2%80%99s-smcr-model-of-communication/" TargetMode="External"/><Relationship Id="rId4" Type="http://schemas.openxmlformats.org/officeDocument/2006/relationships/hyperlink" Target="https://www.indeed.com/career-advice/career-development/communication-benefits" TargetMode="External"/></Relationships>
</file>

<file path=ppt/slides/_rels/slide11.xml.rels><?xml version="1.0" encoding="UTF-8" standalone="yes"?>
<Relationships xmlns="http://schemas.openxmlformats.org/package/2006/relationships"><Relationship Id="rId3" Type="http://schemas.openxmlformats.org/officeDocument/2006/relationships/hyperlink" Target="https://newsmoor.com/smcr-model-of-communication-david-berlos-smcr-model-of-communication-example/" TargetMode="External"/><Relationship Id="rId2" Type="http://schemas.openxmlformats.org/officeDocument/2006/relationships/hyperlink" Target="https://www.businessinsider.com/10-mind-blowing-facts-about-amazoncom-2013-3?r=US&amp;IR=T" TargetMode="External"/><Relationship Id="rId1" Type="http://schemas.openxmlformats.org/officeDocument/2006/relationships/slideLayout" Target="../slideLayouts/slideLayout2.xml"/><Relationship Id="rId5" Type="http://schemas.openxmlformats.org/officeDocument/2006/relationships/hyperlink" Target="https://www.susanascher.com/avoid-communication-breakdowns-with-these-4-tips/" TargetMode="External"/><Relationship Id="rId4" Type="http://schemas.openxmlformats.org/officeDocument/2006/relationships/hyperlink" Target="https://medium.com/@michaelangelo_q/amazon-coms-integrated-marketing-communications-901a6a2a77ef" TargetMode="External"/></Relationships>
</file>

<file path=ppt/slides/_rels/slide12.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7" name="Rectangle 8">
            <a:extLst>
              <a:ext uri="{FF2B5EF4-FFF2-40B4-BE49-F238E27FC236}">
                <a16:creationId xmlns:a16="http://schemas.microsoft.com/office/drawing/2014/main" id="{B1C3281D-A46F-4842-9340-4CBC29E1B26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w="12700" cap="flat" cmpd="sng" algn="ctr">
            <a:noFill/>
            <a:prstDash val="solid"/>
            <a:miter lim="800000"/>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8" name="Picture 3" descr="Metal surface with rust">
            <a:extLst>
              <a:ext uri="{FF2B5EF4-FFF2-40B4-BE49-F238E27FC236}">
                <a16:creationId xmlns:a16="http://schemas.microsoft.com/office/drawing/2014/main" id="{6BF0DB89-B318-4C1C-9F78-95390A1CE208}"/>
              </a:ext>
            </a:extLst>
          </p:cNvPr>
          <p:cNvPicPr>
            <a:picLocks noChangeAspect="1"/>
          </p:cNvPicPr>
          <p:nvPr/>
        </p:nvPicPr>
        <p:blipFill rotWithShape="1">
          <a:blip r:embed="rId2">
            <a:alphaModFix amt="50000"/>
          </a:blip>
          <a:srcRect l="1475" r="21181" b="1"/>
          <a:stretch/>
        </p:blipFill>
        <p:spPr>
          <a:xfrm>
            <a:off x="-1787" y="10"/>
            <a:ext cx="12191980" cy="6857990"/>
          </a:xfrm>
          <a:prstGeom prst="rect">
            <a:avLst/>
          </a:prstGeom>
        </p:spPr>
      </p:pic>
      <p:sp>
        <p:nvSpPr>
          <p:cNvPr id="2" name="Title 1"/>
          <p:cNvSpPr>
            <a:spLocks noGrp="1"/>
          </p:cNvSpPr>
          <p:nvPr>
            <p:ph type="ctrTitle"/>
          </p:nvPr>
        </p:nvSpPr>
        <p:spPr>
          <a:xfrm>
            <a:off x="3877651" y="1404227"/>
            <a:ext cx="8068542" cy="2129925"/>
          </a:xfrm>
        </p:spPr>
        <p:txBody>
          <a:bodyPr>
            <a:noAutofit/>
          </a:bodyPr>
          <a:lstStyle/>
          <a:p>
            <a:endParaRPr lang="en-GB" dirty="0">
              <a:latin typeface="Arial Rounded MT Bold"/>
              <a:cs typeface="Aharoni"/>
            </a:endParaRPr>
          </a:p>
          <a:p>
            <a:endParaRPr lang="en-GB" dirty="0">
              <a:latin typeface="Arial"/>
              <a:cs typeface="Arial"/>
            </a:endParaRPr>
          </a:p>
          <a:p>
            <a:r>
              <a:rPr lang="en-GB" dirty="0">
                <a:latin typeface="Arial" panose="020B0604020202020204" pitchFamily="34" charset="0"/>
                <a:ea typeface="+mj-lt"/>
                <a:cs typeface="Arial" panose="020B0604020202020204" pitchFamily="34" charset="0"/>
              </a:rPr>
              <a:t>Strategies for Effective Communication in a Business Setting.</a:t>
            </a:r>
            <a:endParaRPr lang="en-GB" dirty="0">
              <a:latin typeface="Arial" panose="020B0604020202020204" pitchFamily="34" charset="0"/>
              <a:cs typeface="Arial" panose="020B0604020202020204" pitchFamily="34" charset="0"/>
            </a:endParaRPr>
          </a:p>
          <a:p>
            <a:pPr>
              <a:lnSpc>
                <a:spcPct val="100000"/>
              </a:lnSpc>
            </a:pPr>
            <a:endParaRPr lang="en-GB" dirty="0">
              <a:latin typeface="Calibri"/>
              <a:ea typeface="Cambria"/>
              <a:cs typeface="Calibri"/>
            </a:endParaRPr>
          </a:p>
        </p:txBody>
      </p:sp>
      <p:sp>
        <p:nvSpPr>
          <p:cNvPr id="3" name="Subtitle 2"/>
          <p:cNvSpPr>
            <a:spLocks noGrp="1"/>
          </p:cNvSpPr>
          <p:nvPr>
            <p:ph type="subTitle" idx="1"/>
          </p:nvPr>
        </p:nvSpPr>
        <p:spPr>
          <a:xfrm>
            <a:off x="3671047" y="3321423"/>
            <a:ext cx="8275146" cy="3402105"/>
          </a:xfrm>
        </p:spPr>
        <p:txBody>
          <a:bodyPr vert="horz" lIns="91440" tIns="45720" rIns="91440" bIns="45720" rtlCol="0" anchor="t">
            <a:normAutofit lnSpcReduction="10000"/>
          </a:bodyPr>
          <a:lstStyle/>
          <a:p>
            <a:pPr algn="r">
              <a:lnSpc>
                <a:spcPct val="90000"/>
              </a:lnSpc>
              <a:spcBef>
                <a:spcPts val="1400"/>
              </a:spcBef>
            </a:pPr>
            <a:r>
              <a:rPr lang="en-GB" sz="2400" dirty="0">
                <a:latin typeface="Arial" panose="020B0604020202020204" pitchFamily="34" charset="0"/>
                <a:ea typeface="+mn-lt"/>
                <a:cs typeface="Arial" panose="020B0604020202020204" pitchFamily="34" charset="0"/>
              </a:rPr>
              <a:t>Natalia </a:t>
            </a:r>
            <a:r>
              <a:rPr lang="en-GB" sz="2400" dirty="0" err="1">
                <a:latin typeface="Arial" panose="020B0604020202020204" pitchFamily="34" charset="0"/>
                <a:ea typeface="+mn-lt"/>
                <a:cs typeface="Arial" panose="020B0604020202020204" pitchFamily="34" charset="0"/>
              </a:rPr>
              <a:t>Rupet</a:t>
            </a:r>
            <a:r>
              <a:rPr lang="en-GB" sz="2400" dirty="0">
                <a:latin typeface="Arial" panose="020B0604020202020204" pitchFamily="34" charset="0"/>
                <a:ea typeface="+mn-lt"/>
                <a:cs typeface="Arial" panose="020B0604020202020204" pitchFamily="34" charset="0"/>
              </a:rPr>
              <a:t> 2109475</a:t>
            </a:r>
            <a:endParaRPr lang="en-US" sz="2400" dirty="0">
              <a:latin typeface="Arial" panose="020B0604020202020204" pitchFamily="34" charset="0"/>
              <a:ea typeface="+mn-lt"/>
              <a:cs typeface="Arial" panose="020B0604020202020204" pitchFamily="34" charset="0"/>
            </a:endParaRPr>
          </a:p>
          <a:p>
            <a:pPr algn="r">
              <a:lnSpc>
                <a:spcPct val="90000"/>
              </a:lnSpc>
              <a:spcBef>
                <a:spcPts val="1400"/>
              </a:spcBef>
            </a:pPr>
            <a:r>
              <a:rPr lang="en-GB" sz="2400" dirty="0">
                <a:latin typeface="Arial" panose="020B0604020202020204" pitchFamily="34" charset="0"/>
                <a:ea typeface="+mn-lt"/>
                <a:cs typeface="Arial" panose="020B0604020202020204" pitchFamily="34" charset="0"/>
              </a:rPr>
              <a:t>Avram Ciuca 2107672</a:t>
            </a:r>
          </a:p>
          <a:p>
            <a:pPr algn="r"/>
            <a:r>
              <a:rPr lang="en-GB" sz="2400" dirty="0">
                <a:latin typeface="Arial" panose="020B0604020202020204" pitchFamily="34" charset="0"/>
                <a:ea typeface="+mn-lt"/>
                <a:cs typeface="Arial" panose="020B0604020202020204" pitchFamily="34" charset="0"/>
              </a:rPr>
              <a:t>Andreea Ruse 2108815</a:t>
            </a:r>
          </a:p>
          <a:p>
            <a:pPr algn="r"/>
            <a:r>
              <a:rPr lang="en-GB" sz="2400" dirty="0">
                <a:latin typeface="Arial" panose="020B0604020202020204" pitchFamily="34" charset="0"/>
                <a:ea typeface="+mn-lt"/>
                <a:cs typeface="Arial" panose="020B0604020202020204" pitchFamily="34" charset="0"/>
              </a:rPr>
              <a:t>Andreea Oana </a:t>
            </a:r>
            <a:r>
              <a:rPr lang="en-GB" sz="2400" dirty="0" err="1">
                <a:latin typeface="Arial" panose="020B0604020202020204" pitchFamily="34" charset="0"/>
                <a:ea typeface="+mn-lt"/>
                <a:cs typeface="Arial" panose="020B0604020202020204" pitchFamily="34" charset="0"/>
              </a:rPr>
              <a:t>Valsceanu</a:t>
            </a:r>
            <a:r>
              <a:rPr lang="en-GB" sz="2400" dirty="0">
                <a:latin typeface="Arial" panose="020B0604020202020204" pitchFamily="34" charset="0"/>
                <a:ea typeface="+mn-lt"/>
                <a:cs typeface="Arial" panose="020B0604020202020204" pitchFamily="34" charset="0"/>
              </a:rPr>
              <a:t> 2108084</a:t>
            </a:r>
            <a:endParaRPr lang="en-GB" sz="2400" dirty="0">
              <a:latin typeface="Arial" panose="020B0604020202020204" pitchFamily="34" charset="0"/>
              <a:cs typeface="Arial" panose="020B0604020202020204" pitchFamily="34" charset="0"/>
            </a:endParaRPr>
          </a:p>
          <a:p>
            <a:pPr algn="r">
              <a:lnSpc>
                <a:spcPct val="90000"/>
              </a:lnSpc>
              <a:spcBef>
                <a:spcPts val="1400"/>
              </a:spcBef>
            </a:pPr>
            <a:r>
              <a:rPr lang="en-GB" sz="2400" dirty="0">
                <a:latin typeface="Arial" panose="020B0604020202020204" pitchFamily="34" charset="0"/>
                <a:ea typeface="+mn-lt"/>
                <a:cs typeface="Arial" panose="020B0604020202020204" pitchFamily="34" charset="0"/>
              </a:rPr>
              <a:t>Constantin Calin Daniel 2107673</a:t>
            </a:r>
          </a:p>
          <a:p>
            <a:pPr>
              <a:lnSpc>
                <a:spcPct val="90000"/>
              </a:lnSpc>
              <a:spcBef>
                <a:spcPts val="1400"/>
              </a:spcBef>
            </a:pPr>
            <a:endParaRPr lang="en-GB" sz="2200" dirty="0">
              <a:solidFill>
                <a:srgbClr val="FFFFFF"/>
              </a:solidFill>
              <a:latin typeface="Arial" panose="020B0604020202020204" pitchFamily="34" charset="0"/>
              <a:cs typeface="Arial" panose="020B0604020202020204" pitchFamily="34" charset="0"/>
            </a:endParaRPr>
          </a:p>
          <a:p>
            <a:pPr>
              <a:lnSpc>
                <a:spcPct val="90000"/>
              </a:lnSpc>
              <a:spcBef>
                <a:spcPts val="1400"/>
              </a:spcBef>
            </a:pPr>
            <a:r>
              <a:rPr lang="en-GB" sz="2200" dirty="0">
                <a:solidFill>
                  <a:srgbClr val="FFFFFF"/>
                </a:solidFill>
                <a:latin typeface="Arial" panose="020B0604020202020204" pitchFamily="34" charset="0"/>
                <a:cs typeface="Arial" panose="020B0604020202020204" pitchFamily="34" charset="0"/>
              </a:rPr>
              <a:t>Lecturer name: Akash  Puranik</a:t>
            </a:r>
          </a:p>
          <a:p>
            <a:endParaRPr lang="en-GB" dirty="0">
              <a:solidFill>
                <a:srgbClr val="FFFFFF"/>
              </a:solidFill>
            </a:endParaRPr>
          </a:p>
        </p:txBody>
      </p:sp>
      <p:cxnSp>
        <p:nvCxnSpPr>
          <p:cNvPr id="119" name="Straight Connector 10">
            <a:extLst>
              <a:ext uri="{FF2B5EF4-FFF2-40B4-BE49-F238E27FC236}">
                <a16:creationId xmlns:a16="http://schemas.microsoft.com/office/drawing/2014/main" id="{313FECB8-44EE-4A45-9F7B-66ECF1C3C888}"/>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524000" y="4578595"/>
            <a:ext cx="971155" cy="0"/>
          </a:xfrm>
          <a:prstGeom prst="line">
            <a:avLst/>
          </a:prstGeom>
          <a:ln w="31750">
            <a:solidFill>
              <a:srgbClr val="FFFFFF"/>
            </a:solidFill>
          </a:ln>
        </p:spPr>
        <p:style>
          <a:lnRef idx="1">
            <a:schemeClr val="accent1"/>
          </a:lnRef>
          <a:fillRef idx="0">
            <a:schemeClr val="accent1"/>
          </a:fillRef>
          <a:effectRef idx="0">
            <a:schemeClr val="accent1"/>
          </a:effectRef>
          <a:fontRef idx="minor">
            <a:schemeClr val="tx1"/>
          </a:fontRef>
        </p:style>
      </p:cxnSp>
      <p:pic>
        <p:nvPicPr>
          <p:cNvPr id="5" name="Picture 5" descr="Background pattern&#10;&#10;Description automatically generated">
            <a:extLst>
              <a:ext uri="{FF2B5EF4-FFF2-40B4-BE49-F238E27FC236}">
                <a16:creationId xmlns:a16="http://schemas.microsoft.com/office/drawing/2014/main" id="{DB58C098-313F-4166-8CE1-AA0EA3D0C181}"/>
              </a:ext>
            </a:extLst>
          </p:cNvPr>
          <p:cNvPicPr>
            <a:picLocks noChangeAspect="1"/>
          </p:cNvPicPr>
          <p:nvPr/>
        </p:nvPicPr>
        <p:blipFill>
          <a:blip r:embed="rId3"/>
          <a:stretch>
            <a:fillRect/>
          </a:stretch>
        </p:blipFill>
        <p:spPr>
          <a:xfrm>
            <a:off x="4916" y="-4916"/>
            <a:ext cx="3468327" cy="6867832"/>
          </a:xfrm>
          <a:prstGeom prst="rect">
            <a:avLst/>
          </a:prstGeom>
        </p:spPr>
      </p:pic>
      <p:sp>
        <p:nvSpPr>
          <p:cNvPr id="4" name="TextBox 3">
            <a:extLst>
              <a:ext uri="{FF2B5EF4-FFF2-40B4-BE49-F238E27FC236}">
                <a16:creationId xmlns:a16="http://schemas.microsoft.com/office/drawing/2014/main" id="{AA371CF6-F475-C376-6564-343FC0B757F7}"/>
              </a:ext>
            </a:extLst>
          </p:cNvPr>
          <p:cNvSpPr txBox="1"/>
          <p:nvPr/>
        </p:nvSpPr>
        <p:spPr>
          <a:xfrm>
            <a:off x="3828758" y="471286"/>
            <a:ext cx="8019651"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r"/>
            <a:r>
              <a:rPr lang="en-GB" sz="2400" dirty="0">
                <a:latin typeface="Arial" panose="020B0604020202020204" pitchFamily="34" charset="0"/>
                <a:ea typeface="+mn-lt"/>
                <a:cs typeface="Arial" panose="020B0604020202020204" pitchFamily="34" charset="0"/>
              </a:rPr>
              <a:t>BMSW4002 Effective Team Working  and Communication</a:t>
            </a:r>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2" name="Rectangle 10">
            <a:extLst>
              <a:ext uri="{FF2B5EF4-FFF2-40B4-BE49-F238E27FC236}">
                <a16:creationId xmlns:a16="http://schemas.microsoft.com/office/drawing/2014/main" id="{E7218290-08E7-4AB8-8549-F625B01F0D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08202AC-51E8-4461-8099-29D4480317C4}"/>
              </a:ext>
            </a:extLst>
          </p:cNvPr>
          <p:cNvSpPr>
            <a:spLocks noGrp="1"/>
          </p:cNvSpPr>
          <p:nvPr>
            <p:ph type="title"/>
          </p:nvPr>
        </p:nvSpPr>
        <p:spPr>
          <a:xfrm>
            <a:off x="378322" y="221588"/>
            <a:ext cx="5333365" cy="692769"/>
          </a:xfrm>
        </p:spPr>
        <p:txBody>
          <a:bodyPr>
            <a:normAutofit/>
          </a:bodyPr>
          <a:lstStyle/>
          <a:p>
            <a:pPr algn="ctr">
              <a:lnSpc>
                <a:spcPct val="100000"/>
              </a:lnSpc>
            </a:pPr>
            <a:r>
              <a:rPr lang="en-GB" sz="3200" cap="none" dirty="0">
                <a:latin typeface="Arial"/>
                <a:cs typeface="Calibri"/>
              </a:rPr>
              <a:t>Introduction</a:t>
            </a:r>
            <a:endParaRPr lang="en-GB" sz="3200" dirty="0">
              <a:latin typeface="Arial"/>
              <a:cs typeface="Calibri"/>
            </a:endParaRPr>
          </a:p>
        </p:txBody>
      </p:sp>
      <p:sp>
        <p:nvSpPr>
          <p:cNvPr id="33" name="Content Placeholder 7">
            <a:extLst>
              <a:ext uri="{FF2B5EF4-FFF2-40B4-BE49-F238E27FC236}">
                <a16:creationId xmlns:a16="http://schemas.microsoft.com/office/drawing/2014/main" id="{2CEA21BF-095F-48F4-938B-2D7A341D782E}"/>
              </a:ext>
            </a:extLst>
          </p:cNvPr>
          <p:cNvSpPr>
            <a:spLocks noGrp="1"/>
          </p:cNvSpPr>
          <p:nvPr>
            <p:ph idx="1"/>
          </p:nvPr>
        </p:nvSpPr>
        <p:spPr>
          <a:xfrm>
            <a:off x="204451" y="1114197"/>
            <a:ext cx="6324601" cy="5548358"/>
          </a:xfrm>
        </p:spPr>
        <p:txBody>
          <a:bodyPr vert="horz" lIns="91440" tIns="45720" rIns="91440" bIns="45720" rtlCol="0" anchor="t">
            <a:noAutofit/>
          </a:bodyPr>
          <a:lstStyle/>
          <a:p>
            <a:r>
              <a:rPr lang="en-US" sz="2400" dirty="0">
                <a:latin typeface="Arial"/>
                <a:cs typeface="Arial"/>
              </a:rPr>
              <a:t>Amazon – Was founded in 1994 by Jeff Bezos. </a:t>
            </a:r>
          </a:p>
          <a:p>
            <a:r>
              <a:rPr lang="en-US" sz="2400" dirty="0">
                <a:latin typeface="Arial"/>
                <a:ea typeface="+mn-lt"/>
                <a:cs typeface="+mn-lt"/>
              </a:rPr>
              <a:t>Amazon had reached around $148 million in 1997, a significant jump from around $16 million in 1996. </a:t>
            </a:r>
            <a:endParaRPr lang="en-US" sz="2400" dirty="0">
              <a:latin typeface="Arial"/>
              <a:cs typeface="Arial"/>
            </a:endParaRPr>
          </a:p>
          <a:p>
            <a:r>
              <a:rPr lang="en-US" sz="2400" dirty="0">
                <a:latin typeface="Arial"/>
                <a:cs typeface="Arial"/>
              </a:rPr>
              <a:t>Is one of the biggest commerce company</a:t>
            </a:r>
          </a:p>
          <a:p>
            <a:r>
              <a:rPr lang="en-US" sz="2400" dirty="0">
                <a:latin typeface="Arial"/>
                <a:cs typeface="Arial"/>
              </a:rPr>
              <a:t>When amazon was first launched they only prioritize to sell books. </a:t>
            </a:r>
          </a:p>
          <a:p>
            <a:r>
              <a:rPr lang="en-US" sz="2400" dirty="0">
                <a:latin typeface="Arial"/>
                <a:cs typeface="Arial"/>
              </a:rPr>
              <a:t>More than 197 million customers visit its website each month. </a:t>
            </a:r>
            <a:endParaRPr lang="en-US" sz="2400" dirty="0">
              <a:latin typeface="Arial"/>
              <a:ea typeface="+mn-lt"/>
              <a:cs typeface="+mn-lt"/>
            </a:endParaRPr>
          </a:p>
          <a:p>
            <a:endParaRPr lang="en-US" sz="1600" dirty="0">
              <a:latin typeface="Arial"/>
              <a:cs typeface="Arial"/>
            </a:endParaRPr>
          </a:p>
          <a:p>
            <a:endParaRPr lang="en-US" sz="1600" dirty="0">
              <a:latin typeface="Arial"/>
              <a:cs typeface="Arial"/>
            </a:endParaRPr>
          </a:p>
        </p:txBody>
      </p:sp>
      <p:sp>
        <p:nvSpPr>
          <p:cNvPr id="34" name="Oval 12">
            <a:extLst>
              <a:ext uri="{FF2B5EF4-FFF2-40B4-BE49-F238E27FC236}">
                <a16:creationId xmlns:a16="http://schemas.microsoft.com/office/drawing/2014/main" id="{CE9A9457-874F-4EEB-BF07-9CEA561C11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39965" y="1114197"/>
            <a:ext cx="4629606" cy="4629606"/>
          </a:xfrm>
          <a:prstGeom prst="ellipse">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4" descr="Logo&#10;&#10;Description automatically generated">
            <a:extLst>
              <a:ext uri="{FF2B5EF4-FFF2-40B4-BE49-F238E27FC236}">
                <a16:creationId xmlns:a16="http://schemas.microsoft.com/office/drawing/2014/main" id="{76C2A850-4332-E77F-9FA7-52DFCFCB5E0C}"/>
              </a:ext>
            </a:extLst>
          </p:cNvPr>
          <p:cNvPicPr>
            <a:picLocks noChangeAspect="1"/>
          </p:cNvPicPr>
          <p:nvPr/>
        </p:nvPicPr>
        <p:blipFill>
          <a:blip r:embed="rId2"/>
          <a:stretch>
            <a:fillRect/>
          </a:stretch>
        </p:blipFill>
        <p:spPr>
          <a:xfrm>
            <a:off x="7121014" y="2594286"/>
            <a:ext cx="3640392" cy="1718590"/>
          </a:xfrm>
          <a:prstGeom prst="rect">
            <a:avLst/>
          </a:prstGeom>
        </p:spPr>
      </p:pic>
      <p:sp>
        <p:nvSpPr>
          <p:cNvPr id="4" name="TextBox 3">
            <a:extLst>
              <a:ext uri="{FF2B5EF4-FFF2-40B4-BE49-F238E27FC236}">
                <a16:creationId xmlns:a16="http://schemas.microsoft.com/office/drawing/2014/main" id="{9B4839C1-A3EA-B6EF-3526-AF7E50AB8A08}"/>
              </a:ext>
            </a:extLst>
          </p:cNvPr>
          <p:cNvSpPr txBox="1"/>
          <p:nvPr/>
        </p:nvSpPr>
        <p:spPr>
          <a:xfrm>
            <a:off x="9397253" y="629322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ea typeface="+mn-lt"/>
                <a:cs typeface="+mn-lt"/>
              </a:rPr>
              <a:t>Michael A. Quiroz (2018)</a:t>
            </a:r>
            <a:endParaRPr lang="en-US">
              <a:latin typeface="Arial"/>
              <a:cs typeface="Arial"/>
            </a:endParaRPr>
          </a:p>
        </p:txBody>
      </p:sp>
    </p:spTree>
    <p:extLst>
      <p:ext uri="{BB962C8B-B14F-4D97-AF65-F5344CB8AC3E}">
        <p14:creationId xmlns:p14="http://schemas.microsoft.com/office/powerpoint/2010/main" val="418699431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E6FC68-DFE5-4F1E-BCC0-16387B131063}"/>
              </a:ext>
            </a:extLst>
          </p:cNvPr>
          <p:cNvSpPr>
            <a:spLocks noGrp="1"/>
          </p:cNvSpPr>
          <p:nvPr>
            <p:ph type="title"/>
          </p:nvPr>
        </p:nvSpPr>
        <p:spPr>
          <a:xfrm>
            <a:off x="446793" y="233270"/>
            <a:ext cx="10946788" cy="1193247"/>
          </a:xfrm>
        </p:spPr>
        <p:txBody>
          <a:bodyPr/>
          <a:lstStyle/>
          <a:p>
            <a:pPr algn="ctr">
              <a:lnSpc>
                <a:spcPct val="100000"/>
              </a:lnSpc>
              <a:spcBef>
                <a:spcPts val="0"/>
              </a:spcBef>
            </a:pPr>
            <a:r>
              <a:rPr lang="en-GB" sz="3200" cap="none" dirty="0">
                <a:latin typeface="Arial"/>
                <a:ea typeface="+mj-lt"/>
                <a:cs typeface="+mj-lt"/>
              </a:rPr>
              <a:t>Benefits of an effective communication in Amazon</a:t>
            </a:r>
            <a:endParaRPr lang="en-US" dirty="0"/>
          </a:p>
        </p:txBody>
      </p:sp>
      <p:pic>
        <p:nvPicPr>
          <p:cNvPr id="13" name="Picture 13" descr="A picture containing graphical user interface&#10;&#10;Description automatically generated">
            <a:extLst>
              <a:ext uri="{FF2B5EF4-FFF2-40B4-BE49-F238E27FC236}">
                <a16:creationId xmlns:a16="http://schemas.microsoft.com/office/drawing/2014/main" id="{929CE9C4-70C8-C5F6-33E8-407B804C2C69}"/>
              </a:ext>
            </a:extLst>
          </p:cNvPr>
          <p:cNvPicPr>
            <a:picLocks noGrp="1" noChangeAspect="1"/>
          </p:cNvPicPr>
          <p:nvPr>
            <p:ph idx="1"/>
          </p:nvPr>
        </p:nvPicPr>
        <p:blipFill>
          <a:blip r:embed="rId2"/>
          <a:stretch>
            <a:fillRect/>
          </a:stretch>
        </p:blipFill>
        <p:spPr>
          <a:xfrm>
            <a:off x="708725" y="1596659"/>
            <a:ext cx="10723855" cy="4758883"/>
          </a:xfrm>
        </p:spPr>
      </p:pic>
      <p:sp>
        <p:nvSpPr>
          <p:cNvPr id="4" name="TextBox 3">
            <a:extLst>
              <a:ext uri="{FF2B5EF4-FFF2-40B4-BE49-F238E27FC236}">
                <a16:creationId xmlns:a16="http://schemas.microsoft.com/office/drawing/2014/main" id="{B864A643-A414-9177-E977-FB6ABA1EE1A8}"/>
              </a:ext>
            </a:extLst>
          </p:cNvPr>
          <p:cNvSpPr txBox="1"/>
          <p:nvPr/>
        </p:nvSpPr>
        <p:spPr>
          <a:xfrm>
            <a:off x="10021981" y="3432922"/>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dirty="0"/>
          </a:p>
        </p:txBody>
      </p:sp>
      <p:sp>
        <p:nvSpPr>
          <p:cNvPr id="5" name="TextBox 4">
            <a:extLst>
              <a:ext uri="{FF2B5EF4-FFF2-40B4-BE49-F238E27FC236}">
                <a16:creationId xmlns:a16="http://schemas.microsoft.com/office/drawing/2014/main" id="{89A5833F-8BD1-7A7F-01D0-2ACABD46D5F9}"/>
              </a:ext>
            </a:extLst>
          </p:cNvPr>
          <p:cNvSpPr txBox="1"/>
          <p:nvPr/>
        </p:nvSpPr>
        <p:spPr>
          <a:xfrm>
            <a:off x="9083489" y="6405282"/>
            <a:ext cx="3225053"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panose="020B0604020202020204" pitchFamily="34" charset="0"/>
                <a:ea typeface="+mn-lt"/>
                <a:cs typeface="Arial" panose="020B0604020202020204" pitchFamily="34" charset="0"/>
              </a:rPr>
              <a:t>Indeed Editorial Team (2021)</a:t>
            </a:r>
            <a:endParaRPr lang="en-US"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1874823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A1968EA-CA62-A5E8-26E7-DA0D297F8215}"/>
              </a:ext>
            </a:extLst>
          </p:cNvPr>
          <p:cNvSpPr>
            <a:spLocks noGrp="1"/>
          </p:cNvSpPr>
          <p:nvPr>
            <p:ph type="title"/>
          </p:nvPr>
        </p:nvSpPr>
        <p:spPr>
          <a:xfrm>
            <a:off x="1550894" y="215153"/>
            <a:ext cx="10260105" cy="1084975"/>
          </a:xfrm>
        </p:spPr>
        <p:txBody>
          <a:bodyPr/>
          <a:lstStyle/>
          <a:p>
            <a:pPr>
              <a:lnSpc>
                <a:spcPct val="100000"/>
              </a:lnSpc>
              <a:spcBef>
                <a:spcPts val="0"/>
              </a:spcBef>
            </a:pPr>
            <a:r>
              <a:rPr lang="en-GB" sz="3200" cap="none" dirty="0">
                <a:latin typeface="Arial"/>
                <a:cs typeface="Arial"/>
              </a:rPr>
              <a:t>Theories relating to models of communication</a:t>
            </a:r>
            <a:endParaRPr lang="en-US" dirty="0">
              <a:latin typeface="Arial"/>
              <a:cs typeface="Arial"/>
            </a:endParaRPr>
          </a:p>
        </p:txBody>
      </p:sp>
      <p:sp>
        <p:nvSpPr>
          <p:cNvPr id="3" name="Content Placeholder 2">
            <a:extLst>
              <a:ext uri="{FF2B5EF4-FFF2-40B4-BE49-F238E27FC236}">
                <a16:creationId xmlns:a16="http://schemas.microsoft.com/office/drawing/2014/main" id="{C310802D-0CCC-D46D-A719-37133E785158}"/>
              </a:ext>
            </a:extLst>
          </p:cNvPr>
          <p:cNvSpPr>
            <a:spLocks noGrp="1"/>
          </p:cNvSpPr>
          <p:nvPr>
            <p:ph idx="1"/>
          </p:nvPr>
        </p:nvSpPr>
        <p:spPr>
          <a:xfrm>
            <a:off x="107576" y="1405217"/>
            <a:ext cx="11954436" cy="5210735"/>
          </a:xfrm>
        </p:spPr>
        <p:txBody>
          <a:bodyPr vert="horz" lIns="91440" tIns="45720" rIns="91440" bIns="45720" rtlCol="0" anchor="t">
            <a:noAutofit/>
          </a:bodyPr>
          <a:lstStyle/>
          <a:p>
            <a:pPr algn="ctr"/>
            <a:r>
              <a:rPr lang="en-GB" sz="2400" dirty="0">
                <a:latin typeface="Arial"/>
                <a:ea typeface="+mn-lt"/>
                <a:cs typeface="+mn-lt"/>
              </a:rPr>
              <a:t>Amazon make use of different theories that is related to Berlo's communication model and with this effective interaction is developed about to enhance communication and it induce direct emphasis towards different part of communication. </a:t>
            </a:r>
            <a:endParaRPr lang="en-US" sz="2400" dirty="0">
              <a:latin typeface="Arial"/>
              <a:cs typeface="Arial"/>
            </a:endParaRPr>
          </a:p>
          <a:p>
            <a:pPr marL="0" indent="0" algn="ctr">
              <a:buNone/>
            </a:pPr>
            <a:endParaRPr lang="en-GB" sz="2400" dirty="0">
              <a:latin typeface="Arial"/>
              <a:ea typeface="+mn-lt"/>
              <a:cs typeface="+mn-lt"/>
            </a:endParaRPr>
          </a:p>
          <a:p>
            <a:pPr algn="ctr">
              <a:spcBef>
                <a:spcPts val="900"/>
              </a:spcBef>
            </a:pPr>
            <a:r>
              <a:rPr lang="en-GB" sz="2400" dirty="0">
                <a:latin typeface="Arial"/>
                <a:ea typeface="+mn-lt"/>
                <a:cs typeface="+mn-lt"/>
              </a:rPr>
              <a:t>David Berlo's SMCR Model of Communication represents the process of communication in its simplest form. The acronym SMCR stands for Sender, Message, Channel and Receiver. Berlo's SMCR Model OF Communication (1960) describes the different components that form the basic process of communication.  (Janse, B.  2018)</a:t>
            </a:r>
          </a:p>
          <a:p>
            <a:pPr marL="0" indent="0" algn="just">
              <a:buNone/>
            </a:pPr>
            <a:endParaRPr lang="en-GB" sz="2400" dirty="0"/>
          </a:p>
          <a:p>
            <a:pPr algn="just"/>
            <a:endParaRPr lang="en-GB" dirty="0"/>
          </a:p>
          <a:p>
            <a:endParaRPr lang="en-GB" dirty="0"/>
          </a:p>
          <a:p>
            <a:endParaRPr lang="en-GB" dirty="0"/>
          </a:p>
        </p:txBody>
      </p:sp>
    </p:spTree>
    <p:extLst>
      <p:ext uri="{BB962C8B-B14F-4D97-AF65-F5344CB8AC3E}">
        <p14:creationId xmlns:p14="http://schemas.microsoft.com/office/powerpoint/2010/main" val="6580887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DED8D5F-56FF-E977-2E82-F013F4995572}"/>
              </a:ext>
            </a:extLst>
          </p:cNvPr>
          <p:cNvSpPr>
            <a:spLocks noGrp="1"/>
          </p:cNvSpPr>
          <p:nvPr>
            <p:ph type="title"/>
          </p:nvPr>
        </p:nvSpPr>
        <p:spPr>
          <a:xfrm>
            <a:off x="444535" y="311640"/>
            <a:ext cx="11440930" cy="1317000"/>
          </a:xfrm>
        </p:spPr>
        <p:txBody>
          <a:bodyPr/>
          <a:lstStyle/>
          <a:p>
            <a:r>
              <a:rPr lang="en-GB" sz="3200" cap="none" dirty="0">
                <a:latin typeface="Arial"/>
                <a:ea typeface="Calibri"/>
                <a:cs typeface="Arial"/>
              </a:rPr>
              <a:t>How the amazon organization should use communication theories</a:t>
            </a:r>
            <a:r>
              <a:rPr lang="en-GB" cap="none" dirty="0">
                <a:latin typeface="Arial"/>
                <a:cs typeface="Arial"/>
              </a:rPr>
              <a:t> </a:t>
            </a:r>
          </a:p>
        </p:txBody>
      </p:sp>
      <p:pic>
        <p:nvPicPr>
          <p:cNvPr id="9" name="Picture 9" descr="Diagram&#10;&#10;Description automatically generated">
            <a:extLst>
              <a:ext uri="{FF2B5EF4-FFF2-40B4-BE49-F238E27FC236}">
                <a16:creationId xmlns:a16="http://schemas.microsoft.com/office/drawing/2014/main" id="{C125805C-C36A-F2F7-7C70-454E4CFB192F}"/>
              </a:ext>
            </a:extLst>
          </p:cNvPr>
          <p:cNvPicPr>
            <a:picLocks noGrp="1" noChangeAspect="1"/>
          </p:cNvPicPr>
          <p:nvPr>
            <p:ph idx="1"/>
          </p:nvPr>
        </p:nvPicPr>
        <p:blipFill>
          <a:blip r:embed="rId2"/>
          <a:stretch>
            <a:fillRect/>
          </a:stretch>
        </p:blipFill>
        <p:spPr>
          <a:xfrm>
            <a:off x="821839" y="1869141"/>
            <a:ext cx="10686322" cy="4625788"/>
          </a:xfrm>
        </p:spPr>
      </p:pic>
      <p:sp>
        <p:nvSpPr>
          <p:cNvPr id="3" name="TextBox 2">
            <a:extLst>
              <a:ext uri="{FF2B5EF4-FFF2-40B4-BE49-F238E27FC236}">
                <a16:creationId xmlns:a16="http://schemas.microsoft.com/office/drawing/2014/main" id="{ABA7847E-2DFE-5AE1-BAEA-87B20086274F}"/>
              </a:ext>
            </a:extLst>
          </p:cNvPr>
          <p:cNvSpPr txBox="1"/>
          <p:nvPr/>
        </p:nvSpPr>
        <p:spPr>
          <a:xfrm>
            <a:off x="9307606" y="6494929"/>
            <a:ext cx="2855258"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M.M </a:t>
            </a:r>
            <a:r>
              <a:rPr lang="en-GB" dirty="0" err="1">
                <a:latin typeface="Arial"/>
                <a:cs typeface="Arial"/>
              </a:rPr>
              <a:t>Kobiruzzman</a:t>
            </a:r>
            <a:r>
              <a:rPr lang="en-GB" dirty="0">
                <a:latin typeface="Arial"/>
                <a:cs typeface="Arial"/>
              </a:rPr>
              <a:t> (2021)</a:t>
            </a:r>
            <a:endParaRPr lang="en-US" dirty="0"/>
          </a:p>
        </p:txBody>
      </p:sp>
    </p:spTree>
    <p:extLst>
      <p:ext uri="{BB962C8B-B14F-4D97-AF65-F5344CB8AC3E}">
        <p14:creationId xmlns:p14="http://schemas.microsoft.com/office/powerpoint/2010/main" val="316025610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37521D-2C81-40DB-528F-4946AB77A801}"/>
              </a:ext>
            </a:extLst>
          </p:cNvPr>
          <p:cNvSpPr>
            <a:spLocks noGrp="1"/>
          </p:cNvSpPr>
          <p:nvPr>
            <p:ph type="title"/>
          </p:nvPr>
        </p:nvSpPr>
        <p:spPr>
          <a:xfrm>
            <a:off x="382937" y="425724"/>
            <a:ext cx="11809063" cy="1226268"/>
          </a:xfrm>
        </p:spPr>
        <p:txBody>
          <a:bodyPr/>
          <a:lstStyle/>
          <a:p>
            <a:r>
              <a:rPr lang="en-GB" sz="3200" cap="none" dirty="0">
                <a:latin typeface="Arial"/>
                <a:cs typeface="Arial"/>
              </a:rPr>
              <a:t>The barriers of an effective communication</a:t>
            </a:r>
            <a:br>
              <a:rPr lang="en-GB" sz="3200" cap="none" dirty="0">
                <a:latin typeface="Arial"/>
                <a:cs typeface="Arial"/>
              </a:rPr>
            </a:br>
            <a:r>
              <a:rPr lang="en-GB" sz="3200" cap="none" dirty="0">
                <a:latin typeface="Arial"/>
                <a:cs typeface="Arial"/>
              </a:rPr>
              <a:t>in the Amazon organization</a:t>
            </a:r>
          </a:p>
        </p:txBody>
      </p:sp>
      <p:graphicFrame>
        <p:nvGraphicFramePr>
          <p:cNvPr id="4" name="Diagram 4">
            <a:extLst>
              <a:ext uri="{FF2B5EF4-FFF2-40B4-BE49-F238E27FC236}">
                <a16:creationId xmlns:a16="http://schemas.microsoft.com/office/drawing/2014/main" id="{8E63D520-94E1-74E8-C0E5-1E3252F4BCE1}"/>
              </a:ext>
            </a:extLst>
          </p:cNvPr>
          <p:cNvGraphicFramePr>
            <a:graphicFrameLocks noGrp="1"/>
          </p:cNvGraphicFramePr>
          <p:nvPr>
            <p:ph idx="1"/>
            <p:extLst>
              <p:ext uri="{D42A27DB-BD31-4B8C-83A1-F6EECF244321}">
                <p14:modId xmlns:p14="http://schemas.microsoft.com/office/powerpoint/2010/main" val="3447076794"/>
              </p:ext>
            </p:extLst>
          </p:nvPr>
        </p:nvGraphicFramePr>
        <p:xfrm>
          <a:off x="1262250" y="2084295"/>
          <a:ext cx="9831573" cy="411255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2341853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3D086D-7479-75E2-333A-254A6D17100A}"/>
              </a:ext>
            </a:extLst>
          </p:cNvPr>
          <p:cNvSpPr>
            <a:spLocks noGrp="1"/>
          </p:cNvSpPr>
          <p:nvPr>
            <p:ph type="title"/>
          </p:nvPr>
        </p:nvSpPr>
        <p:spPr>
          <a:xfrm>
            <a:off x="781866" y="337234"/>
            <a:ext cx="9753904" cy="1216147"/>
          </a:xfrm>
        </p:spPr>
        <p:txBody>
          <a:bodyPr/>
          <a:lstStyle/>
          <a:p>
            <a:r>
              <a:rPr lang="en-GB" dirty="0">
                <a:latin typeface="Arial"/>
                <a:cs typeface="Arial"/>
              </a:rPr>
              <a:t>Avoid communication breakdowns with this these four tips </a:t>
            </a:r>
          </a:p>
        </p:txBody>
      </p:sp>
      <p:sp>
        <p:nvSpPr>
          <p:cNvPr id="3" name="Content Placeholder 2">
            <a:extLst>
              <a:ext uri="{FF2B5EF4-FFF2-40B4-BE49-F238E27FC236}">
                <a16:creationId xmlns:a16="http://schemas.microsoft.com/office/drawing/2014/main" id="{CBAAE91D-2A04-FB85-06F8-AA3B91F95105}"/>
              </a:ext>
            </a:extLst>
          </p:cNvPr>
          <p:cNvSpPr>
            <a:spLocks noGrp="1"/>
          </p:cNvSpPr>
          <p:nvPr>
            <p:ph idx="1"/>
          </p:nvPr>
        </p:nvSpPr>
        <p:spPr>
          <a:xfrm>
            <a:off x="1741091" y="2030628"/>
            <a:ext cx="9379628" cy="3810000"/>
          </a:xfrm>
        </p:spPr>
        <p:txBody>
          <a:bodyPr vert="horz" lIns="91440" tIns="45720" rIns="91440" bIns="45720" rtlCol="0" anchor="t">
            <a:noAutofit/>
          </a:bodyPr>
          <a:lstStyle/>
          <a:p>
            <a:r>
              <a:rPr lang="en-GB" sz="2400" dirty="0">
                <a:latin typeface="Arial"/>
                <a:cs typeface="Arial"/>
              </a:rPr>
              <a:t>4 Communication Skills All employees need. The idea of public speaking fills even the most experienced of professionals with dread</a:t>
            </a:r>
            <a:endParaRPr lang="en-US" dirty="0"/>
          </a:p>
          <a:p>
            <a:r>
              <a:rPr lang="en-GB" sz="2400" dirty="0">
                <a:latin typeface="Arial"/>
                <a:cs typeface="Arial"/>
              </a:rPr>
              <a:t>Listen</a:t>
            </a:r>
          </a:p>
          <a:p>
            <a:r>
              <a:rPr lang="en-GB" sz="2400" dirty="0">
                <a:latin typeface="Arial"/>
                <a:cs typeface="Arial"/>
              </a:rPr>
              <a:t>Pay attention to body language </a:t>
            </a:r>
          </a:p>
          <a:p>
            <a:r>
              <a:rPr lang="en-GB" sz="2400" dirty="0">
                <a:latin typeface="Arial"/>
                <a:cs typeface="Arial"/>
              </a:rPr>
              <a:t>Consider Your tone </a:t>
            </a:r>
          </a:p>
          <a:p>
            <a:r>
              <a:rPr lang="en-GB" sz="2400" dirty="0">
                <a:latin typeface="Arial"/>
                <a:cs typeface="Arial"/>
              </a:rPr>
              <a:t>Recognize Stress. </a:t>
            </a:r>
          </a:p>
        </p:txBody>
      </p:sp>
      <p:sp>
        <p:nvSpPr>
          <p:cNvPr id="4" name="TextBox 3">
            <a:extLst>
              <a:ext uri="{FF2B5EF4-FFF2-40B4-BE49-F238E27FC236}">
                <a16:creationId xmlns:a16="http://schemas.microsoft.com/office/drawing/2014/main" id="{3968FB86-97AE-C7EA-B46D-0BDDE29D3D57}"/>
              </a:ext>
            </a:extLst>
          </p:cNvPr>
          <p:cNvSpPr txBox="1"/>
          <p:nvPr/>
        </p:nvSpPr>
        <p:spPr>
          <a:xfrm>
            <a:off x="8478371" y="603548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Susan Ascher (2015)</a:t>
            </a:r>
            <a:endParaRPr lang="en-US" dirty="0">
              <a:latin typeface="Arial"/>
            </a:endParaRPr>
          </a:p>
        </p:txBody>
      </p:sp>
    </p:spTree>
    <p:extLst>
      <p:ext uri="{BB962C8B-B14F-4D97-AF65-F5344CB8AC3E}">
        <p14:creationId xmlns:p14="http://schemas.microsoft.com/office/powerpoint/2010/main" val="413669295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8C8C73-FC5F-B74A-E0CC-6901525F5FCA}"/>
              </a:ext>
            </a:extLst>
          </p:cNvPr>
          <p:cNvSpPr>
            <a:spLocks noGrp="1"/>
          </p:cNvSpPr>
          <p:nvPr>
            <p:ph type="title"/>
          </p:nvPr>
        </p:nvSpPr>
        <p:spPr>
          <a:xfrm>
            <a:off x="778180" y="652155"/>
            <a:ext cx="9988143" cy="1201688"/>
          </a:xfrm>
        </p:spPr>
        <p:txBody>
          <a:bodyPr/>
          <a:lstStyle/>
          <a:p>
            <a:r>
              <a:rPr lang="en-GB" sz="3200" cap="none" dirty="0">
                <a:latin typeface="Arial"/>
                <a:ea typeface="+mj-lt"/>
                <a:cs typeface="+mj-lt"/>
              </a:rPr>
              <a:t>Channels of communication used by amazon</a:t>
            </a:r>
            <a:endParaRPr lang="en-US" sz="3200" dirty="0">
              <a:latin typeface="Arial"/>
            </a:endParaRPr>
          </a:p>
        </p:txBody>
      </p:sp>
      <p:sp>
        <p:nvSpPr>
          <p:cNvPr id="4" name="TextBox 3">
            <a:extLst>
              <a:ext uri="{FF2B5EF4-FFF2-40B4-BE49-F238E27FC236}">
                <a16:creationId xmlns:a16="http://schemas.microsoft.com/office/drawing/2014/main" id="{B75FACA3-572B-B41E-0378-C7A128CDD8AD}"/>
              </a:ext>
            </a:extLst>
          </p:cNvPr>
          <p:cNvSpPr txBox="1"/>
          <p:nvPr/>
        </p:nvSpPr>
        <p:spPr>
          <a:xfrm>
            <a:off x="773062" y="2367881"/>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Social media</a:t>
            </a:r>
          </a:p>
        </p:txBody>
      </p:sp>
      <p:sp>
        <p:nvSpPr>
          <p:cNvPr id="5" name="TextBox 4">
            <a:extLst>
              <a:ext uri="{FF2B5EF4-FFF2-40B4-BE49-F238E27FC236}">
                <a16:creationId xmlns:a16="http://schemas.microsoft.com/office/drawing/2014/main" id="{31EDDA2D-A7C8-FD41-C9CA-275288F10130}"/>
              </a:ext>
            </a:extLst>
          </p:cNvPr>
          <p:cNvSpPr txBox="1"/>
          <p:nvPr/>
        </p:nvSpPr>
        <p:spPr>
          <a:xfrm>
            <a:off x="4335718" y="3014947"/>
            <a:ext cx="4488425"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Electronic media advertising</a:t>
            </a:r>
          </a:p>
        </p:txBody>
      </p:sp>
      <p:sp>
        <p:nvSpPr>
          <p:cNvPr id="6" name="TextBox 5">
            <a:extLst>
              <a:ext uri="{FF2B5EF4-FFF2-40B4-BE49-F238E27FC236}">
                <a16:creationId xmlns:a16="http://schemas.microsoft.com/office/drawing/2014/main" id="{C9C60F17-32C2-354F-273A-854CC33B9246}"/>
              </a:ext>
            </a:extLst>
          </p:cNvPr>
          <p:cNvSpPr txBox="1"/>
          <p:nvPr/>
        </p:nvSpPr>
        <p:spPr>
          <a:xfrm>
            <a:off x="8248650" y="1870956"/>
            <a:ext cx="3763296"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Print media advertising</a:t>
            </a:r>
          </a:p>
        </p:txBody>
      </p:sp>
      <p:sp>
        <p:nvSpPr>
          <p:cNvPr id="7" name="TextBox 6">
            <a:extLst>
              <a:ext uri="{FF2B5EF4-FFF2-40B4-BE49-F238E27FC236}">
                <a16:creationId xmlns:a16="http://schemas.microsoft.com/office/drawing/2014/main" id="{A4F2DF99-835A-25A2-99C8-EFFA68B5EC57}"/>
              </a:ext>
            </a:extLst>
          </p:cNvPr>
          <p:cNvSpPr txBox="1"/>
          <p:nvPr/>
        </p:nvSpPr>
        <p:spPr>
          <a:xfrm>
            <a:off x="1223682" y="412098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Emails</a:t>
            </a:r>
          </a:p>
        </p:txBody>
      </p:sp>
      <p:sp>
        <p:nvSpPr>
          <p:cNvPr id="8" name="TextBox 7">
            <a:extLst>
              <a:ext uri="{FF2B5EF4-FFF2-40B4-BE49-F238E27FC236}">
                <a16:creationId xmlns:a16="http://schemas.microsoft.com/office/drawing/2014/main" id="{53E8A598-8E77-2C3E-5E67-1581B1452804}"/>
              </a:ext>
            </a:extLst>
          </p:cNvPr>
          <p:cNvSpPr txBox="1"/>
          <p:nvPr/>
        </p:nvSpPr>
        <p:spPr>
          <a:xfrm>
            <a:off x="7365807" y="4307832"/>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Events</a:t>
            </a:r>
          </a:p>
        </p:txBody>
      </p:sp>
      <p:sp>
        <p:nvSpPr>
          <p:cNvPr id="9" name="TextBox 8">
            <a:extLst>
              <a:ext uri="{FF2B5EF4-FFF2-40B4-BE49-F238E27FC236}">
                <a16:creationId xmlns:a16="http://schemas.microsoft.com/office/drawing/2014/main" id="{2DB0D9B8-EBBA-A7A1-24F5-38B24B61CA11}"/>
              </a:ext>
            </a:extLst>
          </p:cNvPr>
          <p:cNvSpPr txBox="1"/>
          <p:nvPr/>
        </p:nvSpPr>
        <p:spPr>
          <a:xfrm>
            <a:off x="4400651" y="4699271"/>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Blogs</a:t>
            </a:r>
          </a:p>
        </p:txBody>
      </p:sp>
      <p:sp>
        <p:nvSpPr>
          <p:cNvPr id="10" name="TextBox 9">
            <a:extLst>
              <a:ext uri="{FF2B5EF4-FFF2-40B4-BE49-F238E27FC236}">
                <a16:creationId xmlns:a16="http://schemas.microsoft.com/office/drawing/2014/main" id="{F78DB9B8-525E-8C4B-1CB4-302C79C7F7F3}"/>
              </a:ext>
            </a:extLst>
          </p:cNvPr>
          <p:cNvSpPr txBox="1"/>
          <p:nvPr/>
        </p:nvSpPr>
        <p:spPr>
          <a:xfrm>
            <a:off x="773062" y="5455673"/>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Word of mouth </a:t>
            </a:r>
          </a:p>
        </p:txBody>
      </p:sp>
      <p:sp>
        <p:nvSpPr>
          <p:cNvPr id="11" name="TextBox 10">
            <a:extLst>
              <a:ext uri="{FF2B5EF4-FFF2-40B4-BE49-F238E27FC236}">
                <a16:creationId xmlns:a16="http://schemas.microsoft.com/office/drawing/2014/main" id="{F61EC883-1AAF-8A9E-39F6-6D6E79F55175}"/>
              </a:ext>
            </a:extLst>
          </p:cNvPr>
          <p:cNvSpPr txBox="1"/>
          <p:nvPr/>
        </p:nvSpPr>
        <p:spPr>
          <a:xfrm>
            <a:off x="9036460" y="359776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Messages</a:t>
            </a:r>
          </a:p>
        </p:txBody>
      </p:sp>
      <p:sp>
        <p:nvSpPr>
          <p:cNvPr id="12" name="TextBox 11">
            <a:extLst>
              <a:ext uri="{FF2B5EF4-FFF2-40B4-BE49-F238E27FC236}">
                <a16:creationId xmlns:a16="http://schemas.microsoft.com/office/drawing/2014/main" id="{3CF37B99-361D-CF6A-DD1A-E791EBA3DAF5}"/>
              </a:ext>
            </a:extLst>
          </p:cNvPr>
          <p:cNvSpPr txBox="1"/>
          <p:nvPr/>
        </p:nvSpPr>
        <p:spPr>
          <a:xfrm>
            <a:off x="8652061" y="5540170"/>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solidFill>
                  <a:srgbClr val="FFFF00"/>
                </a:solidFill>
              </a:rPr>
              <a:t>Billboard </a:t>
            </a:r>
          </a:p>
        </p:txBody>
      </p:sp>
      <p:sp>
        <p:nvSpPr>
          <p:cNvPr id="13" name="TextBox 12">
            <a:extLst>
              <a:ext uri="{FF2B5EF4-FFF2-40B4-BE49-F238E27FC236}">
                <a16:creationId xmlns:a16="http://schemas.microsoft.com/office/drawing/2014/main" id="{C0D10CA6-79DA-3162-FCE1-D4B8967FF512}"/>
              </a:ext>
            </a:extLst>
          </p:cNvPr>
          <p:cNvSpPr txBox="1"/>
          <p:nvPr/>
        </p:nvSpPr>
        <p:spPr>
          <a:xfrm>
            <a:off x="5917195" y="5873804"/>
            <a:ext cx="2743200" cy="52322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800" dirty="0">
                <a:solidFill>
                  <a:srgbClr val="FFFF00"/>
                </a:solidFill>
              </a:rPr>
              <a:t>Ads</a:t>
            </a:r>
          </a:p>
        </p:txBody>
      </p:sp>
      <p:sp>
        <p:nvSpPr>
          <p:cNvPr id="3" name="TextBox 2">
            <a:extLst>
              <a:ext uri="{FF2B5EF4-FFF2-40B4-BE49-F238E27FC236}">
                <a16:creationId xmlns:a16="http://schemas.microsoft.com/office/drawing/2014/main" id="{73D4141B-8540-FF33-F120-DBC5A76B7EA5}"/>
              </a:ext>
            </a:extLst>
          </p:cNvPr>
          <p:cNvSpPr txBox="1"/>
          <p:nvPr/>
        </p:nvSpPr>
        <p:spPr>
          <a:xfrm>
            <a:off x="10109007" y="6462611"/>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Dave Chaffey ,(2022)</a:t>
            </a:r>
            <a:endParaRPr lang="en-US" sz="1600" dirty="0">
              <a:latin typeface="Arial"/>
            </a:endParaRPr>
          </a:p>
        </p:txBody>
      </p:sp>
      <p:sp>
        <p:nvSpPr>
          <p:cNvPr id="14" name="TextBox 13">
            <a:extLst>
              <a:ext uri="{FF2B5EF4-FFF2-40B4-BE49-F238E27FC236}">
                <a16:creationId xmlns:a16="http://schemas.microsoft.com/office/drawing/2014/main" id="{C4561F27-594E-0A0C-F5D7-4C6FA8571276}"/>
              </a:ext>
            </a:extLst>
          </p:cNvPr>
          <p:cNvSpPr txBox="1"/>
          <p:nvPr/>
        </p:nvSpPr>
        <p:spPr>
          <a:xfrm>
            <a:off x="40341" y="6451808"/>
            <a:ext cx="2743200" cy="338554"/>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dirty="0">
                <a:latin typeface="Arial"/>
                <a:ea typeface="+mn-lt"/>
                <a:cs typeface="+mn-lt"/>
              </a:rPr>
              <a:t>John Dudovskiy, (2020) </a:t>
            </a:r>
            <a:endParaRPr lang="en-US" sz="1600" dirty="0">
              <a:latin typeface="Arial"/>
            </a:endParaRPr>
          </a:p>
        </p:txBody>
      </p:sp>
    </p:spTree>
    <p:extLst>
      <p:ext uri="{BB962C8B-B14F-4D97-AF65-F5344CB8AC3E}">
        <p14:creationId xmlns:p14="http://schemas.microsoft.com/office/powerpoint/2010/main" val="6091911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862E4-F285-AB14-7C72-F190AD97CD67}"/>
              </a:ext>
            </a:extLst>
          </p:cNvPr>
          <p:cNvSpPr>
            <a:spLocks noGrp="1"/>
          </p:cNvSpPr>
          <p:nvPr>
            <p:ph type="title"/>
          </p:nvPr>
        </p:nvSpPr>
        <p:spPr>
          <a:xfrm>
            <a:off x="1263719" y="529974"/>
            <a:ext cx="9238434" cy="1204941"/>
          </a:xfrm>
        </p:spPr>
        <p:txBody>
          <a:bodyPr/>
          <a:lstStyle/>
          <a:p>
            <a:r>
              <a:rPr lang="en-GB" sz="3200" dirty="0">
                <a:latin typeface="Arial"/>
                <a:cs typeface="Arial"/>
              </a:rPr>
              <a:t>CHANNELS THAT CAN BE USED TO IMPROVE COMMUNICATION</a:t>
            </a:r>
          </a:p>
        </p:txBody>
      </p:sp>
      <p:sp>
        <p:nvSpPr>
          <p:cNvPr id="3" name="Content Placeholder 2">
            <a:extLst>
              <a:ext uri="{FF2B5EF4-FFF2-40B4-BE49-F238E27FC236}">
                <a16:creationId xmlns:a16="http://schemas.microsoft.com/office/drawing/2014/main" id="{D502E77B-8993-2D5F-35A6-4E44650CAC30}"/>
              </a:ext>
            </a:extLst>
          </p:cNvPr>
          <p:cNvSpPr>
            <a:spLocks noGrp="1"/>
          </p:cNvSpPr>
          <p:nvPr>
            <p:ph idx="1"/>
          </p:nvPr>
        </p:nvSpPr>
        <p:spPr>
          <a:xfrm>
            <a:off x="2092955" y="2505635"/>
            <a:ext cx="9238434" cy="3810000"/>
          </a:xfrm>
        </p:spPr>
        <p:txBody>
          <a:bodyPr vert="horz" lIns="91440" tIns="45720" rIns="91440" bIns="45720" rtlCol="0" anchor="t">
            <a:normAutofit/>
          </a:bodyPr>
          <a:lstStyle/>
          <a:p>
            <a:r>
              <a:rPr lang="en-GB" sz="2800" dirty="0">
                <a:latin typeface="Arial"/>
                <a:cs typeface="Arial"/>
              </a:rPr>
              <a:t>Vlogging channels </a:t>
            </a:r>
            <a:endParaRPr lang="en-US" sz="2800" dirty="0"/>
          </a:p>
          <a:p>
            <a:pPr algn="ctr"/>
            <a:r>
              <a:rPr lang="en-GB" sz="2800" dirty="0">
                <a:latin typeface="Arial"/>
                <a:cs typeface="Arial"/>
              </a:rPr>
              <a:t>Session to meet Amazon employees </a:t>
            </a:r>
          </a:p>
          <a:p>
            <a:pPr algn="r"/>
            <a:r>
              <a:rPr lang="en-GB" sz="2800" dirty="0">
                <a:latin typeface="Arial"/>
                <a:cs typeface="Arial"/>
              </a:rPr>
              <a:t>Improve presentation with advertising</a:t>
            </a:r>
          </a:p>
          <a:p>
            <a:r>
              <a:rPr lang="en-GB" sz="2800" dirty="0">
                <a:latin typeface="Arial"/>
                <a:cs typeface="Arial"/>
              </a:rPr>
              <a:t>External face to face meetings</a:t>
            </a:r>
          </a:p>
          <a:p>
            <a:pPr algn="ctr"/>
            <a:r>
              <a:rPr lang="en-GB" sz="2800" dirty="0">
                <a:latin typeface="Arial"/>
                <a:cs typeface="Arial"/>
              </a:rPr>
              <a:t>Online messaging platforms 24/7</a:t>
            </a:r>
          </a:p>
          <a:p>
            <a:endParaRPr lang="en-GB" sz="2800" dirty="0"/>
          </a:p>
          <a:p>
            <a:endParaRPr lang="en-GB" dirty="0"/>
          </a:p>
        </p:txBody>
      </p:sp>
    </p:spTree>
    <p:extLst>
      <p:ext uri="{BB962C8B-B14F-4D97-AF65-F5344CB8AC3E}">
        <p14:creationId xmlns:p14="http://schemas.microsoft.com/office/powerpoint/2010/main" val="423666532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6A7DB94-F397-6F87-F455-91DD26D92451}"/>
              </a:ext>
            </a:extLst>
          </p:cNvPr>
          <p:cNvSpPr>
            <a:spLocks noGrp="1"/>
          </p:cNvSpPr>
          <p:nvPr>
            <p:ph type="title"/>
          </p:nvPr>
        </p:nvSpPr>
        <p:spPr>
          <a:xfrm>
            <a:off x="663083" y="211729"/>
            <a:ext cx="3693764" cy="857559"/>
          </a:xfrm>
        </p:spPr>
        <p:txBody>
          <a:bodyPr/>
          <a:lstStyle/>
          <a:p>
            <a:r>
              <a:rPr lang="en-GB" dirty="0">
                <a:latin typeface="Arial" panose="020B0604020202020204" pitchFamily="34" charset="0"/>
                <a:cs typeface="Arial" panose="020B0604020202020204" pitchFamily="34" charset="0"/>
              </a:rPr>
              <a:t>references</a:t>
            </a:r>
          </a:p>
        </p:txBody>
      </p:sp>
      <p:sp>
        <p:nvSpPr>
          <p:cNvPr id="3" name="Content Placeholder 2">
            <a:extLst>
              <a:ext uri="{FF2B5EF4-FFF2-40B4-BE49-F238E27FC236}">
                <a16:creationId xmlns:a16="http://schemas.microsoft.com/office/drawing/2014/main" id="{C5D177E4-20DA-3C96-1511-7B781DB61F0D}"/>
              </a:ext>
            </a:extLst>
          </p:cNvPr>
          <p:cNvSpPr>
            <a:spLocks noGrp="1"/>
          </p:cNvSpPr>
          <p:nvPr>
            <p:ph idx="1"/>
          </p:nvPr>
        </p:nvSpPr>
        <p:spPr>
          <a:xfrm>
            <a:off x="663083" y="1069288"/>
            <a:ext cx="11035858" cy="5533217"/>
          </a:xfrm>
        </p:spPr>
        <p:txBody>
          <a:bodyPr vert="horz" lIns="91440" tIns="45720" rIns="91440" bIns="45720" rtlCol="0" anchor="t">
            <a:normAutofit fontScale="92500" lnSpcReduction="10000"/>
          </a:bodyPr>
          <a:lstStyle/>
          <a:p>
            <a:r>
              <a:rPr lang="en-GB" sz="1900" dirty="0">
                <a:latin typeface="Arial" panose="020B0604020202020204" pitchFamily="34" charset="0"/>
                <a:cs typeface="Arial" panose="020B0604020202020204" pitchFamily="34" charset="0"/>
              </a:rPr>
              <a:t>Christopher McFadden (2021) </a:t>
            </a:r>
            <a:r>
              <a:rPr lang="en-GB" sz="1900" i="1" dirty="0">
                <a:latin typeface="Arial" panose="020B0604020202020204" pitchFamily="34" charset="0"/>
                <a:ea typeface="+mn-lt"/>
                <a:cs typeface="Arial" panose="020B0604020202020204" pitchFamily="34" charset="0"/>
              </a:rPr>
              <a:t>A Very Brief History of Amazon: </a:t>
            </a:r>
            <a:r>
              <a:rPr lang="en-GB" sz="1900" dirty="0">
                <a:latin typeface="Arial" panose="020B0604020202020204" pitchFamily="34" charset="0"/>
                <a:ea typeface="+mn-lt"/>
                <a:cs typeface="Arial" panose="020B0604020202020204" pitchFamily="34" charset="0"/>
                <a:hlinkClick r:id="rId2"/>
              </a:rPr>
              <a:t>Amazon.com’s Integrated Marketing Communications 2018 | by Michael Angelo Quiroz | Medium</a:t>
            </a:r>
            <a:r>
              <a:rPr lang="en-GB" sz="1900" dirty="0">
                <a:latin typeface="Arial" panose="020B0604020202020204" pitchFamily="34" charset="0"/>
                <a:ea typeface="+mn-lt"/>
                <a:cs typeface="Arial" panose="020B0604020202020204" pitchFamily="34" charset="0"/>
              </a:rPr>
              <a:t> (Accessed on 24/03/2022)</a:t>
            </a:r>
            <a:endParaRPr lang="en-US" sz="1900" dirty="0">
              <a:latin typeface="Arial" panose="020B0604020202020204" pitchFamily="34" charset="0"/>
              <a:cs typeface="Arial" panose="020B0604020202020204" pitchFamily="34" charset="0"/>
            </a:endParaRPr>
          </a:p>
          <a:p>
            <a:r>
              <a:rPr lang="en-GB" sz="1900" dirty="0">
                <a:latin typeface="Arial" panose="020B0604020202020204" pitchFamily="34" charset="0"/>
                <a:cs typeface="Arial" panose="020B0604020202020204" pitchFamily="34" charset="0"/>
              </a:rPr>
              <a:t>Cornelissen, J., (2020). </a:t>
            </a:r>
            <a:r>
              <a:rPr lang="en-GB" sz="1900" i="1" dirty="0">
                <a:latin typeface="Arial" panose="020B0604020202020204" pitchFamily="34" charset="0"/>
                <a:cs typeface="Arial" panose="020B0604020202020204" pitchFamily="34" charset="0"/>
              </a:rPr>
              <a:t>Corporate communication:</a:t>
            </a:r>
            <a:r>
              <a:rPr lang="en-GB" sz="1900" dirty="0">
                <a:latin typeface="Arial" panose="020B0604020202020204" pitchFamily="34" charset="0"/>
                <a:cs typeface="Arial" panose="020B0604020202020204" pitchFamily="34" charset="0"/>
              </a:rPr>
              <a:t> A guide to theory and practice. Sage. (Accessed on 22/03/2022)</a:t>
            </a:r>
            <a:endParaRPr lang="en-GB" sz="1900" dirty="0">
              <a:latin typeface="Arial" panose="020B0604020202020204" pitchFamily="34" charset="0"/>
              <a:ea typeface="+mn-lt"/>
              <a:cs typeface="Arial" panose="020B0604020202020204" pitchFamily="34" charset="0"/>
            </a:endParaRPr>
          </a:p>
          <a:p>
            <a:r>
              <a:rPr lang="en-GB" sz="1900" i="1" dirty="0">
                <a:latin typeface="Arial" panose="020B0604020202020204" pitchFamily="34" charset="0"/>
                <a:ea typeface="+mn-lt"/>
                <a:cs typeface="Arial" panose="020B0604020202020204" pitchFamily="34" charset="0"/>
              </a:rPr>
              <a:t>Dave Chaffey (2022) Amazon.com marketing strategy 2022: E-commerce retail giant business case study </a:t>
            </a:r>
            <a:r>
              <a:rPr lang="en-GB" sz="1900" i="1" dirty="0">
                <a:latin typeface="Arial" panose="020B0604020202020204" pitchFamily="34" charset="0"/>
                <a:ea typeface="+mn-lt"/>
                <a:cs typeface="Arial" panose="020B0604020202020204" pitchFamily="34" charset="0"/>
                <a:hlinkClick r:id="rId3"/>
              </a:rPr>
              <a:t>https://www.smartinsights.com/digital-marketing-strategy/online-business-revenue-models/amazon-case-study/</a:t>
            </a:r>
            <a:r>
              <a:rPr lang="en-GB" sz="1900" i="1" dirty="0">
                <a:latin typeface="Arial" panose="020B0604020202020204" pitchFamily="34" charset="0"/>
                <a:ea typeface="+mn-lt"/>
                <a:cs typeface="Arial" panose="020B0604020202020204" pitchFamily="34" charset="0"/>
              </a:rPr>
              <a:t>   (Accessed on 20.03.2022 )</a:t>
            </a:r>
            <a:endParaRPr lang="en-GB" sz="1900" dirty="0">
              <a:latin typeface="Arial" panose="020B0604020202020204" pitchFamily="34" charset="0"/>
              <a:ea typeface="+mn-lt"/>
              <a:cs typeface="Arial" panose="020B0604020202020204" pitchFamily="34" charset="0"/>
            </a:endParaRPr>
          </a:p>
          <a:p>
            <a:r>
              <a:rPr lang="en-GB" sz="1900" dirty="0">
                <a:latin typeface="Arial" panose="020B0604020202020204" pitchFamily="34" charset="0"/>
                <a:ea typeface="+mn-lt"/>
                <a:cs typeface="Arial" panose="020B0604020202020204" pitchFamily="34" charset="0"/>
              </a:rPr>
              <a:t>Indeed Editorial Team (2021) </a:t>
            </a:r>
            <a:r>
              <a:rPr lang="en-GB" sz="1900" i="1" dirty="0">
                <a:latin typeface="Arial" panose="020B0604020202020204" pitchFamily="34" charset="0"/>
                <a:ea typeface="+mn-lt"/>
                <a:cs typeface="Arial" panose="020B0604020202020204" pitchFamily="34" charset="0"/>
              </a:rPr>
              <a:t>10 Benefits of Effective Communication in the Workplace  </a:t>
            </a:r>
            <a:r>
              <a:rPr lang="en-GB" sz="1900" dirty="0">
                <a:latin typeface="Arial" panose="020B0604020202020204" pitchFamily="34" charset="0"/>
                <a:ea typeface="+mn-lt"/>
                <a:cs typeface="Arial" panose="020B0604020202020204" pitchFamily="34" charset="0"/>
                <a:hlinkClick r:id="rId4"/>
              </a:rPr>
              <a:t>10 Benefits of Effective Communication in the Workplace | Indeed.com (Accessed on 26/03/2022)</a:t>
            </a:r>
            <a:endParaRPr lang="en-GB" sz="1900" dirty="0">
              <a:latin typeface="Arial" panose="020B0604020202020204" pitchFamily="34" charset="0"/>
              <a:ea typeface="+mn-lt"/>
              <a:cs typeface="Arial" panose="020B0604020202020204" pitchFamily="34" charset="0"/>
            </a:endParaRPr>
          </a:p>
          <a:p>
            <a:r>
              <a:rPr lang="en-GB" sz="1900" dirty="0">
                <a:latin typeface="Arial" panose="020B0604020202020204" pitchFamily="34" charset="0"/>
                <a:ea typeface="+mn-lt"/>
                <a:cs typeface="Arial" panose="020B0604020202020204" pitchFamily="34" charset="0"/>
              </a:rPr>
              <a:t>Janse, B. (2018). </a:t>
            </a:r>
            <a:r>
              <a:rPr lang="en-GB" sz="1900" i="1" dirty="0">
                <a:latin typeface="Arial" panose="020B0604020202020204" pitchFamily="34" charset="0"/>
                <a:ea typeface="+mn-lt"/>
                <a:cs typeface="Arial" panose="020B0604020202020204" pitchFamily="34" charset="0"/>
              </a:rPr>
              <a:t>Berlo’s SMCR Model of Communication</a:t>
            </a:r>
            <a:r>
              <a:rPr lang="en-GB" sz="1900" dirty="0">
                <a:latin typeface="Arial" panose="020B0604020202020204" pitchFamily="34" charset="0"/>
                <a:ea typeface="+mn-lt"/>
                <a:cs typeface="Arial" panose="020B0604020202020204" pitchFamily="34" charset="0"/>
              </a:rPr>
              <a:t>. Retrieved [insert date] from </a:t>
            </a:r>
            <a:r>
              <a:rPr lang="en-GB" sz="1900" dirty="0" err="1">
                <a:latin typeface="Arial" panose="020B0604020202020204" pitchFamily="34" charset="0"/>
                <a:ea typeface="+mn-lt"/>
                <a:cs typeface="Arial" panose="020B0604020202020204" pitchFamily="34" charset="0"/>
              </a:rPr>
              <a:t>ToolsHero</a:t>
            </a:r>
            <a:r>
              <a:rPr lang="en-GB" sz="1900" dirty="0">
                <a:latin typeface="Arial" panose="020B0604020202020204" pitchFamily="34" charset="0"/>
                <a:ea typeface="+mn-lt"/>
                <a:cs typeface="Arial" panose="020B0604020202020204" pitchFamily="34" charset="0"/>
              </a:rPr>
              <a:t>: </a:t>
            </a:r>
            <a:r>
              <a:rPr lang="en-GB" sz="1900" dirty="0">
                <a:latin typeface="Arial" panose="020B0604020202020204" pitchFamily="34" charset="0"/>
                <a:ea typeface="+mn-lt"/>
                <a:cs typeface="Arial" panose="020B0604020202020204" pitchFamily="34" charset="0"/>
                <a:hlinkClick r:id="rId5"/>
              </a:rPr>
              <a:t>https://www.toolshero.com/communication-skills/berlo’s-smcr-model-of-communication/ (Accessed on 26/03/2022)</a:t>
            </a:r>
            <a:endParaRPr lang="en-GB" sz="1900" dirty="0">
              <a:latin typeface="Arial" panose="020B0604020202020204" pitchFamily="34" charset="0"/>
              <a:ea typeface="+mn-lt"/>
              <a:cs typeface="Arial" panose="020B0604020202020204" pitchFamily="34" charset="0"/>
            </a:endParaRPr>
          </a:p>
          <a:p>
            <a:r>
              <a:rPr lang="en-GB" sz="1900" i="1" dirty="0">
                <a:latin typeface="Arial" panose="020B0604020202020204" pitchFamily="34" charset="0"/>
                <a:ea typeface="+mn-lt"/>
                <a:cs typeface="Arial" panose="020B0604020202020204" pitchFamily="34" charset="0"/>
              </a:rPr>
              <a:t>John Dudovskiy (2020) Amazon Marketing Communication Mix </a:t>
            </a:r>
            <a:r>
              <a:rPr lang="en-GB" sz="1900" dirty="0">
                <a:latin typeface="Arial" panose="020B0604020202020204" pitchFamily="34" charset="0"/>
                <a:ea typeface="+mn-lt"/>
                <a:cs typeface="Arial" panose="020B0604020202020204" pitchFamily="34" charset="0"/>
                <a:hlinkClick r:id="rId6"/>
              </a:rPr>
              <a:t>https://research-methodology.net/amazon-marketing-communication-mix-2/</a:t>
            </a:r>
            <a:r>
              <a:rPr lang="en-GB" sz="1900" dirty="0">
                <a:latin typeface="Arial" panose="020B0604020202020204" pitchFamily="34" charset="0"/>
                <a:ea typeface="+mn-lt"/>
                <a:cs typeface="Arial" panose="020B0604020202020204" pitchFamily="34" charset="0"/>
              </a:rPr>
              <a:t>    ( Accessed om 21.03.2022)</a:t>
            </a:r>
          </a:p>
          <a:p>
            <a:endParaRPr lang="en-GB" dirty="0">
              <a:ea typeface="+mn-lt"/>
              <a:cs typeface="+mn-lt"/>
            </a:endParaRPr>
          </a:p>
          <a:p>
            <a:pPr algn="just"/>
            <a:endParaRPr lang="en-GB" dirty="0">
              <a:latin typeface="Trade Gothic Next Light"/>
              <a:cs typeface="Arial"/>
            </a:endParaRPr>
          </a:p>
          <a:p>
            <a:endParaRPr lang="en-GB" i="1" dirty="0">
              <a:latin typeface="Trade Gothic Next Light"/>
              <a:cs typeface="Arial"/>
            </a:endParaRPr>
          </a:p>
          <a:p>
            <a:pPr algn="just"/>
            <a:endParaRPr lang="en-GB" dirty="0">
              <a:latin typeface="Arial"/>
              <a:cs typeface="Arial"/>
            </a:endParaRPr>
          </a:p>
          <a:p>
            <a:pPr algn="just"/>
            <a:endParaRPr lang="en-GB" dirty="0"/>
          </a:p>
          <a:p>
            <a:endParaRPr lang="en-GB" dirty="0"/>
          </a:p>
        </p:txBody>
      </p:sp>
    </p:spTree>
    <p:extLst>
      <p:ext uri="{BB962C8B-B14F-4D97-AF65-F5344CB8AC3E}">
        <p14:creationId xmlns:p14="http://schemas.microsoft.com/office/powerpoint/2010/main" val="68085048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8BE34F-9248-8503-43D0-829A030BFCF0}"/>
              </a:ext>
            </a:extLst>
          </p:cNvPr>
          <p:cNvSpPr>
            <a:spLocks noGrp="1"/>
          </p:cNvSpPr>
          <p:nvPr>
            <p:ph type="title"/>
          </p:nvPr>
        </p:nvSpPr>
        <p:spPr>
          <a:xfrm>
            <a:off x="510684" y="305856"/>
            <a:ext cx="3590669" cy="857559"/>
          </a:xfrm>
        </p:spPr>
        <p:txBody>
          <a:bodyPr/>
          <a:lstStyle/>
          <a:p>
            <a:r>
              <a:rPr lang="en-GB" dirty="0"/>
              <a:t>References</a:t>
            </a:r>
          </a:p>
        </p:txBody>
      </p:sp>
      <p:sp>
        <p:nvSpPr>
          <p:cNvPr id="3" name="Content Placeholder 2">
            <a:extLst>
              <a:ext uri="{FF2B5EF4-FFF2-40B4-BE49-F238E27FC236}">
                <a16:creationId xmlns:a16="http://schemas.microsoft.com/office/drawing/2014/main" id="{66F59BA7-0A96-D9A6-3B24-6AF0CD700C36}"/>
              </a:ext>
            </a:extLst>
          </p:cNvPr>
          <p:cNvSpPr>
            <a:spLocks noGrp="1"/>
          </p:cNvSpPr>
          <p:nvPr>
            <p:ph idx="1"/>
          </p:nvPr>
        </p:nvSpPr>
        <p:spPr>
          <a:xfrm>
            <a:off x="510683" y="1492623"/>
            <a:ext cx="11053787" cy="4921623"/>
          </a:xfrm>
        </p:spPr>
        <p:txBody>
          <a:bodyPr vert="horz" lIns="91440" tIns="45720" rIns="91440" bIns="45720" rtlCol="0" anchor="t">
            <a:normAutofit/>
          </a:bodyPr>
          <a:lstStyle/>
          <a:p>
            <a:pPr algn="just"/>
            <a:r>
              <a:rPr lang="en-GB" dirty="0">
                <a:latin typeface="Arial" panose="020B0604020202020204" pitchFamily="34" charset="0"/>
                <a:cs typeface="Arial" panose="020B0604020202020204" pitchFamily="34" charset="0"/>
              </a:rPr>
              <a:t>Kevin Simth (2013) </a:t>
            </a:r>
            <a:r>
              <a:rPr lang="en-GB" i="1" dirty="0">
                <a:latin typeface="Arial" panose="020B0604020202020204" pitchFamily="34" charset="0"/>
                <a:cs typeface="Arial" panose="020B0604020202020204" pitchFamily="34" charset="0"/>
              </a:rPr>
              <a:t>10 Mind-Blowing Facts About Amazon.com </a:t>
            </a:r>
            <a:r>
              <a:rPr lang="en-GB" dirty="0">
                <a:latin typeface="Arial" panose="020B0604020202020204" pitchFamily="34" charset="0"/>
                <a:cs typeface="Arial" panose="020B0604020202020204" pitchFamily="34" charset="0"/>
              </a:rPr>
              <a:t>at </a:t>
            </a:r>
            <a:r>
              <a:rPr lang="en-GB" dirty="0">
                <a:latin typeface="Arial" panose="020B0604020202020204" pitchFamily="34" charset="0"/>
                <a:cs typeface="Arial" panose="020B0604020202020204" pitchFamily="34" charset="0"/>
                <a:hlinkClick r:id="rId2"/>
              </a:rPr>
              <a:t>10 Mind Blowing Facts About Amazon.com (businessinsider.com) (Accessed on 24/03/2022)#</a:t>
            </a:r>
            <a:endParaRPr lang="en-GB" dirty="0">
              <a:latin typeface="Arial" panose="020B0604020202020204" pitchFamily="34" charset="0"/>
              <a:cs typeface="Arial" panose="020B0604020202020204" pitchFamily="34" charset="0"/>
            </a:endParaRPr>
          </a:p>
          <a:p>
            <a:pPr algn="just"/>
            <a:r>
              <a:rPr lang="en-GB" dirty="0">
                <a:latin typeface="Arial" panose="020B0604020202020204" pitchFamily="34" charset="0"/>
                <a:ea typeface="+mn-lt"/>
                <a:cs typeface="Arial" panose="020B0604020202020204" pitchFamily="34" charset="0"/>
              </a:rPr>
              <a:t>Kuznar, L.A. and Yager, M.,  (2020). The Development of Communication Models, Quick Look. Joint Staff J39, Strategic Multi-layer Assessment Washington, DC United States. (Accessed on 22/03/2022</a:t>
            </a:r>
          </a:p>
          <a:p>
            <a:pPr algn="just"/>
            <a:r>
              <a:rPr lang="en-GB" dirty="0">
                <a:latin typeface="Arial" panose="020B0604020202020204" pitchFamily="34" charset="0"/>
                <a:ea typeface="+mn-lt"/>
                <a:cs typeface="Arial" panose="020B0604020202020204" pitchFamily="34" charset="0"/>
              </a:rPr>
              <a:t>M.M </a:t>
            </a:r>
            <a:r>
              <a:rPr lang="en-GB" dirty="0" err="1">
                <a:latin typeface="Arial" panose="020B0604020202020204" pitchFamily="34" charset="0"/>
                <a:ea typeface="+mn-lt"/>
                <a:cs typeface="Arial" panose="020B0604020202020204" pitchFamily="34" charset="0"/>
              </a:rPr>
              <a:t>Kobiruzzman</a:t>
            </a:r>
            <a:r>
              <a:rPr lang="en-GB" dirty="0">
                <a:latin typeface="Arial" panose="020B0604020202020204" pitchFamily="34" charset="0"/>
                <a:ea typeface="+mn-lt"/>
                <a:cs typeface="Arial" panose="020B0604020202020204" pitchFamily="34" charset="0"/>
              </a:rPr>
              <a:t> (2021)</a:t>
            </a:r>
            <a:r>
              <a:rPr lang="en-GB" i="1" dirty="0">
                <a:latin typeface="Arial" panose="020B0604020202020204" pitchFamily="34" charset="0"/>
                <a:ea typeface="+mn-lt"/>
                <a:cs typeface="Arial" panose="020B0604020202020204" pitchFamily="34" charset="0"/>
              </a:rPr>
              <a:t> SMCR Model of Communication- David Berlo’s SMCR Model of Communication </a:t>
            </a:r>
            <a:r>
              <a:rPr lang="en-GB" dirty="0">
                <a:latin typeface="Arial" panose="020B0604020202020204" pitchFamily="34" charset="0"/>
                <a:ea typeface="+mn-lt"/>
                <a:cs typeface="Arial" panose="020B0604020202020204" pitchFamily="34" charset="0"/>
                <a:hlinkClick r:id="rId3"/>
              </a:rPr>
              <a:t>SMCR Model of Communication- Berlo's SMCR Model of Communication (newsmoor.com) (Accessed on 26/03/2022)</a:t>
            </a:r>
            <a:endParaRPr lang="en-GB" dirty="0">
              <a:latin typeface="Arial" panose="020B0604020202020204" pitchFamily="34" charset="0"/>
              <a:ea typeface="+mn-lt"/>
              <a:cs typeface="Arial" panose="020B0604020202020204" pitchFamily="34" charset="0"/>
            </a:endParaRPr>
          </a:p>
          <a:p>
            <a:pPr algn="just"/>
            <a:r>
              <a:rPr lang="en-GB" dirty="0">
                <a:latin typeface="Arial" panose="020B0604020202020204" pitchFamily="34" charset="0"/>
                <a:ea typeface="+mn-lt"/>
                <a:cs typeface="Arial" panose="020B0604020202020204" pitchFamily="34" charset="0"/>
              </a:rPr>
              <a:t>Michael A. Quiroz (2018) </a:t>
            </a:r>
            <a:r>
              <a:rPr lang="en-GB" dirty="0" err="1">
                <a:latin typeface="Arial" panose="020B0604020202020204" pitchFamily="34" charset="0"/>
                <a:ea typeface="+mn-lt"/>
                <a:cs typeface="Arial" panose="020B0604020202020204" pitchFamily="34" charset="0"/>
              </a:rPr>
              <a:t>A</a:t>
            </a:r>
            <a:r>
              <a:rPr lang="en-GB" i="1" dirty="0" err="1">
                <a:latin typeface="Arial" panose="020B0604020202020204" pitchFamily="34" charset="0"/>
                <a:ea typeface="+mn-lt"/>
                <a:cs typeface="Arial" panose="020B0604020202020204" pitchFamily="34" charset="0"/>
              </a:rPr>
              <a:t>mazon.com’s</a:t>
            </a:r>
            <a:r>
              <a:rPr lang="en-GB" i="1" dirty="0">
                <a:latin typeface="Arial" panose="020B0604020202020204" pitchFamily="34" charset="0"/>
                <a:ea typeface="+mn-lt"/>
                <a:cs typeface="Arial" panose="020B0604020202020204" pitchFamily="34" charset="0"/>
              </a:rPr>
              <a:t> Integrated Marketing Communications </a:t>
            </a:r>
            <a:r>
              <a:rPr lang="en-GB" dirty="0">
                <a:latin typeface="Arial" panose="020B0604020202020204" pitchFamily="34" charset="0"/>
                <a:ea typeface="+mn-lt"/>
                <a:cs typeface="Arial" panose="020B0604020202020204" pitchFamily="34" charset="0"/>
                <a:hlinkClick r:id="rId4"/>
              </a:rPr>
              <a:t>Amazon.com’s Integrated Marketing Communications 2018 | by Michael Angelo Quiroz | Medium Accessed</a:t>
            </a:r>
            <a:r>
              <a:rPr lang="en-GB" dirty="0">
                <a:latin typeface="Arial" panose="020B0604020202020204" pitchFamily="34" charset="0"/>
                <a:ea typeface="+mn-lt"/>
                <a:cs typeface="Arial" panose="020B0604020202020204" pitchFamily="34" charset="0"/>
              </a:rPr>
              <a:t> on 25.03.2022)</a:t>
            </a:r>
          </a:p>
          <a:p>
            <a:pPr algn="just"/>
            <a:r>
              <a:rPr lang="en-GB" i="1" dirty="0">
                <a:latin typeface="Arial" panose="020B0604020202020204" pitchFamily="34" charset="0"/>
                <a:ea typeface="+mn-lt"/>
                <a:cs typeface="Arial" panose="020B0604020202020204" pitchFamily="34" charset="0"/>
              </a:rPr>
              <a:t>Susan Ascher (2015) Avoid Communication Breakdowns With These 4 Tips  </a:t>
            </a:r>
            <a:r>
              <a:rPr lang="en-GB" dirty="0">
                <a:latin typeface="Arial" panose="020B0604020202020204" pitchFamily="34" charset="0"/>
                <a:ea typeface="+mn-lt"/>
                <a:cs typeface="Arial" panose="020B0604020202020204" pitchFamily="34" charset="0"/>
                <a:hlinkClick r:id="rId5"/>
              </a:rPr>
              <a:t>» Avoid Communication Breakdowns With These 4 Tips (susanascher.com)  (Accessed on 26/03/2022)</a:t>
            </a:r>
            <a:endParaRPr lang="en-GB" dirty="0">
              <a:latin typeface="Arial" panose="020B0604020202020204" pitchFamily="34" charset="0"/>
              <a:ea typeface="+mn-lt"/>
              <a:cs typeface="Arial" panose="020B0604020202020204" pitchFamily="34" charset="0"/>
            </a:endParaRPr>
          </a:p>
          <a:p>
            <a:pPr algn="just"/>
            <a:endParaRPr lang="en-GB" dirty="0">
              <a:latin typeface="Trade Gothic Next Light"/>
              <a:ea typeface="+mn-lt"/>
              <a:cs typeface="Arial"/>
            </a:endParaRPr>
          </a:p>
          <a:p>
            <a:pPr algn="just"/>
            <a:endParaRPr lang="en-GB" dirty="0">
              <a:latin typeface="Trade Gothic Next Light"/>
              <a:cs typeface="Arial"/>
            </a:endParaRPr>
          </a:p>
          <a:p>
            <a:pPr algn="just"/>
            <a:endParaRPr lang="en-GB" dirty="0">
              <a:latin typeface="Arial"/>
              <a:cs typeface="Arial"/>
            </a:endParaRPr>
          </a:p>
          <a:p>
            <a:pPr algn="just"/>
            <a:endParaRPr lang="en-GB" dirty="0">
              <a:latin typeface="Arial"/>
              <a:cs typeface="Arial"/>
            </a:endParaRPr>
          </a:p>
          <a:p>
            <a:endParaRPr lang="en-GB" dirty="0"/>
          </a:p>
        </p:txBody>
      </p:sp>
    </p:spTree>
    <p:extLst>
      <p:ext uri="{BB962C8B-B14F-4D97-AF65-F5344CB8AC3E}">
        <p14:creationId xmlns:p14="http://schemas.microsoft.com/office/powerpoint/2010/main" val="2741343180"/>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8106620-225D-429A-AAE7-CD0545EF1D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4" descr="Logo&#10;&#10;Description automatically generated">
            <a:extLst>
              <a:ext uri="{FF2B5EF4-FFF2-40B4-BE49-F238E27FC236}">
                <a16:creationId xmlns:a16="http://schemas.microsoft.com/office/drawing/2014/main" id="{AFCA79D1-5B12-2B28-264C-BC248BD63FE7}"/>
              </a:ext>
            </a:extLst>
          </p:cNvPr>
          <p:cNvPicPr>
            <a:picLocks noGrp="1" noChangeAspect="1"/>
          </p:cNvPicPr>
          <p:nvPr>
            <p:ph idx="1"/>
          </p:nvPr>
        </p:nvPicPr>
        <p:blipFill rotWithShape="1">
          <a:blip r:embed="rId2"/>
          <a:srcRect l="4099" r="10900" b="-1"/>
          <a:stretch/>
        </p:blipFill>
        <p:spPr>
          <a:xfrm>
            <a:off x="762000" y="762000"/>
            <a:ext cx="10668000" cy="5334000"/>
          </a:xfrm>
          <a:prstGeom prst="rect">
            <a:avLst/>
          </a:prstGeom>
        </p:spPr>
      </p:pic>
    </p:spTree>
    <p:extLst>
      <p:ext uri="{BB962C8B-B14F-4D97-AF65-F5344CB8AC3E}">
        <p14:creationId xmlns:p14="http://schemas.microsoft.com/office/powerpoint/2010/main" val="93663644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C8B38D4-9D92-4608-A16B-260E8CC2133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501B1D77-2B8F-B074-DC4E-397AEECED500}"/>
              </a:ext>
            </a:extLst>
          </p:cNvPr>
          <p:cNvGraphicFramePr>
            <a:graphicFrameLocks noGrp="1"/>
          </p:cNvGraphicFramePr>
          <p:nvPr>
            <p:ph idx="1"/>
            <p:extLst>
              <p:ext uri="{D42A27DB-BD31-4B8C-83A1-F6EECF244321}">
                <p14:modId xmlns:p14="http://schemas.microsoft.com/office/powerpoint/2010/main" val="2645836446"/>
              </p:ext>
            </p:extLst>
          </p:nvPr>
        </p:nvGraphicFramePr>
        <p:xfrm>
          <a:off x="94128" y="94132"/>
          <a:ext cx="11994777" cy="6666556"/>
        </p:xfrm>
        <a:graphic>
          <a:graphicData uri="http://schemas.openxmlformats.org/drawingml/2006/table">
            <a:tbl>
              <a:tblPr firstRow="1" bandRow="1">
                <a:tableStyleId>{5C22544A-7EE6-4342-B048-85BDC9FD1C3A}</a:tableStyleId>
              </a:tblPr>
              <a:tblGrid>
                <a:gridCol w="6333566">
                  <a:extLst>
                    <a:ext uri="{9D8B030D-6E8A-4147-A177-3AD203B41FA5}">
                      <a16:colId xmlns:a16="http://schemas.microsoft.com/office/drawing/2014/main" val="3625205390"/>
                    </a:ext>
                  </a:extLst>
                </a:gridCol>
                <a:gridCol w="5661211">
                  <a:extLst>
                    <a:ext uri="{9D8B030D-6E8A-4147-A177-3AD203B41FA5}">
                      <a16:colId xmlns:a16="http://schemas.microsoft.com/office/drawing/2014/main" val="1496578716"/>
                    </a:ext>
                  </a:extLst>
                </a:gridCol>
              </a:tblGrid>
              <a:tr h="569724">
                <a:tc>
                  <a:txBody>
                    <a:bodyPr/>
                    <a:lstStyle/>
                    <a:p>
                      <a:pPr marL="0" algn="ctr" rtl="0" eaLnBrk="1" latinLnBrk="0" hangingPunct="1">
                        <a:spcBef>
                          <a:spcPts val="0"/>
                        </a:spcBef>
                        <a:spcAft>
                          <a:spcPts val="0"/>
                        </a:spcAft>
                      </a:pPr>
                      <a:r>
                        <a:rPr lang="en-GB" sz="3000" dirty="0">
                          <a:effectLst/>
                        </a:rPr>
                        <a:t>Teamwork Evaluation </a:t>
                      </a:r>
                      <a:endParaRPr lang="en-GB" sz="2200">
                        <a:effectLst/>
                      </a:endParaRPr>
                    </a:p>
                  </a:txBody>
                  <a:tcPr marL="0" marR="0" marT="0" marB="0" anchor="ctr"/>
                </a:tc>
                <a:tc>
                  <a:txBody>
                    <a:bodyPr/>
                    <a:lstStyle/>
                    <a:p>
                      <a:pPr marL="0" algn="ctr" rtl="0" eaLnBrk="1" latinLnBrk="0" hangingPunct="1">
                        <a:spcBef>
                          <a:spcPts val="0"/>
                        </a:spcBef>
                        <a:spcAft>
                          <a:spcPts val="0"/>
                        </a:spcAft>
                      </a:pPr>
                      <a:r>
                        <a:rPr lang="en-GB" sz="3000" dirty="0">
                          <a:effectLst/>
                        </a:rPr>
                        <a:t>Team responses. </a:t>
                      </a:r>
                      <a:endParaRPr lang="en-GB" sz="2200" dirty="0">
                        <a:effectLst/>
                      </a:endParaRPr>
                    </a:p>
                  </a:txBody>
                  <a:tcPr marL="0" marR="0" marT="0" marB="0" anchor="ctr"/>
                </a:tc>
                <a:extLst>
                  <a:ext uri="{0D108BD9-81ED-4DB2-BD59-A6C34878D82A}">
                    <a16:rowId xmlns:a16="http://schemas.microsoft.com/office/drawing/2014/main" val="705178487"/>
                  </a:ext>
                </a:extLst>
              </a:tr>
              <a:tr h="2230302">
                <a:tc>
                  <a:txBody>
                    <a:bodyPr/>
                    <a:lstStyle/>
                    <a:p>
                      <a:pPr marL="0" rtl="0" latinLnBrk="0">
                        <a:spcBef>
                          <a:spcPts val="0"/>
                        </a:spcBef>
                        <a:spcAft>
                          <a:spcPts val="0"/>
                        </a:spcAft>
                      </a:pPr>
                      <a:r>
                        <a:rPr lang="en-GB" sz="2200" kern="1200" dirty="0">
                          <a:effectLst/>
                        </a:rPr>
                        <a:t>Who was in your team? </a:t>
                      </a:r>
                      <a:endParaRPr lang="en-GB" sz="2200">
                        <a:effectLst/>
                      </a:endParaRPr>
                    </a:p>
                  </a:txBody>
                  <a:tcPr marL="0" marR="0" marT="0" marB="0" anchor="ctr"/>
                </a:tc>
                <a:tc>
                  <a:txBody>
                    <a:bodyPr/>
                    <a:lstStyle/>
                    <a:p>
                      <a:pPr marL="0" marR="0" lvl="0" indent="0" algn="l">
                        <a:lnSpc>
                          <a:spcPct val="0"/>
                        </a:lnSpc>
                        <a:spcBef>
                          <a:spcPts val="1400"/>
                        </a:spcBef>
                        <a:spcAft>
                          <a:spcPts val="0"/>
                        </a:spcAft>
                        <a:buNone/>
                      </a:pPr>
                      <a:endParaRPr lang="en-GB" sz="2200" b="0" i="0" u="none" strike="noStrike" noProof="0" dirty="0">
                        <a:effectLst/>
                        <a:latin typeface="Trade Gothic Next Light"/>
                      </a:endParaRPr>
                    </a:p>
                    <a:p>
                      <a:pPr marL="285750" marR="0" lvl="0" indent="-285750" algn="l" defTabSz="914400" rtl="0" eaLnBrk="1" fontAlgn="auto" latinLnBrk="0" hangingPunct="1">
                        <a:lnSpc>
                          <a:spcPct val="100000"/>
                        </a:lnSpc>
                        <a:spcBef>
                          <a:spcPts val="140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Natalia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Rupet</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a:t>
                      </a:r>
                    </a:p>
                    <a:p>
                      <a:pPr marL="285750" marR="0" lvl="0" indent="-285750" algn="l" defTabSz="914400" rtl="0" eaLnBrk="1" fontAlgn="auto" latinLnBrk="0" hangingPunct="1">
                        <a:lnSpc>
                          <a:spcPct val="100000"/>
                        </a:lnSpc>
                        <a:spcBef>
                          <a:spcPts val="140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Avram</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Ciuca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a:t>
                      </a:r>
                    </a:p>
                    <a:p>
                      <a:pPr marL="285750" marR="0" lvl="0" indent="-285750" algn="l" defTabSz="914400" rtl="0" eaLnBrk="1" fontAlgn="auto" latinLnBrk="0" hangingPunct="1">
                        <a:lnSpc>
                          <a:spcPct val="100000"/>
                        </a:lnSpc>
                        <a:spcBef>
                          <a:spcPts val="140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Andreea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Ruse </a:t>
                      </a:r>
                    </a:p>
                    <a:p>
                      <a:pPr marL="285750" marR="0" lvl="0" indent="-285750" algn="l" defTabSz="914400" rtl="0" eaLnBrk="1" fontAlgn="auto" latinLnBrk="0" hangingPunct="1">
                        <a:lnSpc>
                          <a:spcPct val="100000"/>
                        </a:lnSpc>
                        <a:spcBef>
                          <a:spcPts val="140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Andreea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Oana</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Valsceanu</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a:t>
                      </a:r>
                    </a:p>
                    <a:p>
                      <a:pPr marL="285750" marR="0" lvl="0" indent="-285750" algn="l" defTabSz="914400" rtl="0" eaLnBrk="1" fontAlgn="auto" latinLnBrk="0" hangingPunct="1">
                        <a:lnSpc>
                          <a:spcPct val="100000"/>
                        </a:lnSpc>
                        <a:spcBef>
                          <a:spcPts val="1400"/>
                        </a:spcBef>
                        <a:spcAft>
                          <a:spcPts val="0"/>
                        </a:spcAft>
                        <a:buClrTx/>
                        <a:buSzTx/>
                        <a:buFont typeface="Wingdings" panose="05000000000000000000" pitchFamily="2" charset="2"/>
                        <a:buChar char="Ø"/>
                        <a:tabLst/>
                        <a:defRPr/>
                      </a:pP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Constantin</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a:t>
                      </a:r>
                      <a:r>
                        <a:rPr kumimoji="0" lang="en-GB" sz="1800" b="0" i="0" u="none" strike="noStrike" kern="1200" cap="none" spc="0" normalizeH="0" baseline="0" noProof="0" dirty="0" err="1">
                          <a:ln>
                            <a:noFill/>
                          </a:ln>
                          <a:solidFill>
                            <a:prstClr val="black"/>
                          </a:solidFill>
                          <a:effectLst/>
                          <a:uLnTx/>
                          <a:uFillTx/>
                          <a:latin typeface="Arial" panose="020B0604020202020204" pitchFamily="34" charset="0"/>
                          <a:ea typeface="+mn-lt"/>
                          <a:cs typeface="Arial" panose="020B0604020202020204" pitchFamily="34" charset="0"/>
                        </a:rPr>
                        <a:t>Calin</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ea typeface="+mn-lt"/>
                          <a:cs typeface="Arial" panose="020B0604020202020204" pitchFamily="34" charset="0"/>
                        </a:rPr>
                        <a:t> Daniel</a:t>
                      </a:r>
                    </a:p>
                  </a:txBody>
                  <a:tcPr marL="0" marR="0" marT="0" marB="0" anchor="ctr"/>
                </a:tc>
                <a:extLst>
                  <a:ext uri="{0D108BD9-81ED-4DB2-BD59-A6C34878D82A}">
                    <a16:rowId xmlns:a16="http://schemas.microsoft.com/office/drawing/2014/main" val="418153202"/>
                  </a:ext>
                </a:extLst>
              </a:tr>
              <a:tr h="870152">
                <a:tc>
                  <a:txBody>
                    <a:bodyPr/>
                    <a:lstStyle/>
                    <a:p>
                      <a:pPr marL="0" marR="0" indent="0" rtl="0" latinLnBrk="0">
                        <a:spcBef>
                          <a:spcPts val="0"/>
                        </a:spcBef>
                        <a:spcAft>
                          <a:spcPts val="0"/>
                        </a:spcAft>
                      </a:pPr>
                      <a:r>
                        <a:rPr lang="en-GB" sz="2200" kern="1200" dirty="0">
                          <a:effectLst/>
                        </a:rPr>
                        <a:t>What were the key strengths of your team? </a:t>
                      </a:r>
                      <a:endParaRPr lang="en-GB" sz="2200">
                        <a:effectLst/>
                      </a:endParaRPr>
                    </a:p>
                  </a:txBody>
                  <a:tcPr marL="0" marR="0" marT="0" marB="0" anchor="ctr"/>
                </a:tc>
                <a:tc>
                  <a:txBody>
                    <a:bodyPr/>
                    <a:lstStyle/>
                    <a:p>
                      <a:pPr marL="285750" indent="-285750" rtl="0" latinLnBrk="0">
                        <a:spcBef>
                          <a:spcPts val="0"/>
                        </a:spcBef>
                        <a:spcAft>
                          <a:spcPts val="0"/>
                        </a:spcAft>
                        <a:buFont typeface="Arial" panose="020B0604020202020204" pitchFamily="34" charset="0"/>
                        <a:buChar char="•"/>
                      </a:pPr>
                      <a:r>
                        <a:rPr lang="en-GB" sz="1800" dirty="0">
                          <a:effectLst/>
                        </a:rPr>
                        <a:t>The strengths I think was that we helped each </a:t>
                      </a:r>
                      <a:r>
                        <a:rPr lang="en-GB" sz="1800" baseline="0" dirty="0">
                          <a:effectLst/>
                        </a:rPr>
                        <a:t>other even on small things and most of us were receptive with the answers. We were all good listeners.</a:t>
                      </a:r>
                      <a:endParaRPr lang="en-GB" sz="1800" dirty="0">
                        <a:effectLst/>
                      </a:endParaRPr>
                    </a:p>
                  </a:txBody>
                  <a:tcPr marL="0" marR="0" marT="0" marB="0" anchor="ctr"/>
                </a:tc>
                <a:extLst>
                  <a:ext uri="{0D108BD9-81ED-4DB2-BD59-A6C34878D82A}">
                    <a16:rowId xmlns:a16="http://schemas.microsoft.com/office/drawing/2014/main" val="4203035885"/>
                  </a:ext>
                </a:extLst>
              </a:tr>
              <a:tr h="835075">
                <a:tc>
                  <a:txBody>
                    <a:bodyPr/>
                    <a:lstStyle/>
                    <a:p>
                      <a:pPr marL="0" marR="0" indent="0" rtl="0" latinLnBrk="0">
                        <a:spcBef>
                          <a:spcPts val="0"/>
                        </a:spcBef>
                        <a:spcAft>
                          <a:spcPts val="0"/>
                        </a:spcAft>
                      </a:pPr>
                      <a:r>
                        <a:rPr lang="en-GB" sz="2200" kern="1200" dirty="0">
                          <a:effectLst/>
                        </a:rPr>
                        <a:t>What were the challenges that you overcame as a team?</a:t>
                      </a:r>
                      <a:endParaRPr lang="en-GB" sz="2200" dirty="0">
                        <a:effectLst/>
                      </a:endParaRPr>
                    </a:p>
                  </a:txBody>
                  <a:tcPr marL="0" marR="0" marT="0" marB="0" anchor="ct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Definitely to meet at a certain time, was the biggest challenge and I think is because of the different daily routine of all.</a:t>
                      </a:r>
                    </a:p>
                  </a:txBody>
                  <a:tcPr marL="0" marR="0" marT="0" marB="0" anchor="ctr"/>
                </a:tc>
                <a:extLst>
                  <a:ext uri="{0D108BD9-81ED-4DB2-BD59-A6C34878D82A}">
                    <a16:rowId xmlns:a16="http://schemas.microsoft.com/office/drawing/2014/main" val="1147308087"/>
                  </a:ext>
                </a:extLst>
              </a:tr>
              <a:tr h="819465">
                <a:tc>
                  <a:txBody>
                    <a:bodyPr/>
                    <a:lstStyle/>
                    <a:p>
                      <a:pPr marL="0" marR="0" indent="0" rtl="0" latinLnBrk="0">
                        <a:spcBef>
                          <a:spcPts val="0"/>
                        </a:spcBef>
                        <a:spcAft>
                          <a:spcPts val="0"/>
                        </a:spcAft>
                      </a:pPr>
                      <a:r>
                        <a:rPr lang="en-GB" sz="2200" kern="1200" dirty="0">
                          <a:effectLst/>
                        </a:rPr>
                        <a:t>What would you do differently if you worked as a team again?</a:t>
                      </a:r>
                      <a:endParaRPr lang="en-GB" sz="2200" dirty="0">
                        <a:effectLst/>
                      </a:endParaRPr>
                    </a:p>
                  </a:txBody>
                  <a:tcPr marL="0" marR="0" marT="0" marB="0" anchor="ctr"/>
                </a:tc>
                <a:tc>
                  <a:txBody>
                    <a:bodyPr/>
                    <a:lstStyle/>
                    <a:p>
                      <a:pPr marL="285750" indent="-285750" rtl="0" latinLnBrk="0">
                        <a:spcBef>
                          <a:spcPts val="0"/>
                        </a:spcBef>
                        <a:spcAft>
                          <a:spcPts val="0"/>
                        </a:spcAft>
                        <a:buFont typeface="Arial" panose="020B0604020202020204" pitchFamily="34" charset="0"/>
                        <a:buChar char="•"/>
                      </a:pPr>
                      <a:r>
                        <a:rPr lang="en-GB" sz="1800" dirty="0">
                          <a:effectLst/>
                          <a:latin typeface="Arial" panose="020B0604020202020204" pitchFamily="34" charset="0"/>
                          <a:cs typeface="Arial" panose="020B0604020202020204" pitchFamily="34" charset="0"/>
                        </a:rPr>
                        <a:t>I would take a day off from work and I will suggest to my colleagues to do it as well and to have a face to face </a:t>
                      </a:r>
                      <a:r>
                        <a:rPr kumimoji="0" lang="en-GB" sz="1800" b="0" i="0" u="none" strike="noStrike" kern="1200" cap="none" spc="0" normalizeH="0" baseline="0" noProof="0" dirty="0">
                          <a:ln>
                            <a:noFill/>
                          </a:ln>
                          <a:solidFill>
                            <a:srgbClr val="000000"/>
                          </a:solidFill>
                          <a:effectLst/>
                          <a:uLnTx/>
                          <a:uFillTx/>
                          <a:latin typeface="Arial" panose="020B0604020202020204" pitchFamily="34" charset="0"/>
                          <a:ea typeface="+mn-ea"/>
                          <a:cs typeface="Arial" panose="020B0604020202020204" pitchFamily="34" charset="0"/>
                        </a:rPr>
                        <a:t>meeting</a:t>
                      </a:r>
                      <a:r>
                        <a:rPr lang="en-GB" sz="1800" dirty="0">
                          <a:effectLst/>
                          <a:latin typeface="Arial" panose="020B0604020202020204" pitchFamily="34" charset="0"/>
                          <a:cs typeface="Arial" panose="020B0604020202020204" pitchFamily="34" charset="0"/>
                        </a:rPr>
                        <a:t>.</a:t>
                      </a:r>
                    </a:p>
                  </a:txBody>
                  <a:tcPr marL="0" marR="0" marT="0" marB="0" anchor="ctr"/>
                </a:tc>
                <a:extLst>
                  <a:ext uri="{0D108BD9-81ED-4DB2-BD59-A6C34878D82A}">
                    <a16:rowId xmlns:a16="http://schemas.microsoft.com/office/drawing/2014/main" val="2897956051"/>
                  </a:ext>
                </a:extLst>
              </a:tr>
              <a:tr h="1304679">
                <a:tc>
                  <a:txBody>
                    <a:bodyPr/>
                    <a:lstStyle/>
                    <a:p>
                      <a:pPr marL="0" rtl="0" latinLnBrk="0">
                        <a:spcBef>
                          <a:spcPts val="0"/>
                        </a:spcBef>
                        <a:spcAft>
                          <a:spcPts val="0"/>
                        </a:spcAft>
                      </a:pPr>
                      <a:r>
                        <a:rPr lang="en-GB" sz="2200" kern="1200" dirty="0">
                          <a:effectLst/>
                        </a:rPr>
                        <a:t>How would you rate your team working? Out of 10? </a:t>
                      </a:r>
                      <a:endParaRPr lang="en-GB" sz="2200" dirty="0">
                        <a:effectLst/>
                      </a:endParaRPr>
                    </a:p>
                  </a:txBody>
                  <a:tcPr marL="0" marR="0" marT="0" marB="0" anchor="ctr"/>
                </a:tc>
                <a:tc>
                  <a:txBody>
                    <a:bodyPr/>
                    <a:lstStyle/>
                    <a:p>
                      <a:pPr marL="285750" marR="0" lvl="0" indent="-285750" algn="l" defTabSz="914400" rtl="0" eaLnBrk="1" fontAlgn="auto" latinLnBrk="0" hangingPunct="1">
                        <a:lnSpc>
                          <a:spcPct val="100000"/>
                        </a:lnSpc>
                        <a:spcBef>
                          <a:spcPts val="0"/>
                        </a:spcBef>
                        <a:spcAft>
                          <a:spcPts val="0"/>
                        </a:spcAft>
                        <a:buClrTx/>
                        <a:buSzTx/>
                        <a:buFont typeface="Arial" panose="020B0604020202020204" pitchFamily="34" charset="0"/>
                        <a:buChar char="•"/>
                        <a:tabLst/>
                        <a:defRPr/>
                      </a:pP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I would rate my team work 8 out of 10 the reason being that some of my team members weren’t </a:t>
                      </a:r>
                      <a:r>
                        <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present in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every meeting and it </a:t>
                      </a:r>
                      <a:r>
                        <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was tricky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to take a decision just with some </a:t>
                      </a:r>
                      <a:r>
                        <a:rPr kumimoji="0" lang="en-GB" sz="1800" b="0" i="0" u="none" strike="noStrike" kern="1200" cap="none" spc="0" normalizeH="0" baseline="0" noProof="0">
                          <a:ln>
                            <a:noFill/>
                          </a:ln>
                          <a:solidFill>
                            <a:prstClr val="black"/>
                          </a:solidFill>
                          <a:effectLst/>
                          <a:uLnTx/>
                          <a:uFillTx/>
                          <a:latin typeface="Arial" panose="020B0604020202020204" pitchFamily="34" charset="0"/>
                          <a:cs typeface="Arial" panose="020B0604020202020204" pitchFamily="34" charset="0"/>
                        </a:rPr>
                        <a:t>members in </a:t>
                      </a:r>
                      <a:r>
                        <a:rPr kumimoji="0" lang="en-GB" sz="1800" b="0" i="0" u="none" strike="noStrike" kern="1200" cap="none" spc="0" normalizeH="0" baseline="0" noProof="0" dirty="0">
                          <a:ln>
                            <a:noFill/>
                          </a:ln>
                          <a:solidFill>
                            <a:prstClr val="black"/>
                          </a:solidFill>
                          <a:effectLst/>
                          <a:uLnTx/>
                          <a:uFillTx/>
                          <a:latin typeface="Arial" panose="020B0604020202020204" pitchFamily="34" charset="0"/>
                          <a:cs typeface="Arial" panose="020B0604020202020204" pitchFamily="34" charset="0"/>
                        </a:rPr>
                        <a:t>the meeting.</a:t>
                      </a:r>
                    </a:p>
                  </a:txBody>
                  <a:tcPr marL="0" marR="0" marT="0" marB="0" anchor="ctr"/>
                </a:tc>
                <a:extLst>
                  <a:ext uri="{0D108BD9-81ED-4DB2-BD59-A6C34878D82A}">
                    <a16:rowId xmlns:a16="http://schemas.microsoft.com/office/drawing/2014/main" val="1797470232"/>
                  </a:ext>
                </a:extLst>
              </a:tr>
            </a:tbl>
          </a:graphicData>
        </a:graphic>
      </p:graphicFrame>
    </p:spTree>
    <p:extLst>
      <p:ext uri="{BB962C8B-B14F-4D97-AF65-F5344CB8AC3E}">
        <p14:creationId xmlns:p14="http://schemas.microsoft.com/office/powerpoint/2010/main" val="4108600390"/>
      </p:ext>
    </p:extLst>
  </p:cSld>
  <p:clrMapOvr>
    <a:masterClrMapping/>
  </p:clrMapOvr>
</p:sld>
</file>

<file path=ppt/theme/theme1.xml><?xml version="1.0" encoding="utf-8"?>
<a:theme xmlns:a="http://schemas.openxmlformats.org/drawingml/2006/main" name="PortalVTI">
  <a:themeElements>
    <a:clrScheme name="Office">
      <a:dk1>
        <a:srgbClr val="000000"/>
      </a:dk1>
      <a:lt1>
        <a:srgbClr val="FFFFFF"/>
      </a:lt1>
      <a:dk2>
        <a:srgbClr val="1D242E"/>
      </a:dk2>
      <a:lt2>
        <a:srgbClr val="F2F1F1"/>
      </a:lt2>
      <a:accent1>
        <a:srgbClr val="4472C4"/>
      </a:accent1>
      <a:accent2>
        <a:srgbClr val="ED7D31"/>
      </a:accent2>
      <a:accent3>
        <a:srgbClr val="A3A3A3"/>
      </a:accent3>
      <a:accent4>
        <a:srgbClr val="CF9B00"/>
      </a:accent4>
      <a:accent5>
        <a:srgbClr val="5B9BD5"/>
      </a:accent5>
      <a:accent6>
        <a:srgbClr val="70AD47"/>
      </a:accent6>
      <a:hlink>
        <a:srgbClr val="D26012"/>
      </a:hlink>
      <a:folHlink>
        <a:srgbClr val="9A5879"/>
      </a:folHlink>
    </a:clrScheme>
    <a:fontScheme name="Earth">
      <a:majorFont>
        <a:latin typeface="Trade Gothic Next Cond"/>
        <a:ea typeface=""/>
        <a:cs typeface=""/>
      </a:majorFont>
      <a:minorFont>
        <a:latin typeface="Trade Gothic Next Light"/>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PortalVTI" id="{0E0D5035-C7F2-4607-91F4-D5D5F886A15A}" vid="{EAFF3D8B-AC13-4E90-80A9-182200FBC866}"/>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891B451D30E41240A96500EC6D397FB6" ma:contentTypeVersion="13" ma:contentTypeDescription="Create a new document." ma:contentTypeScope="" ma:versionID="e7cb95d2af2fdb3847e95032f5bb8408">
  <xsd:schema xmlns:xsd="http://www.w3.org/2001/XMLSchema" xmlns:xs="http://www.w3.org/2001/XMLSchema" xmlns:p="http://schemas.microsoft.com/office/2006/metadata/properties" xmlns:ns3="be49ff73-cec0-4379-9da8-63ff3cc411bb" xmlns:ns4="90b58af8-24e5-4252-ab67-b2f2985aee88" targetNamespace="http://schemas.microsoft.com/office/2006/metadata/properties" ma:root="true" ma:fieldsID="4636c57a217e29f3ae507e231187b5c6" ns3:_="" ns4:_="">
    <xsd:import namespace="be49ff73-cec0-4379-9da8-63ff3cc411bb"/>
    <xsd:import namespace="90b58af8-24e5-4252-ab67-b2f2985aee8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3:MediaServiceDateTaken" minOccurs="0"/>
                <xsd:element ref="ns3:MediaServiceAutoTags" minOccurs="0"/>
                <xsd:element ref="ns3:MediaServiceOCR" minOccurs="0"/>
                <xsd:element ref="ns3:MediaServiceGenerationTime" minOccurs="0"/>
                <xsd:element ref="ns3:MediaServiceEventHashCode" minOccurs="0"/>
                <xsd:element ref="ns3:MediaServiceLocation"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be49ff73-cec0-4379-9da8-63ff3cc411bb"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AutoTags" ma:index="13" nillable="true" ma:displayName="Tags" ma:internalName="MediaServiceAutoTags" ma:readOnly="true">
      <xsd:simpleType>
        <xsd:restriction base="dms:Text"/>
      </xsd:simpleType>
    </xsd:element>
    <xsd:element name="MediaServiceOCR" ma:index="14" nillable="true" ma:displayName="Extracted Text" ma:internalName="MediaServiceOCR" ma:readOnly="true">
      <xsd:simpleType>
        <xsd:restriction base="dms:Note">
          <xsd:maxLength value="255"/>
        </xsd:restriction>
      </xsd:simpleType>
    </xsd:element>
    <xsd:element name="MediaServiceGenerationTime" ma:index="15" nillable="true" ma:displayName="MediaServiceGenerationTime" ma:hidden="true" ma:internalName="MediaServiceGenerationTime" ma:readOnly="true">
      <xsd:simpleType>
        <xsd:restriction base="dms:Text"/>
      </xsd:simpleType>
    </xsd:element>
    <xsd:element name="MediaServiceEventHashCode" ma:index="16" nillable="true" ma:displayName="MediaServiceEventHashCode" ma:hidden="true" ma:internalName="MediaServiceEventHashCode" ma:readOnly="true">
      <xsd:simpleType>
        <xsd:restriction base="dms:Text"/>
      </xsd:simpleType>
    </xsd:element>
    <xsd:element name="MediaServiceLocation" ma:index="17" nillable="true" ma:displayName="Location" ma:internalName="MediaServiceLocatio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90b58af8-24e5-4252-ab67-b2f2985aee88" elementFormDefault="qualified">
    <xsd:import namespace="http://schemas.microsoft.com/office/2006/documentManagement/types"/>
    <xsd:import namespace="http://schemas.microsoft.com/office/infopath/2007/PartnerControls"/>
    <xsd:element name="SharedWithUsers" ma:index="18"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9" nillable="true" ma:displayName="Shared With Details" ma:internalName="SharedWithDetails" ma:readOnly="true">
      <xsd:simpleType>
        <xsd:restriction base="dms:Note">
          <xsd:maxLength value="255"/>
        </xsd:restriction>
      </xsd:simpleType>
    </xsd:element>
    <xsd:element name="SharingHintHash" ma:index="20"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61178AD5-B9F7-45BD-AF5E-3E4B0AF883D3}">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be49ff73-cec0-4379-9da8-63ff3cc411bb"/>
    <ds:schemaRef ds:uri="90b58af8-24e5-4252-ab67-b2f2985aee88"/>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80824DFA-A0F8-4352-A654-4B6D647F5BFA}">
  <ds:schemaRefs>
    <ds:schemaRef ds:uri="http://schemas.microsoft.com/sharepoint/v3/contenttype/forms"/>
  </ds:schemaRefs>
</ds:datastoreItem>
</file>

<file path=customXml/itemProps3.xml><?xml version="1.0" encoding="utf-8"?>
<ds:datastoreItem xmlns:ds="http://schemas.openxmlformats.org/officeDocument/2006/customXml" ds:itemID="{D9583FA9-C4F1-45CA-861B-F3EB9B67D07B}">
  <ds:schemaRefs>
    <ds:schemaRef ds:uri="http://schemas.microsoft.com/office/infopath/2007/PartnerControls"/>
    <ds:schemaRef ds:uri="http://purl.org/dc/elements/1.1/"/>
    <ds:schemaRef ds:uri="http://schemas.microsoft.com/office/2006/metadata/properties"/>
    <ds:schemaRef ds:uri="http://purl.org/dc/terms/"/>
    <ds:schemaRef ds:uri="http://purl.org/dc/dcmitype/"/>
    <ds:schemaRef ds:uri="90b58af8-24e5-4252-ab67-b2f2985aee88"/>
    <ds:schemaRef ds:uri="be49ff73-cec0-4379-9da8-63ff3cc411bb"/>
    <ds:schemaRef ds:uri="http://schemas.microsoft.com/office/2006/documentManagement/types"/>
    <ds:schemaRef ds:uri="http://schemas.openxmlformats.org/package/2006/metadata/core-properties"/>
    <ds:schemaRef ds:uri="http://www.w3.org/XML/1998/namespace"/>
  </ds:schemaRefs>
</ds:datastoreItem>
</file>

<file path=docProps/app.xml><?xml version="1.0" encoding="utf-8"?>
<Properties xmlns="http://schemas.openxmlformats.org/officeDocument/2006/extended-properties" xmlns:vt="http://schemas.openxmlformats.org/officeDocument/2006/docPropsVTypes">
  <Template>office theme</Template>
  <TotalTime>35</TotalTime>
  <Words>905</Words>
  <Application>Microsoft Office PowerPoint</Application>
  <PresentationFormat>Widescreen</PresentationFormat>
  <Paragraphs>97</Paragraphs>
  <Slides>13</Slides>
  <Notes>0</Notes>
  <HiddenSlides>0</HiddenSlides>
  <MMClips>0</MMClips>
  <ScaleCrop>false</ScaleCrop>
  <HeadingPairs>
    <vt:vector size="6" baseType="variant">
      <vt:variant>
        <vt:lpstr>Fonts Used</vt:lpstr>
      </vt:variant>
      <vt:variant>
        <vt:i4>6</vt:i4>
      </vt:variant>
      <vt:variant>
        <vt:lpstr>Theme</vt:lpstr>
      </vt:variant>
      <vt:variant>
        <vt:i4>1</vt:i4>
      </vt:variant>
      <vt:variant>
        <vt:lpstr>Slide Titles</vt:lpstr>
      </vt:variant>
      <vt:variant>
        <vt:i4>13</vt:i4>
      </vt:variant>
    </vt:vector>
  </HeadingPairs>
  <TitlesOfParts>
    <vt:vector size="20" baseType="lpstr">
      <vt:lpstr>Arial</vt:lpstr>
      <vt:lpstr>Arial Rounded MT Bold</vt:lpstr>
      <vt:lpstr>Calibri</vt:lpstr>
      <vt:lpstr>Trade Gothic Next Cond</vt:lpstr>
      <vt:lpstr>Trade Gothic Next Light</vt:lpstr>
      <vt:lpstr>Wingdings</vt:lpstr>
      <vt:lpstr>PortalVTI</vt:lpstr>
      <vt:lpstr>  Strategies for Effective Communication in a Business Setting. </vt:lpstr>
      <vt:lpstr>Introduction</vt:lpstr>
      <vt:lpstr>Benefits of an effective communication in Amazon</vt:lpstr>
      <vt:lpstr>Theories relating to models of communication</vt:lpstr>
      <vt:lpstr>How the amazon organization should use communication theories </vt:lpstr>
      <vt:lpstr>The barriers of an effective communication in the Amazon organization</vt:lpstr>
      <vt:lpstr>Avoid communication breakdowns with this these four tips </vt:lpstr>
      <vt:lpstr>Channels of communication used by amazon</vt:lpstr>
      <vt:lpstr>CHANNELS THAT CAN BE USED TO IMPROVE COMMUNICATION</vt:lpstr>
      <vt:lpstr>references</vt:lpstr>
      <vt:lpstr>References</vt:lpstr>
      <vt:lpstr>PowerPoint Presentation</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Natalia Rupet (2109475)</cp:lastModifiedBy>
  <cp:revision>1515</cp:revision>
  <dcterms:created xsi:type="dcterms:W3CDTF">2022-02-16T14:10:30Z</dcterms:created>
  <dcterms:modified xsi:type="dcterms:W3CDTF">2022-03-27T08:17:26Z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0x010100891B451D30E41240A96500EC6D397FB6</vt:lpwstr>
  </property>
</Properties>
</file>