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7" r:id="rId11"/>
    <p:sldId id="266" r:id="rId12"/>
  </p:sldIdLst>
  <p:sldSz cx="18288000" cy="10287000"/>
  <p:notesSz cx="6858000" cy="9144000"/>
  <p:embeddedFontLst>
    <p:embeddedFont>
      <p:font typeface="Arial MT Pro" panose="020B0604020202020204" charset="0"/>
      <p:regular r:id="rId14"/>
    </p:embeddedFont>
    <p:embeddedFont>
      <p:font typeface="Arial MT Pro Bold" panose="020B0604020202020204" charset="0"/>
      <p:regular r:id="rId15"/>
    </p:embeddedFont>
    <p:embeddedFont>
      <p:font typeface="Poppins bold" panose="00000800000000000000" pitchFamily="2" charset="0"/>
      <p:bold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79765B-88A8-532A-5AD0-3B0E96A3CEB1}" v="41" dt="2026-07-04T18:50:00.5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1" d="100"/>
          <a:sy n="41" d="100"/>
        </p:scale>
        <p:origin x="1056"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en Nisar (2220781)" userId="S::2220781@student.uwtsd.ac.uk::9c1701e6-6c48-462b-ad28-c73c2ab31c7a" providerId="AD" clId="Web-{4779765B-88A8-532A-5AD0-3B0E96A3CEB1}"/>
    <pc:docChg chg="delSld modSld">
      <pc:chgData name="Kiren Nisar (2220781)" userId="S::2220781@student.uwtsd.ac.uk::9c1701e6-6c48-462b-ad28-c73c2ab31c7a" providerId="AD" clId="Web-{4779765B-88A8-532A-5AD0-3B0E96A3CEB1}" dt="2026-07-04T18:50:00.581" v="23"/>
      <pc:docMkLst>
        <pc:docMk/>
      </pc:docMkLst>
      <pc:sldChg chg="modSp">
        <pc:chgData name="Kiren Nisar (2220781)" userId="S::2220781@student.uwtsd.ac.uk::9c1701e6-6c48-462b-ad28-c73c2ab31c7a" providerId="AD" clId="Web-{4779765B-88A8-532A-5AD0-3B0E96A3CEB1}" dt="2026-07-04T18:47:07.135" v="8" actId="1076"/>
        <pc:sldMkLst>
          <pc:docMk/>
          <pc:sldMk cId="0" sldId="256"/>
        </pc:sldMkLst>
        <pc:spChg chg="mod">
          <ac:chgData name="Kiren Nisar (2220781)" userId="S::2220781@student.uwtsd.ac.uk::9c1701e6-6c48-462b-ad28-c73c2ab31c7a" providerId="AD" clId="Web-{4779765B-88A8-532A-5AD0-3B0E96A3CEB1}" dt="2026-07-04T18:46:59.479" v="6" actId="20577"/>
          <ac:spMkLst>
            <pc:docMk/>
            <pc:sldMk cId="0" sldId="256"/>
            <ac:spMk id="13" creationId="{63B08E0F-F293-1F92-EED1-AE3F89587376}"/>
          </ac:spMkLst>
        </pc:spChg>
        <pc:picChg chg="mod">
          <ac:chgData name="Kiren Nisar (2220781)" userId="S::2220781@student.uwtsd.ac.uk::9c1701e6-6c48-462b-ad28-c73c2ab31c7a" providerId="AD" clId="Web-{4779765B-88A8-532A-5AD0-3B0E96A3CEB1}" dt="2026-07-04T18:47:07.135" v="8" actId="1076"/>
          <ac:picMkLst>
            <pc:docMk/>
            <pc:sldMk cId="0" sldId="256"/>
            <ac:picMk id="17" creationId="{D47FA473-0774-B02D-C93E-518D8452172E}"/>
          </ac:picMkLst>
        </pc:picChg>
      </pc:sldChg>
      <pc:sldChg chg="del">
        <pc:chgData name="Kiren Nisar (2220781)" userId="S::2220781@student.uwtsd.ac.uk::9c1701e6-6c48-462b-ad28-c73c2ab31c7a" providerId="AD" clId="Web-{4779765B-88A8-532A-5AD0-3B0E96A3CEB1}" dt="2026-07-04T18:50:00.581" v="23"/>
        <pc:sldMkLst>
          <pc:docMk/>
          <pc:sldMk cId="0" sldId="265"/>
        </pc:sldMkLst>
      </pc:sldChg>
      <pc:sldChg chg="del">
        <pc:chgData name="Kiren Nisar (2220781)" userId="S::2220781@student.uwtsd.ac.uk::9c1701e6-6c48-462b-ad28-c73c2ab31c7a" providerId="AD" clId="Web-{4779765B-88A8-532A-5AD0-3B0E96A3CEB1}" dt="2026-07-04T18:19:44.454" v="3"/>
        <pc:sldMkLst>
          <pc:docMk/>
          <pc:sldMk cId="1892468363" sldId="268"/>
        </pc:sldMkLst>
      </pc:sldChg>
      <pc:sldChg chg="modSp del">
        <pc:chgData name="Kiren Nisar (2220781)" userId="S::2220781@student.uwtsd.ac.uk::9c1701e6-6c48-462b-ad28-c73c2ab31c7a" providerId="AD" clId="Web-{4779765B-88A8-532A-5AD0-3B0E96A3CEB1}" dt="2026-07-04T18:49:17.611" v="22"/>
        <pc:sldMkLst>
          <pc:docMk/>
          <pc:sldMk cId="3287063005" sldId="269"/>
        </pc:sldMkLst>
        <pc:spChg chg="mod">
          <ac:chgData name="Kiren Nisar (2220781)" userId="S::2220781@student.uwtsd.ac.uk::9c1701e6-6c48-462b-ad28-c73c2ab31c7a" providerId="AD" clId="Web-{4779765B-88A8-532A-5AD0-3B0E96A3CEB1}" dt="2026-07-04T18:48:28.687" v="21" actId="20577"/>
          <ac:spMkLst>
            <pc:docMk/>
            <pc:sldMk cId="3287063005" sldId="269"/>
            <ac:spMk id="21" creationId="{86222546-0DAE-C2E3-1025-8465CBE8B7E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C31A18-08BD-462A-B263-A0E56AEFCC00}" type="datetimeFigureOut">
              <a:rPr lang="en-GB" smtClean="0"/>
              <a:t>04/07/2026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1141E-F2E3-4036-AF70-DD7703EB6A27}" type="slidenum">
              <a:rPr lang="en-GB" smtClean="0"/>
              <a:t>‹#›</a:t>
            </a:fld>
            <a:endParaRPr lang="en-GB"/>
          </a:p>
        </p:txBody>
      </p:sp>
    </p:spTree>
    <p:extLst>
      <p:ext uri="{BB962C8B-B14F-4D97-AF65-F5344CB8AC3E}">
        <p14:creationId xmlns:p14="http://schemas.microsoft.com/office/powerpoint/2010/main" val="4384403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presentation will define culture and its different elements in a detailed explanation first. Different theories will be discussed to state the impact of culture on the matter of the company’s strategic partnership with the Chinese organisation. The cultural elements which will need to be overcome will be discussed before moving forward to exploring the negotiation strategies to achieve a successful deal.</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C81141E-F2E3-4036-AF70-DD7703EB6A27}" type="slidenum">
              <a:rPr lang="en-GB" smtClean="0"/>
              <a:t>3</a:t>
            </a:fld>
            <a:endParaRPr lang="en-GB"/>
          </a:p>
        </p:txBody>
      </p:sp>
    </p:spTree>
    <p:extLst>
      <p:ext uri="{BB962C8B-B14F-4D97-AF65-F5344CB8AC3E}">
        <p14:creationId xmlns:p14="http://schemas.microsoft.com/office/powerpoint/2010/main" val="33786690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Culture and Its Core Elements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Culture refers to the shared way of life of a group of individuals with a dynamic nature,  which includes various elements (Herlein, 2025). It functions as a plan for understanding the ways people interact with the world and one another. While there are many specific breakdowns, culture is created of core non-material and material elements that shape human societies fundamentally. Symbols are anything that carries a specific meaning that is recognised by individuals living in the same culture, such as religious icons, gestures and flags (Cohen, 2022). Language means the system of symbols through which people communicate, whereas values are the culturally defined standards that serve as a broad form of guidelines for living in a society. Specific convictions and statements are the briefs that people hold to be true, and the expectations or rules that guide societal behaviour are norms.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C81141E-F2E3-4036-AF70-DD7703EB6A27}" type="slidenum">
              <a:rPr lang="en-GB" smtClean="0"/>
              <a:t>4</a:t>
            </a:fld>
            <a:endParaRPr lang="en-GB"/>
          </a:p>
        </p:txBody>
      </p:sp>
    </p:spTree>
    <p:extLst>
      <p:ext uri="{BB962C8B-B14F-4D97-AF65-F5344CB8AC3E}">
        <p14:creationId xmlns:p14="http://schemas.microsoft.com/office/powerpoint/2010/main" val="6978806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Theoretical Underpinning About The Impact of Culture</a:t>
            </a:r>
            <a:endParaRPr lang="en-US"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Hall’s High and Low Context Theory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Edward T. Hall was an anthropologist who argued that the impact of culture in the matter of communication lies in how much explicit words convey information versus the context of the surroundings. Low-context cultures such as Germany, the UK, the US and Switzerland heavily rely on explicit and direct verbal messages (</a:t>
            </a:r>
            <a:r>
              <a:rPr lang="en-GB" sz="1200" kern="1200" dirty="0" err="1">
                <a:solidFill>
                  <a:schemeClr val="tx1"/>
                </a:solidFill>
                <a:effectLst/>
                <a:latin typeface="+mn-lt"/>
                <a:ea typeface="+mn-ea"/>
                <a:cs typeface="+mn-cs"/>
              </a:rPr>
              <a:t>Kertechian</a:t>
            </a:r>
            <a:r>
              <a:rPr lang="en-GB" sz="1200" kern="1200" dirty="0">
                <a:solidFill>
                  <a:schemeClr val="tx1"/>
                </a:solidFill>
                <a:effectLst/>
                <a:latin typeface="+mn-lt"/>
                <a:ea typeface="+mn-ea"/>
                <a:cs typeface="+mn-cs"/>
              </a:rPr>
              <a:t> et al., 2026). On the contrary, in high-context cultures such as Japan or China, the focus is on physical setting, tone, relationship history and non-verbal cues.  Misapplying styles of communication can result in fractured partnerships or lost contracts for the company in China. It means that in terms of the strategic partnership in China, preserving harmony will need to be prioritised </a:t>
            </a:r>
            <a:r>
              <a:rPr lang="en-US" sz="1200" kern="1200" dirty="0">
                <a:solidFill>
                  <a:schemeClr val="tx1"/>
                </a:solidFill>
                <a:effectLst/>
                <a:latin typeface="+mn-lt"/>
                <a:ea typeface="+mn-ea"/>
                <a:cs typeface="+mn-cs"/>
              </a:rPr>
              <a:t>(Evans, 2024)</a:t>
            </a:r>
            <a:r>
              <a:rPr lang="en-GB" sz="120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5"/>
          </p:nvPr>
        </p:nvSpPr>
        <p:spPr/>
        <p:txBody>
          <a:bodyPr/>
          <a:lstStyle/>
          <a:p>
            <a:fld id="{BC81141E-F2E3-4036-AF70-DD7703EB6A27}" type="slidenum">
              <a:rPr lang="en-GB" smtClean="0"/>
              <a:t>5</a:t>
            </a:fld>
            <a:endParaRPr lang="en-GB"/>
          </a:p>
        </p:txBody>
      </p:sp>
    </p:spTree>
    <p:extLst>
      <p:ext uri="{BB962C8B-B14F-4D97-AF65-F5344CB8AC3E}">
        <p14:creationId xmlns:p14="http://schemas.microsoft.com/office/powerpoint/2010/main" val="17125307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Hofstede’s Cultural Dimensions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Geert Hofstede developed a framework which outlined how communication and behaviour are affected by social values, mapping culture along particular dimensions (Nickerson, 2025). The dimensions include indulgence versus restraint, uncertainty avoidance, masculinity versus femininity, orientation, individualism versus collectivism and power distance. As per power distance, the United Kingdom prefers a flat, egalitarian organisational structure, which helps in minimising inequalities, whereas China has a high tolerance for hierarchy. Moreover, China is profoundly collectivist, whereas the UK has an individualist culture, which means that the company will have to focus on organisational loyalty and group harmony.</a:t>
            </a:r>
            <a:endParaRPr lang="en-GB" b="0" dirty="0"/>
          </a:p>
        </p:txBody>
      </p:sp>
      <p:sp>
        <p:nvSpPr>
          <p:cNvPr id="4" name="Slide Number Placeholder 3"/>
          <p:cNvSpPr>
            <a:spLocks noGrp="1"/>
          </p:cNvSpPr>
          <p:nvPr>
            <p:ph type="sldNum" sz="quarter" idx="5"/>
          </p:nvPr>
        </p:nvSpPr>
        <p:spPr/>
        <p:txBody>
          <a:bodyPr/>
          <a:lstStyle/>
          <a:p>
            <a:fld id="{BC81141E-F2E3-4036-AF70-DD7703EB6A27}" type="slidenum">
              <a:rPr lang="en-GB" smtClean="0"/>
              <a:t>6</a:t>
            </a:fld>
            <a:endParaRPr lang="en-GB"/>
          </a:p>
        </p:txBody>
      </p:sp>
    </p:spTree>
    <p:extLst>
      <p:ext uri="{BB962C8B-B14F-4D97-AF65-F5344CB8AC3E}">
        <p14:creationId xmlns:p14="http://schemas.microsoft.com/office/powerpoint/2010/main" val="16284487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Cultural Elements to Overcome</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Aligning Risk Aversion and Time Horizons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Under Hofstede’s Cultural Dimensions, the United Kingdom teens to lean toward higher risk tolerance and short-term normative thinking. On the contrary, the business culture of China showcases a strong form of long-term orientation. Chinese negotiators can have the preference to establish good relationships over a long period before finalising the agreements of partnership.  The timeline will need to avoid applying pressure for immediate decisions, as decision-making in this Asian country depends on extensive stakeholder consensus and consultation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forbes</a:t>
            </a:r>
            <a:r>
              <a:rPr lang="en-US" sz="1200" kern="1200" dirty="0">
                <a:solidFill>
                  <a:schemeClr val="tx1"/>
                </a:solidFill>
                <a:effectLst/>
                <a:latin typeface="+mn-lt"/>
                <a:ea typeface="+mn-ea"/>
                <a:cs typeface="+mn-cs"/>
              </a:rPr>
              <a:t>, 2026)</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Navigating Communication Context and Harmony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gap between the high-context culture and the low-context communication style of the United Kingdom will need to be recognised while approaching the deal. As China operates in a high-context culture, the broader social setting, silence and non-verbal cues need to convey the messages (</a:t>
            </a:r>
            <a:r>
              <a:rPr lang="en-GB" sz="1200" kern="1200" dirty="0" err="1">
                <a:solidFill>
                  <a:schemeClr val="tx1"/>
                </a:solidFill>
                <a:effectLst/>
                <a:latin typeface="+mn-lt"/>
                <a:ea typeface="+mn-ea"/>
                <a:cs typeface="+mn-cs"/>
              </a:rPr>
              <a:t>forbes</a:t>
            </a:r>
            <a:r>
              <a:rPr lang="en-GB" sz="1200" kern="1200" dirty="0">
                <a:solidFill>
                  <a:schemeClr val="tx1"/>
                </a:solidFill>
                <a:effectLst/>
                <a:latin typeface="+mn-lt"/>
                <a:ea typeface="+mn-ea"/>
                <a:cs typeface="+mn-cs"/>
              </a:rPr>
              <a:t>, 2026). The success in this matter depends on the teams avoiding aggressive pushing for immediate commitments. It can disrupt the delicate harmony that is valued by the Chinese partners. Instead, they can allow the relationships to form trust for the contact rather than focusing on the written context.</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C81141E-F2E3-4036-AF70-DD7703EB6A27}" type="slidenum">
              <a:rPr lang="en-GB" smtClean="0"/>
              <a:t>7</a:t>
            </a:fld>
            <a:endParaRPr lang="en-GB"/>
          </a:p>
        </p:txBody>
      </p:sp>
    </p:spTree>
    <p:extLst>
      <p:ext uri="{BB962C8B-B14F-4D97-AF65-F5344CB8AC3E}">
        <p14:creationId xmlns:p14="http://schemas.microsoft.com/office/powerpoint/2010/main" val="40232262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Concept of Relationship Building and ‘Face’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Chinese concept of ‘</a:t>
            </a:r>
            <a:r>
              <a:rPr lang="en-GB" sz="1200" kern="1200" dirty="0" err="1">
                <a:solidFill>
                  <a:schemeClr val="tx1"/>
                </a:solidFill>
                <a:effectLst/>
                <a:latin typeface="+mn-lt"/>
                <a:ea typeface="+mn-ea"/>
                <a:cs typeface="+mn-cs"/>
              </a:rPr>
              <a:t>Mianzi</a:t>
            </a:r>
            <a:r>
              <a:rPr lang="en-GB" sz="1200" kern="1200" dirty="0">
                <a:solidFill>
                  <a:schemeClr val="tx1"/>
                </a:solidFill>
                <a:effectLst/>
                <a:latin typeface="+mn-lt"/>
                <a:ea typeface="+mn-ea"/>
                <a:cs typeface="+mn-cs"/>
              </a:rPr>
              <a:t>’ or ‘face’ aligns closely with Hofstede’s dimension of the need for social cohesion and managing uncertainty (Berger, 2026). Causing someone to lose ‘face’, such as directing or rejecting a point of view, can permanently damage a negotiation. The company will need to protect the dignity of the public and their counterparts at all times by addressing the compromises or disagreements in informal or private meetings. By investing time in social interactions, they can build a strong foundation of reciprocal trust that can result in a mutually beneficial partnership.</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Respecting Collectivism, Status, and Hierarchy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Chinese business culture exhibits collectivism and high power distance, in contrast to the preference of the United Kingdom for individualistic workplace structures. Titles, age and status are significantly respected, whereas the power of decision-making is often highly centralised at the top.  The delegation of the company will have to be led by senior-level executives to reflect the high level of respect for their leadership position. They will also need to ensure the social and group benefits are highlighted through proposals, as they focus on collective well-being against purely individualistic corporate gains (Danziger, 2021).</a:t>
            </a:r>
            <a:endParaRPr lang="en-GB" dirty="0"/>
          </a:p>
        </p:txBody>
      </p:sp>
      <p:sp>
        <p:nvSpPr>
          <p:cNvPr id="4" name="Slide Number Placeholder 3"/>
          <p:cNvSpPr>
            <a:spLocks noGrp="1"/>
          </p:cNvSpPr>
          <p:nvPr>
            <p:ph type="sldNum" sz="quarter" idx="5"/>
          </p:nvPr>
        </p:nvSpPr>
        <p:spPr/>
        <p:txBody>
          <a:bodyPr/>
          <a:lstStyle/>
          <a:p>
            <a:fld id="{BC81141E-F2E3-4036-AF70-DD7703EB6A27}" type="slidenum">
              <a:rPr lang="en-GB" smtClean="0"/>
              <a:t>8</a:t>
            </a:fld>
            <a:endParaRPr lang="en-GB"/>
          </a:p>
        </p:txBody>
      </p:sp>
    </p:spTree>
    <p:extLst>
      <p:ext uri="{BB962C8B-B14F-4D97-AF65-F5344CB8AC3E}">
        <p14:creationId xmlns:p14="http://schemas.microsoft.com/office/powerpoint/2010/main" val="25508415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Negotiation Strategies for a Successful Deal</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Shifting to a Long-Term, Holistic View</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deals in the  United Kingdom are finalised with </a:t>
            </a:r>
            <a:r>
              <a:rPr lang="en-GB" sz="1200" kern="1200" dirty="0" err="1">
                <a:solidFill>
                  <a:schemeClr val="tx1"/>
                </a:solidFill>
                <a:effectLst/>
                <a:latin typeface="+mn-lt"/>
                <a:ea typeface="+mn-ea"/>
                <a:cs typeface="+mn-cs"/>
              </a:rPr>
              <a:t>iconclad</a:t>
            </a:r>
            <a:r>
              <a:rPr lang="en-GB" sz="1200" kern="1200" dirty="0">
                <a:solidFill>
                  <a:schemeClr val="tx1"/>
                </a:solidFill>
                <a:effectLst/>
                <a:latin typeface="+mn-lt"/>
                <a:ea typeface="+mn-ea"/>
                <a:cs typeface="+mn-cs"/>
              </a:rPr>
              <a:t>, exhaustive contract. However, the Chinese approach views the overarching relationship as the main aspect related to success. The negotiation will need to be framed around shared goals and mutual long-term benefits (Evans, 2024). It can allow the strategic partnership to shift from focusing on short-term contractual milestones to evolve through greater flexibility.</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Mastering Indirect Communication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Communication in China tends to be more context-dependent and indirect compared to the direct nature of the business dialogues of the UK. This creates the need to train the teams to learn to navigate subtle hints without rushing (Barnett, 2022). Moreover, the teams will also need to avoid publicly contradicting the counterparts and recognise silent signals. This can help in ensuring a highly respectful environment, where both parties can feel valued.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C81141E-F2E3-4036-AF70-DD7703EB6A27}" type="slidenum">
              <a:rPr lang="en-GB" smtClean="0"/>
              <a:t>9</a:t>
            </a:fld>
            <a:endParaRPr lang="en-GB"/>
          </a:p>
        </p:txBody>
      </p:sp>
    </p:spTree>
    <p:extLst>
      <p:ext uri="{BB962C8B-B14F-4D97-AF65-F5344CB8AC3E}">
        <p14:creationId xmlns:p14="http://schemas.microsoft.com/office/powerpoint/2010/main" val="20858196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Respecting Status and Hierarchy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Business cultures in China place high emphasis on protocol, authority and respect. It creates the need for the firm to ensure that the delegation comprises senior leadership in terms of matric the organisational seniority of the Chinese firm. Additionally, the company will have to rely to cultural intermediaries or liaisons to help handle initial communication, deliver sensitive points and navigate discussions </a:t>
            </a:r>
            <a:r>
              <a:rPr lang="en-US" sz="1200" kern="1200" dirty="0">
                <a:solidFill>
                  <a:schemeClr val="tx1"/>
                </a:solidFill>
                <a:effectLst/>
                <a:latin typeface="+mn-lt"/>
                <a:ea typeface="+mn-ea"/>
                <a:cs typeface="+mn-cs"/>
              </a:rPr>
              <a:t>(Danziger, 2021)</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Prioritising Relationship Building</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role of interpersonal communication is paramount to Chinese business culture, which is often referred to as Guanxi (Langenberg, 2026). It will be important to be prepared to invest time in informal conversations and socialising. Pushing for a rapid transaction, rushing straight to legal terms can be seen as insincere or transactional. Mutual understanding will need to be prerequisites for achieving long-term successful deals in this market.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C81141E-F2E3-4036-AF70-DD7703EB6A27}" type="slidenum">
              <a:rPr lang="en-GB" smtClean="0"/>
              <a:t>10</a:t>
            </a:fld>
            <a:endParaRPr lang="en-GB"/>
          </a:p>
        </p:txBody>
      </p:sp>
    </p:spTree>
    <p:extLst>
      <p:ext uri="{BB962C8B-B14F-4D97-AF65-F5344CB8AC3E}">
        <p14:creationId xmlns:p14="http://schemas.microsoft.com/office/powerpoint/2010/main" val="18287994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352925-B20C-747D-3956-B1CFC06CDF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736B19-E49C-2A86-9D1C-563B2DEABE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B559C0-69FA-13B5-8EAE-E0507726723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Conclusion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presentation has discussed how culture impacts a firm’s strategic decision to consider a strategic partnership with an entity in China. Theories such as Hofstede’s Cultural Dimensions and Hall’s High and Low Context Theory have been linked with explanations. Here, different types of strategies of negotiation have been highlighted, focusing on the importance of culture. Moreover, cultural elements such as hierarchy, communication and relationship building have been discussed as cultural components to deal with.</a:t>
            </a: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2348A389-2423-CB06-85C0-30134B7A9804}"/>
              </a:ext>
            </a:extLst>
          </p:cNvPr>
          <p:cNvSpPr>
            <a:spLocks noGrp="1"/>
          </p:cNvSpPr>
          <p:nvPr>
            <p:ph type="sldNum" sz="quarter" idx="5"/>
          </p:nvPr>
        </p:nvSpPr>
        <p:spPr/>
        <p:txBody>
          <a:bodyPr/>
          <a:lstStyle/>
          <a:p>
            <a:fld id="{BC81141E-F2E3-4036-AF70-DD7703EB6A27}" type="slidenum">
              <a:rPr lang="en-GB" smtClean="0"/>
              <a:t>11</a:t>
            </a:fld>
            <a:endParaRPr lang="en-GB"/>
          </a:p>
        </p:txBody>
      </p:sp>
    </p:spTree>
    <p:extLst>
      <p:ext uri="{BB962C8B-B14F-4D97-AF65-F5344CB8AC3E}">
        <p14:creationId xmlns:p14="http://schemas.microsoft.com/office/powerpoint/2010/main" val="8817575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8.sv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9.jpeg"/><Relationship Id="rId7"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2.svg"/><Relationship Id="rId4" Type="http://schemas.openxmlformats.org/officeDocument/2006/relationships/image" Target="../media/image10.svg"/></Relationships>
</file>

<file path=ppt/slides/_rels/slide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4.svg"/><Relationship Id="rId4" Type="http://schemas.openxmlformats.org/officeDocument/2006/relationships/image" Target="../media/image2.svg"/></Relationships>
</file>

<file path=ppt/slides/_rels/slide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2.svg"/><Relationship Id="rId4" Type="http://schemas.openxmlformats.org/officeDocument/2006/relationships/image" Target="../media/image4.svg"/></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7" Type="http://schemas.openxmlformats.org/officeDocument/2006/relationships/image" Target="../media/image10.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2.svg"/><Relationship Id="rId4" Type="http://schemas.openxmlformats.org/officeDocument/2006/relationships/image" Target="../media/image18.jpeg"/></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0.svg"/><Relationship Id="rId5" Type="http://schemas.openxmlformats.org/officeDocument/2006/relationships/image" Target="../media/image19.svg"/><Relationship Id="rId4" Type="http://schemas.openxmlformats.org/officeDocument/2006/relationships/image" Target="../media/image4.svg"/></Relationships>
</file>

<file path=ppt/slides/_rels/slide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svg"/></Relationships>
</file>

<file path=ppt/slides/_rels/slide1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5.jpeg"/><Relationship Id="rId5" Type="http://schemas.openxmlformats.org/officeDocument/2006/relationships/image" Target="../media/image2.svg"/><Relationship Id="rId4" Type="http://schemas.openxmlformats.org/officeDocument/2006/relationships/image" Target="../media/image4.svg"/></Relationships>
</file>

<file path=ppt/slides/_rels/slide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26.jpeg"/><Relationship Id="rId1" Type="http://schemas.openxmlformats.org/officeDocument/2006/relationships/slideLayout" Target="../slideLayouts/slideLayout7.xml"/><Relationship Id="rId4" Type="http://schemas.openxmlformats.org/officeDocument/2006/relationships/image" Target="../media/image4.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BF6"/>
        </a:solidFill>
        <a:effectLst/>
      </p:bgPr>
    </p:bg>
    <p:spTree>
      <p:nvGrpSpPr>
        <p:cNvPr id="1" name=""/>
        <p:cNvGrpSpPr/>
        <p:nvPr/>
      </p:nvGrpSpPr>
      <p:grpSpPr>
        <a:xfrm>
          <a:off x="0" y="0"/>
          <a:ext cx="0" cy="0"/>
          <a:chOff x="0" y="0"/>
          <a:chExt cx="0" cy="0"/>
        </a:xfrm>
      </p:grpSpPr>
      <p:pic>
        <p:nvPicPr>
          <p:cNvPr id="17" name="Picture 16" descr="World Map Stock Photos, Images and Backgrounds for Free Download">
            <a:extLst>
              <a:ext uri="{FF2B5EF4-FFF2-40B4-BE49-F238E27FC236}">
                <a16:creationId xmlns:a16="http://schemas.microsoft.com/office/drawing/2014/main" id="{D47FA473-0774-B02D-C93E-518D8452172E}"/>
              </a:ext>
            </a:extLst>
          </p:cNvPr>
          <p:cNvPicPr>
            <a:picLocks noChangeAspect="1"/>
          </p:cNvPicPr>
          <p:nvPr/>
        </p:nvPicPr>
        <p:blipFill>
          <a:blip r:embed="rId2">
            <a:alphaModFix amt="20000"/>
          </a:blip>
          <a:stretch>
            <a:fillRect/>
          </a:stretch>
        </p:blipFill>
        <p:spPr>
          <a:xfrm>
            <a:off x="0" y="65314"/>
            <a:ext cx="18288000" cy="10369296"/>
          </a:xfrm>
          <a:prstGeom prst="rect">
            <a:avLst/>
          </a:prstGeom>
        </p:spPr>
      </p:pic>
      <p:sp>
        <p:nvSpPr>
          <p:cNvPr id="2" name="Freeform 2"/>
          <p:cNvSpPr/>
          <p:nvPr/>
        </p:nvSpPr>
        <p:spPr>
          <a:xfrm flipH="1" flipV="1">
            <a:off x="-2667000" y="-1714501"/>
            <a:ext cx="9480190" cy="5730653"/>
          </a:xfrm>
          <a:custGeom>
            <a:avLst/>
            <a:gdLst/>
            <a:ahLst/>
            <a:cxnLst/>
            <a:rect l="l" t="t" r="r" b="b"/>
            <a:pathLst>
              <a:path w="9480190" h="8032306">
                <a:moveTo>
                  <a:pt x="9480190" y="8032306"/>
                </a:moveTo>
                <a:lnTo>
                  <a:pt x="0" y="8032306"/>
                </a:lnTo>
                <a:lnTo>
                  <a:pt x="0" y="0"/>
                </a:lnTo>
                <a:lnTo>
                  <a:pt x="9480190" y="0"/>
                </a:lnTo>
                <a:lnTo>
                  <a:pt x="9480190" y="8032306"/>
                </a:lnTo>
                <a:close/>
              </a:path>
            </a:pathLst>
          </a:custGeom>
          <a:blipFill>
            <a:blip>
              <a:extLst>
                <a:ext uri="{96DAC541-7B7A-43D3-8B79-37D633B846F1}">
                  <asvg:svgBlip xmlns:asvg="http://schemas.microsoft.com/office/drawing/2016/SVG/main" r:embed="rId3"/>
                </a:ext>
              </a:extLst>
            </a:blip>
            <a:stretch>
              <a:fillRect/>
            </a:stretch>
          </a:blipFill>
        </p:spPr>
      </p:sp>
      <p:sp>
        <p:nvSpPr>
          <p:cNvPr id="13" name="TextBox 12">
            <a:extLst>
              <a:ext uri="{FF2B5EF4-FFF2-40B4-BE49-F238E27FC236}">
                <a16:creationId xmlns:a16="http://schemas.microsoft.com/office/drawing/2014/main" id="{63B08E0F-F293-1F92-EED1-AE3F89587376}"/>
              </a:ext>
            </a:extLst>
          </p:cNvPr>
          <p:cNvSpPr txBox="1"/>
          <p:nvPr/>
        </p:nvSpPr>
        <p:spPr>
          <a:xfrm>
            <a:off x="685800" y="1714500"/>
            <a:ext cx="10938118" cy="3754874"/>
          </a:xfrm>
          <a:prstGeom prst="rect">
            <a:avLst/>
          </a:prstGeom>
          <a:noFill/>
        </p:spPr>
        <p:txBody>
          <a:bodyPr wrap="square" lIns="91440" tIns="45720" rIns="91440" bIns="45720" anchor="t">
            <a:spAutoFit/>
          </a:bodyPr>
          <a:lstStyle/>
          <a:p>
            <a:pPr algn="ctr">
              <a:buNone/>
            </a:pPr>
            <a:r>
              <a:rPr lang="en-GB" sz="4000" b="1" dirty="0">
                <a:effectLst/>
                <a:latin typeface="Poppins bold" panose="00000800000000000000" pitchFamily="2" charset="0"/>
                <a:ea typeface="Times New Roman" panose="02020603050405020304" pitchFamily="18" charset="0"/>
                <a:cs typeface="Poppins bold" panose="00000800000000000000" pitchFamily="2" charset="0"/>
              </a:rPr>
              <a:t>Module Name: International Business Communications</a:t>
            </a:r>
            <a:endParaRPr lang="en-US" sz="4000" dirty="0">
              <a:effectLst/>
              <a:latin typeface="Poppins bold" panose="00000800000000000000" pitchFamily="2" charset="0"/>
              <a:ea typeface="Arial" panose="020B0604020202020204" pitchFamily="34" charset="0"/>
              <a:cs typeface="Poppins bold" panose="00000800000000000000" pitchFamily="2" charset="0"/>
            </a:endParaRPr>
          </a:p>
          <a:p>
            <a:pPr algn="ctr">
              <a:buNone/>
            </a:pPr>
            <a:r>
              <a:rPr lang="en-GB" sz="4000" b="1" dirty="0">
                <a:effectLst/>
                <a:latin typeface="Poppins bold" panose="00000800000000000000" pitchFamily="2" charset="0"/>
                <a:ea typeface="Times New Roman" panose="02020603050405020304" pitchFamily="18" charset="0"/>
                <a:cs typeface="Poppins bold" panose="00000800000000000000" pitchFamily="2" charset="0"/>
              </a:rPr>
              <a:t>Module Code: LCBB6023</a:t>
            </a:r>
            <a:endParaRPr lang="en-US" sz="4000" dirty="0">
              <a:effectLst/>
              <a:latin typeface="Poppins bold" panose="00000800000000000000" pitchFamily="2" charset="0"/>
              <a:ea typeface="Arial" panose="020B0604020202020204" pitchFamily="34" charset="0"/>
              <a:cs typeface="Poppins bold" panose="00000800000000000000" pitchFamily="2" charset="0"/>
            </a:endParaRPr>
          </a:p>
          <a:p>
            <a:pPr algn="ctr">
              <a:buNone/>
            </a:pPr>
            <a:endParaRPr lang="en-US" sz="1200" dirty="0">
              <a:effectLst/>
              <a:latin typeface="Poppins bold" panose="00000800000000000000" pitchFamily="2" charset="0"/>
              <a:ea typeface="Arial" panose="020B0604020202020204" pitchFamily="34" charset="0"/>
              <a:cs typeface="Poppins bold" panose="00000800000000000000" pitchFamily="2" charset="0"/>
            </a:endParaRPr>
          </a:p>
          <a:p>
            <a:pPr algn="ctr">
              <a:buNone/>
            </a:pPr>
            <a:r>
              <a:rPr lang="en-GB" sz="2500" b="1" dirty="0">
                <a:effectLst/>
                <a:latin typeface="Poppins bold" panose="00000800000000000000" pitchFamily="2" charset="0"/>
                <a:ea typeface="Times New Roman" panose="02020603050405020304" pitchFamily="18" charset="0"/>
                <a:cs typeface="Poppins bold" panose="00000800000000000000" pitchFamily="2" charset="0"/>
              </a:rPr>
              <a:t>Assignment Title – Component 1: Practical:</a:t>
            </a:r>
            <a:endParaRPr lang="en-US" sz="2500" dirty="0">
              <a:effectLst/>
              <a:latin typeface="Poppins bold" panose="00000800000000000000" pitchFamily="2" charset="0"/>
              <a:ea typeface="Arial" panose="020B0604020202020204" pitchFamily="34" charset="0"/>
              <a:cs typeface="Poppins bold" panose="00000800000000000000" pitchFamily="2" charset="0"/>
            </a:endParaRPr>
          </a:p>
          <a:p>
            <a:pPr algn="ctr">
              <a:buNone/>
            </a:pPr>
            <a:r>
              <a:rPr lang="en-GB" sz="2500" b="1" dirty="0">
                <a:effectLst/>
                <a:latin typeface="Poppins bold" panose="00000800000000000000" pitchFamily="2" charset="0"/>
                <a:ea typeface="Times New Roman" panose="02020603050405020304" pitchFamily="18" charset="0"/>
                <a:cs typeface="Poppins bold" panose="00000800000000000000" pitchFamily="2" charset="0"/>
              </a:rPr>
              <a:t>Individual Presentation</a:t>
            </a:r>
            <a:endParaRPr lang="en-US" sz="2500" dirty="0">
              <a:effectLst/>
              <a:latin typeface="Poppins bold" panose="00000800000000000000" pitchFamily="2" charset="0"/>
              <a:ea typeface="Arial" panose="020B0604020202020204" pitchFamily="34" charset="0"/>
              <a:cs typeface="Poppins bold" panose="00000800000000000000" pitchFamily="2" charset="0"/>
            </a:endParaRPr>
          </a:p>
          <a:p>
            <a:pPr algn="ctr">
              <a:buNone/>
            </a:pPr>
            <a:endParaRPr lang="en-US" sz="1200" dirty="0">
              <a:effectLst/>
              <a:latin typeface="Poppins bold" panose="00000800000000000000" pitchFamily="2" charset="0"/>
              <a:ea typeface="Arial" panose="020B0604020202020204" pitchFamily="34" charset="0"/>
              <a:cs typeface="Poppins bold" panose="00000800000000000000" pitchFamily="2" charset="0"/>
            </a:endParaRPr>
          </a:p>
          <a:p>
            <a:pPr algn="ctr">
              <a:buNone/>
            </a:pPr>
            <a:r>
              <a:rPr lang="en-GB" sz="2000" b="1" dirty="0">
                <a:effectLst/>
                <a:latin typeface="Poppins bold" panose="00000800000000000000" pitchFamily="2" charset="0"/>
                <a:ea typeface="Times New Roman" panose="02020603050405020304" pitchFamily="18" charset="0"/>
                <a:cs typeface="Poppins bold" panose="00000800000000000000" pitchFamily="2" charset="0"/>
              </a:rPr>
              <a:t>Student Name: </a:t>
            </a:r>
            <a:r>
              <a:rPr lang="en-US" sz="2000" b="1" i="0" dirty="0">
                <a:solidFill>
                  <a:srgbClr val="1F1F1F"/>
                </a:solidFill>
                <a:effectLst/>
                <a:latin typeface="Poppins bold" panose="00000800000000000000" pitchFamily="2" charset="0"/>
                <a:cs typeface="Poppins bold" panose="00000800000000000000" pitchFamily="2" charset="0"/>
              </a:rPr>
              <a:t>K Nisar</a:t>
            </a:r>
            <a:endParaRPr lang="en-US" sz="2000" b="1" dirty="0">
              <a:effectLst/>
              <a:latin typeface="Poppins bold" panose="00000800000000000000" pitchFamily="2" charset="0"/>
              <a:ea typeface="Arial" panose="020B0604020202020204" pitchFamily="34" charset="0"/>
              <a:cs typeface="Poppins bold" panose="00000800000000000000" pitchFamily="2" charset="0"/>
            </a:endParaRPr>
          </a:p>
          <a:p>
            <a:pPr algn="ctr"/>
            <a:r>
              <a:rPr lang="en-GB" sz="2000" b="1">
                <a:effectLst/>
                <a:latin typeface="Poppins bold"/>
                <a:ea typeface="Times New Roman" panose="02020603050405020304" pitchFamily="18" charset="0"/>
                <a:cs typeface="Poppins bold"/>
              </a:rPr>
              <a:t>Student ID:</a:t>
            </a:r>
            <a:r>
              <a:rPr lang="en-GB" sz="2000" b="1">
                <a:latin typeface="Poppins bold"/>
                <a:ea typeface="Times New Roman" panose="02020603050405020304" pitchFamily="18" charset="0"/>
                <a:cs typeface="Poppins bold"/>
              </a:rPr>
              <a:t> 2220781</a:t>
            </a:r>
            <a:endParaRPr lang="en-GB" sz="2000" dirty="0">
              <a:latin typeface="Poppins bold" panose="00000800000000000000" pitchFamily="2" charset="0"/>
              <a:cs typeface="Poppins bold" panose="00000800000000000000" pitchFamily="2" charset="0"/>
            </a:endParaRPr>
          </a:p>
        </p:txBody>
      </p:sp>
      <p:pic>
        <p:nvPicPr>
          <p:cNvPr id="15" name="Picture 14" descr="Free Stock Photo of international business agreement | Download Free Images  and Free Illustrations">
            <a:extLst>
              <a:ext uri="{FF2B5EF4-FFF2-40B4-BE49-F238E27FC236}">
                <a16:creationId xmlns:a16="http://schemas.microsoft.com/office/drawing/2014/main" id="{8DE43D41-69F8-3A4A-7E1C-528793AF3089}"/>
              </a:ext>
            </a:extLst>
          </p:cNvPr>
          <p:cNvPicPr>
            <a:picLocks noChangeAspect="1"/>
          </p:cNvPicPr>
          <p:nvPr/>
        </p:nvPicPr>
        <p:blipFill>
          <a:blip r:embed="rId4"/>
          <a:stretch>
            <a:fillRect/>
          </a:stretch>
        </p:blipFill>
        <p:spPr>
          <a:xfrm>
            <a:off x="8763000" y="3609601"/>
            <a:ext cx="7877175" cy="525625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BF6"/>
        </a:solidFill>
        <a:effectLst/>
      </p:bgPr>
    </p:bg>
    <p:spTree>
      <p:nvGrpSpPr>
        <p:cNvPr id="1" name=""/>
        <p:cNvGrpSpPr/>
        <p:nvPr/>
      </p:nvGrpSpPr>
      <p:grpSpPr>
        <a:xfrm>
          <a:off x="0" y="0"/>
          <a:ext cx="0" cy="0"/>
          <a:chOff x="0" y="0"/>
          <a:chExt cx="0" cy="0"/>
        </a:xfrm>
      </p:grpSpPr>
      <p:sp>
        <p:nvSpPr>
          <p:cNvPr id="2" name="Freeform 2"/>
          <p:cNvSpPr/>
          <p:nvPr/>
        </p:nvSpPr>
        <p:spPr>
          <a:xfrm flipV="1">
            <a:off x="12519205" y="6270847"/>
            <a:ext cx="9480190" cy="8032306"/>
          </a:xfrm>
          <a:custGeom>
            <a:avLst/>
            <a:gdLst/>
            <a:ahLst/>
            <a:cxnLst/>
            <a:rect l="l" t="t" r="r" b="b"/>
            <a:pathLst>
              <a:path w="9480190" h="8032306">
                <a:moveTo>
                  <a:pt x="0" y="8032306"/>
                </a:moveTo>
                <a:lnTo>
                  <a:pt x="9480190" y="8032306"/>
                </a:lnTo>
                <a:lnTo>
                  <a:pt x="9480190" y="0"/>
                </a:lnTo>
                <a:lnTo>
                  <a:pt x="0" y="0"/>
                </a:lnTo>
                <a:lnTo>
                  <a:pt x="0" y="8032306"/>
                </a:lnTo>
                <a:close/>
              </a:path>
            </a:pathLst>
          </a:custGeom>
          <a:blipFill>
            <a:blip>
              <a:extLst>
                <a:ext uri="{96DAC541-7B7A-43D3-8B79-37D633B846F1}">
                  <asvg:svgBlip xmlns:asvg="http://schemas.microsoft.com/office/drawing/2016/SVG/main" r:embed="rId3"/>
                </a:ext>
              </a:extLst>
            </a:blip>
            <a:stretch>
              <a:fillRect/>
            </a:stretch>
          </a:blipFill>
        </p:spPr>
      </p:sp>
      <p:sp>
        <p:nvSpPr>
          <p:cNvPr id="3" name="Freeform 3"/>
          <p:cNvSpPr/>
          <p:nvPr/>
        </p:nvSpPr>
        <p:spPr>
          <a:xfrm>
            <a:off x="-817998" y="9498219"/>
            <a:ext cx="4367496" cy="3700460"/>
          </a:xfrm>
          <a:custGeom>
            <a:avLst/>
            <a:gdLst/>
            <a:ahLst/>
            <a:cxnLst/>
            <a:rect l="l" t="t" r="r" b="b"/>
            <a:pathLst>
              <a:path w="4367496" h="3700460">
                <a:moveTo>
                  <a:pt x="0" y="0"/>
                </a:moveTo>
                <a:lnTo>
                  <a:pt x="4367496" y="0"/>
                </a:lnTo>
                <a:lnTo>
                  <a:pt x="4367496" y="3700460"/>
                </a:lnTo>
                <a:lnTo>
                  <a:pt x="0" y="370046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flipH="1">
            <a:off x="-3106025" y="-1754906"/>
            <a:ext cx="6212050" cy="5263301"/>
          </a:xfrm>
          <a:custGeom>
            <a:avLst/>
            <a:gdLst/>
            <a:ahLst/>
            <a:cxnLst/>
            <a:rect l="l" t="t" r="r" b="b"/>
            <a:pathLst>
              <a:path w="6212050" h="5263301">
                <a:moveTo>
                  <a:pt x="6212050" y="0"/>
                </a:moveTo>
                <a:lnTo>
                  <a:pt x="0" y="0"/>
                </a:lnTo>
                <a:lnTo>
                  <a:pt x="0" y="5263301"/>
                </a:lnTo>
                <a:lnTo>
                  <a:pt x="6212050" y="5263301"/>
                </a:lnTo>
                <a:lnTo>
                  <a:pt x="6212050" y="0"/>
                </a:lnTo>
                <a:close/>
              </a:path>
            </a:pathLst>
          </a:custGeom>
          <a:blipFill>
            <a:blip>
              <a:extLst>
                <a:ext uri="{96DAC541-7B7A-43D3-8B79-37D633B846F1}">
                  <asvg:svgBlip xmlns:asvg="http://schemas.microsoft.com/office/drawing/2016/SVG/main" r:embed="rId4"/>
                </a:ext>
              </a:extLst>
            </a:blip>
            <a:stretch>
              <a:fillRect/>
            </a:stretch>
          </a:blipFill>
        </p:spPr>
      </p:sp>
      <p:sp>
        <p:nvSpPr>
          <p:cNvPr id="8" name="TextBox 8"/>
          <p:cNvSpPr txBox="1"/>
          <p:nvPr/>
        </p:nvSpPr>
        <p:spPr>
          <a:xfrm>
            <a:off x="-331047" y="213819"/>
            <a:ext cx="7655952" cy="1231106"/>
          </a:xfrm>
          <a:prstGeom prst="rect">
            <a:avLst/>
          </a:prstGeom>
        </p:spPr>
        <p:txBody>
          <a:bodyPr lIns="0" tIns="0" rIns="0" bIns="0" rtlCol="0" anchor="t">
            <a:spAutoFit/>
          </a:bodyPr>
          <a:lstStyle/>
          <a:p>
            <a:pPr algn="ctr"/>
            <a:r>
              <a:rPr lang="en-US" sz="8000" b="1" spc="-403" dirty="0">
                <a:solidFill>
                  <a:srgbClr val="353132"/>
                </a:solidFill>
                <a:latin typeface="Poppins bold" panose="00000800000000000000" pitchFamily="2" charset="0"/>
                <a:ea typeface="Arial MT Pro Bold"/>
                <a:cs typeface="Poppins bold" panose="00000800000000000000" pitchFamily="2" charset="0"/>
                <a:sym typeface="Arial MT Pro Bold"/>
              </a:rPr>
              <a:t>Introduction</a:t>
            </a:r>
          </a:p>
        </p:txBody>
      </p:sp>
      <p:sp>
        <p:nvSpPr>
          <p:cNvPr id="15" name="TextBox 14">
            <a:extLst>
              <a:ext uri="{FF2B5EF4-FFF2-40B4-BE49-F238E27FC236}">
                <a16:creationId xmlns:a16="http://schemas.microsoft.com/office/drawing/2014/main" id="{ACC7BA0F-32A4-3EE1-559C-250898769B7D}"/>
              </a:ext>
            </a:extLst>
          </p:cNvPr>
          <p:cNvSpPr txBox="1"/>
          <p:nvPr/>
        </p:nvSpPr>
        <p:spPr>
          <a:xfrm>
            <a:off x="7349066" y="1744779"/>
            <a:ext cx="10481734" cy="830997"/>
          </a:xfrm>
          <a:prstGeom prst="rect">
            <a:avLst/>
          </a:prstGeom>
          <a:noFill/>
        </p:spPr>
        <p:txBody>
          <a:bodyPr wrap="square">
            <a:spAutoFit/>
          </a:bodyPr>
          <a:lstStyle/>
          <a:p>
            <a:pPr marL="342900" lvl="0" indent="-342900" algn="just">
              <a:buFont typeface="Wingdings" panose="05000000000000000000" pitchFamily="2" charset="2"/>
              <a:buChar char="q"/>
            </a:pPr>
            <a:r>
              <a:rPr lang="en-GB" sz="2400" u="none" strike="noStrike" dirty="0">
                <a:effectLst/>
                <a:latin typeface="Popins"/>
                <a:ea typeface="Times New Roman" panose="02020603050405020304" pitchFamily="18" charset="0"/>
                <a:cs typeface="Times New Roman" panose="02020603050405020304" pitchFamily="18" charset="0"/>
              </a:rPr>
              <a:t>This presentation will be based on a scenario where a company based in the United Kingdom is considering a strategic partnership with a company in China.</a:t>
            </a:r>
            <a:endParaRPr lang="en-US" sz="2400" u="none" strike="noStrike" dirty="0">
              <a:effectLst/>
              <a:latin typeface="Popins"/>
              <a:ea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165E4C62-E222-2CF6-0351-5366513B6048}"/>
              </a:ext>
            </a:extLst>
          </p:cNvPr>
          <p:cNvSpPr txBox="1"/>
          <p:nvPr/>
        </p:nvSpPr>
        <p:spPr>
          <a:xfrm>
            <a:off x="1229043" y="7341892"/>
            <a:ext cx="12564532" cy="1200329"/>
          </a:xfrm>
          <a:prstGeom prst="rect">
            <a:avLst/>
          </a:prstGeom>
          <a:noFill/>
        </p:spPr>
        <p:txBody>
          <a:bodyPr wrap="square">
            <a:spAutoFit/>
          </a:bodyPr>
          <a:lstStyle>
            <a:defPPr>
              <a:defRPr lang="en-US"/>
            </a:defPPr>
            <a:lvl1pPr marL="342900" lvl="0" indent="-342900" algn="just">
              <a:buFont typeface="Wingdings" panose="05000000000000000000" pitchFamily="2" charset="2"/>
              <a:buChar char="q"/>
              <a:defRPr sz="2400" u="none" strike="noStrike">
                <a:effectLst/>
                <a:latin typeface="Popins"/>
                <a:ea typeface="Times New Roman" panose="02020603050405020304" pitchFamily="18" charset="0"/>
                <a:cs typeface="Times New Roman" panose="02020603050405020304" pitchFamily="18" charset="0"/>
              </a:defRPr>
            </a:lvl1pPr>
          </a:lstStyle>
          <a:p>
            <a:r>
              <a:rPr lang="en-GB" dirty="0"/>
              <a:t>The aspects which will be covered in this matter include cultural components to deal with, negotiation strategies, and the significance of cultural adaptability and awareness within cross-cultural negotiations.</a:t>
            </a:r>
            <a:endParaRPr lang="en-US" dirty="0"/>
          </a:p>
        </p:txBody>
      </p:sp>
      <p:pic>
        <p:nvPicPr>
          <p:cNvPr id="18" name="Picture 17" descr="Culture and International Business">
            <a:extLst>
              <a:ext uri="{FF2B5EF4-FFF2-40B4-BE49-F238E27FC236}">
                <a16:creationId xmlns:a16="http://schemas.microsoft.com/office/drawing/2014/main" id="{E5F449A1-466A-F4A4-99C0-8D9C6ED4A29E}"/>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046792" y="2025128"/>
            <a:ext cx="5827332" cy="460052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19" name="Picture 18" descr="Company culture Vector Images &amp; Graphics for Commercial Use | VectorStock">
            <a:extLst>
              <a:ext uri="{FF2B5EF4-FFF2-40B4-BE49-F238E27FC236}">
                <a16:creationId xmlns:a16="http://schemas.microsoft.com/office/drawing/2014/main" id="{C01EDCDE-0B4D-C314-B0EE-B387178AAE8B}"/>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8083658" y="3133525"/>
            <a:ext cx="9533983" cy="3278536"/>
          </a:xfrm>
          <a:prstGeom prst="rect">
            <a:avLst/>
          </a:prstGeom>
          <a:ln>
            <a:noFill/>
          </a:ln>
          <a:effectLst>
            <a:softEdge rad="112500"/>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BF6"/>
        </a:solidFill>
        <a:effectLst/>
      </p:bgPr>
    </p:bg>
    <p:spTree>
      <p:nvGrpSpPr>
        <p:cNvPr id="1" name=""/>
        <p:cNvGrpSpPr/>
        <p:nvPr/>
      </p:nvGrpSpPr>
      <p:grpSpPr>
        <a:xfrm>
          <a:off x="0" y="0"/>
          <a:ext cx="0" cy="0"/>
          <a:chOff x="0" y="0"/>
          <a:chExt cx="0" cy="0"/>
        </a:xfrm>
      </p:grpSpPr>
      <p:sp>
        <p:nvSpPr>
          <p:cNvPr id="2" name="Freeform 2"/>
          <p:cNvSpPr/>
          <p:nvPr/>
        </p:nvSpPr>
        <p:spPr>
          <a:xfrm flipH="1">
            <a:off x="-2578051" y="7734300"/>
            <a:ext cx="7767679" cy="6581343"/>
          </a:xfrm>
          <a:custGeom>
            <a:avLst/>
            <a:gdLst/>
            <a:ahLst/>
            <a:cxnLst/>
            <a:rect l="l" t="t" r="r" b="b"/>
            <a:pathLst>
              <a:path w="7767679" h="6581343">
                <a:moveTo>
                  <a:pt x="7767679" y="0"/>
                </a:moveTo>
                <a:lnTo>
                  <a:pt x="0" y="0"/>
                </a:lnTo>
                <a:lnTo>
                  <a:pt x="0" y="6581342"/>
                </a:lnTo>
                <a:lnTo>
                  <a:pt x="7767679" y="6581342"/>
                </a:lnTo>
                <a:lnTo>
                  <a:pt x="7767679" y="0"/>
                </a:lnTo>
                <a:close/>
              </a:path>
            </a:pathLst>
          </a:custGeom>
          <a:blipFill>
            <a:blip>
              <a:extLst>
                <a:ext uri="{96DAC541-7B7A-43D3-8B79-37D633B846F1}">
                  <asvg:svgBlip xmlns:asvg="http://schemas.microsoft.com/office/drawing/2016/SVG/main" r:embed="rId3"/>
                </a:ext>
              </a:extLst>
            </a:blip>
            <a:stretch>
              <a:fillRect/>
            </a:stretch>
          </a:blipFill>
        </p:spPr>
      </p:sp>
      <p:sp>
        <p:nvSpPr>
          <p:cNvPr id="3" name="Freeform 3"/>
          <p:cNvSpPr/>
          <p:nvPr/>
        </p:nvSpPr>
        <p:spPr>
          <a:xfrm flipH="1">
            <a:off x="-1671016" y="-2279475"/>
            <a:ext cx="3904498" cy="3308175"/>
          </a:xfrm>
          <a:custGeom>
            <a:avLst/>
            <a:gdLst/>
            <a:ahLst/>
            <a:cxnLst/>
            <a:rect l="l" t="t" r="r" b="b"/>
            <a:pathLst>
              <a:path w="3904498" h="3308175">
                <a:moveTo>
                  <a:pt x="3904499" y="0"/>
                </a:moveTo>
                <a:lnTo>
                  <a:pt x="0" y="0"/>
                </a:lnTo>
                <a:lnTo>
                  <a:pt x="0" y="3308175"/>
                </a:lnTo>
                <a:lnTo>
                  <a:pt x="3904499" y="3308175"/>
                </a:lnTo>
                <a:lnTo>
                  <a:pt x="3904499" y="0"/>
                </a:lnTo>
                <a:close/>
              </a:path>
            </a:pathLst>
          </a:custGeom>
          <a:blipFill>
            <a:blip>
              <a:extLst>
                <a:ext uri="{96DAC541-7B7A-43D3-8B79-37D633B846F1}">
                  <asvg:svgBlip xmlns:asvg="http://schemas.microsoft.com/office/drawing/2016/SVG/main" r:embed="rId3"/>
                </a:ext>
              </a:extLst>
            </a:blip>
            <a:stretch>
              <a:fillRect/>
            </a:stretch>
          </a:blipFill>
        </p:spPr>
      </p:sp>
      <p:sp>
        <p:nvSpPr>
          <p:cNvPr id="4" name="Freeform 4"/>
          <p:cNvSpPr/>
          <p:nvPr/>
        </p:nvSpPr>
        <p:spPr>
          <a:xfrm flipH="1">
            <a:off x="17548648" y="8380158"/>
            <a:ext cx="3904498" cy="3308175"/>
          </a:xfrm>
          <a:custGeom>
            <a:avLst/>
            <a:gdLst/>
            <a:ahLst/>
            <a:cxnLst/>
            <a:rect l="l" t="t" r="r" b="b"/>
            <a:pathLst>
              <a:path w="3904498" h="3308175">
                <a:moveTo>
                  <a:pt x="3904498" y="0"/>
                </a:moveTo>
                <a:lnTo>
                  <a:pt x="0" y="0"/>
                </a:lnTo>
                <a:lnTo>
                  <a:pt x="0" y="3308175"/>
                </a:lnTo>
                <a:lnTo>
                  <a:pt x="3904498" y="3308175"/>
                </a:lnTo>
                <a:lnTo>
                  <a:pt x="3904498" y="0"/>
                </a:lnTo>
                <a:close/>
              </a:path>
            </a:pathLst>
          </a:custGeom>
          <a:blipFill>
            <a:blip>
              <a:extLst>
                <a:ext uri="{96DAC541-7B7A-43D3-8B79-37D633B846F1}">
                  <asvg:svgBlip xmlns:asvg="http://schemas.microsoft.com/office/drawing/2016/SVG/main" r:embed="rId3"/>
                </a:ext>
              </a:extLst>
            </a:blip>
            <a:stretch>
              <a:fillRect/>
            </a:stretch>
          </a:blipFill>
        </p:spPr>
      </p:sp>
      <p:pic>
        <p:nvPicPr>
          <p:cNvPr id="38" name="Picture 37" descr="What Do We Really Mean When We Say Culture?">
            <a:extLst>
              <a:ext uri="{FF2B5EF4-FFF2-40B4-BE49-F238E27FC236}">
                <a16:creationId xmlns:a16="http://schemas.microsoft.com/office/drawing/2014/main" id="{38CE3917-EEB8-9085-4DFE-786618BC24CD}"/>
              </a:ext>
            </a:extLst>
          </p:cNvPr>
          <p:cNvPicPr>
            <a:picLocks noChangeAspect="1"/>
          </p:cNvPicPr>
          <p:nvPr/>
        </p:nvPicPr>
        <p:blipFill>
          <a:blip r:embed="rId4"/>
          <a:stretch>
            <a:fillRect/>
          </a:stretch>
        </p:blipFill>
        <p:spPr>
          <a:xfrm>
            <a:off x="680829" y="799535"/>
            <a:ext cx="8573348" cy="571556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grpSp>
        <p:nvGrpSpPr>
          <p:cNvPr id="34" name="Group 33">
            <a:extLst>
              <a:ext uri="{FF2B5EF4-FFF2-40B4-BE49-F238E27FC236}">
                <a16:creationId xmlns:a16="http://schemas.microsoft.com/office/drawing/2014/main" id="{979AABB1-40AE-1239-EABF-5BC5A53A691C}"/>
              </a:ext>
            </a:extLst>
          </p:cNvPr>
          <p:cNvGrpSpPr/>
          <p:nvPr/>
        </p:nvGrpSpPr>
        <p:grpSpPr>
          <a:xfrm>
            <a:off x="6882161" y="3721411"/>
            <a:ext cx="10938751" cy="1330036"/>
            <a:chOff x="4377448" y="441603"/>
            <a:chExt cx="10938751" cy="1330036"/>
          </a:xfrm>
        </p:grpSpPr>
        <p:sp>
          <p:nvSpPr>
            <p:cNvPr id="5" name="Freeform 5"/>
            <p:cNvSpPr/>
            <p:nvPr/>
          </p:nvSpPr>
          <p:spPr>
            <a:xfrm>
              <a:off x="4377448" y="441603"/>
              <a:ext cx="10938751" cy="1330036"/>
            </a:xfrm>
            <a:custGeom>
              <a:avLst/>
              <a:gdLst/>
              <a:ahLst/>
              <a:cxnLst/>
              <a:rect l="l" t="t" r="r" b="b"/>
              <a:pathLst>
                <a:path w="7315200" h="1330036">
                  <a:moveTo>
                    <a:pt x="0" y="0"/>
                  </a:moveTo>
                  <a:lnTo>
                    <a:pt x="7315200" y="0"/>
                  </a:lnTo>
                  <a:lnTo>
                    <a:pt x="7315200" y="1330036"/>
                  </a:lnTo>
                  <a:lnTo>
                    <a:pt x="0" y="1330036"/>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24" name="TextBox 23">
              <a:extLst>
                <a:ext uri="{FF2B5EF4-FFF2-40B4-BE49-F238E27FC236}">
                  <a16:creationId xmlns:a16="http://schemas.microsoft.com/office/drawing/2014/main" id="{3250E40D-C670-CB5D-7434-107085900A8B}"/>
                </a:ext>
              </a:extLst>
            </p:cNvPr>
            <p:cNvSpPr txBox="1"/>
            <p:nvPr/>
          </p:nvSpPr>
          <p:spPr>
            <a:xfrm>
              <a:off x="4758448" y="732897"/>
              <a:ext cx="10159818" cy="830997"/>
            </a:xfrm>
            <a:prstGeom prst="rect">
              <a:avLst/>
            </a:prstGeom>
            <a:noFill/>
          </p:spPr>
          <p:txBody>
            <a:bodyPr wrap="square">
              <a:spAutoFit/>
            </a:bodyPr>
            <a:lstStyle>
              <a:defPPr>
                <a:defRPr lang="en-US"/>
              </a:defPPr>
              <a:lvl1pPr marL="342900" lvl="0" indent="-342900" algn="just">
                <a:buFont typeface="Wingdings" panose="05000000000000000000" pitchFamily="2" charset="2"/>
                <a:buChar char="q"/>
                <a:defRPr sz="2400" u="none" strike="noStrike">
                  <a:effectLst/>
                  <a:latin typeface="Popins"/>
                  <a:ea typeface="Times New Roman" panose="02020603050405020304" pitchFamily="18" charset="0"/>
                  <a:cs typeface="Times New Roman" panose="02020603050405020304" pitchFamily="18" charset="0"/>
                </a:defRPr>
              </a:lvl1pPr>
            </a:lstStyle>
            <a:p>
              <a:pPr>
                <a:buFont typeface="Wingdings" panose="05000000000000000000" pitchFamily="2" charset="2"/>
                <a:buChar char="ü"/>
              </a:pPr>
              <a:r>
                <a:rPr lang="en-GB" dirty="0"/>
                <a:t>Culture encompasses socially transmitted material objects, customs, values, beliefs and behaviours, acting as a blueprint for the society.</a:t>
              </a:r>
              <a:endParaRPr lang="en-US" dirty="0"/>
            </a:p>
          </p:txBody>
        </p:sp>
      </p:grpSp>
      <p:grpSp>
        <p:nvGrpSpPr>
          <p:cNvPr id="33" name="Group 32">
            <a:extLst>
              <a:ext uri="{FF2B5EF4-FFF2-40B4-BE49-F238E27FC236}">
                <a16:creationId xmlns:a16="http://schemas.microsoft.com/office/drawing/2014/main" id="{3E8B78CC-9748-C0A7-5BBA-1BE81155B3A5}"/>
              </a:ext>
            </a:extLst>
          </p:cNvPr>
          <p:cNvGrpSpPr/>
          <p:nvPr/>
        </p:nvGrpSpPr>
        <p:grpSpPr>
          <a:xfrm>
            <a:off x="5289883" y="5596283"/>
            <a:ext cx="12531029" cy="1330036"/>
            <a:chOff x="417044" y="3337573"/>
            <a:chExt cx="12531029" cy="1330036"/>
          </a:xfrm>
        </p:grpSpPr>
        <p:sp>
          <p:nvSpPr>
            <p:cNvPr id="30" name="Freeform 5">
              <a:extLst>
                <a:ext uri="{FF2B5EF4-FFF2-40B4-BE49-F238E27FC236}">
                  <a16:creationId xmlns:a16="http://schemas.microsoft.com/office/drawing/2014/main" id="{F5F7027E-7EC6-B8CB-EF9B-044B21E89BE7}"/>
                </a:ext>
              </a:extLst>
            </p:cNvPr>
            <p:cNvSpPr/>
            <p:nvPr/>
          </p:nvSpPr>
          <p:spPr>
            <a:xfrm>
              <a:off x="417044" y="3337573"/>
              <a:ext cx="12531029" cy="1330036"/>
            </a:xfrm>
            <a:custGeom>
              <a:avLst/>
              <a:gdLst/>
              <a:ahLst/>
              <a:cxnLst/>
              <a:rect l="l" t="t" r="r" b="b"/>
              <a:pathLst>
                <a:path w="7315200" h="1330036">
                  <a:moveTo>
                    <a:pt x="0" y="0"/>
                  </a:moveTo>
                  <a:lnTo>
                    <a:pt x="7315200" y="0"/>
                  </a:lnTo>
                  <a:lnTo>
                    <a:pt x="7315200" y="1330036"/>
                  </a:lnTo>
                  <a:lnTo>
                    <a:pt x="0" y="1330036"/>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26" name="TextBox 25">
              <a:extLst>
                <a:ext uri="{FF2B5EF4-FFF2-40B4-BE49-F238E27FC236}">
                  <a16:creationId xmlns:a16="http://schemas.microsoft.com/office/drawing/2014/main" id="{97C924A8-0D03-270A-20D7-4E35FD0F8936}"/>
                </a:ext>
              </a:extLst>
            </p:cNvPr>
            <p:cNvSpPr txBox="1"/>
            <p:nvPr/>
          </p:nvSpPr>
          <p:spPr>
            <a:xfrm>
              <a:off x="908292" y="3628867"/>
              <a:ext cx="11548532" cy="830997"/>
            </a:xfrm>
            <a:prstGeom prst="rect">
              <a:avLst/>
            </a:prstGeom>
            <a:noFill/>
          </p:spPr>
          <p:txBody>
            <a:bodyPr wrap="square">
              <a:spAutoFit/>
            </a:bodyPr>
            <a:lstStyle>
              <a:defPPr>
                <a:defRPr lang="en-US"/>
              </a:defPPr>
              <a:lvl1pPr marL="342900" lvl="0" indent="-342900" algn="just">
                <a:buFont typeface="Wingdings" panose="05000000000000000000" pitchFamily="2" charset="2"/>
                <a:buChar char="ü"/>
                <a:defRPr sz="2400" u="none" strike="noStrike">
                  <a:effectLst/>
                  <a:latin typeface="Popins"/>
                  <a:ea typeface="Times New Roman" panose="02020603050405020304" pitchFamily="18" charset="0"/>
                  <a:cs typeface="Times New Roman" panose="02020603050405020304" pitchFamily="18" charset="0"/>
                </a:defRPr>
              </a:lvl1pPr>
            </a:lstStyle>
            <a:p>
              <a:r>
                <a:rPr lang="en-GB" dirty="0"/>
                <a:t>There are many functions of these elements, such as values helping people to distinguish between what is desirable, right and good.</a:t>
              </a:r>
              <a:endParaRPr lang="en-US" dirty="0"/>
            </a:p>
          </p:txBody>
        </p:sp>
      </p:grpSp>
      <p:grpSp>
        <p:nvGrpSpPr>
          <p:cNvPr id="35" name="Group 34">
            <a:extLst>
              <a:ext uri="{FF2B5EF4-FFF2-40B4-BE49-F238E27FC236}">
                <a16:creationId xmlns:a16="http://schemas.microsoft.com/office/drawing/2014/main" id="{B8921DA3-894B-1C05-D808-13B009FCAE13}"/>
              </a:ext>
            </a:extLst>
          </p:cNvPr>
          <p:cNvGrpSpPr/>
          <p:nvPr/>
        </p:nvGrpSpPr>
        <p:grpSpPr>
          <a:xfrm>
            <a:off x="3429001" y="7471154"/>
            <a:ext cx="14391912" cy="1330036"/>
            <a:chOff x="5057141" y="5276443"/>
            <a:chExt cx="12531029" cy="1330036"/>
          </a:xfrm>
        </p:grpSpPr>
        <p:sp>
          <p:nvSpPr>
            <p:cNvPr id="32" name="Freeform 5">
              <a:extLst>
                <a:ext uri="{FF2B5EF4-FFF2-40B4-BE49-F238E27FC236}">
                  <a16:creationId xmlns:a16="http://schemas.microsoft.com/office/drawing/2014/main" id="{C6EB5D5D-77CF-D7D6-B24D-D4C1BD42E5C5}"/>
                </a:ext>
              </a:extLst>
            </p:cNvPr>
            <p:cNvSpPr/>
            <p:nvPr/>
          </p:nvSpPr>
          <p:spPr>
            <a:xfrm>
              <a:off x="5057141" y="5276443"/>
              <a:ext cx="12531029" cy="1330036"/>
            </a:xfrm>
            <a:custGeom>
              <a:avLst/>
              <a:gdLst/>
              <a:ahLst/>
              <a:cxnLst/>
              <a:rect l="l" t="t" r="r" b="b"/>
              <a:pathLst>
                <a:path w="7315200" h="1330036">
                  <a:moveTo>
                    <a:pt x="0" y="0"/>
                  </a:moveTo>
                  <a:lnTo>
                    <a:pt x="7315200" y="0"/>
                  </a:lnTo>
                  <a:lnTo>
                    <a:pt x="7315200" y="1330036"/>
                  </a:lnTo>
                  <a:lnTo>
                    <a:pt x="0" y="1330036"/>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28" name="TextBox 27">
              <a:extLst>
                <a:ext uri="{FF2B5EF4-FFF2-40B4-BE49-F238E27FC236}">
                  <a16:creationId xmlns:a16="http://schemas.microsoft.com/office/drawing/2014/main" id="{60828BD8-6C2E-F734-AC4F-AD336233C7C8}"/>
                </a:ext>
              </a:extLst>
            </p:cNvPr>
            <p:cNvSpPr txBox="1"/>
            <p:nvPr/>
          </p:nvSpPr>
          <p:spPr>
            <a:xfrm>
              <a:off x="5548389" y="5525962"/>
              <a:ext cx="11548532" cy="830997"/>
            </a:xfrm>
            <a:prstGeom prst="rect">
              <a:avLst/>
            </a:prstGeom>
            <a:noFill/>
          </p:spPr>
          <p:txBody>
            <a:bodyPr wrap="square">
              <a:spAutoFit/>
            </a:bodyPr>
            <a:lstStyle>
              <a:defPPr>
                <a:defRPr lang="en-US"/>
              </a:defPPr>
              <a:lvl1pPr marL="342900" lvl="0" indent="-342900" algn="just">
                <a:buFont typeface="Wingdings" panose="05000000000000000000" pitchFamily="2" charset="2"/>
                <a:buChar char="ü"/>
                <a:defRPr sz="2400" u="none" strike="noStrike">
                  <a:effectLst/>
                  <a:latin typeface="Popins"/>
                  <a:ea typeface="Times New Roman" panose="02020603050405020304" pitchFamily="18" charset="0"/>
                  <a:cs typeface="Times New Roman" panose="02020603050405020304" pitchFamily="18" charset="0"/>
                </a:defRPr>
              </a:lvl1pPr>
            </a:lstStyle>
            <a:p>
              <a:r>
                <a:rPr lang="en-GB" dirty="0"/>
                <a:t>It is dynamism, meaning that it changes and adapts over time in response to cross-cultural exchanges, innovations and new environments </a:t>
              </a:r>
              <a:r>
                <a:rPr lang="en-US" dirty="0"/>
                <a:t>(Herlein, 2025)</a:t>
              </a:r>
              <a:r>
                <a:rPr lang="en-GB" dirty="0"/>
                <a:t>. </a:t>
              </a:r>
              <a:endParaRPr lang="en-US" dirty="0"/>
            </a:p>
          </p:txBody>
        </p:sp>
      </p:grpSp>
      <p:sp>
        <p:nvSpPr>
          <p:cNvPr id="37" name="TextBox 36">
            <a:extLst>
              <a:ext uri="{FF2B5EF4-FFF2-40B4-BE49-F238E27FC236}">
                <a16:creationId xmlns:a16="http://schemas.microsoft.com/office/drawing/2014/main" id="{C0E07B8E-5DA8-EF2D-B1E6-E5B0D77B8433}"/>
              </a:ext>
            </a:extLst>
          </p:cNvPr>
          <p:cNvSpPr txBox="1"/>
          <p:nvPr/>
        </p:nvSpPr>
        <p:spPr>
          <a:xfrm>
            <a:off x="10274170" y="208537"/>
            <a:ext cx="7991707" cy="2554545"/>
          </a:xfrm>
          <a:prstGeom prst="rect">
            <a:avLst/>
          </a:prstGeom>
        </p:spPr>
        <p:txBody>
          <a:bodyPr wrap="square" lIns="0" tIns="0" rIns="0" bIns="0" rtlCol="0" anchor="t">
            <a:spAutoFit/>
          </a:bodyPr>
          <a:lstStyle>
            <a:defPPr>
              <a:defRPr lang="en-US"/>
            </a:defPPr>
            <a:lvl1pPr algn="ctr">
              <a:defRPr sz="8000" b="1" spc="-403">
                <a:solidFill>
                  <a:srgbClr val="353132"/>
                </a:solidFill>
                <a:latin typeface="Poppins bold" panose="00000800000000000000" pitchFamily="2" charset="0"/>
                <a:ea typeface="Arial MT Pro Bold"/>
                <a:cs typeface="Poppins bold" panose="00000800000000000000" pitchFamily="2" charset="0"/>
              </a:defRPr>
            </a:lvl1pPr>
          </a:lstStyle>
          <a:p>
            <a:r>
              <a:rPr lang="en-GB" dirty="0"/>
              <a:t>Culture and Its Core Elements</a:t>
            </a:r>
            <a:endParaRPr lang="en-US" dirty="0"/>
          </a:p>
        </p:txBody>
      </p:sp>
      <p:sp>
        <p:nvSpPr>
          <p:cNvPr id="40" name="TextBox 39">
            <a:extLst>
              <a:ext uri="{FF2B5EF4-FFF2-40B4-BE49-F238E27FC236}">
                <a16:creationId xmlns:a16="http://schemas.microsoft.com/office/drawing/2014/main" id="{72844BDD-7DE9-C11B-7D06-80F51ED9DEEA}"/>
              </a:ext>
            </a:extLst>
          </p:cNvPr>
          <p:cNvSpPr txBox="1"/>
          <p:nvPr/>
        </p:nvSpPr>
        <p:spPr>
          <a:xfrm>
            <a:off x="4446184" y="6755368"/>
            <a:ext cx="1042638" cy="246221"/>
          </a:xfrm>
          <a:prstGeom prst="rect">
            <a:avLst/>
          </a:prstGeom>
          <a:noFill/>
        </p:spPr>
        <p:txBody>
          <a:bodyPr wrap="square">
            <a:spAutoFit/>
          </a:bodyPr>
          <a:lstStyle/>
          <a:p>
            <a:pPr algn="ctr"/>
            <a:r>
              <a:rPr lang="en-US" sz="1000" dirty="0">
                <a:latin typeface="Popins"/>
              </a:rPr>
              <a:t>(Herlein, 2025)</a:t>
            </a:r>
            <a:endParaRPr lang="en-GB" sz="1000" dirty="0">
              <a:latin typeface="Popin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BF6"/>
        </a:solidFill>
        <a:effectLst/>
      </p:bgPr>
    </p:bg>
    <p:spTree>
      <p:nvGrpSpPr>
        <p:cNvPr id="1" name=""/>
        <p:cNvGrpSpPr/>
        <p:nvPr/>
      </p:nvGrpSpPr>
      <p:grpSpPr>
        <a:xfrm>
          <a:off x="0" y="0"/>
          <a:ext cx="0" cy="0"/>
          <a:chOff x="0" y="0"/>
          <a:chExt cx="0" cy="0"/>
        </a:xfrm>
      </p:grpSpPr>
      <p:pic>
        <p:nvPicPr>
          <p:cNvPr id="22" name="Picture 21" descr="Hofstede's Cultural Dimensions: Explanation, Limitation, and Examples -  Parsadi">
            <a:extLst>
              <a:ext uri="{FF2B5EF4-FFF2-40B4-BE49-F238E27FC236}">
                <a16:creationId xmlns:a16="http://schemas.microsoft.com/office/drawing/2014/main" id="{72BB0696-F0BB-A1A3-AA63-FF172FB87FD0}"/>
              </a:ext>
            </a:extLst>
          </p:cNvPr>
          <p:cNvPicPr>
            <a:picLocks noChangeAspect="1"/>
          </p:cNvPicPr>
          <p:nvPr/>
        </p:nvPicPr>
        <p:blipFill>
          <a:blip r:embed="rId3">
            <a:alphaModFix amt="17000"/>
          </a:blip>
          <a:stretch>
            <a:fillRect/>
          </a:stretch>
        </p:blipFill>
        <p:spPr>
          <a:xfrm>
            <a:off x="-86365" y="-42738"/>
            <a:ext cx="18374365" cy="10329738"/>
          </a:xfrm>
          <a:prstGeom prst="rect">
            <a:avLst/>
          </a:prstGeom>
        </p:spPr>
      </p:pic>
      <p:sp>
        <p:nvSpPr>
          <p:cNvPr id="2" name="Freeform 2"/>
          <p:cNvSpPr/>
          <p:nvPr/>
        </p:nvSpPr>
        <p:spPr>
          <a:xfrm>
            <a:off x="2621239" y="4336127"/>
            <a:ext cx="3974041" cy="3872883"/>
          </a:xfrm>
          <a:custGeom>
            <a:avLst/>
            <a:gdLst/>
            <a:ahLst/>
            <a:cxnLst/>
            <a:rect l="l" t="t" r="r" b="b"/>
            <a:pathLst>
              <a:path w="3974041" h="3872883">
                <a:moveTo>
                  <a:pt x="0" y="0"/>
                </a:moveTo>
                <a:lnTo>
                  <a:pt x="3974041" y="0"/>
                </a:lnTo>
                <a:lnTo>
                  <a:pt x="3974041" y="3872883"/>
                </a:lnTo>
                <a:lnTo>
                  <a:pt x="0" y="3872883"/>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3" name="Freeform 3"/>
          <p:cNvSpPr/>
          <p:nvPr/>
        </p:nvSpPr>
        <p:spPr>
          <a:xfrm>
            <a:off x="7293464" y="4302943"/>
            <a:ext cx="3974041" cy="3767503"/>
          </a:xfrm>
          <a:custGeom>
            <a:avLst/>
            <a:gdLst/>
            <a:ahLst/>
            <a:cxnLst/>
            <a:rect l="l" t="t" r="r" b="b"/>
            <a:pathLst>
              <a:path w="3974041" h="3872883">
                <a:moveTo>
                  <a:pt x="0" y="0"/>
                </a:moveTo>
                <a:lnTo>
                  <a:pt x="3974041" y="0"/>
                </a:lnTo>
                <a:lnTo>
                  <a:pt x="3974041" y="3872883"/>
                </a:lnTo>
                <a:lnTo>
                  <a:pt x="0" y="3872883"/>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a:off x="11965690" y="4336128"/>
            <a:ext cx="3974041" cy="3425244"/>
          </a:xfrm>
          <a:custGeom>
            <a:avLst/>
            <a:gdLst/>
            <a:ahLst/>
            <a:cxnLst/>
            <a:rect l="l" t="t" r="r" b="b"/>
            <a:pathLst>
              <a:path w="3974041" h="3872883">
                <a:moveTo>
                  <a:pt x="0" y="0"/>
                </a:moveTo>
                <a:lnTo>
                  <a:pt x="3974041" y="0"/>
                </a:lnTo>
                <a:lnTo>
                  <a:pt x="3974041" y="3872883"/>
                </a:lnTo>
                <a:lnTo>
                  <a:pt x="0" y="3872883"/>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5" name="TextBox 5"/>
          <p:cNvSpPr txBox="1"/>
          <p:nvPr/>
        </p:nvSpPr>
        <p:spPr>
          <a:xfrm>
            <a:off x="1596094" y="209847"/>
            <a:ext cx="15163800" cy="2462213"/>
          </a:xfrm>
          <a:prstGeom prst="rect">
            <a:avLst/>
          </a:prstGeom>
        </p:spPr>
        <p:txBody>
          <a:bodyPr wrap="square" lIns="0" tIns="0" rIns="0" bIns="0" rtlCol="0" anchor="t">
            <a:spAutoFit/>
          </a:bodyPr>
          <a:lstStyle>
            <a:defPPr>
              <a:defRPr lang="en-US"/>
            </a:defPPr>
            <a:lvl1pPr algn="ctr">
              <a:defRPr sz="8000" b="1" spc="-403">
                <a:solidFill>
                  <a:srgbClr val="353132"/>
                </a:solidFill>
                <a:latin typeface="Poppins bold" panose="00000800000000000000" pitchFamily="2" charset="0"/>
                <a:ea typeface="Arial MT Pro Bold"/>
                <a:cs typeface="Poppins bold" panose="00000800000000000000" pitchFamily="2" charset="0"/>
              </a:defRPr>
            </a:lvl1pPr>
          </a:lstStyle>
          <a:p>
            <a:r>
              <a:rPr lang="en-GB" dirty="0"/>
              <a:t>Theoretical Underpinning About The Impact of Culture</a:t>
            </a:r>
            <a:endParaRPr lang="en-US" dirty="0">
              <a:sym typeface="Arial MT Pro Bold"/>
            </a:endParaRPr>
          </a:p>
        </p:txBody>
      </p:sp>
      <p:sp>
        <p:nvSpPr>
          <p:cNvPr id="11" name="TextBox 11"/>
          <p:cNvSpPr txBox="1"/>
          <p:nvPr/>
        </p:nvSpPr>
        <p:spPr>
          <a:xfrm>
            <a:off x="2862770" y="5083715"/>
            <a:ext cx="3341364" cy="2677656"/>
          </a:xfrm>
          <a:prstGeom prst="rect">
            <a:avLst/>
          </a:prstGeom>
          <a:noFill/>
        </p:spPr>
        <p:txBody>
          <a:bodyPr wrap="square">
            <a:spAutoFit/>
          </a:bodyPr>
          <a:lstStyle>
            <a:defPPr>
              <a:defRPr lang="en-US"/>
            </a:defPPr>
            <a:lvl1pPr marL="342900" lvl="0" indent="-342900" algn="just">
              <a:buFont typeface="Wingdings" panose="05000000000000000000" pitchFamily="2" charset="2"/>
              <a:buChar char="ü"/>
              <a:defRPr sz="2400" u="none" strike="noStrike">
                <a:effectLst/>
                <a:latin typeface="Popins"/>
                <a:ea typeface="Times New Roman" panose="02020603050405020304" pitchFamily="18" charset="0"/>
                <a:cs typeface="Times New Roman" panose="02020603050405020304" pitchFamily="18" charset="0"/>
              </a:defRPr>
            </a:lvl1pPr>
          </a:lstStyle>
          <a:p>
            <a:pPr marL="0" indent="0">
              <a:buNone/>
            </a:pPr>
            <a:r>
              <a:rPr lang="en-GB" dirty="0"/>
              <a:t>Hall argued regarding the impact of culture, suggesting that there are two contexts of culture, such as, low-context and high-context.</a:t>
            </a:r>
            <a:endParaRPr lang="en-US" dirty="0"/>
          </a:p>
          <a:p>
            <a:endParaRPr lang="en-US" dirty="0">
              <a:sym typeface="Arial MT Pro"/>
            </a:endParaRPr>
          </a:p>
        </p:txBody>
      </p:sp>
      <p:sp>
        <p:nvSpPr>
          <p:cNvPr id="12" name="TextBox 12"/>
          <p:cNvSpPr txBox="1"/>
          <p:nvPr/>
        </p:nvSpPr>
        <p:spPr>
          <a:xfrm>
            <a:off x="7527885" y="4664518"/>
            <a:ext cx="3429000" cy="3416320"/>
          </a:xfrm>
          <a:prstGeom prst="rect">
            <a:avLst/>
          </a:prstGeom>
          <a:noFill/>
        </p:spPr>
        <p:txBody>
          <a:bodyPr wrap="square">
            <a:spAutoFit/>
          </a:bodyPr>
          <a:lstStyle>
            <a:defPPr>
              <a:defRPr lang="en-US"/>
            </a:defPPr>
            <a:lvl1pPr marL="342900" lvl="0" indent="-342900" algn="just">
              <a:buFont typeface="Wingdings" panose="05000000000000000000" pitchFamily="2" charset="2"/>
              <a:buChar char="ü"/>
              <a:defRPr sz="2400" u="none" strike="noStrike">
                <a:effectLst/>
                <a:latin typeface="Popins"/>
                <a:ea typeface="Times New Roman" panose="02020603050405020304" pitchFamily="18" charset="0"/>
                <a:cs typeface="Times New Roman" panose="02020603050405020304" pitchFamily="18" charset="0"/>
              </a:defRPr>
            </a:lvl1pPr>
          </a:lstStyle>
          <a:p>
            <a:pPr marL="0" indent="0">
              <a:buNone/>
            </a:pPr>
            <a:r>
              <a:rPr lang="en-GB" dirty="0"/>
              <a:t>Examples of countries with low-context cultures include the United States, Switzerland, the United Kingdom and Germany, whereas countries such as China and Japan have high-context cultures.</a:t>
            </a:r>
            <a:endParaRPr lang="en-US" dirty="0"/>
          </a:p>
          <a:p>
            <a:endParaRPr lang="en-US" dirty="0">
              <a:sym typeface="Arial MT Pro"/>
            </a:endParaRPr>
          </a:p>
        </p:txBody>
      </p:sp>
      <p:sp>
        <p:nvSpPr>
          <p:cNvPr id="13" name="TextBox 13"/>
          <p:cNvSpPr txBox="1"/>
          <p:nvPr/>
        </p:nvSpPr>
        <p:spPr>
          <a:xfrm>
            <a:off x="12394355" y="4894588"/>
            <a:ext cx="3116710" cy="2308324"/>
          </a:xfrm>
          <a:prstGeom prst="rect">
            <a:avLst/>
          </a:prstGeom>
          <a:noFill/>
        </p:spPr>
        <p:txBody>
          <a:bodyPr wrap="square">
            <a:spAutoFit/>
          </a:bodyPr>
          <a:lstStyle>
            <a:defPPr>
              <a:defRPr lang="en-US"/>
            </a:defPPr>
            <a:lvl1pPr marL="342900" lvl="0" indent="-342900" algn="just">
              <a:buFont typeface="Wingdings" panose="05000000000000000000" pitchFamily="2" charset="2"/>
              <a:buChar char="ü"/>
              <a:defRPr sz="2400" u="none" strike="noStrike">
                <a:effectLst/>
                <a:latin typeface="Popins"/>
                <a:ea typeface="Times New Roman" panose="02020603050405020304" pitchFamily="18" charset="0"/>
                <a:cs typeface="Times New Roman" panose="02020603050405020304" pitchFamily="18" charset="0"/>
              </a:defRPr>
            </a:lvl1pPr>
          </a:lstStyle>
          <a:p>
            <a:pPr marL="0" indent="0">
              <a:buNone/>
            </a:pPr>
            <a:r>
              <a:rPr lang="en-GB" dirty="0"/>
              <a:t>Understanding this theory is critical when managing teams, negotiating and scaling globally.  </a:t>
            </a:r>
            <a:endParaRPr lang="en-US" dirty="0"/>
          </a:p>
          <a:p>
            <a:endParaRPr lang="en-US" dirty="0">
              <a:sym typeface="Arial MT Pro"/>
            </a:endParaRPr>
          </a:p>
        </p:txBody>
      </p:sp>
      <p:sp>
        <p:nvSpPr>
          <p:cNvPr id="14" name="Freeform 14"/>
          <p:cNvSpPr/>
          <p:nvPr/>
        </p:nvSpPr>
        <p:spPr>
          <a:xfrm flipV="1">
            <a:off x="14304551" y="6689020"/>
            <a:ext cx="9480190" cy="8032306"/>
          </a:xfrm>
          <a:custGeom>
            <a:avLst/>
            <a:gdLst/>
            <a:ahLst/>
            <a:cxnLst/>
            <a:rect l="l" t="t" r="r" b="b"/>
            <a:pathLst>
              <a:path w="9480190" h="8032306">
                <a:moveTo>
                  <a:pt x="0" y="8032307"/>
                </a:moveTo>
                <a:lnTo>
                  <a:pt x="9480190" y="8032307"/>
                </a:lnTo>
                <a:lnTo>
                  <a:pt x="9480190" y="0"/>
                </a:lnTo>
                <a:lnTo>
                  <a:pt x="0" y="0"/>
                </a:lnTo>
                <a:lnTo>
                  <a:pt x="0" y="8032307"/>
                </a:lnTo>
                <a:close/>
              </a:path>
            </a:pathLst>
          </a:custGeom>
          <a:blipFill>
            <a:blip>
              <a:extLst>
                <a:ext uri="{96DAC541-7B7A-43D3-8B79-37D633B846F1}">
                  <asvg:svgBlip xmlns:asvg="http://schemas.microsoft.com/office/drawing/2016/SVG/main" r:embed="rId5"/>
                </a:ext>
              </a:extLst>
            </a:blip>
            <a:stretch>
              <a:fillRect/>
            </a:stretch>
          </a:blipFill>
        </p:spPr>
      </p:sp>
      <p:sp>
        <p:nvSpPr>
          <p:cNvPr id="15" name="Freeform 15"/>
          <p:cNvSpPr/>
          <p:nvPr/>
        </p:nvSpPr>
        <p:spPr>
          <a:xfrm flipH="1">
            <a:off x="-3106025" y="-1754906"/>
            <a:ext cx="6212050" cy="5263301"/>
          </a:xfrm>
          <a:custGeom>
            <a:avLst/>
            <a:gdLst/>
            <a:ahLst/>
            <a:cxnLst/>
            <a:rect l="l" t="t" r="r" b="b"/>
            <a:pathLst>
              <a:path w="6212050" h="5263301">
                <a:moveTo>
                  <a:pt x="6212050" y="0"/>
                </a:moveTo>
                <a:lnTo>
                  <a:pt x="0" y="0"/>
                </a:lnTo>
                <a:lnTo>
                  <a:pt x="0" y="5263301"/>
                </a:lnTo>
                <a:lnTo>
                  <a:pt x="6212050" y="5263301"/>
                </a:lnTo>
                <a:lnTo>
                  <a:pt x="6212050" y="0"/>
                </a:lnTo>
                <a:close/>
              </a:path>
            </a:pathLst>
          </a:custGeom>
          <a:blipFill>
            <a:blip>
              <a:alphaModFix amt="59000"/>
              <a:extLst>
                <a:ext uri="{96DAC541-7B7A-43D3-8B79-37D633B846F1}">
                  <asvg:svgBlip xmlns:asvg="http://schemas.microsoft.com/office/drawing/2016/SVG/main" r:embed="rId5"/>
                </a:ext>
              </a:extLst>
            </a:blip>
            <a:stretch>
              <a:fillRect/>
            </a:stretch>
          </a:blipFill>
        </p:spPr>
      </p:sp>
      <p:pic>
        <p:nvPicPr>
          <p:cNvPr id="16" name="Picture 15" descr="Number - Free education icons">
            <a:extLst>
              <a:ext uri="{FF2B5EF4-FFF2-40B4-BE49-F238E27FC236}">
                <a16:creationId xmlns:a16="http://schemas.microsoft.com/office/drawing/2014/main" id="{46968927-B6D5-4D8A-AD84-9784E1FCB30A}"/>
              </a:ext>
            </a:extLst>
          </p:cNvPr>
          <p:cNvPicPr>
            <a:picLocks noChangeAspect="1"/>
          </p:cNvPicPr>
          <p:nvPr/>
        </p:nvPicPr>
        <p:blipFill>
          <a:blip r:embed="rId6" cstate="email">
            <a:extLst>
              <a:ext uri="{28A0092B-C50C-407E-A947-70E740481C1C}">
                <a14:useLocalDpi xmlns:a14="http://schemas.microsoft.com/office/drawing/2010/main"/>
              </a:ext>
            </a:extLst>
          </a:blip>
          <a:srcRect/>
          <a:stretch>
            <a:fillRect/>
          </a:stretch>
        </p:blipFill>
        <p:spPr>
          <a:xfrm>
            <a:off x="6397471" y="3794215"/>
            <a:ext cx="1403495" cy="1203856"/>
          </a:xfrm>
          <a:prstGeom prst="rect">
            <a:avLst/>
          </a:prstGeom>
        </p:spPr>
      </p:pic>
      <p:pic>
        <p:nvPicPr>
          <p:cNvPr id="18" name="Picture 17" descr="Number - Free education icons">
            <a:extLst>
              <a:ext uri="{FF2B5EF4-FFF2-40B4-BE49-F238E27FC236}">
                <a16:creationId xmlns:a16="http://schemas.microsoft.com/office/drawing/2014/main" id="{5C364F0E-505B-7F0D-5CD2-9C145B0AA7DF}"/>
              </a:ext>
            </a:extLst>
          </p:cNvPr>
          <p:cNvPicPr>
            <a:picLocks noChangeAspect="1"/>
          </p:cNvPicPr>
          <p:nvPr/>
        </p:nvPicPr>
        <p:blipFill>
          <a:blip r:embed="rId7" cstate="email">
            <a:extLst>
              <a:ext uri="{28A0092B-C50C-407E-A947-70E740481C1C}">
                <a14:useLocalDpi xmlns:a14="http://schemas.microsoft.com/office/drawing/2010/main"/>
              </a:ext>
            </a:extLst>
          </a:blip>
          <a:srcRect/>
          <a:stretch>
            <a:fillRect/>
          </a:stretch>
        </p:blipFill>
        <p:spPr>
          <a:xfrm>
            <a:off x="11395674" y="3796629"/>
            <a:ext cx="1258130" cy="1339415"/>
          </a:xfrm>
          <a:prstGeom prst="rect">
            <a:avLst/>
          </a:prstGeom>
        </p:spPr>
      </p:pic>
      <p:pic>
        <p:nvPicPr>
          <p:cNvPr id="20" name="Picture 19" descr="Number - Free education icons">
            <a:extLst>
              <a:ext uri="{FF2B5EF4-FFF2-40B4-BE49-F238E27FC236}">
                <a16:creationId xmlns:a16="http://schemas.microsoft.com/office/drawing/2014/main" id="{50F8A854-62CF-6961-49AB-19E722E62B62}"/>
              </a:ext>
            </a:extLst>
          </p:cNvPr>
          <p:cNvPicPr>
            <a:picLocks noChangeAspect="1"/>
          </p:cNvPicPr>
          <p:nvPr/>
        </p:nvPicPr>
        <p:blipFill>
          <a:blip r:embed="rId8" cstate="email">
            <a:extLst>
              <a:ext uri="{28A0092B-C50C-407E-A947-70E740481C1C}">
                <a14:useLocalDpi xmlns:a14="http://schemas.microsoft.com/office/drawing/2010/main"/>
              </a:ext>
            </a:extLst>
          </a:blip>
          <a:srcRect/>
          <a:stretch>
            <a:fillRect/>
          </a:stretch>
        </p:blipFill>
        <p:spPr>
          <a:xfrm>
            <a:off x="1772411" y="3499792"/>
            <a:ext cx="1520387" cy="149827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BF6"/>
        </a:solidFill>
        <a:effectLst/>
      </p:bgPr>
    </p:bg>
    <p:spTree>
      <p:nvGrpSpPr>
        <p:cNvPr id="1" name=""/>
        <p:cNvGrpSpPr/>
        <p:nvPr/>
      </p:nvGrpSpPr>
      <p:grpSpPr>
        <a:xfrm>
          <a:off x="0" y="0"/>
          <a:ext cx="0" cy="0"/>
          <a:chOff x="0" y="0"/>
          <a:chExt cx="0" cy="0"/>
        </a:xfrm>
      </p:grpSpPr>
      <p:pic>
        <p:nvPicPr>
          <p:cNvPr id="30" name="Picture 29" descr="988,400+ Learning Theory Stock Illustrations, Royalty-Free Vector Graphics  &amp; Clip Art - iStock | Adult learning theory">
            <a:extLst>
              <a:ext uri="{FF2B5EF4-FFF2-40B4-BE49-F238E27FC236}">
                <a16:creationId xmlns:a16="http://schemas.microsoft.com/office/drawing/2014/main" id="{C2B83689-77A7-E0FC-6EF6-869CD9031B49}"/>
              </a:ext>
            </a:extLst>
          </p:cNvPr>
          <p:cNvPicPr>
            <a:picLocks noChangeAspect="1"/>
          </p:cNvPicPr>
          <p:nvPr/>
        </p:nvPicPr>
        <p:blipFill>
          <a:blip r:embed="rId3">
            <a:alphaModFix amt="14000"/>
          </a:blip>
          <a:srcRect t="12792" b="2972"/>
          <a:stretch>
            <a:fillRect/>
          </a:stretch>
        </p:blipFill>
        <p:spPr>
          <a:xfrm>
            <a:off x="36871" y="0"/>
            <a:ext cx="18353738" cy="10287000"/>
          </a:xfrm>
          <a:prstGeom prst="rect">
            <a:avLst/>
          </a:prstGeom>
        </p:spPr>
      </p:pic>
      <p:sp>
        <p:nvSpPr>
          <p:cNvPr id="2" name="Freeform 2"/>
          <p:cNvSpPr/>
          <p:nvPr/>
        </p:nvSpPr>
        <p:spPr>
          <a:xfrm>
            <a:off x="12122335" y="-5181532"/>
            <a:ext cx="11180543" cy="9472969"/>
          </a:xfrm>
          <a:custGeom>
            <a:avLst/>
            <a:gdLst/>
            <a:ahLst/>
            <a:cxnLst/>
            <a:rect l="l" t="t" r="r" b="b"/>
            <a:pathLst>
              <a:path w="11180543" h="9472969">
                <a:moveTo>
                  <a:pt x="0" y="0"/>
                </a:moveTo>
                <a:lnTo>
                  <a:pt x="11180542" y="0"/>
                </a:lnTo>
                <a:lnTo>
                  <a:pt x="11180542" y="9472969"/>
                </a:lnTo>
                <a:lnTo>
                  <a:pt x="0" y="9472969"/>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3" name="Freeform 3"/>
          <p:cNvSpPr/>
          <p:nvPr/>
        </p:nvSpPr>
        <p:spPr>
          <a:xfrm flipH="1" flipV="1">
            <a:off x="-1013837" y="-3844929"/>
            <a:ext cx="5752137" cy="4873629"/>
          </a:xfrm>
          <a:custGeom>
            <a:avLst/>
            <a:gdLst/>
            <a:ahLst/>
            <a:cxnLst/>
            <a:rect l="l" t="t" r="r" b="b"/>
            <a:pathLst>
              <a:path w="5752137" h="4873629">
                <a:moveTo>
                  <a:pt x="5752137" y="4873629"/>
                </a:moveTo>
                <a:lnTo>
                  <a:pt x="0" y="4873629"/>
                </a:lnTo>
                <a:lnTo>
                  <a:pt x="0" y="0"/>
                </a:lnTo>
                <a:lnTo>
                  <a:pt x="5752137" y="0"/>
                </a:lnTo>
                <a:lnTo>
                  <a:pt x="5752137" y="4873629"/>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flipH="1" flipV="1">
            <a:off x="5571832" y="8762245"/>
            <a:ext cx="5752137" cy="4873629"/>
          </a:xfrm>
          <a:custGeom>
            <a:avLst/>
            <a:gdLst/>
            <a:ahLst/>
            <a:cxnLst/>
            <a:rect l="l" t="t" r="r" b="b"/>
            <a:pathLst>
              <a:path w="5752137" h="4873629">
                <a:moveTo>
                  <a:pt x="5752137" y="4873629"/>
                </a:moveTo>
                <a:lnTo>
                  <a:pt x="0" y="4873629"/>
                </a:lnTo>
                <a:lnTo>
                  <a:pt x="0" y="0"/>
                </a:lnTo>
                <a:lnTo>
                  <a:pt x="5752137" y="0"/>
                </a:lnTo>
                <a:lnTo>
                  <a:pt x="5752137" y="4873629"/>
                </a:lnTo>
                <a:close/>
              </a:path>
            </a:pathLst>
          </a:custGeom>
          <a:blipFill>
            <a:blip>
              <a:extLst>
                <a:ext uri="{96DAC541-7B7A-43D3-8B79-37D633B846F1}">
                  <asvg:svgBlip xmlns:asvg="http://schemas.microsoft.com/office/drawing/2016/SVG/main" r:embed="rId5"/>
                </a:ext>
              </a:extLst>
            </a:blip>
            <a:stretch>
              <a:fillRect/>
            </a:stretch>
          </a:blipFill>
        </p:spPr>
      </p:sp>
      <p:sp>
        <p:nvSpPr>
          <p:cNvPr id="16" name="TextBox 16"/>
          <p:cNvSpPr txBox="1"/>
          <p:nvPr/>
        </p:nvSpPr>
        <p:spPr>
          <a:xfrm>
            <a:off x="12849921" y="427263"/>
            <a:ext cx="7419200" cy="1233607"/>
          </a:xfrm>
          <a:prstGeom prst="rect">
            <a:avLst/>
          </a:prstGeom>
        </p:spPr>
        <p:txBody>
          <a:bodyPr lIns="0" tIns="0" rIns="0" bIns="0" rtlCol="0" anchor="t">
            <a:spAutoFit/>
          </a:bodyPr>
          <a:lstStyle/>
          <a:p>
            <a:pPr algn="l">
              <a:lnSpc>
                <a:spcPts val="9378"/>
              </a:lnSpc>
            </a:pPr>
            <a:r>
              <a:rPr lang="en-US" sz="9378" b="1" spc="-468" dirty="0">
                <a:solidFill>
                  <a:srgbClr val="353132"/>
                </a:solidFill>
                <a:latin typeface="Poppins bold" panose="00000800000000000000" pitchFamily="2" charset="0"/>
                <a:ea typeface="Arial MT Pro Bold"/>
                <a:cs typeface="Poppins bold" panose="00000800000000000000" pitchFamily="2" charset="0"/>
                <a:sym typeface="Arial MT Pro Bold"/>
              </a:rPr>
              <a:t>Contd…</a:t>
            </a:r>
          </a:p>
        </p:txBody>
      </p:sp>
      <p:sp>
        <p:nvSpPr>
          <p:cNvPr id="24" name="TextBox 23">
            <a:extLst>
              <a:ext uri="{FF2B5EF4-FFF2-40B4-BE49-F238E27FC236}">
                <a16:creationId xmlns:a16="http://schemas.microsoft.com/office/drawing/2014/main" id="{168F3AAC-BF9F-6105-CAB8-573755FACA72}"/>
              </a:ext>
            </a:extLst>
          </p:cNvPr>
          <p:cNvSpPr txBox="1"/>
          <p:nvPr/>
        </p:nvSpPr>
        <p:spPr>
          <a:xfrm>
            <a:off x="8270547" y="3331701"/>
            <a:ext cx="9144000" cy="1200329"/>
          </a:xfrm>
          <a:prstGeom prst="rect">
            <a:avLst/>
          </a:prstGeom>
          <a:noFill/>
        </p:spPr>
        <p:txBody>
          <a:bodyPr wrap="square">
            <a:spAutoFit/>
          </a:bodyPr>
          <a:lstStyle>
            <a:defPPr>
              <a:defRPr lang="en-US"/>
            </a:defPPr>
            <a:lvl1pPr marL="342900" lvl="0" indent="-342900" algn="just">
              <a:buFont typeface="Wingdings" panose="05000000000000000000" pitchFamily="2" charset="2"/>
              <a:buChar char="ü"/>
              <a:defRPr sz="2400" u="none" strike="noStrike">
                <a:effectLst/>
                <a:latin typeface="Popins"/>
                <a:ea typeface="Times New Roman" panose="02020603050405020304" pitchFamily="18" charset="0"/>
                <a:cs typeface="Times New Roman" panose="02020603050405020304" pitchFamily="18" charset="0"/>
              </a:defRPr>
            </a:lvl1pPr>
          </a:lstStyle>
          <a:p>
            <a:pPr>
              <a:buFont typeface="Courier New" panose="02070309020205020404" pitchFamily="49" charset="0"/>
              <a:buChar char="o"/>
            </a:pPr>
            <a:r>
              <a:rPr lang="en-GB" dirty="0"/>
              <a:t>Hofstede’s Cultural Dimensions is a model which measures the ways the core values of a society impact management styles, communication and behaviour. </a:t>
            </a:r>
            <a:endParaRPr lang="en-US" dirty="0"/>
          </a:p>
        </p:txBody>
      </p:sp>
      <p:sp>
        <p:nvSpPr>
          <p:cNvPr id="26" name="TextBox 25">
            <a:extLst>
              <a:ext uri="{FF2B5EF4-FFF2-40B4-BE49-F238E27FC236}">
                <a16:creationId xmlns:a16="http://schemas.microsoft.com/office/drawing/2014/main" id="{FF5B7EB3-EAF3-119F-07E4-5A8C5E92148F}"/>
              </a:ext>
            </a:extLst>
          </p:cNvPr>
          <p:cNvSpPr txBox="1"/>
          <p:nvPr/>
        </p:nvSpPr>
        <p:spPr>
          <a:xfrm>
            <a:off x="8270547" y="5479773"/>
            <a:ext cx="9144000" cy="1200329"/>
          </a:xfrm>
          <a:prstGeom prst="rect">
            <a:avLst/>
          </a:prstGeom>
          <a:noFill/>
        </p:spPr>
        <p:txBody>
          <a:bodyPr wrap="square">
            <a:spAutoFit/>
          </a:bodyPr>
          <a:lstStyle>
            <a:defPPr>
              <a:defRPr lang="en-US"/>
            </a:defPPr>
            <a:lvl1pPr marL="342900" lvl="0" indent="-342900" algn="just">
              <a:buFont typeface="Courier New" panose="02070309020205020404" pitchFamily="49" charset="0"/>
              <a:buChar char="o"/>
              <a:defRPr sz="2400" u="none" strike="noStrike">
                <a:effectLst/>
                <a:latin typeface="Popins"/>
                <a:ea typeface="Times New Roman" panose="02020603050405020304" pitchFamily="18" charset="0"/>
                <a:cs typeface="Times New Roman" panose="02020603050405020304" pitchFamily="18" charset="0"/>
              </a:defRPr>
            </a:lvl1pPr>
          </a:lstStyle>
          <a:p>
            <a:r>
              <a:rPr lang="en-GB" dirty="0"/>
              <a:t>It distinguishes these traits of the society in six distinct dimensions, such as Hierarchy, community, gender roles, risk, restraint and time </a:t>
            </a:r>
            <a:r>
              <a:rPr lang="en-US" dirty="0"/>
              <a:t>(Nickerson, 2025)</a:t>
            </a:r>
            <a:r>
              <a:rPr lang="en-GB" dirty="0"/>
              <a:t>.</a:t>
            </a:r>
            <a:endParaRPr lang="en-US" dirty="0"/>
          </a:p>
        </p:txBody>
      </p:sp>
      <p:sp>
        <p:nvSpPr>
          <p:cNvPr id="28" name="TextBox 27">
            <a:extLst>
              <a:ext uri="{FF2B5EF4-FFF2-40B4-BE49-F238E27FC236}">
                <a16:creationId xmlns:a16="http://schemas.microsoft.com/office/drawing/2014/main" id="{FF1A2FBE-C489-B3BE-6E8D-86E8AA183D5B}"/>
              </a:ext>
            </a:extLst>
          </p:cNvPr>
          <p:cNvSpPr txBox="1"/>
          <p:nvPr/>
        </p:nvSpPr>
        <p:spPr>
          <a:xfrm>
            <a:off x="1363181" y="7659165"/>
            <a:ext cx="16051366" cy="830997"/>
          </a:xfrm>
          <a:prstGeom prst="rect">
            <a:avLst/>
          </a:prstGeom>
          <a:noFill/>
        </p:spPr>
        <p:txBody>
          <a:bodyPr wrap="square">
            <a:spAutoFit/>
          </a:bodyPr>
          <a:lstStyle>
            <a:defPPr>
              <a:defRPr lang="en-US"/>
            </a:defPPr>
            <a:lvl1pPr marL="342900" lvl="0" indent="-342900" algn="just">
              <a:buFont typeface="Courier New" panose="02070309020205020404" pitchFamily="49" charset="0"/>
              <a:buChar char="o"/>
              <a:defRPr sz="2400" u="none" strike="noStrike">
                <a:effectLst/>
                <a:latin typeface="Popins"/>
                <a:ea typeface="Times New Roman" panose="02020603050405020304" pitchFamily="18" charset="0"/>
                <a:cs typeface="Times New Roman" panose="02020603050405020304" pitchFamily="18" charset="0"/>
              </a:defRPr>
            </a:lvl1pPr>
          </a:lstStyle>
          <a:p>
            <a:r>
              <a:rPr lang="en-GB" dirty="0"/>
              <a:t>China has a collectivist culture, high power distance, long-term orientation. Masculinity, low uncertainty avoidance and restrained culture.  </a:t>
            </a:r>
            <a:endParaRPr lang="en-US" dirty="0"/>
          </a:p>
        </p:txBody>
      </p:sp>
      <p:pic>
        <p:nvPicPr>
          <p:cNvPr id="29" name="Picture 28" descr="Hofstede's Cultural Dimensions Theory">
            <a:extLst>
              <a:ext uri="{FF2B5EF4-FFF2-40B4-BE49-F238E27FC236}">
                <a16:creationId xmlns:a16="http://schemas.microsoft.com/office/drawing/2014/main" id="{D6D3408C-1201-D490-8933-C7B6C1BB0C4C}"/>
              </a:ext>
            </a:extLst>
          </p:cNvPr>
          <p:cNvPicPr>
            <a:picLocks noChangeAspect="1"/>
          </p:cNvPicPr>
          <p:nvPr/>
        </p:nvPicPr>
        <p:blipFill>
          <a:blip r:embed="rId6" cstate="email">
            <a:extLst>
              <a:ext uri="{28A0092B-C50C-407E-A947-70E740481C1C}">
                <a14:useLocalDpi xmlns:a14="http://schemas.microsoft.com/office/drawing/2010/main"/>
              </a:ext>
            </a:extLst>
          </a:blip>
          <a:srcRect/>
          <a:stretch>
            <a:fillRect/>
          </a:stretch>
        </p:blipFill>
        <p:spPr>
          <a:xfrm>
            <a:off x="1228291" y="1044066"/>
            <a:ext cx="6636567" cy="5569674"/>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
        <p:nvSpPr>
          <p:cNvPr id="32" name="TextBox 31">
            <a:extLst>
              <a:ext uri="{FF2B5EF4-FFF2-40B4-BE49-F238E27FC236}">
                <a16:creationId xmlns:a16="http://schemas.microsoft.com/office/drawing/2014/main" id="{65D69CE2-EE38-A1F2-D5EC-3AF0CFCAAA79}"/>
              </a:ext>
            </a:extLst>
          </p:cNvPr>
          <p:cNvSpPr txBox="1"/>
          <p:nvPr/>
        </p:nvSpPr>
        <p:spPr>
          <a:xfrm>
            <a:off x="-1348175" y="6857050"/>
            <a:ext cx="12172950" cy="246221"/>
          </a:xfrm>
          <a:prstGeom prst="rect">
            <a:avLst/>
          </a:prstGeom>
          <a:noFill/>
        </p:spPr>
        <p:txBody>
          <a:bodyPr wrap="square">
            <a:spAutoFit/>
          </a:bodyPr>
          <a:lstStyle>
            <a:defPPr>
              <a:defRPr lang="en-US"/>
            </a:defPPr>
            <a:lvl1pPr algn="ctr">
              <a:defRPr sz="1000">
                <a:latin typeface="Popins"/>
              </a:defRPr>
            </a:lvl1pPr>
          </a:lstStyle>
          <a:p>
            <a:r>
              <a:rPr lang="en-US" dirty="0"/>
              <a:t>(Nickerson, 2025)</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BF6"/>
        </a:solidFill>
        <a:effectLst/>
      </p:bgPr>
    </p:bg>
    <p:spTree>
      <p:nvGrpSpPr>
        <p:cNvPr id="1" name=""/>
        <p:cNvGrpSpPr/>
        <p:nvPr/>
      </p:nvGrpSpPr>
      <p:grpSpPr>
        <a:xfrm>
          <a:off x="0" y="0"/>
          <a:ext cx="0" cy="0"/>
          <a:chOff x="0" y="0"/>
          <a:chExt cx="0" cy="0"/>
        </a:xfrm>
      </p:grpSpPr>
      <p:pic>
        <p:nvPicPr>
          <p:cNvPr id="23" name="Picture 22" descr="Confident young businesswoman smiles and gestures with an open hand while speaking to a group of colleagues.">
            <a:extLst>
              <a:ext uri="{FF2B5EF4-FFF2-40B4-BE49-F238E27FC236}">
                <a16:creationId xmlns:a16="http://schemas.microsoft.com/office/drawing/2014/main" id="{126C2F26-7569-8711-9C0E-991C78974A40}"/>
              </a:ext>
            </a:extLst>
          </p:cNvPr>
          <p:cNvPicPr>
            <a:picLocks noChangeAspect="1"/>
          </p:cNvPicPr>
          <p:nvPr/>
        </p:nvPicPr>
        <p:blipFill>
          <a:blip r:embed="rId3">
            <a:alphaModFix amt="20000"/>
          </a:blip>
          <a:stretch>
            <a:fillRect/>
          </a:stretch>
        </p:blipFill>
        <p:spPr>
          <a:xfrm>
            <a:off x="0" y="0"/>
            <a:ext cx="18288000" cy="10287000"/>
          </a:xfrm>
          <a:prstGeom prst="rect">
            <a:avLst/>
          </a:prstGeom>
        </p:spPr>
      </p:pic>
      <p:sp>
        <p:nvSpPr>
          <p:cNvPr id="2" name="Freeform 2"/>
          <p:cNvSpPr/>
          <p:nvPr/>
        </p:nvSpPr>
        <p:spPr>
          <a:xfrm flipH="1">
            <a:off x="-3106025" y="-1754906"/>
            <a:ext cx="6212050" cy="5263301"/>
          </a:xfrm>
          <a:custGeom>
            <a:avLst/>
            <a:gdLst/>
            <a:ahLst/>
            <a:cxnLst/>
            <a:rect l="l" t="t" r="r" b="b"/>
            <a:pathLst>
              <a:path w="6212050" h="5263301">
                <a:moveTo>
                  <a:pt x="6212050" y="0"/>
                </a:moveTo>
                <a:lnTo>
                  <a:pt x="0" y="0"/>
                </a:lnTo>
                <a:lnTo>
                  <a:pt x="0" y="5263301"/>
                </a:lnTo>
                <a:lnTo>
                  <a:pt x="6212050" y="5263301"/>
                </a:lnTo>
                <a:lnTo>
                  <a:pt x="6212050" y="0"/>
                </a:lnTo>
                <a:close/>
              </a:path>
            </a:pathLst>
          </a:custGeom>
          <a:blipFill>
            <a:blip>
              <a:extLst>
                <a:ext uri="{96DAC541-7B7A-43D3-8B79-37D633B846F1}">
                  <asvg:svgBlip xmlns:asvg="http://schemas.microsoft.com/office/drawing/2016/SVG/main" r:embed="rId4"/>
                </a:ext>
              </a:extLst>
            </a:blip>
            <a:stretch>
              <a:fillRect/>
            </a:stretch>
          </a:blipFill>
        </p:spPr>
      </p:sp>
      <p:sp>
        <p:nvSpPr>
          <p:cNvPr id="10" name="Freeform 10"/>
          <p:cNvSpPr/>
          <p:nvPr/>
        </p:nvSpPr>
        <p:spPr>
          <a:xfrm flipV="1">
            <a:off x="16043767" y="8162611"/>
            <a:ext cx="6001758" cy="5085126"/>
          </a:xfrm>
          <a:custGeom>
            <a:avLst/>
            <a:gdLst/>
            <a:ahLst/>
            <a:cxnLst/>
            <a:rect l="l" t="t" r="r" b="b"/>
            <a:pathLst>
              <a:path w="6001758" h="5085126">
                <a:moveTo>
                  <a:pt x="0" y="5085126"/>
                </a:moveTo>
                <a:lnTo>
                  <a:pt x="6001758" y="5085126"/>
                </a:lnTo>
                <a:lnTo>
                  <a:pt x="6001758" y="0"/>
                </a:lnTo>
                <a:lnTo>
                  <a:pt x="0" y="0"/>
                </a:lnTo>
                <a:lnTo>
                  <a:pt x="0" y="5085126"/>
                </a:lnTo>
                <a:close/>
              </a:path>
            </a:pathLst>
          </a:custGeom>
          <a:blipFill>
            <a:blip>
              <a:extLst>
                <a:ext uri="{96DAC541-7B7A-43D3-8B79-37D633B846F1}">
                  <asvg:svgBlip xmlns:asvg="http://schemas.microsoft.com/office/drawing/2016/SVG/main" r:embed="rId5"/>
                </a:ext>
              </a:extLst>
            </a:blip>
            <a:stretch>
              <a:fillRect/>
            </a:stretch>
          </a:blipFill>
        </p:spPr>
      </p:sp>
      <p:sp>
        <p:nvSpPr>
          <p:cNvPr id="17" name="TextBox 16">
            <a:extLst>
              <a:ext uri="{FF2B5EF4-FFF2-40B4-BE49-F238E27FC236}">
                <a16:creationId xmlns:a16="http://schemas.microsoft.com/office/drawing/2014/main" id="{CF18898C-7E18-5286-B577-7BA8A057939D}"/>
              </a:ext>
            </a:extLst>
          </p:cNvPr>
          <p:cNvSpPr txBox="1"/>
          <p:nvPr/>
        </p:nvSpPr>
        <p:spPr>
          <a:xfrm>
            <a:off x="1600200" y="7195254"/>
            <a:ext cx="12592050" cy="830997"/>
          </a:xfrm>
          <a:prstGeom prst="rect">
            <a:avLst/>
          </a:prstGeom>
          <a:noFill/>
        </p:spPr>
        <p:txBody>
          <a:bodyPr wrap="square">
            <a:spAutoFit/>
          </a:bodyPr>
          <a:lstStyle>
            <a:defPPr>
              <a:defRPr lang="en-US"/>
            </a:defPPr>
            <a:lvl1pPr marL="342900" lvl="0" indent="-342900" algn="just">
              <a:buFont typeface="Courier New" panose="02070309020205020404" pitchFamily="49" charset="0"/>
              <a:buChar char="o"/>
              <a:defRPr sz="2400" u="none" strike="noStrike">
                <a:effectLst/>
                <a:latin typeface="Popins"/>
                <a:ea typeface="Times New Roman" panose="02020603050405020304" pitchFamily="18" charset="0"/>
                <a:cs typeface="Times New Roman" panose="02020603050405020304" pitchFamily="18" charset="0"/>
              </a:defRPr>
            </a:lvl1pPr>
          </a:lstStyle>
          <a:p>
            <a:pPr>
              <a:buFont typeface="Wingdings" panose="05000000000000000000" pitchFamily="2" charset="2"/>
              <a:buChar char="Ø"/>
            </a:pPr>
            <a:r>
              <a:rPr lang="en-GB" dirty="0"/>
              <a:t>The firm will need to prioritise mutual trust and building deeper personal relationships over rushing to sign a legally binding contract.</a:t>
            </a:r>
            <a:endParaRPr lang="en-US" dirty="0"/>
          </a:p>
        </p:txBody>
      </p:sp>
      <p:sp>
        <p:nvSpPr>
          <p:cNvPr id="19" name="TextBox 18">
            <a:extLst>
              <a:ext uri="{FF2B5EF4-FFF2-40B4-BE49-F238E27FC236}">
                <a16:creationId xmlns:a16="http://schemas.microsoft.com/office/drawing/2014/main" id="{DC4452B1-199B-B288-9214-D10B3773C9BA}"/>
              </a:ext>
            </a:extLst>
          </p:cNvPr>
          <p:cNvSpPr txBox="1"/>
          <p:nvPr/>
        </p:nvSpPr>
        <p:spPr>
          <a:xfrm>
            <a:off x="4191000" y="8579259"/>
            <a:ext cx="12592050" cy="830997"/>
          </a:xfrm>
          <a:prstGeom prst="rect">
            <a:avLst/>
          </a:prstGeom>
          <a:noFill/>
        </p:spPr>
        <p:txBody>
          <a:bodyPr wrap="square">
            <a:spAutoFit/>
          </a:bodyPr>
          <a:lstStyle>
            <a:defPPr>
              <a:defRPr lang="en-US"/>
            </a:defPPr>
            <a:lvl1pPr marL="342900" lvl="0" indent="-342900" algn="just">
              <a:buFont typeface="Wingdings" panose="05000000000000000000" pitchFamily="2" charset="2"/>
              <a:buChar char="Ø"/>
              <a:defRPr sz="2400" u="none" strike="noStrike">
                <a:effectLst/>
                <a:latin typeface="Popins"/>
                <a:ea typeface="Times New Roman" panose="02020603050405020304" pitchFamily="18" charset="0"/>
                <a:cs typeface="Times New Roman" panose="02020603050405020304" pitchFamily="18" charset="0"/>
              </a:defRPr>
            </a:lvl1pPr>
          </a:lstStyle>
          <a:p>
            <a:r>
              <a:rPr lang="en-GB" dirty="0"/>
              <a:t>Shared long-term benefits over short-term individual gains will have to be emphasised in the collaboration </a:t>
            </a:r>
            <a:r>
              <a:rPr lang="en-GB"/>
              <a:t>models </a:t>
            </a:r>
            <a:r>
              <a:rPr lang="en-US"/>
              <a:t>(forbes</a:t>
            </a:r>
            <a:r>
              <a:rPr lang="en-US" dirty="0"/>
              <a:t>, 2026</a:t>
            </a:r>
            <a:r>
              <a:rPr lang="en-US"/>
              <a:t>)</a:t>
            </a:r>
            <a:r>
              <a:rPr lang="en-GB"/>
              <a:t>.</a:t>
            </a:r>
            <a:endParaRPr lang="en-US" dirty="0"/>
          </a:p>
        </p:txBody>
      </p:sp>
      <p:pic>
        <p:nvPicPr>
          <p:cNvPr id="22" name="Picture 21" descr="Confident young businesswoman smiles and gestures with an open hand while speaking to a group of colleagues.">
            <a:extLst>
              <a:ext uri="{FF2B5EF4-FFF2-40B4-BE49-F238E27FC236}">
                <a16:creationId xmlns:a16="http://schemas.microsoft.com/office/drawing/2014/main" id="{CD64D660-7BDA-A987-32CC-A11F49095B29}"/>
              </a:ext>
            </a:extLst>
          </p:cNvPr>
          <p:cNvPicPr>
            <a:picLocks noChangeAspect="1"/>
          </p:cNvPicPr>
          <p:nvPr/>
        </p:nvPicPr>
        <p:blipFill>
          <a:blip r:embed="rId3"/>
          <a:stretch>
            <a:fillRect/>
          </a:stretch>
        </p:blipFill>
        <p:spPr>
          <a:xfrm>
            <a:off x="8239126" y="363953"/>
            <a:ext cx="8305800" cy="55372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5" name="TextBox 24">
            <a:extLst>
              <a:ext uri="{FF2B5EF4-FFF2-40B4-BE49-F238E27FC236}">
                <a16:creationId xmlns:a16="http://schemas.microsoft.com/office/drawing/2014/main" id="{549A0BAA-DD3C-8FFC-7D43-DBBA2D74E203}"/>
              </a:ext>
            </a:extLst>
          </p:cNvPr>
          <p:cNvSpPr txBox="1"/>
          <p:nvPr/>
        </p:nvSpPr>
        <p:spPr>
          <a:xfrm>
            <a:off x="1562100" y="876744"/>
            <a:ext cx="5848350" cy="3693319"/>
          </a:xfrm>
          <a:prstGeom prst="rect">
            <a:avLst/>
          </a:prstGeom>
        </p:spPr>
        <p:txBody>
          <a:bodyPr wrap="square" lIns="0" tIns="0" rIns="0" bIns="0" rtlCol="0" anchor="t">
            <a:spAutoFit/>
          </a:bodyPr>
          <a:lstStyle>
            <a:defPPr>
              <a:defRPr lang="en-US"/>
            </a:defPPr>
            <a:lvl1pPr algn="ctr">
              <a:defRPr sz="8000" b="1" spc="-403">
                <a:solidFill>
                  <a:srgbClr val="353132"/>
                </a:solidFill>
                <a:latin typeface="Poppins bold" panose="00000800000000000000" pitchFamily="2" charset="0"/>
                <a:ea typeface="Arial MT Pro Bold"/>
                <a:cs typeface="Poppins bold" panose="00000800000000000000" pitchFamily="2" charset="0"/>
              </a:defRPr>
            </a:lvl1pPr>
          </a:lstStyle>
          <a:p>
            <a:pPr algn="l"/>
            <a:r>
              <a:rPr lang="en-GB" dirty="0"/>
              <a:t>Cultural Elements to Overcome</a:t>
            </a:r>
            <a:endParaRPr lang="en-US" dirty="0"/>
          </a:p>
        </p:txBody>
      </p:sp>
      <p:sp>
        <p:nvSpPr>
          <p:cNvPr id="27" name="TextBox 26">
            <a:extLst>
              <a:ext uri="{FF2B5EF4-FFF2-40B4-BE49-F238E27FC236}">
                <a16:creationId xmlns:a16="http://schemas.microsoft.com/office/drawing/2014/main" id="{A2DA4434-95E1-FD45-4C10-73246CD835B9}"/>
              </a:ext>
            </a:extLst>
          </p:cNvPr>
          <p:cNvSpPr txBox="1"/>
          <p:nvPr/>
        </p:nvSpPr>
        <p:spPr>
          <a:xfrm>
            <a:off x="11863389" y="6093303"/>
            <a:ext cx="1057274" cy="246221"/>
          </a:xfrm>
          <a:prstGeom prst="rect">
            <a:avLst/>
          </a:prstGeom>
          <a:noFill/>
        </p:spPr>
        <p:txBody>
          <a:bodyPr wrap="square">
            <a:spAutoFit/>
          </a:bodyPr>
          <a:lstStyle>
            <a:defPPr>
              <a:defRPr lang="en-US"/>
            </a:defPPr>
            <a:lvl1pPr algn="ctr">
              <a:defRPr sz="1000">
                <a:latin typeface="Popins"/>
              </a:defRPr>
            </a:lvl1pPr>
          </a:lstStyle>
          <a:p>
            <a:r>
              <a:rPr lang="en-US" dirty="0"/>
              <a:t>(</a:t>
            </a:r>
            <a:r>
              <a:rPr lang="en-US" dirty="0" err="1"/>
              <a:t>forbes</a:t>
            </a:r>
            <a:r>
              <a:rPr lang="en-US" dirty="0"/>
              <a:t>, 2026</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BF6"/>
        </a:solidFill>
        <a:effectLst/>
      </p:bgPr>
    </p:bg>
    <p:spTree>
      <p:nvGrpSpPr>
        <p:cNvPr id="1" name=""/>
        <p:cNvGrpSpPr/>
        <p:nvPr/>
      </p:nvGrpSpPr>
      <p:grpSpPr>
        <a:xfrm>
          <a:off x="0" y="0"/>
          <a:ext cx="0" cy="0"/>
          <a:chOff x="0" y="0"/>
          <a:chExt cx="0" cy="0"/>
        </a:xfrm>
      </p:grpSpPr>
      <p:pic>
        <p:nvPicPr>
          <p:cNvPr id="28" name="Picture 27" descr="6 Ways To Manage Business Growth">
            <a:extLst>
              <a:ext uri="{FF2B5EF4-FFF2-40B4-BE49-F238E27FC236}">
                <a16:creationId xmlns:a16="http://schemas.microsoft.com/office/drawing/2014/main" id="{5A828511-479C-F991-336F-C81BA226DB26}"/>
              </a:ext>
            </a:extLst>
          </p:cNvPr>
          <p:cNvPicPr>
            <a:picLocks noChangeAspect="1"/>
          </p:cNvPicPr>
          <p:nvPr/>
        </p:nvPicPr>
        <p:blipFill>
          <a:blip r:embed="rId3">
            <a:alphaModFix amt="17000"/>
          </a:blip>
          <a:srcRect b="15242"/>
          <a:stretch>
            <a:fillRect/>
          </a:stretch>
        </p:blipFill>
        <p:spPr>
          <a:xfrm>
            <a:off x="0" y="-1"/>
            <a:ext cx="18287999" cy="10287001"/>
          </a:xfrm>
          <a:prstGeom prst="rect">
            <a:avLst/>
          </a:prstGeom>
        </p:spPr>
      </p:pic>
      <p:pic>
        <p:nvPicPr>
          <p:cNvPr id="25" name="Picture 24" descr="Equity for Individualism and Collectivism – The Southerner">
            <a:extLst>
              <a:ext uri="{FF2B5EF4-FFF2-40B4-BE49-F238E27FC236}">
                <a16:creationId xmlns:a16="http://schemas.microsoft.com/office/drawing/2014/main" id="{C9B94801-1E23-053B-8521-AE1D0E729CF2}"/>
              </a:ext>
            </a:extLst>
          </p:cNvPr>
          <p:cNvPicPr>
            <a:picLocks noChangeAspect="1"/>
          </p:cNvPicPr>
          <p:nvPr/>
        </p:nvPicPr>
        <p:blipFill>
          <a:blip r:embed="rId4"/>
          <a:stretch>
            <a:fillRect/>
          </a:stretch>
        </p:blipFill>
        <p:spPr>
          <a:xfrm>
            <a:off x="6858000" y="2053953"/>
            <a:ext cx="6212050" cy="546449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4" name="Freeform 4"/>
          <p:cNvSpPr/>
          <p:nvPr/>
        </p:nvSpPr>
        <p:spPr>
          <a:xfrm flipV="1">
            <a:off x="12039026" y="6896100"/>
            <a:ext cx="9480190" cy="8032306"/>
          </a:xfrm>
          <a:custGeom>
            <a:avLst/>
            <a:gdLst/>
            <a:ahLst/>
            <a:cxnLst/>
            <a:rect l="l" t="t" r="r" b="b"/>
            <a:pathLst>
              <a:path w="9480190" h="8032306">
                <a:moveTo>
                  <a:pt x="0" y="8032307"/>
                </a:moveTo>
                <a:lnTo>
                  <a:pt x="9480189" y="8032307"/>
                </a:lnTo>
                <a:lnTo>
                  <a:pt x="9480189" y="0"/>
                </a:lnTo>
                <a:lnTo>
                  <a:pt x="0" y="0"/>
                </a:lnTo>
                <a:lnTo>
                  <a:pt x="0" y="8032307"/>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11" name="Freeform 11"/>
          <p:cNvSpPr/>
          <p:nvPr/>
        </p:nvSpPr>
        <p:spPr>
          <a:xfrm>
            <a:off x="-3166100" y="-2195241"/>
            <a:ext cx="6212050" cy="5263301"/>
          </a:xfrm>
          <a:custGeom>
            <a:avLst/>
            <a:gdLst/>
            <a:ahLst/>
            <a:cxnLst/>
            <a:rect l="l" t="t" r="r" b="b"/>
            <a:pathLst>
              <a:path w="6212050" h="5263301">
                <a:moveTo>
                  <a:pt x="0" y="0"/>
                </a:moveTo>
                <a:lnTo>
                  <a:pt x="6212050" y="0"/>
                </a:lnTo>
                <a:lnTo>
                  <a:pt x="6212050" y="5263301"/>
                </a:lnTo>
                <a:lnTo>
                  <a:pt x="0" y="5263301"/>
                </a:lnTo>
                <a:lnTo>
                  <a:pt x="0" y="0"/>
                </a:lnTo>
                <a:close/>
              </a:path>
            </a:pathLst>
          </a:custGeom>
          <a:blipFill>
            <a:blip>
              <a:extLst>
                <a:ext uri="{96DAC541-7B7A-43D3-8B79-37D633B846F1}">
                  <asvg:svgBlip xmlns:asvg="http://schemas.microsoft.com/office/drawing/2016/SVG/main" r:embed="rId6"/>
                </a:ext>
              </a:extLst>
            </a:blip>
            <a:stretch>
              <a:fillRect/>
            </a:stretch>
          </a:blipFill>
        </p:spPr>
      </p:sp>
      <p:grpSp>
        <p:nvGrpSpPr>
          <p:cNvPr id="21" name="Group 20">
            <a:extLst>
              <a:ext uri="{FF2B5EF4-FFF2-40B4-BE49-F238E27FC236}">
                <a16:creationId xmlns:a16="http://schemas.microsoft.com/office/drawing/2014/main" id="{CF4DD483-0B9C-77F2-1086-82CDBC1E9E32}"/>
              </a:ext>
            </a:extLst>
          </p:cNvPr>
          <p:cNvGrpSpPr/>
          <p:nvPr/>
        </p:nvGrpSpPr>
        <p:grpSpPr>
          <a:xfrm>
            <a:off x="9144000" y="768446"/>
            <a:ext cx="8823075" cy="1403779"/>
            <a:chOff x="549525" y="4686299"/>
            <a:chExt cx="8823075" cy="1403779"/>
          </a:xfrm>
        </p:grpSpPr>
        <p:sp>
          <p:nvSpPr>
            <p:cNvPr id="3" name="Freeform 3"/>
            <p:cNvSpPr/>
            <p:nvPr/>
          </p:nvSpPr>
          <p:spPr>
            <a:xfrm>
              <a:off x="549525" y="4686299"/>
              <a:ext cx="8823075" cy="1403779"/>
            </a:xfrm>
            <a:custGeom>
              <a:avLst/>
              <a:gdLst/>
              <a:ahLst/>
              <a:cxnLst/>
              <a:rect l="l" t="t" r="r" b="b"/>
              <a:pathLst>
                <a:path w="3974041" h="3872883">
                  <a:moveTo>
                    <a:pt x="0" y="0"/>
                  </a:moveTo>
                  <a:lnTo>
                    <a:pt x="3974041" y="0"/>
                  </a:lnTo>
                  <a:lnTo>
                    <a:pt x="3974041" y="3872883"/>
                  </a:lnTo>
                  <a:lnTo>
                    <a:pt x="0" y="3872883"/>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7" name="TextBox 17"/>
            <p:cNvSpPr txBox="1"/>
            <p:nvPr/>
          </p:nvSpPr>
          <p:spPr>
            <a:xfrm>
              <a:off x="1207126" y="5054995"/>
              <a:ext cx="7784474" cy="830997"/>
            </a:xfrm>
            <a:prstGeom prst="rect">
              <a:avLst/>
            </a:prstGeom>
            <a:noFill/>
          </p:spPr>
          <p:txBody>
            <a:bodyPr wrap="square">
              <a:spAutoFit/>
            </a:bodyPr>
            <a:lstStyle>
              <a:defPPr>
                <a:defRPr lang="en-US"/>
              </a:defPPr>
              <a:lvl1pPr marL="342900" lvl="0" indent="-342900" algn="just">
                <a:buFont typeface="Wingdings" panose="05000000000000000000" pitchFamily="2" charset="2"/>
                <a:buChar char="Ø"/>
                <a:defRPr sz="2400" u="none" strike="noStrike">
                  <a:effectLst/>
                  <a:latin typeface="Popins"/>
                  <a:ea typeface="Times New Roman" panose="02020603050405020304" pitchFamily="18" charset="0"/>
                  <a:cs typeface="Times New Roman" panose="02020603050405020304" pitchFamily="18" charset="0"/>
                </a:defRPr>
              </a:lvl1pPr>
            </a:lstStyle>
            <a:p>
              <a:r>
                <a:rPr lang="en-GB" dirty="0"/>
                <a:t>The disagreements, feedback and negotiations will need to be framed in terms of avoiding a loss of ‘face’. </a:t>
              </a:r>
              <a:endParaRPr lang="en-US" dirty="0"/>
            </a:p>
          </p:txBody>
        </p:sp>
      </p:grpSp>
      <p:grpSp>
        <p:nvGrpSpPr>
          <p:cNvPr id="22" name="Group 21">
            <a:extLst>
              <a:ext uri="{FF2B5EF4-FFF2-40B4-BE49-F238E27FC236}">
                <a16:creationId xmlns:a16="http://schemas.microsoft.com/office/drawing/2014/main" id="{B285F61C-5159-568A-EB38-3AFBACE5C704}"/>
              </a:ext>
            </a:extLst>
          </p:cNvPr>
          <p:cNvGrpSpPr/>
          <p:nvPr/>
        </p:nvGrpSpPr>
        <p:grpSpPr>
          <a:xfrm>
            <a:off x="320925" y="7781725"/>
            <a:ext cx="10058399" cy="1860977"/>
            <a:chOff x="4724401" y="5143500"/>
            <a:chExt cx="10058399" cy="1860977"/>
          </a:xfrm>
        </p:grpSpPr>
        <p:sp>
          <p:nvSpPr>
            <p:cNvPr id="6" name="Freeform 6"/>
            <p:cNvSpPr/>
            <p:nvPr/>
          </p:nvSpPr>
          <p:spPr>
            <a:xfrm>
              <a:off x="4724401" y="5143500"/>
              <a:ext cx="10058399" cy="1860977"/>
            </a:xfrm>
            <a:custGeom>
              <a:avLst/>
              <a:gdLst/>
              <a:ahLst/>
              <a:cxnLst/>
              <a:rect l="l" t="t" r="r" b="b"/>
              <a:pathLst>
                <a:path w="3974041" h="3872883">
                  <a:moveTo>
                    <a:pt x="0" y="0"/>
                  </a:moveTo>
                  <a:lnTo>
                    <a:pt x="3974040" y="0"/>
                  </a:lnTo>
                  <a:lnTo>
                    <a:pt x="3974040" y="3872883"/>
                  </a:lnTo>
                  <a:lnTo>
                    <a:pt x="0" y="3872883"/>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9" name="TextBox 19"/>
            <p:cNvSpPr txBox="1"/>
            <p:nvPr/>
          </p:nvSpPr>
          <p:spPr>
            <a:xfrm>
              <a:off x="5320835" y="5482382"/>
              <a:ext cx="8865530" cy="1200329"/>
            </a:xfrm>
            <a:prstGeom prst="rect">
              <a:avLst/>
            </a:prstGeom>
            <a:noFill/>
          </p:spPr>
          <p:txBody>
            <a:bodyPr wrap="square">
              <a:spAutoFit/>
            </a:bodyPr>
            <a:lstStyle>
              <a:defPPr>
                <a:defRPr lang="en-US"/>
              </a:defPPr>
              <a:lvl1pPr marL="342900" lvl="0" indent="-342900" algn="just">
                <a:buFont typeface="Wingdings" panose="05000000000000000000" pitchFamily="2" charset="2"/>
                <a:buChar char="Ø"/>
                <a:defRPr sz="2400" u="none" strike="noStrike">
                  <a:effectLst/>
                  <a:latin typeface="Popins"/>
                  <a:ea typeface="Times New Roman" panose="02020603050405020304" pitchFamily="18" charset="0"/>
                  <a:cs typeface="Times New Roman" panose="02020603050405020304" pitchFamily="18" charset="0"/>
                </a:defRPr>
              </a:lvl1pPr>
            </a:lstStyle>
            <a:p>
              <a:r>
                <a:rPr lang="en-GB" dirty="0"/>
                <a:t>It will be essential to ensure that formal titles are recognised by senior executives and that they also lead initial communications that demonstrate decision-making authority </a:t>
              </a:r>
              <a:r>
                <a:rPr lang="en-US" dirty="0"/>
                <a:t>(Danziger, 2021)</a:t>
              </a:r>
              <a:r>
                <a:rPr lang="en-GB" dirty="0"/>
                <a:t>.</a:t>
              </a:r>
              <a:endParaRPr lang="en-US" dirty="0"/>
            </a:p>
          </p:txBody>
        </p:sp>
      </p:grpSp>
      <p:sp>
        <p:nvSpPr>
          <p:cNvPr id="24" name="TextBox 16">
            <a:extLst>
              <a:ext uri="{FF2B5EF4-FFF2-40B4-BE49-F238E27FC236}">
                <a16:creationId xmlns:a16="http://schemas.microsoft.com/office/drawing/2014/main" id="{593E5DB9-7056-A0D2-AC88-C633588C330C}"/>
              </a:ext>
            </a:extLst>
          </p:cNvPr>
          <p:cNvSpPr txBox="1"/>
          <p:nvPr/>
        </p:nvSpPr>
        <p:spPr>
          <a:xfrm>
            <a:off x="320925" y="436410"/>
            <a:ext cx="7419200" cy="1233607"/>
          </a:xfrm>
          <a:prstGeom prst="rect">
            <a:avLst/>
          </a:prstGeom>
        </p:spPr>
        <p:txBody>
          <a:bodyPr lIns="0" tIns="0" rIns="0" bIns="0" rtlCol="0" anchor="t">
            <a:spAutoFit/>
          </a:bodyPr>
          <a:lstStyle/>
          <a:p>
            <a:pPr algn="l">
              <a:lnSpc>
                <a:spcPts val="9378"/>
              </a:lnSpc>
            </a:pPr>
            <a:r>
              <a:rPr lang="en-US" sz="9378" b="1" spc="-468" dirty="0">
                <a:solidFill>
                  <a:srgbClr val="353132"/>
                </a:solidFill>
                <a:latin typeface="Poppins bold" panose="00000800000000000000" pitchFamily="2" charset="0"/>
                <a:ea typeface="Arial MT Pro Bold"/>
                <a:cs typeface="Poppins bold" panose="00000800000000000000" pitchFamily="2" charset="0"/>
                <a:sym typeface="Arial MT Pro Bold"/>
              </a:rPr>
              <a:t>Contd…</a:t>
            </a:r>
          </a:p>
        </p:txBody>
      </p:sp>
      <p:sp>
        <p:nvSpPr>
          <p:cNvPr id="27" name="TextBox 26">
            <a:extLst>
              <a:ext uri="{FF2B5EF4-FFF2-40B4-BE49-F238E27FC236}">
                <a16:creationId xmlns:a16="http://schemas.microsoft.com/office/drawing/2014/main" id="{32169908-4D6E-D090-E0DD-C68FEEB5F861}"/>
              </a:ext>
            </a:extLst>
          </p:cNvPr>
          <p:cNvSpPr txBox="1"/>
          <p:nvPr/>
        </p:nvSpPr>
        <p:spPr>
          <a:xfrm>
            <a:off x="9155146" y="7489174"/>
            <a:ext cx="1255486" cy="246221"/>
          </a:xfrm>
          <a:prstGeom prst="rect">
            <a:avLst/>
          </a:prstGeom>
          <a:noFill/>
        </p:spPr>
        <p:txBody>
          <a:bodyPr wrap="square">
            <a:spAutoFit/>
          </a:bodyPr>
          <a:lstStyle>
            <a:defPPr>
              <a:defRPr lang="en-US"/>
            </a:defPPr>
            <a:lvl1pPr algn="ctr">
              <a:defRPr sz="1000">
                <a:latin typeface="Popins"/>
              </a:defRPr>
            </a:lvl1pPr>
          </a:lstStyle>
          <a:p>
            <a:r>
              <a:rPr lang="en-US" dirty="0"/>
              <a:t>(Danziger, 2021)</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BF6"/>
        </a:solidFill>
        <a:effectLst/>
      </p:bgPr>
    </p:bg>
    <p:spTree>
      <p:nvGrpSpPr>
        <p:cNvPr id="1" name=""/>
        <p:cNvGrpSpPr/>
        <p:nvPr/>
      </p:nvGrpSpPr>
      <p:grpSpPr>
        <a:xfrm>
          <a:off x="0" y="0"/>
          <a:ext cx="0" cy="0"/>
          <a:chOff x="0" y="0"/>
          <a:chExt cx="0" cy="0"/>
        </a:xfrm>
      </p:grpSpPr>
      <p:sp>
        <p:nvSpPr>
          <p:cNvPr id="4" name="Freeform 4"/>
          <p:cNvSpPr/>
          <p:nvPr/>
        </p:nvSpPr>
        <p:spPr>
          <a:xfrm flipH="1">
            <a:off x="-3683551" y="-1558393"/>
            <a:ext cx="6212050" cy="5263301"/>
          </a:xfrm>
          <a:custGeom>
            <a:avLst/>
            <a:gdLst/>
            <a:ahLst/>
            <a:cxnLst/>
            <a:rect l="l" t="t" r="r" b="b"/>
            <a:pathLst>
              <a:path w="6212050" h="5263301">
                <a:moveTo>
                  <a:pt x="6212050" y="0"/>
                </a:moveTo>
                <a:lnTo>
                  <a:pt x="0" y="0"/>
                </a:lnTo>
                <a:lnTo>
                  <a:pt x="0" y="5263301"/>
                </a:lnTo>
                <a:lnTo>
                  <a:pt x="6212050" y="5263301"/>
                </a:lnTo>
                <a:lnTo>
                  <a:pt x="6212050" y="0"/>
                </a:lnTo>
                <a:close/>
              </a:path>
            </a:pathLst>
          </a:custGeom>
          <a:blipFill>
            <a:blip>
              <a:extLst>
                <a:ext uri="{96DAC541-7B7A-43D3-8B79-37D633B846F1}">
                  <asvg:svgBlip xmlns:asvg="http://schemas.microsoft.com/office/drawing/2016/SVG/main" r:embed="rId3"/>
                </a:ext>
              </a:extLst>
            </a:blip>
            <a:stretch>
              <a:fillRect/>
            </a:stretch>
          </a:blipFill>
        </p:spPr>
      </p:sp>
      <p:sp>
        <p:nvSpPr>
          <p:cNvPr id="15" name="Freeform 15"/>
          <p:cNvSpPr/>
          <p:nvPr/>
        </p:nvSpPr>
        <p:spPr>
          <a:xfrm flipV="1">
            <a:off x="15620103" y="8140360"/>
            <a:ext cx="6001758" cy="5085126"/>
          </a:xfrm>
          <a:custGeom>
            <a:avLst/>
            <a:gdLst/>
            <a:ahLst/>
            <a:cxnLst/>
            <a:rect l="l" t="t" r="r" b="b"/>
            <a:pathLst>
              <a:path w="6001758" h="5085126">
                <a:moveTo>
                  <a:pt x="0" y="5085126"/>
                </a:moveTo>
                <a:lnTo>
                  <a:pt x="6001758" y="5085126"/>
                </a:lnTo>
                <a:lnTo>
                  <a:pt x="6001758" y="0"/>
                </a:lnTo>
                <a:lnTo>
                  <a:pt x="0" y="0"/>
                </a:lnTo>
                <a:lnTo>
                  <a:pt x="0" y="5085126"/>
                </a:lnTo>
                <a:close/>
              </a:path>
            </a:pathLst>
          </a:custGeom>
          <a:blipFill>
            <a:blip>
              <a:extLst>
                <a:ext uri="{96DAC541-7B7A-43D3-8B79-37D633B846F1}">
                  <asvg:svgBlip xmlns:asvg="http://schemas.microsoft.com/office/drawing/2016/SVG/main" r:embed="rId4"/>
                </a:ext>
              </a:extLst>
            </a:blip>
            <a:stretch>
              <a:fillRect/>
            </a:stretch>
          </a:blipFill>
        </p:spPr>
      </p:sp>
      <p:sp>
        <p:nvSpPr>
          <p:cNvPr id="17" name="TextBox 16">
            <a:extLst>
              <a:ext uri="{FF2B5EF4-FFF2-40B4-BE49-F238E27FC236}">
                <a16:creationId xmlns:a16="http://schemas.microsoft.com/office/drawing/2014/main" id="{7A485F61-A129-7E2E-4A82-38862CDF661A}"/>
              </a:ext>
            </a:extLst>
          </p:cNvPr>
          <p:cNvSpPr txBox="1"/>
          <p:nvPr/>
        </p:nvSpPr>
        <p:spPr>
          <a:xfrm>
            <a:off x="1848298" y="323020"/>
            <a:ext cx="14591403" cy="2554545"/>
          </a:xfrm>
          <a:prstGeom prst="rect">
            <a:avLst/>
          </a:prstGeom>
        </p:spPr>
        <p:txBody>
          <a:bodyPr wrap="square" lIns="0" tIns="0" rIns="0" bIns="0" rtlCol="0" anchor="t">
            <a:spAutoFit/>
          </a:bodyPr>
          <a:lstStyle>
            <a:defPPr>
              <a:defRPr lang="en-US"/>
            </a:defPPr>
            <a:lvl1pPr>
              <a:defRPr sz="8000" b="1" spc="-403">
                <a:solidFill>
                  <a:srgbClr val="353132"/>
                </a:solidFill>
                <a:latin typeface="Poppins bold" panose="00000800000000000000" pitchFamily="2" charset="0"/>
                <a:ea typeface="Arial MT Pro Bold"/>
                <a:cs typeface="Poppins bold" panose="00000800000000000000" pitchFamily="2" charset="0"/>
              </a:defRPr>
            </a:lvl1pPr>
          </a:lstStyle>
          <a:p>
            <a:pPr algn="ctr"/>
            <a:r>
              <a:rPr lang="en-GB" dirty="0"/>
              <a:t>Negotiation Strategies for a Successful Deal</a:t>
            </a:r>
            <a:endParaRPr lang="en-US" dirty="0"/>
          </a:p>
        </p:txBody>
      </p:sp>
      <p:grpSp>
        <p:nvGrpSpPr>
          <p:cNvPr id="22" name="Group 21">
            <a:extLst>
              <a:ext uri="{FF2B5EF4-FFF2-40B4-BE49-F238E27FC236}">
                <a16:creationId xmlns:a16="http://schemas.microsoft.com/office/drawing/2014/main" id="{8E18A082-CD6F-61BD-2565-EF71E40DB3A9}"/>
              </a:ext>
            </a:extLst>
          </p:cNvPr>
          <p:cNvGrpSpPr/>
          <p:nvPr/>
        </p:nvGrpSpPr>
        <p:grpSpPr>
          <a:xfrm>
            <a:off x="1066799" y="4213793"/>
            <a:ext cx="10060397" cy="1372528"/>
            <a:chOff x="966701" y="5348982"/>
            <a:chExt cx="9508648" cy="1372528"/>
          </a:xfrm>
        </p:grpSpPr>
        <p:sp>
          <p:nvSpPr>
            <p:cNvPr id="2" name="Freeform 2"/>
            <p:cNvSpPr/>
            <p:nvPr/>
          </p:nvSpPr>
          <p:spPr>
            <a:xfrm>
              <a:off x="966701" y="5348982"/>
              <a:ext cx="1274063" cy="1175393"/>
            </a:xfrm>
            <a:custGeom>
              <a:avLst/>
              <a:gdLst/>
              <a:ahLst/>
              <a:cxnLst/>
              <a:rect l="l" t="t" r="r" b="b"/>
              <a:pathLst>
                <a:path w="2968698" h="2672904">
                  <a:moveTo>
                    <a:pt x="0" y="0"/>
                  </a:moveTo>
                  <a:lnTo>
                    <a:pt x="2968698" y="0"/>
                  </a:lnTo>
                  <a:lnTo>
                    <a:pt x="2968698" y="2672904"/>
                  </a:lnTo>
                  <a:lnTo>
                    <a:pt x="0" y="2672904"/>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9" name="TextBox 18">
              <a:extLst>
                <a:ext uri="{FF2B5EF4-FFF2-40B4-BE49-F238E27FC236}">
                  <a16:creationId xmlns:a16="http://schemas.microsoft.com/office/drawing/2014/main" id="{B55A70B3-701E-75F6-6681-31411FE5E8A7}"/>
                </a:ext>
              </a:extLst>
            </p:cNvPr>
            <p:cNvSpPr txBox="1"/>
            <p:nvPr/>
          </p:nvSpPr>
          <p:spPr>
            <a:xfrm>
              <a:off x="2348236" y="5521181"/>
              <a:ext cx="8127113" cy="1200329"/>
            </a:xfrm>
            <a:prstGeom prst="rect">
              <a:avLst/>
            </a:prstGeom>
            <a:noFill/>
          </p:spPr>
          <p:txBody>
            <a:bodyPr wrap="square">
              <a:spAutoFit/>
            </a:bodyPr>
            <a:lstStyle>
              <a:defPPr>
                <a:defRPr lang="en-US"/>
              </a:defPPr>
              <a:lvl1pPr marL="342900" lvl="0" indent="-342900" algn="just">
                <a:buFont typeface="Wingdings" panose="05000000000000000000" pitchFamily="2" charset="2"/>
                <a:buChar char="Ø"/>
                <a:defRPr sz="2400" u="none" strike="noStrike">
                  <a:effectLst/>
                  <a:latin typeface="Popins"/>
                  <a:ea typeface="Times New Roman" panose="02020603050405020304" pitchFamily="18" charset="0"/>
                  <a:cs typeface="Times New Roman" panose="02020603050405020304" pitchFamily="18" charset="0"/>
                </a:defRPr>
              </a:lvl1pPr>
            </a:lstStyle>
            <a:p>
              <a:pPr marL="0" indent="0">
                <a:buNone/>
              </a:pPr>
              <a:r>
                <a:rPr lang="en-GB" dirty="0"/>
                <a:t>The company will need to frame the partnership with the Chinese Firm around sustained growth, rather than pushing for an immediate, fixed contract.</a:t>
              </a:r>
              <a:endParaRPr lang="en-US" dirty="0"/>
            </a:p>
          </p:txBody>
        </p:sp>
      </p:grpSp>
      <p:grpSp>
        <p:nvGrpSpPr>
          <p:cNvPr id="23" name="Group 22">
            <a:extLst>
              <a:ext uri="{FF2B5EF4-FFF2-40B4-BE49-F238E27FC236}">
                <a16:creationId xmlns:a16="http://schemas.microsoft.com/office/drawing/2014/main" id="{ABDF2B41-3E3E-ED16-9564-7530095DEAC9}"/>
              </a:ext>
            </a:extLst>
          </p:cNvPr>
          <p:cNvGrpSpPr/>
          <p:nvPr/>
        </p:nvGrpSpPr>
        <p:grpSpPr>
          <a:xfrm>
            <a:off x="1101213" y="6677264"/>
            <a:ext cx="10023987" cy="1175393"/>
            <a:chOff x="2306739" y="7688417"/>
            <a:chExt cx="9474235" cy="1175393"/>
          </a:xfrm>
        </p:grpSpPr>
        <p:sp>
          <p:nvSpPr>
            <p:cNvPr id="3" name="Freeform 3"/>
            <p:cNvSpPr/>
            <p:nvPr/>
          </p:nvSpPr>
          <p:spPr>
            <a:xfrm>
              <a:off x="2306739" y="7688417"/>
              <a:ext cx="936466" cy="1175393"/>
            </a:xfrm>
            <a:custGeom>
              <a:avLst/>
              <a:gdLst/>
              <a:ahLst/>
              <a:cxnLst/>
              <a:rect l="l" t="t" r="r" b="b"/>
              <a:pathLst>
                <a:path w="2182062" h="2672904">
                  <a:moveTo>
                    <a:pt x="0" y="0"/>
                  </a:moveTo>
                  <a:lnTo>
                    <a:pt x="2182061" y="0"/>
                  </a:lnTo>
                  <a:lnTo>
                    <a:pt x="2182061" y="2672904"/>
                  </a:lnTo>
                  <a:lnTo>
                    <a:pt x="0" y="2672904"/>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21" name="TextBox 20">
              <a:extLst>
                <a:ext uri="{FF2B5EF4-FFF2-40B4-BE49-F238E27FC236}">
                  <a16:creationId xmlns:a16="http://schemas.microsoft.com/office/drawing/2014/main" id="{FB5C4B9A-D116-8D6F-79A0-0ADAB6D12A74}"/>
                </a:ext>
              </a:extLst>
            </p:cNvPr>
            <p:cNvSpPr txBox="1"/>
            <p:nvPr/>
          </p:nvSpPr>
          <p:spPr>
            <a:xfrm>
              <a:off x="3292910" y="7959642"/>
              <a:ext cx="8488064" cy="830997"/>
            </a:xfrm>
            <a:prstGeom prst="rect">
              <a:avLst/>
            </a:prstGeom>
            <a:noFill/>
          </p:spPr>
          <p:txBody>
            <a:bodyPr wrap="square">
              <a:spAutoFit/>
            </a:bodyPr>
            <a:lstStyle>
              <a:defPPr>
                <a:defRPr lang="en-US"/>
              </a:defPPr>
              <a:lvl1pPr marL="342900" lvl="0" indent="-342900" algn="just">
                <a:buFont typeface="Wingdings" panose="05000000000000000000" pitchFamily="2" charset="2"/>
                <a:buChar char="Ø"/>
                <a:defRPr sz="2400" u="none" strike="noStrike">
                  <a:effectLst/>
                  <a:latin typeface="Popins"/>
                  <a:ea typeface="Times New Roman" panose="02020603050405020304" pitchFamily="18" charset="0"/>
                  <a:cs typeface="Times New Roman" panose="02020603050405020304" pitchFamily="18" charset="0"/>
                </a:defRPr>
              </a:lvl1pPr>
            </a:lstStyle>
            <a:p>
              <a:pPr marL="0" indent="0">
                <a:buNone/>
              </a:pPr>
              <a:r>
                <a:rPr lang="en-GB" dirty="0"/>
                <a:t>They will need to focus on indirect communication to interpret the silent signals to respect the hierarchy </a:t>
              </a:r>
              <a:r>
                <a:rPr lang="en-US" dirty="0"/>
                <a:t>(Evans, 2024)</a:t>
              </a:r>
              <a:r>
                <a:rPr lang="en-GB" dirty="0"/>
                <a:t>.</a:t>
              </a:r>
              <a:endParaRPr lang="en-US" dirty="0"/>
            </a:p>
          </p:txBody>
        </p:sp>
      </p:grpSp>
      <p:pic>
        <p:nvPicPr>
          <p:cNvPr id="24" name="Picture 23" descr="Negotiation Work Stock Illustrations – 12,804 Negotiation Work Stock  Illustrations, Vectors &amp; Clipart - Dreamstime">
            <a:extLst>
              <a:ext uri="{FF2B5EF4-FFF2-40B4-BE49-F238E27FC236}">
                <a16:creationId xmlns:a16="http://schemas.microsoft.com/office/drawing/2014/main" id="{6322D3DA-69A7-C1A3-525F-27F5204AAF58}"/>
              </a:ext>
            </a:extLst>
          </p:cNvPr>
          <p:cNvPicPr>
            <a:picLocks noChangeAspect="1"/>
          </p:cNvPicPr>
          <p:nvPr/>
        </p:nvPicPr>
        <p:blipFill>
          <a:blip r:embed="rId7"/>
          <a:stretch>
            <a:fillRect/>
          </a:stretch>
        </p:blipFill>
        <p:spPr>
          <a:xfrm>
            <a:off x="11433075" y="3162300"/>
            <a:ext cx="5753712" cy="5753712"/>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30" name="TextBox 29">
            <a:extLst>
              <a:ext uri="{FF2B5EF4-FFF2-40B4-BE49-F238E27FC236}">
                <a16:creationId xmlns:a16="http://schemas.microsoft.com/office/drawing/2014/main" id="{C6522476-A1BB-2A23-639A-973267B4534C}"/>
              </a:ext>
            </a:extLst>
          </p:cNvPr>
          <p:cNvSpPr txBox="1"/>
          <p:nvPr/>
        </p:nvSpPr>
        <p:spPr>
          <a:xfrm>
            <a:off x="13751951" y="9200747"/>
            <a:ext cx="1115960" cy="246221"/>
          </a:xfrm>
          <a:prstGeom prst="rect">
            <a:avLst/>
          </a:prstGeom>
          <a:noFill/>
        </p:spPr>
        <p:txBody>
          <a:bodyPr wrap="square">
            <a:spAutoFit/>
          </a:bodyPr>
          <a:lstStyle>
            <a:defPPr>
              <a:defRPr lang="en-US"/>
            </a:defPPr>
            <a:lvl1pPr algn="ctr">
              <a:defRPr sz="1000">
                <a:latin typeface="Popins"/>
              </a:defRPr>
            </a:lvl1pPr>
          </a:lstStyle>
          <a:p>
            <a:r>
              <a:rPr lang="en-US" dirty="0"/>
              <a:t>(Evans, 2024)</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BF6"/>
        </a:solidFill>
        <a:effectLst/>
      </p:bgPr>
    </p:bg>
    <p:spTree>
      <p:nvGrpSpPr>
        <p:cNvPr id="1" name=""/>
        <p:cNvGrpSpPr/>
        <p:nvPr/>
      </p:nvGrpSpPr>
      <p:grpSpPr>
        <a:xfrm>
          <a:off x="0" y="0"/>
          <a:ext cx="0" cy="0"/>
          <a:chOff x="0" y="0"/>
          <a:chExt cx="0" cy="0"/>
        </a:xfrm>
      </p:grpSpPr>
      <p:sp>
        <p:nvSpPr>
          <p:cNvPr id="2" name="Freeform 2"/>
          <p:cNvSpPr/>
          <p:nvPr/>
        </p:nvSpPr>
        <p:spPr>
          <a:xfrm flipH="1">
            <a:off x="-1679487" y="8459109"/>
            <a:ext cx="6212050" cy="5263301"/>
          </a:xfrm>
          <a:custGeom>
            <a:avLst/>
            <a:gdLst/>
            <a:ahLst/>
            <a:cxnLst/>
            <a:rect l="l" t="t" r="r" b="b"/>
            <a:pathLst>
              <a:path w="6212050" h="5263301">
                <a:moveTo>
                  <a:pt x="6212050" y="0"/>
                </a:moveTo>
                <a:lnTo>
                  <a:pt x="0" y="0"/>
                </a:lnTo>
                <a:lnTo>
                  <a:pt x="0" y="5263301"/>
                </a:lnTo>
                <a:lnTo>
                  <a:pt x="6212050" y="5263301"/>
                </a:lnTo>
                <a:lnTo>
                  <a:pt x="621205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flipH="1">
            <a:off x="-1294401" y="-1023836"/>
            <a:ext cx="2588802" cy="2193422"/>
          </a:xfrm>
          <a:custGeom>
            <a:avLst/>
            <a:gdLst/>
            <a:ahLst/>
            <a:cxnLst/>
            <a:rect l="l" t="t" r="r" b="b"/>
            <a:pathLst>
              <a:path w="2588802" h="2193422">
                <a:moveTo>
                  <a:pt x="2588802" y="0"/>
                </a:moveTo>
                <a:lnTo>
                  <a:pt x="0" y="0"/>
                </a:lnTo>
                <a:lnTo>
                  <a:pt x="0" y="2193421"/>
                </a:lnTo>
                <a:lnTo>
                  <a:pt x="2588802" y="2193421"/>
                </a:lnTo>
                <a:lnTo>
                  <a:pt x="2588802" y="0"/>
                </a:lnTo>
                <a:close/>
              </a:path>
            </a:pathLst>
          </a:custGeom>
          <a:blipFill>
            <a:blip>
              <a:extLst>
                <a:ext uri="{96DAC541-7B7A-43D3-8B79-37D633B846F1}">
                  <asvg:svgBlip xmlns:asvg="http://schemas.microsoft.com/office/drawing/2016/SVG/main" r:embed="rId4"/>
                </a:ext>
              </a:extLst>
            </a:blip>
            <a:stretch>
              <a:fillRect/>
            </a:stretch>
          </a:blipFill>
        </p:spPr>
      </p:sp>
      <p:sp>
        <p:nvSpPr>
          <p:cNvPr id="7" name="Freeform 7"/>
          <p:cNvSpPr/>
          <p:nvPr/>
        </p:nvSpPr>
        <p:spPr>
          <a:xfrm flipV="1">
            <a:off x="14888271" y="8875880"/>
            <a:ext cx="6001758" cy="5085126"/>
          </a:xfrm>
          <a:custGeom>
            <a:avLst/>
            <a:gdLst/>
            <a:ahLst/>
            <a:cxnLst/>
            <a:rect l="l" t="t" r="r" b="b"/>
            <a:pathLst>
              <a:path w="6001758" h="5085126">
                <a:moveTo>
                  <a:pt x="0" y="5085126"/>
                </a:moveTo>
                <a:lnTo>
                  <a:pt x="6001758" y="5085126"/>
                </a:lnTo>
                <a:lnTo>
                  <a:pt x="6001758" y="0"/>
                </a:lnTo>
                <a:lnTo>
                  <a:pt x="0" y="0"/>
                </a:lnTo>
                <a:lnTo>
                  <a:pt x="0" y="5085126"/>
                </a:lnTo>
                <a:close/>
              </a:path>
            </a:pathLst>
          </a:custGeom>
          <a:blipFill>
            <a:blip>
              <a:extLst>
                <a:ext uri="{96DAC541-7B7A-43D3-8B79-37D633B846F1}">
                  <asvg:svgBlip xmlns:asvg="http://schemas.microsoft.com/office/drawing/2016/SVG/main" r:embed="rId4"/>
                </a:ext>
              </a:extLst>
            </a:blip>
            <a:stretch>
              <a:fillRect/>
            </a:stretch>
          </a:blipFill>
        </p:spPr>
      </p:sp>
      <p:pic>
        <p:nvPicPr>
          <p:cNvPr id="13" name="Picture 12" descr="490+ Tough Negotiations Stock Illustrations, Royalty-Free Vector Graphics &amp; Clip  Art - iStock | Business negotiations">
            <a:extLst>
              <a:ext uri="{FF2B5EF4-FFF2-40B4-BE49-F238E27FC236}">
                <a16:creationId xmlns:a16="http://schemas.microsoft.com/office/drawing/2014/main" id="{C2B2F8BF-01E7-0F27-157E-ACD711ABA1F5}"/>
              </a:ext>
            </a:extLst>
          </p:cNvPr>
          <p:cNvPicPr>
            <a:picLocks noChangeAspect="1"/>
          </p:cNvPicPr>
          <p:nvPr/>
        </p:nvPicPr>
        <p:blipFill>
          <a:blip r:embed="rId5">
            <a:alphaModFix amt="16000"/>
          </a:blip>
          <a:srcRect l="-107" t="25699" r="107" b="812"/>
          <a:stretch>
            <a:fillRect/>
          </a:stretch>
        </p:blipFill>
        <p:spPr>
          <a:xfrm>
            <a:off x="-36744" y="0"/>
            <a:ext cx="18324743" cy="10287000"/>
          </a:xfrm>
          <a:prstGeom prst="rect">
            <a:avLst/>
          </a:prstGeom>
        </p:spPr>
      </p:pic>
      <p:sp>
        <p:nvSpPr>
          <p:cNvPr id="15" name="TextBox 14">
            <a:extLst>
              <a:ext uri="{FF2B5EF4-FFF2-40B4-BE49-F238E27FC236}">
                <a16:creationId xmlns:a16="http://schemas.microsoft.com/office/drawing/2014/main" id="{B9850DB1-BA50-1612-97EA-6DEF27A6CF39}"/>
              </a:ext>
            </a:extLst>
          </p:cNvPr>
          <p:cNvSpPr txBox="1"/>
          <p:nvPr/>
        </p:nvSpPr>
        <p:spPr>
          <a:xfrm>
            <a:off x="6606634" y="622127"/>
            <a:ext cx="11282516" cy="1200329"/>
          </a:xfrm>
          <a:prstGeom prst="rect">
            <a:avLst/>
          </a:prstGeom>
          <a:noFill/>
        </p:spPr>
        <p:txBody>
          <a:bodyPr wrap="square">
            <a:spAutoFit/>
          </a:bodyPr>
          <a:lstStyle>
            <a:defPPr>
              <a:defRPr lang="en-US"/>
            </a:defPPr>
            <a:lvl1pPr lvl="0" indent="0" algn="just">
              <a:buFont typeface="Wingdings" panose="05000000000000000000" pitchFamily="2" charset="2"/>
              <a:buNone/>
              <a:defRPr sz="2400" u="none" strike="noStrike">
                <a:effectLst/>
                <a:latin typeface="Popins"/>
                <a:ea typeface="Times New Roman" panose="02020603050405020304" pitchFamily="18" charset="0"/>
                <a:cs typeface="Times New Roman" panose="02020603050405020304" pitchFamily="18" charset="0"/>
              </a:defRPr>
            </a:lvl1pPr>
          </a:lstStyle>
          <a:p>
            <a:pPr marL="342900" indent="-342900">
              <a:buFont typeface="Wingdings" panose="05000000000000000000" pitchFamily="2" charset="2"/>
              <a:buChar char="v"/>
            </a:pPr>
            <a:r>
              <a:rPr lang="en-GB" dirty="0"/>
              <a:t>The Negotiation team can be aligned with senior executives in addition to using intermediaries to navigate unspoken expectations of the Chinese company (Langenberg, 2026).</a:t>
            </a:r>
            <a:endParaRPr lang="en-US" dirty="0"/>
          </a:p>
        </p:txBody>
      </p:sp>
      <p:sp>
        <p:nvSpPr>
          <p:cNvPr id="17" name="TextBox 16">
            <a:extLst>
              <a:ext uri="{FF2B5EF4-FFF2-40B4-BE49-F238E27FC236}">
                <a16:creationId xmlns:a16="http://schemas.microsoft.com/office/drawing/2014/main" id="{86D1B6A3-228D-D13A-92D4-1BE3716BE273}"/>
              </a:ext>
            </a:extLst>
          </p:cNvPr>
          <p:cNvSpPr txBox="1"/>
          <p:nvPr/>
        </p:nvSpPr>
        <p:spPr>
          <a:xfrm>
            <a:off x="533400" y="2430793"/>
            <a:ext cx="11282516" cy="830997"/>
          </a:xfrm>
          <a:prstGeom prst="rect">
            <a:avLst/>
          </a:prstGeom>
          <a:noFill/>
        </p:spPr>
        <p:txBody>
          <a:bodyPr wrap="square">
            <a:spAutoFit/>
          </a:bodyPr>
          <a:lstStyle>
            <a:defPPr>
              <a:defRPr lang="en-US"/>
            </a:defPPr>
            <a:lvl1pPr marL="342900" lvl="0" indent="-342900" algn="just">
              <a:buFont typeface="Wingdings" panose="05000000000000000000" pitchFamily="2" charset="2"/>
              <a:buChar char="v"/>
              <a:defRPr sz="2400" u="none" strike="noStrike">
                <a:effectLst/>
                <a:latin typeface="Popins"/>
                <a:ea typeface="Times New Roman" panose="02020603050405020304" pitchFamily="18" charset="0"/>
                <a:cs typeface="Times New Roman" panose="02020603050405020304" pitchFamily="18" charset="0"/>
              </a:defRPr>
            </a:lvl1pPr>
          </a:lstStyle>
          <a:p>
            <a:r>
              <a:rPr lang="en-GB" dirty="0"/>
              <a:t>Additionally, the dedicated time can be allocated for trust development and social engagement before diving into the formal teams. </a:t>
            </a:r>
            <a:endParaRPr lang="en-US" dirty="0"/>
          </a:p>
        </p:txBody>
      </p:sp>
      <p:sp>
        <p:nvSpPr>
          <p:cNvPr id="19" name="TextBox 16">
            <a:extLst>
              <a:ext uri="{FF2B5EF4-FFF2-40B4-BE49-F238E27FC236}">
                <a16:creationId xmlns:a16="http://schemas.microsoft.com/office/drawing/2014/main" id="{5408DAFC-D8E1-2420-505E-124416A69047}"/>
              </a:ext>
            </a:extLst>
          </p:cNvPr>
          <p:cNvSpPr txBox="1"/>
          <p:nvPr/>
        </p:nvSpPr>
        <p:spPr>
          <a:xfrm>
            <a:off x="13415856" y="8857445"/>
            <a:ext cx="7419200" cy="1233607"/>
          </a:xfrm>
          <a:prstGeom prst="rect">
            <a:avLst/>
          </a:prstGeom>
        </p:spPr>
        <p:txBody>
          <a:bodyPr lIns="0" tIns="0" rIns="0" bIns="0" rtlCol="0" anchor="t">
            <a:spAutoFit/>
          </a:bodyPr>
          <a:lstStyle/>
          <a:p>
            <a:pPr algn="l">
              <a:lnSpc>
                <a:spcPts val="9378"/>
              </a:lnSpc>
            </a:pPr>
            <a:r>
              <a:rPr lang="en-US" sz="9378" b="1" spc="-468" dirty="0">
                <a:solidFill>
                  <a:srgbClr val="353132"/>
                </a:solidFill>
                <a:latin typeface="Poppins bold" panose="00000800000000000000" pitchFamily="2" charset="0"/>
                <a:ea typeface="Arial MT Pro Bold"/>
                <a:cs typeface="Poppins bold" panose="00000800000000000000" pitchFamily="2" charset="0"/>
                <a:sym typeface="Arial MT Pro Bold"/>
              </a:rPr>
              <a:t>Contd…</a:t>
            </a:r>
          </a:p>
        </p:txBody>
      </p:sp>
      <p:pic>
        <p:nvPicPr>
          <p:cNvPr id="20" name="Picture 19" descr="Contract Negotiation 101 | Learn Contract Management | Icertis">
            <a:extLst>
              <a:ext uri="{FF2B5EF4-FFF2-40B4-BE49-F238E27FC236}">
                <a16:creationId xmlns:a16="http://schemas.microsoft.com/office/drawing/2014/main" id="{9E7295B2-DD14-4DDD-AEF5-D8C44B0FC536}"/>
              </a:ext>
            </a:extLst>
          </p:cNvPr>
          <p:cNvPicPr>
            <a:picLocks noChangeAspect="1"/>
          </p:cNvPicPr>
          <p:nvPr/>
        </p:nvPicPr>
        <p:blipFill>
          <a:blip r:embed="rId6"/>
          <a:stretch>
            <a:fillRect/>
          </a:stretch>
        </p:blipFill>
        <p:spPr>
          <a:xfrm>
            <a:off x="5694606" y="3702410"/>
            <a:ext cx="6842380" cy="515503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22" name="TextBox 21">
            <a:extLst>
              <a:ext uri="{FF2B5EF4-FFF2-40B4-BE49-F238E27FC236}">
                <a16:creationId xmlns:a16="http://schemas.microsoft.com/office/drawing/2014/main" id="{ABAD36BD-9F7A-FFD3-90E7-EFF2333A38F9}"/>
              </a:ext>
            </a:extLst>
          </p:cNvPr>
          <p:cNvSpPr txBox="1"/>
          <p:nvPr/>
        </p:nvSpPr>
        <p:spPr>
          <a:xfrm>
            <a:off x="8533171" y="9174954"/>
            <a:ext cx="1221658" cy="246221"/>
          </a:xfrm>
          <a:prstGeom prst="rect">
            <a:avLst/>
          </a:prstGeom>
          <a:noFill/>
        </p:spPr>
        <p:txBody>
          <a:bodyPr wrap="square">
            <a:spAutoFit/>
          </a:bodyPr>
          <a:lstStyle>
            <a:defPPr>
              <a:defRPr lang="en-US"/>
            </a:defPPr>
            <a:lvl1pPr algn="ctr">
              <a:defRPr sz="1000">
                <a:latin typeface="Popins"/>
              </a:defRPr>
            </a:lvl1pPr>
          </a:lstStyle>
          <a:p>
            <a:r>
              <a:rPr lang="en-GB" dirty="0"/>
              <a:t>(Langenberg, 2026</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alpha val="22000"/>
          </a:schemeClr>
        </a:solidFill>
        <a:effectLst/>
      </p:bgPr>
    </p:bg>
    <p:spTree>
      <p:nvGrpSpPr>
        <p:cNvPr id="1" name="">
          <a:extLst>
            <a:ext uri="{FF2B5EF4-FFF2-40B4-BE49-F238E27FC236}">
              <a16:creationId xmlns:a16="http://schemas.microsoft.com/office/drawing/2014/main" id="{285F5B79-EF94-E30B-C54B-16984ABFAFB2}"/>
            </a:ext>
          </a:extLst>
        </p:cNvPr>
        <p:cNvGrpSpPr/>
        <p:nvPr/>
      </p:nvGrpSpPr>
      <p:grpSpPr>
        <a:xfrm>
          <a:off x="0" y="0"/>
          <a:ext cx="0" cy="0"/>
          <a:chOff x="0" y="0"/>
          <a:chExt cx="0" cy="0"/>
        </a:xfrm>
      </p:grpSpPr>
      <p:pic>
        <p:nvPicPr>
          <p:cNvPr id="8" name="Picture 7" descr="Conclusion Vectors - Download Free High-Quality Vectors | Magnific  (formerly Freepik)">
            <a:extLst>
              <a:ext uri="{FF2B5EF4-FFF2-40B4-BE49-F238E27FC236}">
                <a16:creationId xmlns:a16="http://schemas.microsoft.com/office/drawing/2014/main" id="{3D127B19-F098-94D8-93B7-5720629164DB}"/>
              </a:ext>
            </a:extLst>
          </p:cNvPr>
          <p:cNvPicPr>
            <a:picLocks noChangeAspect="1"/>
          </p:cNvPicPr>
          <p:nvPr/>
        </p:nvPicPr>
        <p:blipFill>
          <a:blip r:embed="rId3">
            <a:alphaModFix amt="12000"/>
          </a:blip>
          <a:srcRect l="-148" t="15668" r="148" b="20753"/>
          <a:stretch>
            <a:fillRect/>
          </a:stretch>
        </p:blipFill>
        <p:spPr>
          <a:xfrm>
            <a:off x="-69441" y="0"/>
            <a:ext cx="18330402" cy="10287000"/>
          </a:xfrm>
          <a:prstGeom prst="rect">
            <a:avLst/>
          </a:prstGeom>
        </p:spPr>
      </p:pic>
      <p:sp>
        <p:nvSpPr>
          <p:cNvPr id="2" name="Freeform 2">
            <a:extLst>
              <a:ext uri="{FF2B5EF4-FFF2-40B4-BE49-F238E27FC236}">
                <a16:creationId xmlns:a16="http://schemas.microsoft.com/office/drawing/2014/main" id="{B8A43DD9-5AFE-F5EB-5EC9-271DCDC6B3F9}"/>
              </a:ext>
            </a:extLst>
          </p:cNvPr>
          <p:cNvSpPr/>
          <p:nvPr/>
        </p:nvSpPr>
        <p:spPr>
          <a:xfrm flipH="1">
            <a:off x="-1679487" y="8459109"/>
            <a:ext cx="6212050" cy="5263301"/>
          </a:xfrm>
          <a:custGeom>
            <a:avLst/>
            <a:gdLst/>
            <a:ahLst/>
            <a:cxnLst/>
            <a:rect l="l" t="t" r="r" b="b"/>
            <a:pathLst>
              <a:path w="6212050" h="5263301">
                <a:moveTo>
                  <a:pt x="6212050" y="0"/>
                </a:moveTo>
                <a:lnTo>
                  <a:pt x="0" y="0"/>
                </a:lnTo>
                <a:lnTo>
                  <a:pt x="0" y="5263301"/>
                </a:lnTo>
                <a:lnTo>
                  <a:pt x="6212050" y="5263301"/>
                </a:lnTo>
                <a:lnTo>
                  <a:pt x="6212050" y="0"/>
                </a:lnTo>
                <a:close/>
              </a:path>
            </a:pathLst>
          </a:custGeom>
          <a:blipFill>
            <a:blip>
              <a:extLst>
                <a:ext uri="{96DAC541-7B7A-43D3-8B79-37D633B846F1}">
                  <asvg:svgBlip xmlns:asvg="http://schemas.microsoft.com/office/drawing/2016/SVG/main" r:embed="rId4"/>
                </a:ext>
              </a:extLst>
            </a:blip>
            <a:stretch>
              <a:fillRect/>
            </a:stretch>
          </a:blipFill>
        </p:spPr>
      </p:sp>
      <p:sp>
        <p:nvSpPr>
          <p:cNvPr id="6" name="Freeform 6">
            <a:extLst>
              <a:ext uri="{FF2B5EF4-FFF2-40B4-BE49-F238E27FC236}">
                <a16:creationId xmlns:a16="http://schemas.microsoft.com/office/drawing/2014/main" id="{74534F15-9437-7077-00B5-7534EE7E1E11}"/>
              </a:ext>
            </a:extLst>
          </p:cNvPr>
          <p:cNvSpPr/>
          <p:nvPr/>
        </p:nvSpPr>
        <p:spPr>
          <a:xfrm flipH="1">
            <a:off x="-1294401" y="-1023836"/>
            <a:ext cx="2588802" cy="2193422"/>
          </a:xfrm>
          <a:custGeom>
            <a:avLst/>
            <a:gdLst/>
            <a:ahLst/>
            <a:cxnLst/>
            <a:rect l="l" t="t" r="r" b="b"/>
            <a:pathLst>
              <a:path w="2588802" h="2193422">
                <a:moveTo>
                  <a:pt x="2588802" y="0"/>
                </a:moveTo>
                <a:lnTo>
                  <a:pt x="0" y="0"/>
                </a:lnTo>
                <a:lnTo>
                  <a:pt x="0" y="2193421"/>
                </a:lnTo>
                <a:lnTo>
                  <a:pt x="2588802" y="2193421"/>
                </a:lnTo>
                <a:lnTo>
                  <a:pt x="2588802" y="0"/>
                </a:lnTo>
                <a:close/>
              </a:path>
            </a:pathLst>
          </a:custGeom>
          <a:blipFill>
            <a:blip>
              <a:extLst>
                <a:ext uri="{96DAC541-7B7A-43D3-8B79-37D633B846F1}">
                  <asvg:svgBlip xmlns:asvg="http://schemas.microsoft.com/office/drawing/2016/SVG/main" r:embed="rId5"/>
                </a:ext>
              </a:extLst>
            </a:blip>
            <a:stretch>
              <a:fillRect/>
            </a:stretch>
          </a:blipFill>
        </p:spPr>
      </p:sp>
      <p:sp>
        <p:nvSpPr>
          <p:cNvPr id="7" name="Freeform 7">
            <a:extLst>
              <a:ext uri="{FF2B5EF4-FFF2-40B4-BE49-F238E27FC236}">
                <a16:creationId xmlns:a16="http://schemas.microsoft.com/office/drawing/2014/main" id="{64B94CCD-A3DC-036B-32EE-4BD9D9E77E92}"/>
              </a:ext>
            </a:extLst>
          </p:cNvPr>
          <p:cNvSpPr/>
          <p:nvPr/>
        </p:nvSpPr>
        <p:spPr>
          <a:xfrm flipV="1">
            <a:off x="14922684" y="8989945"/>
            <a:ext cx="6001758" cy="5085126"/>
          </a:xfrm>
          <a:custGeom>
            <a:avLst/>
            <a:gdLst/>
            <a:ahLst/>
            <a:cxnLst/>
            <a:rect l="l" t="t" r="r" b="b"/>
            <a:pathLst>
              <a:path w="6001758" h="5085126">
                <a:moveTo>
                  <a:pt x="0" y="5085126"/>
                </a:moveTo>
                <a:lnTo>
                  <a:pt x="6001758" y="5085126"/>
                </a:lnTo>
                <a:lnTo>
                  <a:pt x="6001758" y="0"/>
                </a:lnTo>
                <a:lnTo>
                  <a:pt x="0" y="0"/>
                </a:lnTo>
                <a:lnTo>
                  <a:pt x="0" y="5085126"/>
                </a:lnTo>
                <a:close/>
              </a:path>
            </a:pathLst>
          </a:custGeom>
          <a:blipFill>
            <a:blip>
              <a:extLst>
                <a:ext uri="{96DAC541-7B7A-43D3-8B79-37D633B846F1}">
                  <asvg:svgBlip xmlns:asvg="http://schemas.microsoft.com/office/drawing/2016/SVG/main" r:embed="rId5"/>
                </a:ext>
              </a:extLst>
            </a:blip>
            <a:stretch>
              <a:fillRect/>
            </a:stretch>
          </a:blipFill>
        </p:spPr>
      </p:sp>
      <p:sp>
        <p:nvSpPr>
          <p:cNvPr id="15" name="TextBox 14">
            <a:extLst>
              <a:ext uri="{FF2B5EF4-FFF2-40B4-BE49-F238E27FC236}">
                <a16:creationId xmlns:a16="http://schemas.microsoft.com/office/drawing/2014/main" id="{F4B86202-D049-684F-C69E-5F612478C64C}"/>
              </a:ext>
            </a:extLst>
          </p:cNvPr>
          <p:cNvSpPr txBox="1"/>
          <p:nvPr/>
        </p:nvSpPr>
        <p:spPr>
          <a:xfrm>
            <a:off x="685800" y="2368411"/>
            <a:ext cx="11282516" cy="1200329"/>
          </a:xfrm>
          <a:prstGeom prst="rect">
            <a:avLst/>
          </a:prstGeom>
          <a:noFill/>
        </p:spPr>
        <p:txBody>
          <a:bodyPr wrap="square">
            <a:spAutoFit/>
          </a:bodyPr>
          <a:lstStyle>
            <a:defPPr>
              <a:defRPr lang="en-US"/>
            </a:defPPr>
            <a:lvl1pPr lvl="0" indent="0" algn="just">
              <a:buFont typeface="Wingdings" panose="05000000000000000000" pitchFamily="2" charset="2"/>
              <a:buNone/>
              <a:defRPr sz="2400" u="none" strike="noStrike">
                <a:effectLst/>
                <a:latin typeface="Popins"/>
                <a:ea typeface="Times New Roman" panose="02020603050405020304" pitchFamily="18" charset="0"/>
                <a:cs typeface="Times New Roman" panose="02020603050405020304" pitchFamily="18" charset="0"/>
              </a:defRPr>
            </a:lvl1pPr>
          </a:lstStyle>
          <a:p>
            <a:pPr marL="342900" lvl="0" indent="-342900">
              <a:buFont typeface="Wingdings" panose="05000000000000000000" pitchFamily="2" charset="2"/>
              <a:buChar char="q"/>
            </a:pPr>
            <a:r>
              <a:rPr lang="en-GB" dirty="0"/>
              <a:t>This presentation has provided a discussion on various aspects related to culture for a UK-based company, in the matter of exploring a strategic partnership with a Chinese firm. </a:t>
            </a:r>
            <a:endParaRPr lang="en-US" dirty="0"/>
          </a:p>
        </p:txBody>
      </p:sp>
      <p:sp>
        <p:nvSpPr>
          <p:cNvPr id="17" name="TextBox 16">
            <a:extLst>
              <a:ext uri="{FF2B5EF4-FFF2-40B4-BE49-F238E27FC236}">
                <a16:creationId xmlns:a16="http://schemas.microsoft.com/office/drawing/2014/main" id="{4020DAF3-3AAD-7132-71F8-E29D92A0C2FC}"/>
              </a:ext>
            </a:extLst>
          </p:cNvPr>
          <p:cNvSpPr txBox="1"/>
          <p:nvPr/>
        </p:nvSpPr>
        <p:spPr>
          <a:xfrm>
            <a:off x="6641047" y="8574447"/>
            <a:ext cx="11282516" cy="830997"/>
          </a:xfrm>
          <a:prstGeom prst="rect">
            <a:avLst/>
          </a:prstGeom>
          <a:noFill/>
        </p:spPr>
        <p:txBody>
          <a:bodyPr wrap="square">
            <a:spAutoFit/>
          </a:bodyPr>
          <a:lstStyle>
            <a:defPPr>
              <a:defRPr lang="en-US"/>
            </a:defPPr>
            <a:lvl1pPr marL="342900" lvl="0" indent="-342900" algn="just">
              <a:buFont typeface="Wingdings" panose="05000000000000000000" pitchFamily="2" charset="2"/>
              <a:buChar char="v"/>
              <a:defRPr sz="2400" u="none" strike="noStrike">
                <a:effectLst/>
                <a:latin typeface="Popins"/>
                <a:ea typeface="Times New Roman" panose="02020603050405020304" pitchFamily="18" charset="0"/>
                <a:cs typeface="Times New Roman" panose="02020603050405020304" pitchFamily="18" charset="0"/>
              </a:defRPr>
            </a:lvl1pPr>
          </a:lstStyle>
          <a:p>
            <a:pPr>
              <a:buFont typeface="Wingdings" panose="05000000000000000000" pitchFamily="2" charset="2"/>
              <a:buChar char="q"/>
            </a:pPr>
            <a:r>
              <a:rPr lang="en-GB" dirty="0"/>
              <a:t>Different theories have been linked with the discussions while outlining cultural elements to overcome and negotiation strategies.</a:t>
            </a:r>
            <a:endParaRPr lang="en-US" dirty="0"/>
          </a:p>
        </p:txBody>
      </p:sp>
      <p:sp>
        <p:nvSpPr>
          <p:cNvPr id="4" name="TextBox 3">
            <a:extLst>
              <a:ext uri="{FF2B5EF4-FFF2-40B4-BE49-F238E27FC236}">
                <a16:creationId xmlns:a16="http://schemas.microsoft.com/office/drawing/2014/main" id="{C6A60E98-057A-E7BF-A9E6-D2B2C5D9BFE8}"/>
              </a:ext>
            </a:extLst>
          </p:cNvPr>
          <p:cNvSpPr txBox="1"/>
          <p:nvPr/>
        </p:nvSpPr>
        <p:spPr>
          <a:xfrm>
            <a:off x="661219" y="537893"/>
            <a:ext cx="5641258" cy="1231106"/>
          </a:xfrm>
          <a:prstGeom prst="rect">
            <a:avLst/>
          </a:prstGeom>
        </p:spPr>
        <p:txBody>
          <a:bodyPr wrap="square" lIns="0" tIns="0" rIns="0" bIns="0" rtlCol="0" anchor="t">
            <a:spAutoFit/>
          </a:bodyPr>
          <a:lstStyle>
            <a:defPPr>
              <a:defRPr lang="en-US"/>
            </a:defPPr>
            <a:lvl1pPr algn="ctr">
              <a:defRPr sz="8000" b="1" spc="-403">
                <a:solidFill>
                  <a:srgbClr val="353132"/>
                </a:solidFill>
                <a:latin typeface="Poppins bold" panose="00000800000000000000" pitchFamily="2" charset="0"/>
                <a:ea typeface="Arial MT Pro Bold"/>
                <a:cs typeface="Poppins bold" panose="00000800000000000000" pitchFamily="2" charset="0"/>
              </a:defRPr>
            </a:lvl1pPr>
          </a:lstStyle>
          <a:p>
            <a:pPr algn="l"/>
            <a:r>
              <a:rPr lang="en-GB" dirty="0"/>
              <a:t>Conclusion</a:t>
            </a:r>
            <a:endParaRPr lang="en-US" dirty="0"/>
          </a:p>
        </p:txBody>
      </p:sp>
      <p:pic>
        <p:nvPicPr>
          <p:cNvPr id="5" name="Picture 4" descr="Cultural Intelligence: Key To Unlocking International Business Success">
            <a:extLst>
              <a:ext uri="{FF2B5EF4-FFF2-40B4-BE49-F238E27FC236}">
                <a16:creationId xmlns:a16="http://schemas.microsoft.com/office/drawing/2014/main" id="{438A1AF6-AECE-4822-1EEC-34C64DF23217}"/>
              </a:ext>
            </a:extLst>
          </p:cNvPr>
          <p:cNvPicPr>
            <a:picLocks noChangeAspect="1"/>
          </p:cNvPicPr>
          <p:nvPr/>
        </p:nvPicPr>
        <p:blipFill>
          <a:blip r:embed="rId6"/>
          <a:stretch>
            <a:fillRect/>
          </a:stretch>
        </p:blipFill>
        <p:spPr>
          <a:xfrm>
            <a:off x="5543256" y="3741636"/>
            <a:ext cx="7201488" cy="4320893"/>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4374662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38AC86-81E2-B1C1-BCEA-BCDBD70747E1}"/>
            </a:ext>
          </a:extLst>
        </p:cNvPr>
        <p:cNvGrpSpPr/>
        <p:nvPr/>
      </p:nvGrpSpPr>
      <p:grpSpPr>
        <a:xfrm>
          <a:off x="0" y="0"/>
          <a:ext cx="0" cy="0"/>
          <a:chOff x="0" y="0"/>
          <a:chExt cx="0" cy="0"/>
        </a:xfrm>
      </p:grpSpPr>
      <p:pic>
        <p:nvPicPr>
          <p:cNvPr id="8" name="Picture 7" descr="Quick References - ASPA-USA">
            <a:extLst>
              <a:ext uri="{FF2B5EF4-FFF2-40B4-BE49-F238E27FC236}">
                <a16:creationId xmlns:a16="http://schemas.microsoft.com/office/drawing/2014/main" id="{68CC9553-1363-4460-3D22-615CB734561F}"/>
              </a:ext>
            </a:extLst>
          </p:cNvPr>
          <p:cNvPicPr>
            <a:picLocks noChangeAspect="1"/>
          </p:cNvPicPr>
          <p:nvPr/>
        </p:nvPicPr>
        <p:blipFill>
          <a:blip r:embed="rId2">
            <a:alphaModFix amt="11000"/>
          </a:blip>
          <a:stretch>
            <a:fillRect/>
          </a:stretch>
        </p:blipFill>
        <p:spPr>
          <a:xfrm>
            <a:off x="0" y="15977"/>
            <a:ext cx="18288000" cy="10271023"/>
          </a:xfrm>
          <a:prstGeom prst="rect">
            <a:avLst/>
          </a:prstGeom>
        </p:spPr>
      </p:pic>
      <p:sp>
        <p:nvSpPr>
          <p:cNvPr id="12" name="Freeform 12">
            <a:extLst>
              <a:ext uri="{FF2B5EF4-FFF2-40B4-BE49-F238E27FC236}">
                <a16:creationId xmlns:a16="http://schemas.microsoft.com/office/drawing/2014/main" id="{C4CFC65B-0A9D-AB79-8C98-96D13562EE53}"/>
              </a:ext>
            </a:extLst>
          </p:cNvPr>
          <p:cNvSpPr/>
          <p:nvPr/>
        </p:nvSpPr>
        <p:spPr>
          <a:xfrm flipH="1">
            <a:off x="-2749768" y="-3153890"/>
            <a:ext cx="6212050" cy="5263301"/>
          </a:xfrm>
          <a:custGeom>
            <a:avLst/>
            <a:gdLst/>
            <a:ahLst/>
            <a:cxnLst/>
            <a:rect l="l" t="t" r="r" b="b"/>
            <a:pathLst>
              <a:path w="6212050" h="5263301">
                <a:moveTo>
                  <a:pt x="6212050" y="0"/>
                </a:moveTo>
                <a:lnTo>
                  <a:pt x="0" y="0"/>
                </a:lnTo>
                <a:lnTo>
                  <a:pt x="0" y="5263301"/>
                </a:lnTo>
                <a:lnTo>
                  <a:pt x="6212050" y="5263301"/>
                </a:lnTo>
                <a:lnTo>
                  <a:pt x="6212050" y="0"/>
                </a:lnTo>
                <a:close/>
              </a:path>
            </a:pathLst>
          </a:custGeom>
          <a:blipFill>
            <a:blip>
              <a:extLst>
                <a:ext uri="{96DAC541-7B7A-43D3-8B79-37D633B846F1}">
                  <asvg:svgBlip xmlns:asvg="http://schemas.microsoft.com/office/drawing/2016/SVG/main" r:embed="rId3"/>
                </a:ext>
              </a:extLst>
            </a:blip>
            <a:stretch>
              <a:fillRect/>
            </a:stretch>
          </a:blipFill>
        </p:spPr>
      </p:sp>
      <p:sp>
        <p:nvSpPr>
          <p:cNvPr id="13" name="Freeform 13">
            <a:extLst>
              <a:ext uri="{FF2B5EF4-FFF2-40B4-BE49-F238E27FC236}">
                <a16:creationId xmlns:a16="http://schemas.microsoft.com/office/drawing/2014/main" id="{9F03AFC0-7446-84BA-FE09-26C9F3EA1B06}"/>
              </a:ext>
            </a:extLst>
          </p:cNvPr>
          <p:cNvSpPr/>
          <p:nvPr/>
        </p:nvSpPr>
        <p:spPr>
          <a:xfrm flipV="1">
            <a:off x="15620103" y="8140360"/>
            <a:ext cx="6001758" cy="5085126"/>
          </a:xfrm>
          <a:custGeom>
            <a:avLst/>
            <a:gdLst/>
            <a:ahLst/>
            <a:cxnLst/>
            <a:rect l="l" t="t" r="r" b="b"/>
            <a:pathLst>
              <a:path w="6001758" h="5085126">
                <a:moveTo>
                  <a:pt x="0" y="5085126"/>
                </a:moveTo>
                <a:lnTo>
                  <a:pt x="6001758" y="5085126"/>
                </a:lnTo>
                <a:lnTo>
                  <a:pt x="6001758" y="0"/>
                </a:lnTo>
                <a:lnTo>
                  <a:pt x="0" y="0"/>
                </a:lnTo>
                <a:lnTo>
                  <a:pt x="0" y="5085126"/>
                </a:lnTo>
                <a:close/>
              </a:path>
            </a:pathLst>
          </a:custGeom>
          <a:blipFill>
            <a:blip>
              <a:extLst>
                <a:ext uri="{96DAC541-7B7A-43D3-8B79-37D633B846F1}">
                  <asvg:svgBlip xmlns:asvg="http://schemas.microsoft.com/office/drawing/2016/SVG/main" r:embed="rId4"/>
                </a:ext>
              </a:extLst>
            </a:blip>
            <a:stretch>
              <a:fillRect/>
            </a:stretch>
          </a:blipFill>
        </p:spPr>
      </p:sp>
      <p:sp>
        <p:nvSpPr>
          <p:cNvPr id="6" name="TextBox 6">
            <a:extLst>
              <a:ext uri="{FF2B5EF4-FFF2-40B4-BE49-F238E27FC236}">
                <a16:creationId xmlns:a16="http://schemas.microsoft.com/office/drawing/2014/main" id="{7934EE38-7464-55AD-FEBA-F7ADB92177DB}"/>
              </a:ext>
            </a:extLst>
          </p:cNvPr>
          <p:cNvSpPr txBox="1"/>
          <p:nvPr/>
        </p:nvSpPr>
        <p:spPr>
          <a:xfrm>
            <a:off x="3733800" y="419100"/>
            <a:ext cx="10820400" cy="1231106"/>
          </a:xfrm>
          <a:prstGeom prst="rect">
            <a:avLst/>
          </a:prstGeom>
        </p:spPr>
        <p:txBody>
          <a:bodyPr wrap="square" lIns="0" tIns="0" rIns="0" bIns="0" rtlCol="0" anchor="t">
            <a:spAutoFit/>
          </a:bodyPr>
          <a:lstStyle>
            <a:defPPr>
              <a:defRPr lang="en-US"/>
            </a:defPPr>
            <a:lvl1pPr algn="ctr">
              <a:defRPr sz="8000" b="1" spc="-403">
                <a:solidFill>
                  <a:srgbClr val="353132"/>
                </a:solidFill>
                <a:latin typeface="Poppins bold" panose="00000800000000000000" pitchFamily="2" charset="0"/>
                <a:ea typeface="Arial MT Pro Bold"/>
                <a:cs typeface="Poppins bold" panose="00000800000000000000" pitchFamily="2" charset="0"/>
              </a:defRPr>
            </a:lvl1pPr>
          </a:lstStyle>
          <a:p>
            <a:r>
              <a:rPr lang="en-US" dirty="0">
                <a:sym typeface="Arial MT Pro Bold"/>
              </a:rPr>
              <a:t>References</a:t>
            </a:r>
          </a:p>
        </p:txBody>
      </p:sp>
      <p:sp>
        <p:nvSpPr>
          <p:cNvPr id="10" name="TextBox 9">
            <a:extLst>
              <a:ext uri="{FF2B5EF4-FFF2-40B4-BE49-F238E27FC236}">
                <a16:creationId xmlns:a16="http://schemas.microsoft.com/office/drawing/2014/main" id="{BAA291FF-7F2E-FBB1-8099-0BD4F8846296}"/>
              </a:ext>
            </a:extLst>
          </p:cNvPr>
          <p:cNvSpPr txBox="1"/>
          <p:nvPr/>
        </p:nvSpPr>
        <p:spPr>
          <a:xfrm>
            <a:off x="521028" y="2512534"/>
            <a:ext cx="17245943" cy="6697346"/>
          </a:xfrm>
          <a:prstGeom prst="rect">
            <a:avLst/>
          </a:prstGeom>
          <a:noFill/>
        </p:spPr>
        <p:txBody>
          <a:bodyPr wrap="square">
            <a:spAutoFit/>
          </a:bodyPr>
          <a:lstStyle/>
          <a:p>
            <a:pPr marL="285750" indent="-285750" algn="just">
              <a:lnSpc>
                <a:spcPct val="150000"/>
              </a:lnSpc>
              <a:buFont typeface="Wingdings" panose="05000000000000000000" pitchFamily="2" charset="2"/>
              <a:buChar char="ü"/>
            </a:pPr>
            <a:r>
              <a:rPr lang="en-GB" sz="1800" dirty="0">
                <a:effectLst/>
                <a:latin typeface="Popins"/>
                <a:ea typeface="Times New Roman" panose="02020603050405020304" pitchFamily="18" charset="0"/>
                <a:cs typeface="Times New Roman" panose="02020603050405020304" pitchFamily="18" charset="0"/>
              </a:rPr>
              <a:t>Barnett, M., (2022). </a:t>
            </a:r>
            <a:r>
              <a:rPr lang="en-GB" sz="1800" i="1" dirty="0">
                <a:effectLst/>
                <a:latin typeface="Popins"/>
                <a:ea typeface="Times New Roman" panose="02020603050405020304" pitchFamily="18" charset="0"/>
                <a:cs typeface="Times New Roman" panose="02020603050405020304" pitchFamily="18" charset="0"/>
              </a:rPr>
              <a:t>Business Communication Is A Conversation: Don’t Be Boring.</a:t>
            </a:r>
            <a:r>
              <a:rPr lang="en-GB" sz="1800" dirty="0">
                <a:effectLst/>
                <a:latin typeface="Popins"/>
                <a:ea typeface="Times New Roman" panose="02020603050405020304" pitchFamily="18" charset="0"/>
                <a:cs typeface="Times New Roman" panose="02020603050405020304" pitchFamily="18" charset="0"/>
              </a:rPr>
              <a:t> [Online] Available at: https://www.forbes.com/councils/forbescommunicationscouncil/2022/08/30/business-communication-is-a-conversation-dont-be-boring/ [Accessed 3 June 2026].</a:t>
            </a:r>
            <a:endParaRPr lang="en-US" sz="1800" dirty="0">
              <a:effectLst/>
              <a:latin typeface="Popins"/>
              <a:ea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ü"/>
            </a:pPr>
            <a:r>
              <a:rPr lang="en-GB" sz="1800" dirty="0">
                <a:effectLst/>
                <a:latin typeface="Popins"/>
                <a:ea typeface="Times New Roman" panose="02020603050405020304" pitchFamily="18" charset="0"/>
                <a:cs typeface="Times New Roman" panose="02020603050405020304" pitchFamily="18" charset="0"/>
              </a:rPr>
              <a:t>Berger, R., (2026). A 25-year review of Guanxi research in the leading management journals. </a:t>
            </a:r>
            <a:r>
              <a:rPr lang="en-GB" sz="1800" i="1" dirty="0">
                <a:effectLst/>
                <a:latin typeface="Popins"/>
                <a:ea typeface="Times New Roman" panose="02020603050405020304" pitchFamily="18" charset="0"/>
                <a:cs typeface="Times New Roman" panose="02020603050405020304" pitchFamily="18" charset="0"/>
              </a:rPr>
              <a:t>Review of International Business and Strategy</a:t>
            </a:r>
            <a:r>
              <a:rPr lang="en-GB" sz="1800" dirty="0">
                <a:effectLst/>
                <a:latin typeface="Popins"/>
                <a:ea typeface="Times New Roman" panose="02020603050405020304" pitchFamily="18" charset="0"/>
                <a:cs typeface="Times New Roman" panose="02020603050405020304" pitchFamily="18" charset="0"/>
              </a:rPr>
              <a:t>, pp.1-31. </a:t>
            </a:r>
            <a:endParaRPr lang="en-US" sz="1800" dirty="0">
              <a:effectLst/>
              <a:latin typeface="Popins"/>
              <a:ea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ü"/>
            </a:pPr>
            <a:r>
              <a:rPr lang="en-GB" sz="1800" dirty="0">
                <a:effectLst/>
                <a:latin typeface="Popins"/>
                <a:ea typeface="Times New Roman" panose="02020603050405020304" pitchFamily="18" charset="0"/>
                <a:cs typeface="Times New Roman" panose="02020603050405020304" pitchFamily="18" charset="0"/>
              </a:rPr>
              <a:t>Cohen, Y.A., (2022). Culture as adaptation. In </a:t>
            </a:r>
            <a:r>
              <a:rPr lang="en-GB" sz="1800" i="1" dirty="0">
                <a:effectLst/>
                <a:latin typeface="Popins"/>
                <a:ea typeface="Times New Roman" panose="02020603050405020304" pitchFamily="18" charset="0"/>
                <a:cs typeface="Times New Roman" panose="02020603050405020304" pitchFamily="18" charset="0"/>
              </a:rPr>
              <a:t>Man in adaptation</a:t>
            </a:r>
            <a:r>
              <a:rPr lang="en-GB" sz="1800" dirty="0">
                <a:effectLst/>
                <a:latin typeface="Popins"/>
                <a:ea typeface="Times New Roman" panose="02020603050405020304" pitchFamily="18" charset="0"/>
                <a:cs typeface="Times New Roman" panose="02020603050405020304" pitchFamily="18" charset="0"/>
              </a:rPr>
              <a:t> (pp. 45-68). Routledge. </a:t>
            </a:r>
            <a:endParaRPr lang="en-US" sz="1800" dirty="0">
              <a:effectLst/>
              <a:latin typeface="Popins"/>
              <a:ea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ü"/>
            </a:pPr>
            <a:r>
              <a:rPr lang="en-GB" sz="1800" dirty="0">
                <a:effectLst/>
                <a:latin typeface="Popins"/>
                <a:ea typeface="Times New Roman" panose="02020603050405020304" pitchFamily="18" charset="0"/>
                <a:cs typeface="Times New Roman" panose="02020603050405020304" pitchFamily="18" charset="0"/>
              </a:rPr>
              <a:t>Danziger, P. N., (2021). </a:t>
            </a:r>
            <a:r>
              <a:rPr lang="en-GB" sz="1800" i="1" dirty="0">
                <a:effectLst/>
                <a:latin typeface="Popins"/>
                <a:ea typeface="Times New Roman" panose="02020603050405020304" pitchFamily="18" charset="0"/>
                <a:cs typeface="Times New Roman" panose="02020603050405020304" pitchFamily="18" charset="0"/>
              </a:rPr>
              <a:t>Luxury Brands Are Betting Their Future On China, But It May Be A Risky Gamble.</a:t>
            </a:r>
            <a:r>
              <a:rPr lang="en-GB" sz="1800" dirty="0">
                <a:effectLst/>
                <a:latin typeface="Popins"/>
                <a:ea typeface="Times New Roman" panose="02020603050405020304" pitchFamily="18" charset="0"/>
                <a:cs typeface="Times New Roman" panose="02020603050405020304" pitchFamily="18" charset="0"/>
              </a:rPr>
              <a:t> [Online] Available at: https://www.forbes.com/sites/pamdanziger/2021/04/18/luxury-brands-are-betting-their-future-on-china-but-it-may-be-a-risky-gamble/ [Accessed 2 June 2026].</a:t>
            </a:r>
            <a:endParaRPr lang="en-US" sz="1800" dirty="0">
              <a:effectLst/>
              <a:latin typeface="Popins"/>
              <a:ea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ü"/>
            </a:pPr>
            <a:r>
              <a:rPr lang="en-GB" sz="1800" dirty="0">
                <a:effectLst/>
                <a:latin typeface="Popins"/>
                <a:ea typeface="Times New Roman" panose="02020603050405020304" pitchFamily="18" charset="0"/>
                <a:cs typeface="Times New Roman" panose="02020603050405020304" pitchFamily="18" charset="0"/>
              </a:rPr>
              <a:t>Evans, D., (2024). </a:t>
            </a:r>
            <a:r>
              <a:rPr lang="en-GB" sz="1800" i="1" dirty="0">
                <a:effectLst/>
                <a:latin typeface="Popins"/>
                <a:ea typeface="Times New Roman" panose="02020603050405020304" pitchFamily="18" charset="0"/>
                <a:cs typeface="Times New Roman" panose="02020603050405020304" pitchFamily="18" charset="0"/>
              </a:rPr>
              <a:t>China’s Crossroads: Challenges &amp; Opportunities For The World’s Factory.</a:t>
            </a:r>
            <a:r>
              <a:rPr lang="en-GB" sz="1800" dirty="0">
                <a:effectLst/>
                <a:latin typeface="Popins"/>
                <a:ea typeface="Times New Roman" panose="02020603050405020304" pitchFamily="18" charset="0"/>
                <a:cs typeface="Times New Roman" panose="02020603050405020304" pitchFamily="18" charset="0"/>
              </a:rPr>
              <a:t> [Online] Available at: https://www.forbes.com/sites/daveevans/2024/11/26/chinas-crossroads-challenges--opportunities-for-the-worlds-factory/ [Accessed 3 June 2026].</a:t>
            </a:r>
            <a:endParaRPr lang="en-US" sz="1800" dirty="0">
              <a:effectLst/>
              <a:latin typeface="Popins"/>
              <a:ea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ü"/>
            </a:pPr>
            <a:r>
              <a:rPr lang="en-GB" sz="1800" dirty="0" err="1">
                <a:effectLst/>
                <a:latin typeface="Popins"/>
                <a:ea typeface="Times New Roman" panose="02020603050405020304" pitchFamily="18" charset="0"/>
                <a:cs typeface="Times New Roman" panose="02020603050405020304" pitchFamily="18" charset="0"/>
              </a:rPr>
              <a:t>forbes</a:t>
            </a:r>
            <a:r>
              <a:rPr lang="en-GB" sz="1800" dirty="0">
                <a:effectLst/>
                <a:latin typeface="Popins"/>
                <a:ea typeface="Times New Roman" panose="02020603050405020304" pitchFamily="18" charset="0"/>
                <a:cs typeface="Times New Roman" panose="02020603050405020304" pitchFamily="18" charset="0"/>
              </a:rPr>
              <a:t>, (2026). </a:t>
            </a:r>
            <a:r>
              <a:rPr lang="en-GB" sz="1800" i="1" dirty="0">
                <a:effectLst/>
                <a:latin typeface="Popins"/>
                <a:ea typeface="Times New Roman" panose="02020603050405020304" pitchFamily="18" charset="0"/>
                <a:cs typeface="Times New Roman" panose="02020603050405020304" pitchFamily="18" charset="0"/>
              </a:rPr>
              <a:t>How To Use Nonverbal Signals To Make A Message More Effective.</a:t>
            </a:r>
            <a:r>
              <a:rPr lang="en-GB" sz="1800" dirty="0">
                <a:effectLst/>
                <a:latin typeface="Popins"/>
                <a:ea typeface="Times New Roman" panose="02020603050405020304" pitchFamily="18" charset="0"/>
                <a:cs typeface="Times New Roman" panose="02020603050405020304" pitchFamily="18" charset="0"/>
              </a:rPr>
              <a:t> [Online] Available at: https://www.forbes.com/councils/forbescoachescouncil/2026/06/08/how-to-use-nonverbal-signals-to-make-a-message-more-effective/ [Accessed 2 June 2026].</a:t>
            </a:r>
            <a:endParaRPr lang="en-US" sz="1800" dirty="0">
              <a:effectLst/>
              <a:latin typeface="Popins"/>
              <a:ea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ü"/>
            </a:pPr>
            <a:r>
              <a:rPr lang="en-GB" sz="1800" dirty="0">
                <a:effectLst/>
                <a:latin typeface="Popins"/>
                <a:ea typeface="Times New Roman" panose="02020603050405020304" pitchFamily="18" charset="0"/>
                <a:cs typeface="Times New Roman" panose="02020603050405020304" pitchFamily="18" charset="0"/>
              </a:rPr>
              <a:t>Herlein, M., (2025). </a:t>
            </a:r>
            <a:r>
              <a:rPr lang="en-GB" sz="1800" i="1" dirty="0">
                <a:effectLst/>
                <a:latin typeface="Popins"/>
                <a:ea typeface="Times New Roman" panose="02020603050405020304" pitchFamily="18" charset="0"/>
                <a:cs typeface="Times New Roman" panose="02020603050405020304" pitchFamily="18" charset="0"/>
              </a:rPr>
              <a:t>What Do We Really Mean When We Say Culture?.</a:t>
            </a:r>
            <a:r>
              <a:rPr lang="en-GB" sz="1800" dirty="0">
                <a:effectLst/>
                <a:latin typeface="Popins"/>
                <a:ea typeface="Times New Roman" panose="02020603050405020304" pitchFamily="18" charset="0"/>
                <a:cs typeface="Times New Roman" panose="02020603050405020304" pitchFamily="18" charset="0"/>
              </a:rPr>
              <a:t> [Online] Available at: https://www.forbes.com/sites/forbesbooksauthors/2025/05/22/what-do-we-really-mean-when-we-say-culture/ [Accessed 1 June 2026].</a:t>
            </a:r>
            <a:endParaRPr lang="en-US" sz="1800" dirty="0">
              <a:effectLst/>
              <a:latin typeface="Popins"/>
              <a:ea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ü"/>
            </a:pPr>
            <a:r>
              <a:rPr lang="en-GB" sz="1800" dirty="0" err="1">
                <a:effectLst/>
                <a:latin typeface="Popins"/>
                <a:ea typeface="Times New Roman" panose="02020603050405020304" pitchFamily="18" charset="0"/>
                <a:cs typeface="Times New Roman" panose="02020603050405020304" pitchFamily="18" charset="0"/>
              </a:rPr>
              <a:t>Kertechian</a:t>
            </a:r>
            <a:r>
              <a:rPr lang="en-GB" sz="1800" dirty="0">
                <a:effectLst/>
                <a:latin typeface="Popins"/>
                <a:ea typeface="Times New Roman" panose="02020603050405020304" pitchFamily="18" charset="0"/>
                <a:cs typeface="Times New Roman" panose="02020603050405020304" pitchFamily="18" charset="0"/>
              </a:rPr>
              <a:t>, K.S., Calvez, V. and Marks, A., (2026). Ethics, Trust, and Intercultural Dynamics: Lessons From a Negotiation Dinner in Los Angeles.</a:t>
            </a:r>
            <a:endParaRPr lang="en-US" sz="1800" dirty="0">
              <a:effectLst/>
              <a:latin typeface="Popins"/>
              <a:ea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ü"/>
            </a:pPr>
            <a:r>
              <a:rPr lang="en-GB" sz="1800" dirty="0">
                <a:effectLst/>
                <a:latin typeface="Popins"/>
                <a:ea typeface="Times New Roman" panose="02020603050405020304" pitchFamily="18" charset="0"/>
                <a:cs typeface="Times New Roman" panose="02020603050405020304" pitchFamily="18" charset="0"/>
              </a:rPr>
              <a:t>Langenberg, E.A., (2026). Chinese guanxi and business ethics. In </a:t>
            </a:r>
            <a:r>
              <a:rPr lang="en-GB" sz="1800" i="1" dirty="0">
                <a:effectLst/>
                <a:latin typeface="Popins"/>
                <a:ea typeface="Times New Roman" panose="02020603050405020304" pitchFamily="18" charset="0"/>
                <a:cs typeface="Times New Roman" panose="02020603050405020304" pitchFamily="18" charset="0"/>
              </a:rPr>
              <a:t>Handbook of the philosophical foundations of business ethics</a:t>
            </a:r>
            <a:r>
              <a:rPr lang="en-GB" sz="1800" dirty="0">
                <a:effectLst/>
                <a:latin typeface="Popins"/>
                <a:ea typeface="Times New Roman" panose="02020603050405020304" pitchFamily="18" charset="0"/>
                <a:cs typeface="Times New Roman" panose="02020603050405020304" pitchFamily="18" charset="0"/>
              </a:rPr>
              <a:t> (pp. 1-28). Dordrecht: Springer Netherlands. </a:t>
            </a:r>
            <a:endParaRPr lang="en-US" sz="1800" dirty="0">
              <a:effectLst/>
              <a:latin typeface="Popins"/>
              <a:ea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ü"/>
            </a:pPr>
            <a:r>
              <a:rPr lang="en-GB" sz="1800" dirty="0">
                <a:effectLst/>
                <a:latin typeface="Popins"/>
                <a:ea typeface="Times New Roman" panose="02020603050405020304" pitchFamily="18" charset="0"/>
                <a:cs typeface="Times New Roman" panose="02020603050405020304" pitchFamily="18" charset="0"/>
              </a:rPr>
              <a:t>Nickerson, C., (2025). </a:t>
            </a:r>
            <a:r>
              <a:rPr lang="en-GB" sz="1800" i="1" dirty="0">
                <a:effectLst/>
                <a:latin typeface="Popins"/>
                <a:ea typeface="Times New Roman" panose="02020603050405020304" pitchFamily="18" charset="0"/>
                <a:cs typeface="Times New Roman" panose="02020603050405020304" pitchFamily="18" charset="0"/>
              </a:rPr>
              <a:t>Hofstede’s Cultural Dimensions Theory.</a:t>
            </a:r>
            <a:r>
              <a:rPr lang="en-GB" sz="1800" dirty="0">
                <a:effectLst/>
                <a:latin typeface="Popins"/>
                <a:ea typeface="Times New Roman" panose="02020603050405020304" pitchFamily="18" charset="0"/>
                <a:cs typeface="Times New Roman" panose="02020603050405020304" pitchFamily="18" charset="0"/>
              </a:rPr>
              <a:t> [Online] Available at: https://www.simplypsychology.org/hofstedes-cultural-dimensions-theory.html [Accessed 2 June 2026].</a:t>
            </a:r>
            <a:endParaRPr lang="en-US" sz="1800" dirty="0">
              <a:effectLst/>
              <a:latin typeface="Popins"/>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77556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2384</Words>
  <Application>Microsoft Office PowerPoint</Application>
  <PresentationFormat>Custom</PresentationFormat>
  <Paragraphs>103</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18</cp:revision>
  <dcterms:created xsi:type="dcterms:W3CDTF">2026-06-11T08:43:54Z</dcterms:created>
  <dcterms:modified xsi:type="dcterms:W3CDTF">2026-07-04T18:50:00Z</dcterms:modified>
  <dc:identifier/>
</cp:coreProperties>
</file>