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50"/>
  </p:notesMasterIdLst>
  <p:sldIdLst>
    <p:sldId id="258" r:id="rId6"/>
    <p:sldId id="650" r:id="rId7"/>
    <p:sldId id="651" r:id="rId8"/>
    <p:sldId id="652" r:id="rId9"/>
    <p:sldId id="653" r:id="rId10"/>
    <p:sldId id="256" r:id="rId11"/>
    <p:sldId id="655" r:id="rId12"/>
    <p:sldId id="656" r:id="rId13"/>
    <p:sldId id="397" r:id="rId14"/>
    <p:sldId id="647" r:id="rId15"/>
    <p:sldId id="648" r:id="rId16"/>
    <p:sldId id="649" r:id="rId17"/>
    <p:sldId id="615" r:id="rId18"/>
    <p:sldId id="616" r:id="rId19"/>
    <p:sldId id="617" r:id="rId20"/>
    <p:sldId id="618" r:id="rId21"/>
    <p:sldId id="657" r:id="rId22"/>
    <p:sldId id="375" r:id="rId23"/>
    <p:sldId id="614" r:id="rId24"/>
    <p:sldId id="620" r:id="rId25"/>
    <p:sldId id="645" r:id="rId26"/>
    <p:sldId id="623" r:id="rId27"/>
    <p:sldId id="632" r:id="rId28"/>
    <p:sldId id="624" r:id="rId29"/>
    <p:sldId id="625" r:id="rId30"/>
    <p:sldId id="626" r:id="rId31"/>
    <p:sldId id="627" r:id="rId32"/>
    <p:sldId id="628" r:id="rId33"/>
    <p:sldId id="629" r:id="rId34"/>
    <p:sldId id="630" r:id="rId35"/>
    <p:sldId id="635" r:id="rId36"/>
    <p:sldId id="636" r:id="rId37"/>
    <p:sldId id="637" r:id="rId38"/>
    <p:sldId id="638" r:id="rId39"/>
    <p:sldId id="639" r:id="rId40"/>
    <p:sldId id="640" r:id="rId41"/>
    <p:sldId id="641" r:id="rId42"/>
    <p:sldId id="643" r:id="rId43"/>
    <p:sldId id="644" r:id="rId44"/>
    <p:sldId id="658" r:id="rId45"/>
    <p:sldId id="631" r:id="rId46"/>
    <p:sldId id="634" r:id="rId47"/>
    <p:sldId id="622" r:id="rId48"/>
    <p:sldId id="394" r:id="rId4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FF99"/>
    <a:srgbClr val="FF0000"/>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69" autoAdjust="0"/>
    <p:restoredTop sz="94719" autoAdjust="0"/>
  </p:normalViewPr>
  <p:slideViewPr>
    <p:cSldViewPr snapToGrid="0">
      <p:cViewPr varScale="1">
        <p:scale>
          <a:sx n="59" d="100"/>
          <a:sy n="59" d="100"/>
        </p:scale>
        <p:origin x="1540" y="5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1">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E4EE0-8556-4A09-80BB-CD9DBBC679B4}" type="doc">
      <dgm:prSet loTypeId="urn:microsoft.com/office/officeart/2005/8/layout/matrix1" loCatId="matrix" qsTypeId="urn:microsoft.com/office/officeart/2005/8/quickstyle/simple1#1" qsCatId="simple" csTypeId="urn:microsoft.com/office/officeart/2005/8/colors/colorful5#1" csCatId="colorful" phldr="1"/>
      <dgm:spPr/>
      <dgm:t>
        <a:bodyPr/>
        <a:lstStyle/>
        <a:p>
          <a:endParaRPr lang="en-US"/>
        </a:p>
      </dgm:t>
    </dgm:pt>
    <dgm:pt modelId="{94FCF5B2-1F29-4C97-B133-A85FF431D175}">
      <dgm:prSet phldrT="[Text]" custT="1"/>
      <dgm:spPr/>
      <dgm:t>
        <a:bodyPr/>
        <a:lstStyle/>
        <a:p>
          <a:r>
            <a:rPr lang="en-US" sz="1200" b="1" dirty="0">
              <a:latin typeface="Arial" panose="020B0604020202020204" pitchFamily="34" charset="0"/>
              <a:cs typeface="Arial" panose="020B0604020202020204" pitchFamily="34" charset="0"/>
            </a:rPr>
            <a:t>Quad chart</a:t>
          </a:r>
        </a:p>
        <a:p>
          <a:r>
            <a:rPr lang="en-US" sz="1200" b="1" dirty="0">
              <a:latin typeface="Arial" panose="020B0604020202020204" pitchFamily="34" charset="0"/>
              <a:cs typeface="Arial" panose="020B0604020202020204" pitchFamily="34" charset="0"/>
            </a:rPr>
            <a:t>For (organisation X to fundraise)</a:t>
          </a:r>
        </a:p>
      </dgm:t>
    </dgm:pt>
    <dgm:pt modelId="{149B3935-3DFB-42F3-A532-3FD1E1521C8B}" type="parTrans" cxnId="{56A15AE5-1AFA-413E-A77F-AC8F6C1CFAF4}">
      <dgm:prSet/>
      <dgm:spPr/>
      <dgm:t>
        <a:bodyPr/>
        <a:lstStyle/>
        <a:p>
          <a:endParaRPr lang="en-US" b="1"/>
        </a:p>
      </dgm:t>
    </dgm:pt>
    <dgm:pt modelId="{65C32C57-5A19-48F6-8DF3-968F2485F4E9}" type="sibTrans" cxnId="{56A15AE5-1AFA-413E-A77F-AC8F6C1CFAF4}">
      <dgm:prSet/>
      <dgm:spPr/>
      <dgm:t>
        <a:bodyPr/>
        <a:lstStyle/>
        <a:p>
          <a:endParaRPr lang="en-US" b="1"/>
        </a:p>
      </dgm:t>
    </dgm:pt>
    <dgm:pt modelId="{05A7B0D1-C532-47F8-B881-9284E00B2216}">
      <dgm:prSet phldrT="[Text]" custT="1"/>
      <dgm:spPr/>
      <dgm:t>
        <a:bodyPr/>
        <a:lstStyle/>
        <a:p>
          <a:r>
            <a:rPr lang="en-US" sz="1200" b="1" u="sng" dirty="0">
              <a:latin typeface="Arial" panose="020B0604020202020204" pitchFamily="34" charset="0"/>
              <a:cs typeface="Arial" panose="020B0604020202020204" pitchFamily="34" charset="0"/>
            </a:rPr>
            <a:t>Aim/ objective</a:t>
          </a:r>
        </a:p>
        <a:p>
          <a:r>
            <a:rPr lang="en-US" sz="1200" b="1" dirty="0">
              <a:latin typeface="Arial" panose="020B0604020202020204" pitchFamily="34" charset="0"/>
              <a:cs typeface="Arial" panose="020B0604020202020204" pitchFamily="34" charset="0"/>
            </a:rPr>
            <a:t>Fund raise for organisation X</a:t>
          </a:r>
        </a:p>
        <a:p>
          <a:r>
            <a:rPr lang="en-US" sz="1200" b="1" dirty="0">
              <a:latin typeface="Arial" panose="020B0604020202020204" pitchFamily="34" charset="0"/>
              <a:cs typeface="Arial" panose="020B0604020202020204" pitchFamily="34" charset="0"/>
            </a:rPr>
            <a:t>Raise fund through sponsored events</a:t>
          </a:r>
        </a:p>
        <a:p>
          <a:r>
            <a:rPr lang="en-US" sz="1200" b="1" dirty="0">
              <a:latin typeface="Arial" panose="020B0604020202020204" pitchFamily="34" charset="0"/>
              <a:cs typeface="Arial" panose="020B0604020202020204" pitchFamily="34" charset="0"/>
            </a:rPr>
            <a:t>Collect donations through website</a:t>
          </a:r>
        </a:p>
      </dgm:t>
    </dgm:pt>
    <dgm:pt modelId="{66979F23-7B4B-45DE-AD01-7EC5FB4A333A}" type="parTrans" cxnId="{5A7C7A4B-7C2C-4925-876E-F300A00B1305}">
      <dgm:prSet/>
      <dgm:spPr/>
      <dgm:t>
        <a:bodyPr/>
        <a:lstStyle/>
        <a:p>
          <a:endParaRPr lang="en-US" b="1"/>
        </a:p>
      </dgm:t>
    </dgm:pt>
    <dgm:pt modelId="{78FB77F9-1351-445A-A1F8-B61569F469D5}" type="sibTrans" cxnId="{5A7C7A4B-7C2C-4925-876E-F300A00B1305}">
      <dgm:prSet/>
      <dgm:spPr/>
      <dgm:t>
        <a:bodyPr/>
        <a:lstStyle/>
        <a:p>
          <a:endParaRPr lang="en-US" b="1"/>
        </a:p>
      </dgm:t>
    </dgm:pt>
    <dgm:pt modelId="{2F615556-CAA8-414D-B923-E4107796093A}">
      <dgm:prSet phldrT="[Text]" custT="1"/>
      <dgm:spPr/>
      <dgm:t>
        <a:bodyPr/>
        <a:lstStyle/>
        <a:p>
          <a:r>
            <a:rPr lang="en-US" sz="1400" b="1" u="sng" dirty="0">
              <a:latin typeface="Arial" panose="020B0604020202020204" pitchFamily="34" charset="0"/>
              <a:cs typeface="Arial" panose="020B0604020202020204" pitchFamily="34" charset="0"/>
            </a:rPr>
            <a:t>Customer/ Audience</a:t>
          </a:r>
        </a:p>
        <a:p>
          <a:r>
            <a:rPr lang="en-US" sz="1400" b="1" dirty="0">
              <a:latin typeface="Arial" panose="020B0604020202020204" pitchFamily="34" charset="0"/>
              <a:cs typeface="Arial" panose="020B0604020202020204" pitchFamily="34" charset="0"/>
            </a:rPr>
            <a:t>Members/ users/ staff of organisation X</a:t>
          </a:r>
        </a:p>
        <a:p>
          <a:r>
            <a:rPr lang="en-US" sz="1400" b="1" dirty="0">
              <a:latin typeface="Arial" panose="020B0604020202020204" pitchFamily="34" charset="0"/>
              <a:cs typeface="Arial" panose="020B0604020202020204" pitchFamily="34" charset="0"/>
            </a:rPr>
            <a:t>Local communities</a:t>
          </a:r>
        </a:p>
        <a:p>
          <a:r>
            <a:rPr lang="en-US" sz="1400" b="1" dirty="0">
              <a:latin typeface="Arial" panose="020B0604020202020204" pitchFamily="34" charset="0"/>
              <a:cs typeface="Arial" panose="020B0604020202020204" pitchFamily="34" charset="0"/>
            </a:rPr>
            <a:t>Local businesses</a:t>
          </a:r>
        </a:p>
      </dgm:t>
    </dgm:pt>
    <dgm:pt modelId="{92029298-C211-4E9B-8807-C11033333CEE}" type="parTrans" cxnId="{70F0074C-8E49-481C-8DAF-EF24F7FE4A04}">
      <dgm:prSet/>
      <dgm:spPr/>
      <dgm:t>
        <a:bodyPr/>
        <a:lstStyle/>
        <a:p>
          <a:endParaRPr lang="en-US" b="1"/>
        </a:p>
      </dgm:t>
    </dgm:pt>
    <dgm:pt modelId="{37C5CECF-E572-4D6B-ADBB-5AA3973F74CC}" type="sibTrans" cxnId="{70F0074C-8E49-481C-8DAF-EF24F7FE4A04}">
      <dgm:prSet/>
      <dgm:spPr/>
      <dgm:t>
        <a:bodyPr/>
        <a:lstStyle/>
        <a:p>
          <a:endParaRPr lang="en-US" b="1"/>
        </a:p>
      </dgm:t>
    </dgm:pt>
    <dgm:pt modelId="{ABEF9E53-B499-4A5F-B282-BFC0F22408DC}">
      <dgm:prSet phldrT="[Text]" custT="1"/>
      <dgm:spPr/>
      <dgm:t>
        <a:bodyPr/>
        <a:lstStyle/>
        <a:p>
          <a:r>
            <a:rPr lang="en-US" sz="1200" b="1" u="sng" dirty="0">
              <a:latin typeface="Arial" panose="020B0604020202020204" pitchFamily="34" charset="0"/>
              <a:cs typeface="Arial" panose="020B0604020202020204" pitchFamily="34" charset="0"/>
            </a:rPr>
            <a:t>Desired results</a:t>
          </a:r>
        </a:p>
        <a:p>
          <a:r>
            <a:rPr lang="en-US" sz="1200" b="1" dirty="0">
              <a:latin typeface="Arial" panose="020B0604020202020204" pitchFamily="34" charset="0"/>
              <a:cs typeface="Arial" panose="020B0604020202020204" pitchFamily="34" charset="0"/>
            </a:rPr>
            <a:t>Raise £target amount</a:t>
          </a:r>
        </a:p>
        <a:p>
          <a:r>
            <a:rPr lang="en-US" sz="1200" b="1" dirty="0">
              <a:latin typeface="Arial" panose="020B0604020202020204" pitchFamily="34" charset="0"/>
              <a:cs typeface="Arial" panose="020B0604020202020204" pitchFamily="34" charset="0"/>
            </a:rPr>
            <a:t>Have a regular X number of sponsorships/ direct debits coming in</a:t>
          </a:r>
        </a:p>
      </dgm:t>
    </dgm:pt>
    <dgm:pt modelId="{3EDB032B-014E-4031-99D2-25F97DF03375}" type="parTrans" cxnId="{8E0351FD-73E2-45E0-9A35-D64000344F25}">
      <dgm:prSet/>
      <dgm:spPr/>
      <dgm:t>
        <a:bodyPr/>
        <a:lstStyle/>
        <a:p>
          <a:endParaRPr lang="en-US" b="1"/>
        </a:p>
      </dgm:t>
    </dgm:pt>
    <dgm:pt modelId="{D2FF06D9-A609-44CE-9CC4-DDE85F9C3060}" type="sibTrans" cxnId="{8E0351FD-73E2-45E0-9A35-D64000344F25}">
      <dgm:prSet/>
      <dgm:spPr/>
      <dgm:t>
        <a:bodyPr/>
        <a:lstStyle/>
        <a:p>
          <a:endParaRPr lang="en-US" b="1"/>
        </a:p>
      </dgm:t>
    </dgm:pt>
    <dgm:pt modelId="{F69E3D8B-FFB1-40E1-A01B-34F3B43AB5FF}">
      <dgm:prSet phldrT="[Text]" custT="1"/>
      <dgm:spPr/>
      <dgm:t>
        <a:bodyPr/>
        <a:lstStyle/>
        <a:p>
          <a:r>
            <a:rPr lang="en-US" sz="1200" b="1" u="sng" dirty="0">
              <a:latin typeface="Arial" panose="020B0604020202020204" pitchFamily="34" charset="0"/>
              <a:cs typeface="Arial" panose="020B0604020202020204" pitchFamily="34" charset="0"/>
            </a:rPr>
            <a:t>Measure of success</a:t>
          </a:r>
        </a:p>
        <a:p>
          <a:r>
            <a:rPr lang="en-US" sz="1200" b="1" dirty="0">
              <a:latin typeface="Arial" panose="020B0604020202020204" pitchFamily="34" charset="0"/>
              <a:cs typeface="Arial" panose="020B0604020202020204" pitchFamily="34" charset="0"/>
            </a:rPr>
            <a:t>Receiving the £desired amount</a:t>
          </a:r>
        </a:p>
        <a:p>
          <a:r>
            <a:rPr lang="en-US" sz="1200" b="1" dirty="0">
              <a:latin typeface="Arial" panose="020B0604020202020204" pitchFamily="34" charset="0"/>
              <a:cs typeface="Arial" panose="020B0604020202020204" pitchFamily="34" charset="0"/>
            </a:rPr>
            <a:t>Getting a cross section of users involved (X different categories</a:t>
          </a:r>
          <a:r>
            <a:rPr lang="en-US" sz="800" b="1" dirty="0">
              <a:latin typeface="Arial" panose="020B0604020202020204" pitchFamily="34" charset="0"/>
              <a:cs typeface="Arial" panose="020B0604020202020204" pitchFamily="34" charset="0"/>
            </a:rPr>
            <a:t>)</a:t>
          </a:r>
        </a:p>
      </dgm:t>
    </dgm:pt>
    <dgm:pt modelId="{AA9F57C8-8D3D-4D66-8B5A-97B3BA7F9E70}" type="parTrans" cxnId="{C6B0D18A-22B9-4932-B528-4BC27E46BF50}">
      <dgm:prSet/>
      <dgm:spPr/>
      <dgm:t>
        <a:bodyPr/>
        <a:lstStyle/>
        <a:p>
          <a:endParaRPr lang="en-US" b="1"/>
        </a:p>
      </dgm:t>
    </dgm:pt>
    <dgm:pt modelId="{E2A657F5-EEC8-4688-90BD-BF88F4330DFF}" type="sibTrans" cxnId="{C6B0D18A-22B9-4932-B528-4BC27E46BF50}">
      <dgm:prSet/>
      <dgm:spPr/>
      <dgm:t>
        <a:bodyPr/>
        <a:lstStyle/>
        <a:p>
          <a:endParaRPr lang="en-US" b="1"/>
        </a:p>
      </dgm:t>
    </dgm:pt>
    <dgm:pt modelId="{81BB6D6C-C1F2-4DF6-81C9-CC37009B3912}" type="pres">
      <dgm:prSet presAssocID="{DC3E4EE0-8556-4A09-80BB-CD9DBBC679B4}" presName="diagram" presStyleCnt="0">
        <dgm:presLayoutVars>
          <dgm:chMax val="1"/>
          <dgm:dir/>
          <dgm:animLvl val="ctr"/>
          <dgm:resizeHandles val="exact"/>
        </dgm:presLayoutVars>
      </dgm:prSet>
      <dgm:spPr/>
    </dgm:pt>
    <dgm:pt modelId="{5808C5D3-9547-49F5-B9C4-1E027E9137F8}" type="pres">
      <dgm:prSet presAssocID="{DC3E4EE0-8556-4A09-80BB-CD9DBBC679B4}" presName="matrix" presStyleCnt="0"/>
      <dgm:spPr/>
    </dgm:pt>
    <dgm:pt modelId="{264C3733-34F6-4023-840C-08C1E0F11888}" type="pres">
      <dgm:prSet presAssocID="{DC3E4EE0-8556-4A09-80BB-CD9DBBC679B4}" presName="tile1" presStyleLbl="node1" presStyleIdx="0" presStyleCnt="4" custLinFactNeighborX="0" custLinFactNeighborY="-927"/>
      <dgm:spPr/>
    </dgm:pt>
    <dgm:pt modelId="{88E44EFB-345B-4740-A854-67ED8C0168BC}" type="pres">
      <dgm:prSet presAssocID="{DC3E4EE0-8556-4A09-80BB-CD9DBBC679B4}" presName="tile1text" presStyleLbl="node1" presStyleIdx="0" presStyleCnt="4">
        <dgm:presLayoutVars>
          <dgm:chMax val="0"/>
          <dgm:chPref val="0"/>
          <dgm:bulletEnabled val="1"/>
        </dgm:presLayoutVars>
      </dgm:prSet>
      <dgm:spPr/>
    </dgm:pt>
    <dgm:pt modelId="{85652F02-E146-4772-B8DC-39B9DBAE5CE1}" type="pres">
      <dgm:prSet presAssocID="{DC3E4EE0-8556-4A09-80BB-CD9DBBC679B4}" presName="tile2" presStyleLbl="node1" presStyleIdx="1" presStyleCnt="4" custLinFactNeighborX="-309" custLinFactNeighborY="824"/>
      <dgm:spPr/>
    </dgm:pt>
    <dgm:pt modelId="{0A651C26-121D-4B80-984F-1ED7D6C0CAB1}" type="pres">
      <dgm:prSet presAssocID="{DC3E4EE0-8556-4A09-80BB-CD9DBBC679B4}" presName="tile2text" presStyleLbl="node1" presStyleIdx="1" presStyleCnt="4">
        <dgm:presLayoutVars>
          <dgm:chMax val="0"/>
          <dgm:chPref val="0"/>
          <dgm:bulletEnabled val="1"/>
        </dgm:presLayoutVars>
      </dgm:prSet>
      <dgm:spPr/>
    </dgm:pt>
    <dgm:pt modelId="{F90CF130-5303-4C10-B4AC-E941E91267E9}" type="pres">
      <dgm:prSet presAssocID="{DC3E4EE0-8556-4A09-80BB-CD9DBBC679B4}" presName="tile3" presStyleLbl="node1" presStyleIdx="2" presStyleCnt="4"/>
      <dgm:spPr/>
    </dgm:pt>
    <dgm:pt modelId="{64A011B2-4902-4F85-B1C8-604102769C97}" type="pres">
      <dgm:prSet presAssocID="{DC3E4EE0-8556-4A09-80BB-CD9DBBC679B4}" presName="tile3text" presStyleLbl="node1" presStyleIdx="2" presStyleCnt="4">
        <dgm:presLayoutVars>
          <dgm:chMax val="0"/>
          <dgm:chPref val="0"/>
          <dgm:bulletEnabled val="1"/>
        </dgm:presLayoutVars>
      </dgm:prSet>
      <dgm:spPr/>
    </dgm:pt>
    <dgm:pt modelId="{9762FD4C-B4B9-4270-9884-0C7A1A1678C8}" type="pres">
      <dgm:prSet presAssocID="{DC3E4EE0-8556-4A09-80BB-CD9DBBC679B4}" presName="tile4" presStyleLbl="node1" presStyleIdx="3" presStyleCnt="4"/>
      <dgm:spPr/>
    </dgm:pt>
    <dgm:pt modelId="{C5BC26C6-F0B2-4E12-AF1B-206499E5869F}" type="pres">
      <dgm:prSet presAssocID="{DC3E4EE0-8556-4A09-80BB-CD9DBBC679B4}" presName="tile4text" presStyleLbl="node1" presStyleIdx="3" presStyleCnt="4">
        <dgm:presLayoutVars>
          <dgm:chMax val="0"/>
          <dgm:chPref val="0"/>
          <dgm:bulletEnabled val="1"/>
        </dgm:presLayoutVars>
      </dgm:prSet>
      <dgm:spPr/>
    </dgm:pt>
    <dgm:pt modelId="{FE637788-AD82-46EE-AE69-E528F9C3684F}" type="pres">
      <dgm:prSet presAssocID="{DC3E4EE0-8556-4A09-80BB-CD9DBBC679B4}" presName="centerTile" presStyleLbl="fgShp" presStyleIdx="0" presStyleCnt="1" custScaleX="144017" custScaleY="80442">
        <dgm:presLayoutVars>
          <dgm:chMax val="0"/>
          <dgm:chPref val="0"/>
        </dgm:presLayoutVars>
      </dgm:prSet>
      <dgm:spPr/>
    </dgm:pt>
  </dgm:ptLst>
  <dgm:cxnLst>
    <dgm:cxn modelId="{A6554804-8D0A-4F91-8509-9062AF72CF79}" type="presOf" srcId="{F69E3D8B-FFB1-40E1-A01B-34F3B43AB5FF}" destId="{9762FD4C-B4B9-4270-9884-0C7A1A1678C8}" srcOrd="0" destOrd="0" presId="urn:microsoft.com/office/officeart/2005/8/layout/matrix1"/>
    <dgm:cxn modelId="{F280690D-A77E-46B3-9CE6-6D8EE0A052AC}" type="presOf" srcId="{2F615556-CAA8-414D-B923-E4107796093A}" destId="{0A651C26-121D-4B80-984F-1ED7D6C0CAB1}" srcOrd="1" destOrd="0" presId="urn:microsoft.com/office/officeart/2005/8/layout/matrix1"/>
    <dgm:cxn modelId="{92F6BF26-8E8A-4A44-B3DE-84D5E2F026A0}" type="presOf" srcId="{ABEF9E53-B499-4A5F-B282-BFC0F22408DC}" destId="{64A011B2-4902-4F85-B1C8-604102769C97}" srcOrd="1" destOrd="0" presId="urn:microsoft.com/office/officeart/2005/8/layout/matrix1"/>
    <dgm:cxn modelId="{5F517F3F-54A4-48DE-AD89-A0398CA21967}" type="presOf" srcId="{94FCF5B2-1F29-4C97-B133-A85FF431D175}" destId="{FE637788-AD82-46EE-AE69-E528F9C3684F}" srcOrd="0" destOrd="0" presId="urn:microsoft.com/office/officeart/2005/8/layout/matrix1"/>
    <dgm:cxn modelId="{DAC00C43-D2E5-4F78-9304-FC84628E5236}" type="presOf" srcId="{05A7B0D1-C532-47F8-B881-9284E00B2216}" destId="{264C3733-34F6-4023-840C-08C1E0F11888}" srcOrd="0" destOrd="0" presId="urn:microsoft.com/office/officeart/2005/8/layout/matrix1"/>
    <dgm:cxn modelId="{5A7C7A4B-7C2C-4925-876E-F300A00B1305}" srcId="{94FCF5B2-1F29-4C97-B133-A85FF431D175}" destId="{05A7B0D1-C532-47F8-B881-9284E00B2216}" srcOrd="0" destOrd="0" parTransId="{66979F23-7B4B-45DE-AD01-7EC5FB4A333A}" sibTransId="{78FB77F9-1351-445A-A1F8-B61569F469D5}"/>
    <dgm:cxn modelId="{70F0074C-8E49-481C-8DAF-EF24F7FE4A04}" srcId="{94FCF5B2-1F29-4C97-B133-A85FF431D175}" destId="{2F615556-CAA8-414D-B923-E4107796093A}" srcOrd="1" destOrd="0" parTransId="{92029298-C211-4E9B-8807-C11033333CEE}" sibTransId="{37C5CECF-E572-4D6B-ADBB-5AA3973F74CC}"/>
    <dgm:cxn modelId="{C613BE58-1350-40BC-8745-FEB03E6BE985}" type="presOf" srcId="{2F615556-CAA8-414D-B923-E4107796093A}" destId="{85652F02-E146-4772-B8DC-39B9DBAE5CE1}" srcOrd="0" destOrd="0" presId="urn:microsoft.com/office/officeart/2005/8/layout/matrix1"/>
    <dgm:cxn modelId="{C6B0D18A-22B9-4932-B528-4BC27E46BF50}" srcId="{94FCF5B2-1F29-4C97-B133-A85FF431D175}" destId="{F69E3D8B-FFB1-40E1-A01B-34F3B43AB5FF}" srcOrd="3" destOrd="0" parTransId="{AA9F57C8-8D3D-4D66-8B5A-97B3BA7F9E70}" sibTransId="{E2A657F5-EEC8-4688-90BD-BF88F4330DFF}"/>
    <dgm:cxn modelId="{ECD2789C-05DA-4263-BB27-7AF488B1D2A6}" type="presOf" srcId="{F69E3D8B-FFB1-40E1-A01B-34F3B43AB5FF}" destId="{C5BC26C6-F0B2-4E12-AF1B-206499E5869F}" srcOrd="1" destOrd="0" presId="urn:microsoft.com/office/officeart/2005/8/layout/matrix1"/>
    <dgm:cxn modelId="{85982FB9-69C1-4A3A-8E09-FB53F5009AF5}" type="presOf" srcId="{05A7B0D1-C532-47F8-B881-9284E00B2216}" destId="{88E44EFB-345B-4740-A854-67ED8C0168BC}" srcOrd="1" destOrd="0" presId="urn:microsoft.com/office/officeart/2005/8/layout/matrix1"/>
    <dgm:cxn modelId="{C2B166BB-142D-4D2F-914C-EDEC38F67000}" type="presOf" srcId="{DC3E4EE0-8556-4A09-80BB-CD9DBBC679B4}" destId="{81BB6D6C-C1F2-4DF6-81C9-CC37009B3912}" srcOrd="0" destOrd="0" presId="urn:microsoft.com/office/officeart/2005/8/layout/matrix1"/>
    <dgm:cxn modelId="{56A15AE5-1AFA-413E-A77F-AC8F6C1CFAF4}" srcId="{DC3E4EE0-8556-4A09-80BB-CD9DBBC679B4}" destId="{94FCF5B2-1F29-4C97-B133-A85FF431D175}" srcOrd="0" destOrd="0" parTransId="{149B3935-3DFB-42F3-A532-3FD1E1521C8B}" sibTransId="{65C32C57-5A19-48F6-8DF3-968F2485F4E9}"/>
    <dgm:cxn modelId="{C3DA37ED-37EB-4982-9DC7-27D0B5D3AF5B}" type="presOf" srcId="{ABEF9E53-B499-4A5F-B282-BFC0F22408DC}" destId="{F90CF130-5303-4C10-B4AC-E941E91267E9}" srcOrd="0" destOrd="0" presId="urn:microsoft.com/office/officeart/2005/8/layout/matrix1"/>
    <dgm:cxn modelId="{8E0351FD-73E2-45E0-9A35-D64000344F25}" srcId="{94FCF5B2-1F29-4C97-B133-A85FF431D175}" destId="{ABEF9E53-B499-4A5F-B282-BFC0F22408DC}" srcOrd="2" destOrd="0" parTransId="{3EDB032B-014E-4031-99D2-25F97DF03375}" sibTransId="{D2FF06D9-A609-44CE-9CC4-DDE85F9C3060}"/>
    <dgm:cxn modelId="{3F3BA025-A78A-4A9B-92F5-8F34F2654FAB}" type="presParOf" srcId="{81BB6D6C-C1F2-4DF6-81C9-CC37009B3912}" destId="{5808C5D3-9547-49F5-B9C4-1E027E9137F8}" srcOrd="0" destOrd="0" presId="urn:microsoft.com/office/officeart/2005/8/layout/matrix1"/>
    <dgm:cxn modelId="{408717DA-7E16-48FA-8533-1A9DB56E1C2D}" type="presParOf" srcId="{5808C5D3-9547-49F5-B9C4-1E027E9137F8}" destId="{264C3733-34F6-4023-840C-08C1E0F11888}" srcOrd="0" destOrd="0" presId="urn:microsoft.com/office/officeart/2005/8/layout/matrix1"/>
    <dgm:cxn modelId="{85121E6D-F0EF-4C49-87CD-E66227FB606F}" type="presParOf" srcId="{5808C5D3-9547-49F5-B9C4-1E027E9137F8}" destId="{88E44EFB-345B-4740-A854-67ED8C0168BC}" srcOrd="1" destOrd="0" presId="urn:microsoft.com/office/officeart/2005/8/layout/matrix1"/>
    <dgm:cxn modelId="{3D5E1CD5-5B6B-4421-8364-9859086355D7}" type="presParOf" srcId="{5808C5D3-9547-49F5-B9C4-1E027E9137F8}" destId="{85652F02-E146-4772-B8DC-39B9DBAE5CE1}" srcOrd="2" destOrd="0" presId="urn:microsoft.com/office/officeart/2005/8/layout/matrix1"/>
    <dgm:cxn modelId="{4F9F25F0-9318-4A7A-9719-BBC1C450A2C5}" type="presParOf" srcId="{5808C5D3-9547-49F5-B9C4-1E027E9137F8}" destId="{0A651C26-121D-4B80-984F-1ED7D6C0CAB1}" srcOrd="3" destOrd="0" presId="urn:microsoft.com/office/officeart/2005/8/layout/matrix1"/>
    <dgm:cxn modelId="{2EC3C718-74B3-4E9F-A367-461E7F1129A1}" type="presParOf" srcId="{5808C5D3-9547-49F5-B9C4-1E027E9137F8}" destId="{F90CF130-5303-4C10-B4AC-E941E91267E9}" srcOrd="4" destOrd="0" presId="urn:microsoft.com/office/officeart/2005/8/layout/matrix1"/>
    <dgm:cxn modelId="{3CF5C3B5-BBBA-4A94-85E7-CA0924F3F8AE}" type="presParOf" srcId="{5808C5D3-9547-49F5-B9C4-1E027E9137F8}" destId="{64A011B2-4902-4F85-B1C8-604102769C97}" srcOrd="5" destOrd="0" presId="urn:microsoft.com/office/officeart/2005/8/layout/matrix1"/>
    <dgm:cxn modelId="{FF47AE1E-7746-44A8-A03A-58243B74AC05}" type="presParOf" srcId="{5808C5D3-9547-49F5-B9C4-1E027E9137F8}" destId="{9762FD4C-B4B9-4270-9884-0C7A1A1678C8}" srcOrd="6" destOrd="0" presId="urn:microsoft.com/office/officeart/2005/8/layout/matrix1"/>
    <dgm:cxn modelId="{DE14D237-D2A2-4ADC-B147-9DF07E1B8AA4}" type="presParOf" srcId="{5808C5D3-9547-49F5-B9C4-1E027E9137F8}" destId="{C5BC26C6-F0B2-4E12-AF1B-206499E5869F}" srcOrd="7" destOrd="0" presId="urn:microsoft.com/office/officeart/2005/8/layout/matrix1"/>
    <dgm:cxn modelId="{006CCE9B-6724-4342-9B33-3ED996B789EF}" type="presParOf" srcId="{81BB6D6C-C1F2-4DF6-81C9-CC37009B3912}" destId="{FE637788-AD82-46EE-AE69-E528F9C3684F}"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3651F6-995A-4A7F-BC97-B41F44FD695F}" type="doc">
      <dgm:prSet loTypeId="urn:microsoft.com/office/officeart/2005/8/layout/matrix1" loCatId="matrix" qsTypeId="urn:microsoft.com/office/officeart/2005/8/quickstyle/simple1#2" qsCatId="simple" csTypeId="urn:microsoft.com/office/officeart/2005/8/colors/accent1_5#1" csCatId="accent1" phldr="1"/>
      <dgm:spPr/>
      <dgm:t>
        <a:bodyPr/>
        <a:lstStyle/>
        <a:p>
          <a:endParaRPr lang="en-US"/>
        </a:p>
      </dgm:t>
    </dgm:pt>
    <dgm:pt modelId="{BF856126-7961-49A8-8C0C-DD43563C030F}">
      <dgm:prSet phldrT="[Text]"/>
      <dgm:spPr/>
      <dgm:t>
        <a:bodyPr/>
        <a:lstStyle/>
        <a:p>
          <a:r>
            <a:rPr lang="en-US" b="1" dirty="0">
              <a:latin typeface="Arial" panose="020B0604020202020204" pitchFamily="34" charset="0"/>
              <a:cs typeface="Arial" panose="020B0604020202020204" pitchFamily="34" charset="0"/>
            </a:rPr>
            <a:t>Quad Chart for Government research into employment in graduates </a:t>
          </a:r>
        </a:p>
      </dgm:t>
    </dgm:pt>
    <dgm:pt modelId="{E122C9F8-4475-4B75-8313-66FF0C624927}" type="parTrans" cxnId="{BEB68429-BA90-4478-8720-125699207471}">
      <dgm:prSet/>
      <dgm:spPr/>
      <dgm:t>
        <a:bodyPr/>
        <a:lstStyle/>
        <a:p>
          <a:endParaRPr lang="en-US" b="1"/>
        </a:p>
      </dgm:t>
    </dgm:pt>
    <dgm:pt modelId="{9F0C9311-0C15-456B-B0D3-F1B110D6CE53}" type="sibTrans" cxnId="{BEB68429-BA90-4478-8720-125699207471}">
      <dgm:prSet/>
      <dgm:spPr/>
      <dgm:t>
        <a:bodyPr/>
        <a:lstStyle/>
        <a:p>
          <a:endParaRPr lang="en-US" b="1"/>
        </a:p>
      </dgm:t>
    </dgm:pt>
    <dgm:pt modelId="{6914AED6-30C6-4B01-B3CC-16152D28E646}">
      <dgm:prSet phldrT="[Text]" custT="1"/>
      <dgm:spPr/>
      <dgm:t>
        <a:bodyPr/>
        <a:lstStyle/>
        <a:p>
          <a:r>
            <a:rPr lang="en-US" sz="1050" b="1" u="sng" dirty="0">
              <a:latin typeface="Arial" panose="020B0604020202020204" pitchFamily="34" charset="0"/>
              <a:cs typeface="Arial" panose="020B0604020202020204" pitchFamily="34" charset="0"/>
            </a:rPr>
            <a:t>Aims / Objectives</a:t>
          </a:r>
        </a:p>
        <a:p>
          <a:r>
            <a:rPr lang="en-US" sz="1050" b="1" dirty="0">
              <a:latin typeface="Arial" panose="020B0604020202020204" pitchFamily="34" charset="0"/>
              <a:cs typeface="Arial" panose="020B0604020202020204" pitchFamily="34" charset="0"/>
            </a:rPr>
            <a:t>Highlight the experience of Graduates in labour market in place X</a:t>
          </a:r>
        </a:p>
        <a:p>
          <a:r>
            <a:rPr lang="en-US" sz="1050" b="1" dirty="0">
              <a:latin typeface="Arial" panose="020B0604020202020204" pitchFamily="34" charset="0"/>
              <a:cs typeface="Arial" panose="020B0604020202020204" pitchFamily="34" charset="0"/>
            </a:rPr>
            <a:t>Conduct research via surveys and face to face interviews</a:t>
          </a:r>
        </a:p>
        <a:p>
          <a:r>
            <a:rPr lang="en-US" sz="1050" b="1" dirty="0">
              <a:latin typeface="Arial" panose="020B0604020202020204" pitchFamily="34" charset="0"/>
              <a:cs typeface="Arial" panose="020B0604020202020204" pitchFamily="34" charset="0"/>
            </a:rPr>
            <a:t>Raise awareness of employment opportunities available to Graduates in place X</a:t>
          </a:r>
        </a:p>
      </dgm:t>
    </dgm:pt>
    <dgm:pt modelId="{4D9EC6F9-8573-4755-8C32-B294FABF377C}" type="parTrans" cxnId="{D9A45886-5D31-4B74-8C09-BE84FD865318}">
      <dgm:prSet/>
      <dgm:spPr/>
      <dgm:t>
        <a:bodyPr/>
        <a:lstStyle/>
        <a:p>
          <a:endParaRPr lang="en-US" b="1"/>
        </a:p>
      </dgm:t>
    </dgm:pt>
    <dgm:pt modelId="{B8F4E7C6-F18A-481C-8ED9-689DEDD66D3B}" type="sibTrans" cxnId="{D9A45886-5D31-4B74-8C09-BE84FD865318}">
      <dgm:prSet/>
      <dgm:spPr/>
      <dgm:t>
        <a:bodyPr/>
        <a:lstStyle/>
        <a:p>
          <a:endParaRPr lang="en-US" b="1"/>
        </a:p>
      </dgm:t>
    </dgm:pt>
    <dgm:pt modelId="{0D356DC0-212C-4C55-862C-C2BD88BF8F7F}">
      <dgm:prSet phldrT="[Text]" custT="1"/>
      <dgm:spPr/>
      <dgm:t>
        <a:bodyPr/>
        <a:lstStyle/>
        <a:p>
          <a:r>
            <a:rPr lang="en-US" sz="1050" b="1" u="sng" dirty="0">
              <a:latin typeface="Arial" panose="020B0604020202020204" pitchFamily="34" charset="0"/>
              <a:cs typeface="Arial" panose="020B0604020202020204" pitchFamily="34" charset="0"/>
            </a:rPr>
            <a:t>Stakeholders</a:t>
          </a:r>
        </a:p>
        <a:p>
          <a:r>
            <a:rPr lang="en-US" sz="1050" b="1" dirty="0">
              <a:latin typeface="Arial" panose="020B0604020202020204" pitchFamily="34" charset="0"/>
              <a:cs typeface="Arial" panose="020B0604020202020204" pitchFamily="34" charset="0"/>
            </a:rPr>
            <a:t>Graduates in place X</a:t>
          </a:r>
        </a:p>
        <a:p>
          <a:r>
            <a:rPr lang="en-US" sz="1050" b="1" dirty="0">
              <a:latin typeface="Arial" panose="020B0604020202020204" pitchFamily="34" charset="0"/>
              <a:cs typeface="Arial" panose="020B0604020202020204" pitchFamily="34" charset="0"/>
            </a:rPr>
            <a:t>Employers in place X</a:t>
          </a:r>
        </a:p>
        <a:p>
          <a:r>
            <a:rPr lang="en-US" sz="1050" b="1" dirty="0">
              <a:latin typeface="Arial" panose="020B0604020202020204" pitchFamily="34" charset="0"/>
              <a:cs typeface="Arial" panose="020B0604020202020204" pitchFamily="34" charset="0"/>
            </a:rPr>
            <a:t>Universities in Place X</a:t>
          </a:r>
        </a:p>
        <a:p>
          <a:r>
            <a:rPr lang="en-US" sz="1050" b="1" dirty="0">
              <a:latin typeface="Arial" panose="020B0604020202020204" pitchFamily="34" charset="0"/>
              <a:cs typeface="Arial" panose="020B0604020202020204" pitchFamily="34" charset="0"/>
            </a:rPr>
            <a:t>Government</a:t>
          </a:r>
        </a:p>
      </dgm:t>
    </dgm:pt>
    <dgm:pt modelId="{56D221DC-54CB-4E56-91C2-A540D9E842A2}" type="parTrans" cxnId="{D8CD781E-2951-40EC-A06A-088325133E9D}">
      <dgm:prSet/>
      <dgm:spPr/>
      <dgm:t>
        <a:bodyPr/>
        <a:lstStyle/>
        <a:p>
          <a:endParaRPr lang="en-US" b="1"/>
        </a:p>
      </dgm:t>
    </dgm:pt>
    <dgm:pt modelId="{507ADCD5-8D73-46AC-B0DC-6B38F60DC1F7}" type="sibTrans" cxnId="{D8CD781E-2951-40EC-A06A-088325133E9D}">
      <dgm:prSet/>
      <dgm:spPr/>
      <dgm:t>
        <a:bodyPr/>
        <a:lstStyle/>
        <a:p>
          <a:endParaRPr lang="en-US" b="1"/>
        </a:p>
      </dgm:t>
    </dgm:pt>
    <dgm:pt modelId="{E78AA551-C3A5-4B41-8B03-CB31473C004B}">
      <dgm:prSet phldrT="[Text]" custT="1"/>
      <dgm:spPr/>
      <dgm:t>
        <a:bodyPr/>
        <a:lstStyle/>
        <a:p>
          <a:r>
            <a:rPr lang="en-US" sz="1050" b="1" u="sng" dirty="0">
              <a:latin typeface="Arial" panose="020B0604020202020204" pitchFamily="34" charset="0"/>
              <a:cs typeface="Arial" panose="020B0604020202020204" pitchFamily="34" charset="0"/>
            </a:rPr>
            <a:t>Desired results </a:t>
          </a:r>
        </a:p>
        <a:p>
          <a:r>
            <a:rPr lang="en-US" sz="1050" b="1" dirty="0">
              <a:latin typeface="Arial" panose="020B0604020202020204" pitchFamily="34" charset="0"/>
              <a:cs typeface="Arial" panose="020B0604020202020204" pitchFamily="34" charset="0"/>
            </a:rPr>
            <a:t>Collate XX number of responses from graduates in place X</a:t>
          </a:r>
        </a:p>
        <a:p>
          <a:r>
            <a:rPr lang="en-US" sz="1050" b="1" dirty="0">
              <a:latin typeface="Arial" panose="020B0604020202020204" pitchFamily="34" charset="0"/>
              <a:cs typeface="Arial" panose="020B0604020202020204" pitchFamily="34" charset="0"/>
            </a:rPr>
            <a:t>Identify barriers listed from the surveys findings</a:t>
          </a:r>
        </a:p>
        <a:p>
          <a:r>
            <a:rPr lang="en-US" sz="1050" b="1" dirty="0">
              <a:latin typeface="Arial" panose="020B0604020202020204" pitchFamily="34" charset="0"/>
              <a:cs typeface="Arial" panose="020B0604020202020204" pitchFamily="34" charset="0"/>
            </a:rPr>
            <a:t>Formulate a report for local council/ Government/ employers</a:t>
          </a:r>
        </a:p>
        <a:p>
          <a:r>
            <a:rPr lang="en-US" sz="1050" b="1" dirty="0">
              <a:latin typeface="Arial" panose="020B0604020202020204" pitchFamily="34" charset="0"/>
              <a:cs typeface="Arial" panose="020B0604020202020204" pitchFamily="34" charset="0"/>
            </a:rPr>
            <a:t>Link employers and graduates</a:t>
          </a:r>
        </a:p>
        <a:p>
          <a:endParaRPr lang="en-US" sz="800" b="1" dirty="0"/>
        </a:p>
      </dgm:t>
    </dgm:pt>
    <dgm:pt modelId="{269040A9-557F-402E-9F6C-339397FB4F72}" type="parTrans" cxnId="{C7CC77C6-28C7-4DB0-965C-6CF0C739862A}">
      <dgm:prSet/>
      <dgm:spPr/>
      <dgm:t>
        <a:bodyPr/>
        <a:lstStyle/>
        <a:p>
          <a:endParaRPr lang="en-US" b="1"/>
        </a:p>
      </dgm:t>
    </dgm:pt>
    <dgm:pt modelId="{23BE946B-515C-4B87-8E96-4479E49C4929}" type="sibTrans" cxnId="{C7CC77C6-28C7-4DB0-965C-6CF0C739862A}">
      <dgm:prSet/>
      <dgm:spPr/>
      <dgm:t>
        <a:bodyPr/>
        <a:lstStyle/>
        <a:p>
          <a:endParaRPr lang="en-US" b="1"/>
        </a:p>
      </dgm:t>
    </dgm:pt>
    <dgm:pt modelId="{6C7E663F-5826-4E06-9CC7-8B5B29DC3B2B}">
      <dgm:prSet phldrT="[Text]" custT="1"/>
      <dgm:spPr/>
      <dgm:t>
        <a:bodyPr/>
        <a:lstStyle/>
        <a:p>
          <a:r>
            <a:rPr lang="en-US" sz="1050" b="1" u="sng" dirty="0">
              <a:latin typeface="Arial" panose="020B0604020202020204" pitchFamily="34" charset="0"/>
              <a:cs typeface="Arial" panose="020B0604020202020204" pitchFamily="34" charset="0"/>
            </a:rPr>
            <a:t>Measure of Success</a:t>
          </a:r>
        </a:p>
        <a:p>
          <a:r>
            <a:rPr lang="en-US" sz="1050" b="1" dirty="0">
              <a:latin typeface="Arial" panose="020B0604020202020204" pitchFamily="34" charset="0"/>
              <a:cs typeface="Arial" panose="020B0604020202020204" pitchFamily="34" charset="0"/>
            </a:rPr>
            <a:t>Contribute to place X labour market engagement programme for graduates</a:t>
          </a:r>
        </a:p>
        <a:p>
          <a:r>
            <a:rPr lang="en-US" sz="1050" b="1" dirty="0">
              <a:latin typeface="Arial" panose="020B0604020202020204" pitchFamily="34" charset="0"/>
              <a:cs typeface="Arial" panose="020B0604020202020204" pitchFamily="34" charset="0"/>
            </a:rPr>
            <a:t>Influence Government and employers</a:t>
          </a:r>
        </a:p>
        <a:p>
          <a:r>
            <a:rPr lang="en-US" sz="1050" b="1" dirty="0">
              <a:latin typeface="Arial" panose="020B0604020202020204" pitchFamily="34" charset="0"/>
              <a:cs typeface="Arial" panose="020B0604020202020204" pitchFamily="34" charset="0"/>
            </a:rPr>
            <a:t>Raise awareness of employment opportunities for XX number of students</a:t>
          </a:r>
        </a:p>
      </dgm:t>
    </dgm:pt>
    <dgm:pt modelId="{675FC057-050F-44F7-BA29-33B78BAD8783}" type="parTrans" cxnId="{31E76D83-1243-424F-B5D3-B67399AA3B17}">
      <dgm:prSet/>
      <dgm:spPr/>
      <dgm:t>
        <a:bodyPr/>
        <a:lstStyle/>
        <a:p>
          <a:endParaRPr lang="en-US" b="1"/>
        </a:p>
      </dgm:t>
    </dgm:pt>
    <dgm:pt modelId="{6587DA99-807A-4803-9A92-276DA52E45EC}" type="sibTrans" cxnId="{31E76D83-1243-424F-B5D3-B67399AA3B17}">
      <dgm:prSet/>
      <dgm:spPr/>
      <dgm:t>
        <a:bodyPr/>
        <a:lstStyle/>
        <a:p>
          <a:endParaRPr lang="en-US" b="1"/>
        </a:p>
      </dgm:t>
    </dgm:pt>
    <dgm:pt modelId="{D4BD2E15-6A0D-4755-BB80-B8384B009D9A}" type="pres">
      <dgm:prSet presAssocID="{923651F6-995A-4A7F-BC97-B41F44FD695F}" presName="diagram" presStyleCnt="0">
        <dgm:presLayoutVars>
          <dgm:chMax val="1"/>
          <dgm:dir/>
          <dgm:animLvl val="ctr"/>
          <dgm:resizeHandles val="exact"/>
        </dgm:presLayoutVars>
      </dgm:prSet>
      <dgm:spPr/>
    </dgm:pt>
    <dgm:pt modelId="{6E572CE3-65B3-4B86-9B84-1D7A8E38EBC9}" type="pres">
      <dgm:prSet presAssocID="{923651F6-995A-4A7F-BC97-B41F44FD695F}" presName="matrix" presStyleCnt="0"/>
      <dgm:spPr/>
    </dgm:pt>
    <dgm:pt modelId="{5684FFC0-2299-4916-BBEB-A1B096971666}" type="pres">
      <dgm:prSet presAssocID="{923651F6-995A-4A7F-BC97-B41F44FD695F}" presName="tile1" presStyleLbl="node1" presStyleIdx="0" presStyleCnt="4" custLinFactNeighborX="1195"/>
      <dgm:spPr/>
    </dgm:pt>
    <dgm:pt modelId="{7F569509-9262-44B0-9247-91EC7D9FCD83}" type="pres">
      <dgm:prSet presAssocID="{923651F6-995A-4A7F-BC97-B41F44FD695F}" presName="tile1text" presStyleLbl="node1" presStyleIdx="0" presStyleCnt="4">
        <dgm:presLayoutVars>
          <dgm:chMax val="0"/>
          <dgm:chPref val="0"/>
          <dgm:bulletEnabled val="1"/>
        </dgm:presLayoutVars>
      </dgm:prSet>
      <dgm:spPr/>
    </dgm:pt>
    <dgm:pt modelId="{9BBAAD22-1ACC-4D34-A700-B5DC6E534F2A}" type="pres">
      <dgm:prSet presAssocID="{923651F6-995A-4A7F-BC97-B41F44FD695F}" presName="tile2" presStyleLbl="node1" presStyleIdx="1" presStyleCnt="4" custLinFactNeighborY="-1245"/>
      <dgm:spPr/>
    </dgm:pt>
    <dgm:pt modelId="{2340769C-0377-4E75-AF50-D177DB198997}" type="pres">
      <dgm:prSet presAssocID="{923651F6-995A-4A7F-BC97-B41F44FD695F}" presName="tile2text" presStyleLbl="node1" presStyleIdx="1" presStyleCnt="4">
        <dgm:presLayoutVars>
          <dgm:chMax val="0"/>
          <dgm:chPref val="0"/>
          <dgm:bulletEnabled val="1"/>
        </dgm:presLayoutVars>
      </dgm:prSet>
      <dgm:spPr/>
    </dgm:pt>
    <dgm:pt modelId="{5FE9C290-F23C-48B9-9EC9-CA8D2518BF02}" type="pres">
      <dgm:prSet presAssocID="{923651F6-995A-4A7F-BC97-B41F44FD695F}" presName="tile3" presStyleLbl="node1" presStyleIdx="2" presStyleCnt="4" custLinFactNeighborX="610" custLinFactNeighborY="-332"/>
      <dgm:spPr/>
    </dgm:pt>
    <dgm:pt modelId="{70A47ADB-3D13-4164-9A87-690F4677A78C}" type="pres">
      <dgm:prSet presAssocID="{923651F6-995A-4A7F-BC97-B41F44FD695F}" presName="tile3text" presStyleLbl="node1" presStyleIdx="2" presStyleCnt="4">
        <dgm:presLayoutVars>
          <dgm:chMax val="0"/>
          <dgm:chPref val="0"/>
          <dgm:bulletEnabled val="1"/>
        </dgm:presLayoutVars>
      </dgm:prSet>
      <dgm:spPr/>
    </dgm:pt>
    <dgm:pt modelId="{872A200D-F096-420D-96ED-9F83C4D46ADC}" type="pres">
      <dgm:prSet presAssocID="{923651F6-995A-4A7F-BC97-B41F44FD695F}" presName="tile4" presStyleLbl="node1" presStyleIdx="3" presStyleCnt="4"/>
      <dgm:spPr/>
    </dgm:pt>
    <dgm:pt modelId="{E1DEE700-D312-422F-82F5-32A17FB39330}" type="pres">
      <dgm:prSet presAssocID="{923651F6-995A-4A7F-BC97-B41F44FD695F}" presName="tile4text" presStyleLbl="node1" presStyleIdx="3" presStyleCnt="4">
        <dgm:presLayoutVars>
          <dgm:chMax val="0"/>
          <dgm:chPref val="0"/>
          <dgm:bulletEnabled val="1"/>
        </dgm:presLayoutVars>
      </dgm:prSet>
      <dgm:spPr/>
    </dgm:pt>
    <dgm:pt modelId="{D69A3B4E-8311-4B52-93D9-CC9E7A98E8E8}" type="pres">
      <dgm:prSet presAssocID="{923651F6-995A-4A7F-BC97-B41F44FD695F}" presName="centerTile" presStyleLbl="fgShp" presStyleIdx="0" presStyleCnt="1" custScaleX="115244">
        <dgm:presLayoutVars>
          <dgm:chMax val="0"/>
          <dgm:chPref val="0"/>
        </dgm:presLayoutVars>
      </dgm:prSet>
      <dgm:spPr/>
    </dgm:pt>
  </dgm:ptLst>
  <dgm:cxnLst>
    <dgm:cxn modelId="{D8CD781E-2951-40EC-A06A-088325133E9D}" srcId="{BF856126-7961-49A8-8C0C-DD43563C030F}" destId="{0D356DC0-212C-4C55-862C-C2BD88BF8F7F}" srcOrd="1" destOrd="0" parTransId="{56D221DC-54CB-4E56-91C2-A540D9E842A2}" sibTransId="{507ADCD5-8D73-46AC-B0DC-6B38F60DC1F7}"/>
    <dgm:cxn modelId="{AEDCDE24-2A73-4A6E-BBCC-D6BEF1EA3C09}" type="presOf" srcId="{BF856126-7961-49A8-8C0C-DD43563C030F}" destId="{D69A3B4E-8311-4B52-93D9-CC9E7A98E8E8}" srcOrd="0" destOrd="0" presId="urn:microsoft.com/office/officeart/2005/8/layout/matrix1"/>
    <dgm:cxn modelId="{BEB68429-BA90-4478-8720-125699207471}" srcId="{923651F6-995A-4A7F-BC97-B41F44FD695F}" destId="{BF856126-7961-49A8-8C0C-DD43563C030F}" srcOrd="0" destOrd="0" parTransId="{E122C9F8-4475-4B75-8313-66FF0C624927}" sibTransId="{9F0C9311-0C15-456B-B0D3-F1B110D6CE53}"/>
    <dgm:cxn modelId="{954FDE62-5807-4CD5-B59D-A6C8C682C91A}" type="presOf" srcId="{6C7E663F-5826-4E06-9CC7-8B5B29DC3B2B}" destId="{E1DEE700-D312-422F-82F5-32A17FB39330}" srcOrd="1" destOrd="0" presId="urn:microsoft.com/office/officeart/2005/8/layout/matrix1"/>
    <dgm:cxn modelId="{359A0A66-86F6-47EF-AF4D-9B93024BC0EC}" type="presOf" srcId="{6914AED6-30C6-4B01-B3CC-16152D28E646}" destId="{7F569509-9262-44B0-9247-91EC7D9FCD83}" srcOrd="1" destOrd="0" presId="urn:microsoft.com/office/officeart/2005/8/layout/matrix1"/>
    <dgm:cxn modelId="{FD6BC648-79FF-4482-A4F6-56EB038BFB24}" type="presOf" srcId="{6914AED6-30C6-4B01-B3CC-16152D28E646}" destId="{5684FFC0-2299-4916-BBEB-A1B096971666}" srcOrd="0" destOrd="0" presId="urn:microsoft.com/office/officeart/2005/8/layout/matrix1"/>
    <dgm:cxn modelId="{542C8081-4302-46C0-B939-139DAC5C414F}" type="presOf" srcId="{6C7E663F-5826-4E06-9CC7-8B5B29DC3B2B}" destId="{872A200D-F096-420D-96ED-9F83C4D46ADC}" srcOrd="0" destOrd="0" presId="urn:microsoft.com/office/officeart/2005/8/layout/matrix1"/>
    <dgm:cxn modelId="{31E76D83-1243-424F-B5D3-B67399AA3B17}" srcId="{BF856126-7961-49A8-8C0C-DD43563C030F}" destId="{6C7E663F-5826-4E06-9CC7-8B5B29DC3B2B}" srcOrd="3" destOrd="0" parTransId="{675FC057-050F-44F7-BA29-33B78BAD8783}" sibTransId="{6587DA99-807A-4803-9A92-276DA52E45EC}"/>
    <dgm:cxn modelId="{C48FFE85-9C5C-430A-85DB-575965AB300E}" type="presOf" srcId="{0D356DC0-212C-4C55-862C-C2BD88BF8F7F}" destId="{9BBAAD22-1ACC-4D34-A700-B5DC6E534F2A}" srcOrd="0" destOrd="0" presId="urn:microsoft.com/office/officeart/2005/8/layout/matrix1"/>
    <dgm:cxn modelId="{D9A45886-5D31-4B74-8C09-BE84FD865318}" srcId="{BF856126-7961-49A8-8C0C-DD43563C030F}" destId="{6914AED6-30C6-4B01-B3CC-16152D28E646}" srcOrd="0" destOrd="0" parTransId="{4D9EC6F9-8573-4755-8C32-B294FABF377C}" sibTransId="{B8F4E7C6-F18A-481C-8ED9-689DEDD66D3B}"/>
    <dgm:cxn modelId="{7397F1A9-3188-43F6-B693-C60363E9E76E}" type="presOf" srcId="{923651F6-995A-4A7F-BC97-B41F44FD695F}" destId="{D4BD2E15-6A0D-4755-BB80-B8384B009D9A}" srcOrd="0" destOrd="0" presId="urn:microsoft.com/office/officeart/2005/8/layout/matrix1"/>
    <dgm:cxn modelId="{D4FD22BE-4871-45B7-9234-639DAB0440BC}" type="presOf" srcId="{E78AA551-C3A5-4B41-8B03-CB31473C004B}" destId="{5FE9C290-F23C-48B9-9EC9-CA8D2518BF02}" srcOrd="0" destOrd="0" presId="urn:microsoft.com/office/officeart/2005/8/layout/matrix1"/>
    <dgm:cxn modelId="{C7CC77C6-28C7-4DB0-965C-6CF0C739862A}" srcId="{BF856126-7961-49A8-8C0C-DD43563C030F}" destId="{E78AA551-C3A5-4B41-8B03-CB31473C004B}" srcOrd="2" destOrd="0" parTransId="{269040A9-557F-402E-9F6C-339397FB4F72}" sibTransId="{23BE946B-515C-4B87-8E96-4479E49C4929}"/>
    <dgm:cxn modelId="{79003DC7-4A65-47B5-886C-510FA0F6BDC5}" type="presOf" srcId="{0D356DC0-212C-4C55-862C-C2BD88BF8F7F}" destId="{2340769C-0377-4E75-AF50-D177DB198997}" srcOrd="1" destOrd="0" presId="urn:microsoft.com/office/officeart/2005/8/layout/matrix1"/>
    <dgm:cxn modelId="{728527EC-4414-471D-8D84-006238A9392C}" type="presOf" srcId="{E78AA551-C3A5-4B41-8B03-CB31473C004B}" destId="{70A47ADB-3D13-4164-9A87-690F4677A78C}" srcOrd="1" destOrd="0" presId="urn:microsoft.com/office/officeart/2005/8/layout/matrix1"/>
    <dgm:cxn modelId="{C98E5A50-7DDF-4BF8-BCED-EE3EA606D924}" type="presParOf" srcId="{D4BD2E15-6A0D-4755-BB80-B8384B009D9A}" destId="{6E572CE3-65B3-4B86-9B84-1D7A8E38EBC9}" srcOrd="0" destOrd="0" presId="urn:microsoft.com/office/officeart/2005/8/layout/matrix1"/>
    <dgm:cxn modelId="{7CA17846-1058-4987-9C35-9FA6C185BFE5}" type="presParOf" srcId="{6E572CE3-65B3-4B86-9B84-1D7A8E38EBC9}" destId="{5684FFC0-2299-4916-BBEB-A1B096971666}" srcOrd="0" destOrd="0" presId="urn:microsoft.com/office/officeart/2005/8/layout/matrix1"/>
    <dgm:cxn modelId="{88D1D6AD-EE3A-429B-90C2-047D5DB1B6CE}" type="presParOf" srcId="{6E572CE3-65B3-4B86-9B84-1D7A8E38EBC9}" destId="{7F569509-9262-44B0-9247-91EC7D9FCD83}" srcOrd="1" destOrd="0" presId="urn:microsoft.com/office/officeart/2005/8/layout/matrix1"/>
    <dgm:cxn modelId="{38A22910-E1BC-4F93-9A75-F82283247410}" type="presParOf" srcId="{6E572CE3-65B3-4B86-9B84-1D7A8E38EBC9}" destId="{9BBAAD22-1ACC-4D34-A700-B5DC6E534F2A}" srcOrd="2" destOrd="0" presId="urn:microsoft.com/office/officeart/2005/8/layout/matrix1"/>
    <dgm:cxn modelId="{BFCF7328-6862-47C8-9C05-AA82A1B7739D}" type="presParOf" srcId="{6E572CE3-65B3-4B86-9B84-1D7A8E38EBC9}" destId="{2340769C-0377-4E75-AF50-D177DB198997}" srcOrd="3" destOrd="0" presId="urn:microsoft.com/office/officeart/2005/8/layout/matrix1"/>
    <dgm:cxn modelId="{AB8F2BDC-574A-4DAD-A0B4-DD4BD2201390}" type="presParOf" srcId="{6E572CE3-65B3-4B86-9B84-1D7A8E38EBC9}" destId="{5FE9C290-F23C-48B9-9EC9-CA8D2518BF02}" srcOrd="4" destOrd="0" presId="urn:microsoft.com/office/officeart/2005/8/layout/matrix1"/>
    <dgm:cxn modelId="{289B1AAE-D445-4916-A8AF-4D21CF73D6DB}" type="presParOf" srcId="{6E572CE3-65B3-4B86-9B84-1D7A8E38EBC9}" destId="{70A47ADB-3D13-4164-9A87-690F4677A78C}" srcOrd="5" destOrd="0" presId="urn:microsoft.com/office/officeart/2005/8/layout/matrix1"/>
    <dgm:cxn modelId="{3B1B1C0F-BCDF-4D29-933F-F164DBB15326}" type="presParOf" srcId="{6E572CE3-65B3-4B86-9B84-1D7A8E38EBC9}" destId="{872A200D-F096-420D-96ED-9F83C4D46ADC}" srcOrd="6" destOrd="0" presId="urn:microsoft.com/office/officeart/2005/8/layout/matrix1"/>
    <dgm:cxn modelId="{4E1641F8-9B89-4148-88BE-3A52561A7713}" type="presParOf" srcId="{6E572CE3-65B3-4B86-9B84-1D7A8E38EBC9}" destId="{E1DEE700-D312-422F-82F5-32A17FB39330}" srcOrd="7" destOrd="0" presId="urn:microsoft.com/office/officeart/2005/8/layout/matrix1"/>
    <dgm:cxn modelId="{F310CBFE-6DE6-47F8-86C0-8EB63C87FDCF}" type="presParOf" srcId="{D4BD2E15-6A0D-4755-BB80-B8384B009D9A}" destId="{D69A3B4E-8311-4B52-93D9-CC9E7A98E8E8}"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C3733-34F6-4023-840C-08C1E0F11888}">
      <dsp:nvSpPr>
        <dsp:cNvPr id="0" name=""/>
        <dsp:cNvSpPr/>
      </dsp:nvSpPr>
      <dsp:spPr>
        <a:xfrm rot="16200000">
          <a:off x="74819" y="-74819"/>
          <a:ext cx="1880281" cy="2029921"/>
        </a:xfrm>
        <a:prstGeom prst="round1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Aim/ objective</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Fund raise for organisation X</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fund through sponsored events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Collect donations through website</a:t>
          </a:r>
        </a:p>
      </dsp:txBody>
      <dsp:txXfrm rot="5400000">
        <a:off x="0" y="0"/>
        <a:ext cx="2029921" cy="1410211"/>
      </dsp:txXfrm>
    </dsp:sp>
    <dsp:sp modelId="{85652F02-E146-4772-B8DC-39B9DBAE5CE1}">
      <dsp:nvSpPr>
        <dsp:cNvPr id="0" name=""/>
        <dsp:cNvSpPr/>
      </dsp:nvSpPr>
      <dsp:spPr>
        <a:xfrm>
          <a:off x="2023649" y="15493"/>
          <a:ext cx="2029921" cy="1880281"/>
        </a:xfrm>
        <a:prstGeom prst="round1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u="sng" kern="1200" dirty="0">
              <a:latin typeface="Arial" panose="020B0604020202020204" pitchFamily="34" charset="0"/>
              <a:cs typeface="Arial" panose="020B0604020202020204" pitchFamily="34" charset="0"/>
            </a:rPr>
            <a:t>Customer/ Audience</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Members/ users/ staff of organisation X</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communities</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Local businesses</a:t>
          </a:r>
        </a:p>
      </dsp:txBody>
      <dsp:txXfrm>
        <a:off x="2023649" y="15493"/>
        <a:ext cx="2029921" cy="1410211"/>
      </dsp:txXfrm>
    </dsp:sp>
    <dsp:sp modelId="{F90CF130-5303-4C10-B4AC-E941E91267E9}">
      <dsp:nvSpPr>
        <dsp:cNvPr id="0" name=""/>
        <dsp:cNvSpPr/>
      </dsp:nvSpPr>
      <dsp:spPr>
        <a:xfrm rot="10800000">
          <a:off x="0" y="1880281"/>
          <a:ext cx="2029921" cy="1880281"/>
        </a:xfrm>
        <a:prstGeom prst="round1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Desired results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Raise £target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Have a regular X number of sponsorships/ direct debits coming in</a:t>
          </a:r>
        </a:p>
      </dsp:txBody>
      <dsp:txXfrm rot="10800000">
        <a:off x="0" y="2350351"/>
        <a:ext cx="2029921" cy="1410211"/>
      </dsp:txXfrm>
    </dsp:sp>
    <dsp:sp modelId="{9762FD4C-B4B9-4270-9884-0C7A1A1678C8}">
      <dsp:nvSpPr>
        <dsp:cNvPr id="0" name=""/>
        <dsp:cNvSpPr/>
      </dsp:nvSpPr>
      <dsp:spPr>
        <a:xfrm rot="5400000">
          <a:off x="2104741" y="1805461"/>
          <a:ext cx="1880281" cy="2029921"/>
        </a:xfrm>
        <a:prstGeom prst="round1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u="sng" kern="1200" dirty="0">
              <a:latin typeface="Arial" panose="020B0604020202020204" pitchFamily="34" charset="0"/>
              <a:cs typeface="Arial" panose="020B0604020202020204" pitchFamily="34" charset="0"/>
            </a:rPr>
            <a:t>Measure of success</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Receiving the £desired amount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Getting a cross section of users involved (X different categories</a:t>
          </a:r>
          <a:r>
            <a:rPr lang="en-US" sz="800" b="1" kern="1200" dirty="0">
              <a:latin typeface="Arial" panose="020B0604020202020204" pitchFamily="34" charset="0"/>
              <a:cs typeface="Arial" panose="020B0604020202020204" pitchFamily="34" charset="0"/>
            </a:rPr>
            <a:t>)</a:t>
          </a:r>
        </a:p>
      </dsp:txBody>
      <dsp:txXfrm rot="-5400000">
        <a:off x="2029921" y="2350351"/>
        <a:ext cx="2029921" cy="1410211"/>
      </dsp:txXfrm>
    </dsp:sp>
    <dsp:sp modelId="{FE637788-AD82-46EE-AE69-E528F9C3684F}">
      <dsp:nvSpPr>
        <dsp:cNvPr id="0" name=""/>
        <dsp:cNvSpPr/>
      </dsp:nvSpPr>
      <dsp:spPr>
        <a:xfrm>
          <a:off x="1152891" y="1502147"/>
          <a:ext cx="1754059" cy="756268"/>
        </a:xfrm>
        <a:prstGeom prst="roundRect">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Quad chart</a:t>
          </a:r>
        </a:p>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For (organisation X to fundraise)</a:t>
          </a:r>
        </a:p>
      </dsp:txBody>
      <dsp:txXfrm>
        <a:off x="1189809" y="1539065"/>
        <a:ext cx="1680223" cy="682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FFC0-2299-4916-BBEB-A1B096971666}">
      <dsp:nvSpPr>
        <dsp:cNvPr id="0" name=""/>
        <dsp:cNvSpPr/>
      </dsp:nvSpPr>
      <dsp:spPr>
        <a:xfrm rot="16200000">
          <a:off x="-98383" y="122820"/>
          <a:ext cx="2290572" cy="2044930"/>
        </a:xfrm>
        <a:prstGeom prst="round1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Aims / Objectives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Highlight the experience of Graduates in labour market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Conduct research via surveys and face to face interviews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available to Graduates in place X</a:t>
          </a:r>
        </a:p>
      </dsp:txBody>
      <dsp:txXfrm rot="5400000">
        <a:off x="24437" y="0"/>
        <a:ext cx="2044930" cy="1717929"/>
      </dsp:txXfrm>
    </dsp:sp>
    <dsp:sp modelId="{9BBAAD22-1ACC-4D34-A700-B5DC6E534F2A}">
      <dsp:nvSpPr>
        <dsp:cNvPr id="0" name=""/>
        <dsp:cNvSpPr/>
      </dsp:nvSpPr>
      <dsp:spPr>
        <a:xfrm>
          <a:off x="2044930" y="0"/>
          <a:ext cx="2044930" cy="2290572"/>
        </a:xfrm>
        <a:prstGeom prst="round1Rect">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Stakeholders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Employers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Universities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Government</a:t>
          </a:r>
        </a:p>
      </dsp:txBody>
      <dsp:txXfrm>
        <a:off x="2044930" y="0"/>
        <a:ext cx="2044930" cy="1717929"/>
      </dsp:txXfrm>
    </dsp:sp>
    <dsp:sp modelId="{5FE9C290-F23C-48B9-9EC9-CA8D2518BF02}">
      <dsp:nvSpPr>
        <dsp:cNvPr id="0" name=""/>
        <dsp:cNvSpPr/>
      </dsp:nvSpPr>
      <dsp:spPr>
        <a:xfrm rot="10800000">
          <a:off x="12474" y="2282967"/>
          <a:ext cx="2044930" cy="2290572"/>
        </a:xfrm>
        <a:prstGeom prst="round1Rect">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Desired results </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Collate XX number of responses from graduates in place X</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Identify barriers listed from the surveys findings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Formulate a report for local council/ Government/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Link employers and graduates</a:t>
          </a:r>
        </a:p>
        <a:p>
          <a:pPr marL="0" lvl="0" indent="0" algn="ctr" defTabSz="466725">
            <a:lnSpc>
              <a:spcPct val="90000"/>
            </a:lnSpc>
            <a:spcBef>
              <a:spcPct val="0"/>
            </a:spcBef>
            <a:spcAft>
              <a:spcPct val="35000"/>
            </a:spcAft>
            <a:buNone/>
          </a:pPr>
          <a:endParaRPr lang="en-US" sz="800" b="1" kern="1200" dirty="0"/>
        </a:p>
      </dsp:txBody>
      <dsp:txXfrm rot="10800000">
        <a:off x="12474" y="2855610"/>
        <a:ext cx="2044930" cy="1717929"/>
      </dsp:txXfrm>
    </dsp:sp>
    <dsp:sp modelId="{872A200D-F096-420D-96ED-9F83C4D46ADC}">
      <dsp:nvSpPr>
        <dsp:cNvPr id="0" name=""/>
        <dsp:cNvSpPr/>
      </dsp:nvSpPr>
      <dsp:spPr>
        <a:xfrm rot="5400000">
          <a:off x="1922109" y="2413392"/>
          <a:ext cx="2290572" cy="2044930"/>
        </a:xfrm>
        <a:prstGeom prst="round1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u="sng" kern="1200" dirty="0">
              <a:latin typeface="Arial" panose="020B0604020202020204" pitchFamily="34" charset="0"/>
              <a:cs typeface="Arial" panose="020B0604020202020204" pitchFamily="34" charset="0"/>
            </a:rPr>
            <a:t>Measure of Success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Contribute to place X labour market engagement programme for graduates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Influence Government and employers</a:t>
          </a:r>
        </a:p>
        <a:p>
          <a:pPr marL="0" lvl="0" indent="0" algn="ctr" defTabSz="466725">
            <a:lnSpc>
              <a:spcPct val="90000"/>
            </a:lnSpc>
            <a:spcBef>
              <a:spcPct val="0"/>
            </a:spcBef>
            <a:spcAft>
              <a:spcPct val="35000"/>
            </a:spcAft>
            <a:buNone/>
          </a:pPr>
          <a:r>
            <a:rPr lang="en-US" sz="1050" b="1" kern="1200" dirty="0">
              <a:latin typeface="Arial" panose="020B0604020202020204" pitchFamily="34" charset="0"/>
              <a:cs typeface="Arial" panose="020B0604020202020204" pitchFamily="34" charset="0"/>
            </a:rPr>
            <a:t>Raise awareness of employment opportunities for XX number of students</a:t>
          </a:r>
        </a:p>
      </dsp:txBody>
      <dsp:txXfrm rot="-5400000">
        <a:off x="2044931" y="2863214"/>
        <a:ext cx="2044930" cy="1717929"/>
      </dsp:txXfrm>
    </dsp:sp>
    <dsp:sp modelId="{D69A3B4E-8311-4B52-93D9-CC9E7A98E8E8}">
      <dsp:nvSpPr>
        <dsp:cNvPr id="0" name=""/>
        <dsp:cNvSpPr/>
      </dsp:nvSpPr>
      <dsp:spPr>
        <a:xfrm>
          <a:off x="1337932" y="1717929"/>
          <a:ext cx="1413995" cy="1145286"/>
        </a:xfrm>
        <a:prstGeom prst="roundRect">
          <a:avLst/>
        </a:prstGeom>
        <a:solidFill>
          <a:schemeClr val="accent1">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Quad Chart for Government research into employment in graduates </a:t>
          </a:r>
        </a:p>
      </dsp:txBody>
      <dsp:txXfrm>
        <a:off x="1393840" y="1773837"/>
        <a:ext cx="1302179" cy="1033470"/>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809B7-1542-2CC6-4B0E-B5C6B6AA5469}"/>
            </a:ext>
          </a:extLst>
        </p:cNvPr>
        <p:cNvGrpSpPr/>
        <p:nvPr/>
      </p:nvGrpSpPr>
      <p:grpSpPr>
        <a:xfrm>
          <a:off x="0" y="0"/>
          <a:ext cx="0" cy="0"/>
          <a:chOff x="0" y="0"/>
          <a:chExt cx="0" cy="0"/>
        </a:xfrm>
      </p:grpSpPr>
      <p:sp>
        <p:nvSpPr>
          <p:cNvPr id="6146" name="Rectangle 7">
            <a:extLst>
              <a:ext uri="{FF2B5EF4-FFF2-40B4-BE49-F238E27FC236}">
                <a16:creationId xmlns:a16="http://schemas.microsoft.com/office/drawing/2014/main" id="{94CFADD3-98E1-F497-1A24-992CBF214A00}"/>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12</a:t>
            </a:fld>
            <a:endParaRPr lang="en-US" altLang="en-US"/>
          </a:p>
        </p:txBody>
      </p:sp>
      <p:sp>
        <p:nvSpPr>
          <p:cNvPr id="6147" name="Rectangle 2">
            <a:extLst>
              <a:ext uri="{FF2B5EF4-FFF2-40B4-BE49-F238E27FC236}">
                <a16:creationId xmlns:a16="http://schemas.microsoft.com/office/drawing/2014/main" id="{13F715E8-4B62-3F50-4ACC-B1BBD7A64499}"/>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DDDA8DD-085C-26D7-77DA-BC24795DBA91}"/>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5538278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5440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solidFill>
                  <a:schemeClr val="accent6"/>
                </a:solidFill>
              </a:rPr>
              <a:t>Week 3</a:t>
            </a:r>
            <a:br>
              <a:rPr lang="en-US" altLang="en-US" sz="4000" b="1" dirty="0">
                <a:solidFill>
                  <a:schemeClr val="accent6"/>
                </a:solidFill>
              </a:rPr>
            </a:br>
            <a:r>
              <a:rPr lang="en-US" altLang="en-US" sz="4000" b="1" dirty="0">
                <a:solidFill>
                  <a:schemeClr val="accent6"/>
                </a:solidFill>
              </a:rPr>
              <a:t>QUAD Chart and Stakeholder Analysis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chemeClr val="tx1"/>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6EA5EF8-1799-3889-E84A-C37407838A63}"/>
              </a:ext>
            </a:extLst>
          </p:cNvPr>
          <p:cNvSpPr>
            <a:spLocks noGrp="1"/>
          </p:cNvSpPr>
          <p:nvPr>
            <p:ph type="title"/>
          </p:nvPr>
        </p:nvSpPr>
        <p:spPr>
          <a:xfrm>
            <a:off x="457200" y="274638"/>
            <a:ext cx="8229600" cy="1143000"/>
          </a:xfrm>
        </p:spPr>
        <p:txBody>
          <a:bodyPr/>
          <a:lstStyle/>
          <a:p>
            <a:endParaRPr lang="en-US"/>
          </a:p>
        </p:txBody>
      </p:sp>
      <p:pic>
        <p:nvPicPr>
          <p:cNvPr id="5" name="Content Placeholder 4">
            <a:extLst>
              <a:ext uri="{FF2B5EF4-FFF2-40B4-BE49-F238E27FC236}">
                <a16:creationId xmlns:a16="http://schemas.microsoft.com/office/drawing/2014/main" id="{7E063F3D-9FA2-EFBF-3E5F-226F76E71EDA}"/>
              </a:ext>
            </a:extLst>
          </p:cNvPr>
          <p:cNvPicPr>
            <a:picLocks noChangeAspect="1"/>
          </p:cNvPicPr>
          <p:nvPr/>
        </p:nvPicPr>
        <p:blipFill>
          <a:blip r:embed="rId2"/>
          <a:stretch>
            <a:fillRect/>
          </a:stretch>
        </p:blipFill>
        <p:spPr>
          <a:xfrm>
            <a:off x="654968" y="1600201"/>
            <a:ext cx="7834064" cy="3917032"/>
          </a:xfrm>
          <a:prstGeom prst="rect">
            <a:avLst/>
          </a:prstGeom>
          <a:noFill/>
        </p:spPr>
      </p:pic>
      <p:sp>
        <p:nvSpPr>
          <p:cNvPr id="4" name="Slide Number Placeholder 3">
            <a:extLst>
              <a:ext uri="{FF2B5EF4-FFF2-40B4-BE49-F238E27FC236}">
                <a16:creationId xmlns:a16="http://schemas.microsoft.com/office/drawing/2014/main" id="{5475C94B-E3BA-863D-5242-A4EB496799B4}"/>
              </a:ext>
            </a:extLst>
          </p:cNvPr>
          <p:cNvSpPr>
            <a:spLocks noGrp="1"/>
          </p:cNvSpPr>
          <p:nvPr>
            <p:ph type="sldNum" sz="quarter" idx="12"/>
          </p:nvPr>
        </p:nvSpPr>
        <p:spPr>
          <a:xfrm>
            <a:off x="7956376" y="6380972"/>
            <a:ext cx="730424" cy="340503"/>
          </a:xfrm>
        </p:spPr>
        <p:txBody>
          <a:bodyPr anchor="ctr">
            <a:normAutofit/>
          </a:bodyPr>
          <a:lstStyle/>
          <a:p>
            <a:pPr>
              <a:spcAft>
                <a:spcPts val="600"/>
              </a:spcAft>
              <a:defRPr/>
            </a:pPr>
            <a:fld id="{8DF2D5D7-7669-4457-A70C-96FA064BB9B5}" type="slidenum">
              <a:rPr lang="en-US" altLang="en-US" smtClean="0"/>
              <a:pPr>
                <a:spcAft>
                  <a:spcPts val="600"/>
                </a:spcAft>
                <a:defRPr/>
              </a:pPr>
              <a:t>2</a:t>
            </a:fld>
            <a:endParaRPr lang="en-US" altLang="en-US"/>
          </a:p>
        </p:txBody>
      </p:sp>
    </p:spTree>
    <p:extLst>
      <p:ext uri="{BB962C8B-B14F-4D97-AF65-F5344CB8AC3E}">
        <p14:creationId xmlns:p14="http://schemas.microsoft.com/office/powerpoint/2010/main" val="509709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CCA06-A3DE-E337-D190-EA82549E8F6B}"/>
              </a:ext>
            </a:extLst>
          </p:cNvPr>
          <p:cNvSpPr>
            <a:spLocks noGrp="1"/>
          </p:cNvSpPr>
          <p:nvPr>
            <p:ph type="title"/>
          </p:nvPr>
        </p:nvSpPr>
        <p:spPr/>
        <p:txBody>
          <a:bodyPr/>
          <a:lstStyle/>
          <a:p>
            <a:r>
              <a:rPr lang="en-GB" b="1" dirty="0">
                <a:solidFill>
                  <a:schemeClr val="accent6"/>
                </a:solidFill>
              </a:rPr>
              <a:t>Quick recap </a:t>
            </a:r>
          </a:p>
        </p:txBody>
      </p:sp>
      <p:sp>
        <p:nvSpPr>
          <p:cNvPr id="3" name="Content Placeholder 2">
            <a:extLst>
              <a:ext uri="{FF2B5EF4-FFF2-40B4-BE49-F238E27FC236}">
                <a16:creationId xmlns:a16="http://schemas.microsoft.com/office/drawing/2014/main" id="{BA5B72DE-C07D-8C16-09E9-9CE1885D23B6}"/>
              </a:ext>
            </a:extLst>
          </p:cNvPr>
          <p:cNvSpPr>
            <a:spLocks noGrp="1"/>
          </p:cNvSpPr>
          <p:nvPr>
            <p:ph idx="1"/>
          </p:nvPr>
        </p:nvSpPr>
        <p:spPr/>
        <p:txBody>
          <a:bodyPr/>
          <a:lstStyle/>
          <a:p>
            <a:pPr marL="0" indent="0">
              <a:buNone/>
            </a:pPr>
            <a:r>
              <a:rPr lang="en-GB" dirty="0"/>
              <a:t>The principles of Integrated Project Management (IPM). </a:t>
            </a:r>
          </a:p>
          <a:p>
            <a:pPr marL="0" indent="0">
              <a:buNone/>
            </a:pPr>
            <a:r>
              <a:rPr lang="en-GB" dirty="0"/>
              <a:t>The concept of project scope. </a:t>
            </a:r>
          </a:p>
          <a:p>
            <a:pPr marL="0" indent="0">
              <a:buNone/>
            </a:pPr>
            <a:r>
              <a:rPr lang="en-GB" dirty="0"/>
              <a:t>Work Breakdown Structure (WBS). </a:t>
            </a:r>
          </a:p>
          <a:p>
            <a:pPr marL="0" indent="0">
              <a:buNone/>
            </a:pPr>
            <a:r>
              <a:rPr lang="en-GB" dirty="0"/>
              <a:t>Plan and manage project resources, time, and costs</a:t>
            </a:r>
          </a:p>
        </p:txBody>
      </p:sp>
      <p:sp>
        <p:nvSpPr>
          <p:cNvPr id="4" name="Slide Number Placeholder 3">
            <a:extLst>
              <a:ext uri="{FF2B5EF4-FFF2-40B4-BE49-F238E27FC236}">
                <a16:creationId xmlns:a16="http://schemas.microsoft.com/office/drawing/2014/main" id="{194EFCE0-4A86-1B19-8071-606E20DE7620}"/>
              </a:ext>
            </a:extLst>
          </p:cNvPr>
          <p:cNvSpPr>
            <a:spLocks noGrp="1"/>
          </p:cNvSpPr>
          <p:nvPr>
            <p:ph type="sldNum" sz="quarter" idx="12"/>
          </p:nvPr>
        </p:nvSpPr>
        <p:spPr/>
        <p:txBody>
          <a:bodyPr/>
          <a:lstStyle/>
          <a:p>
            <a:pPr>
              <a:defRPr/>
            </a:pPr>
            <a:fld id="{8DF2D5D7-7669-4457-A70C-96FA064BB9B5}" type="slidenum">
              <a:rPr lang="en-US" altLang="en-US" smtClean="0"/>
              <a:pPr>
                <a:defRPr/>
              </a:pPr>
              <a:t>3</a:t>
            </a:fld>
            <a:endParaRPr lang="en-US" altLang="en-US"/>
          </a:p>
        </p:txBody>
      </p:sp>
    </p:spTree>
    <p:extLst>
      <p:ext uri="{BB962C8B-B14F-4D97-AF65-F5344CB8AC3E}">
        <p14:creationId xmlns:p14="http://schemas.microsoft.com/office/powerpoint/2010/main" val="342782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EFD016-00AF-8D42-404E-7ED6E5CA7B6E}"/>
              </a:ext>
            </a:extLst>
          </p:cNvPr>
          <p:cNvPicPr>
            <a:picLocks noChangeAspect="1"/>
          </p:cNvPicPr>
          <p:nvPr/>
        </p:nvPicPr>
        <p:blipFill>
          <a:blip r:embed="rId2"/>
          <a:stretch>
            <a:fillRect/>
          </a:stretch>
        </p:blipFill>
        <p:spPr>
          <a:xfrm>
            <a:off x="2429" y="857250"/>
            <a:ext cx="9139142" cy="5143500"/>
          </a:xfrm>
          <a:prstGeom prst="rect">
            <a:avLst/>
          </a:prstGeom>
        </p:spPr>
      </p:pic>
      <p:sp>
        <p:nvSpPr>
          <p:cNvPr id="2" name="Title 1">
            <a:extLst>
              <a:ext uri="{FF2B5EF4-FFF2-40B4-BE49-F238E27FC236}">
                <a16:creationId xmlns:a16="http://schemas.microsoft.com/office/drawing/2014/main" id="{B49448D2-E2F6-1301-BED1-09CCBD09E0BF}"/>
              </a:ext>
            </a:extLst>
          </p:cNvPr>
          <p:cNvSpPr txBox="1">
            <a:spLocks/>
          </p:cNvSpPr>
          <p:nvPr/>
        </p:nvSpPr>
        <p:spPr>
          <a:xfrm>
            <a:off x="457200" y="144009"/>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b="1" dirty="0">
                <a:solidFill>
                  <a:schemeClr val="accent6"/>
                </a:solidFill>
              </a:rPr>
              <a:t>Quick recap </a:t>
            </a:r>
          </a:p>
        </p:txBody>
      </p:sp>
    </p:spTree>
    <p:extLst>
      <p:ext uri="{BB962C8B-B14F-4D97-AF65-F5344CB8AC3E}">
        <p14:creationId xmlns:p14="http://schemas.microsoft.com/office/powerpoint/2010/main" val="2873055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Gantt charts: </a:t>
            </a:r>
            <a:r>
              <a:rPr b="1" dirty="0">
                <a:solidFill>
                  <a:schemeClr val="accent6"/>
                </a:solidFill>
              </a:rPr>
              <a:t>a quick recap</a:t>
            </a:r>
          </a:p>
        </p:txBody>
      </p:sp>
      <p:sp>
        <p:nvSpPr>
          <p:cNvPr id="4" name="TextBox 3"/>
          <p:cNvSpPr txBox="1"/>
          <p:nvPr/>
        </p:nvSpPr>
        <p:spPr>
          <a:xfrm>
            <a:off x="514350" y="1920240"/>
            <a:ext cx="8023860" cy="590931"/>
          </a:xfrm>
          <a:prstGeom prst="rect">
            <a:avLst/>
          </a:prstGeom>
          <a:noFill/>
        </p:spPr>
        <p:txBody>
          <a:bodyPr wrap="square" lIns="20574" tIns="13716">
            <a:spAutoFit/>
          </a:bodyPr>
          <a:lstStyle/>
          <a:p>
            <a:pPr>
              <a:defRPr sz="2300" b="0">
                <a:solidFill>
                  <a:srgbClr val="22344D"/>
                </a:solidFill>
                <a:latin typeface="Arial"/>
              </a:defRPr>
            </a:pPr>
            <a:r>
              <a:rPr sz="1725"/>
              <a:t>A Gantt chart places project tasks against time. Each bar shows when work starts and how long it lasts.</a:t>
            </a:r>
          </a:p>
        </p:txBody>
      </p:sp>
      <p:sp>
        <p:nvSpPr>
          <p:cNvPr id="5" name="TextBox 4"/>
          <p:cNvSpPr txBox="1"/>
          <p:nvPr/>
        </p:nvSpPr>
        <p:spPr>
          <a:xfrm>
            <a:off x="514350" y="2674620"/>
            <a:ext cx="8092440" cy="313932"/>
          </a:xfrm>
          <a:prstGeom prst="rect">
            <a:avLst/>
          </a:prstGeom>
          <a:noFill/>
        </p:spPr>
        <p:txBody>
          <a:bodyPr wrap="square" lIns="20574" tIns="13716">
            <a:spAutoFit/>
          </a:bodyPr>
          <a:lstStyle/>
          <a:p>
            <a:pPr>
              <a:defRPr sz="2200" b="1">
                <a:solidFill>
                  <a:srgbClr val="22344D"/>
                </a:solidFill>
                <a:latin typeface="Arial"/>
              </a:defRPr>
            </a:pPr>
            <a:r>
              <a:rPr sz="1650"/>
              <a:t>Read from left to right: tasks, dates, duration and overlap.</a:t>
            </a:r>
          </a:p>
        </p:txBody>
      </p:sp>
      <p:graphicFrame>
        <p:nvGraphicFramePr>
          <p:cNvPr id="6" name="Table 5"/>
          <p:cNvGraphicFramePr>
            <a:graphicFrameLocks noGrp="1"/>
          </p:cNvGraphicFramePr>
          <p:nvPr/>
        </p:nvGraphicFramePr>
        <p:xfrm>
          <a:off x="514350" y="3188970"/>
          <a:ext cx="8092440" cy="147447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1337310">
                  <a:extLst>
                    <a:ext uri="{9D8B030D-6E8A-4147-A177-3AD203B41FA5}">
                      <a16:colId xmlns:a16="http://schemas.microsoft.com/office/drawing/2014/main" val="20001"/>
                    </a:ext>
                  </a:extLst>
                </a:gridCol>
                <a:gridCol w="1337310">
                  <a:extLst>
                    <a:ext uri="{9D8B030D-6E8A-4147-A177-3AD203B41FA5}">
                      <a16:colId xmlns:a16="http://schemas.microsoft.com/office/drawing/2014/main" val="20002"/>
                    </a:ext>
                  </a:extLst>
                </a:gridCol>
                <a:gridCol w="1337310">
                  <a:extLst>
                    <a:ext uri="{9D8B030D-6E8A-4147-A177-3AD203B41FA5}">
                      <a16:colId xmlns:a16="http://schemas.microsoft.com/office/drawing/2014/main" val="20003"/>
                    </a:ext>
                  </a:extLst>
                </a:gridCol>
                <a:gridCol w="1337310">
                  <a:extLst>
                    <a:ext uri="{9D8B030D-6E8A-4147-A177-3AD203B41FA5}">
                      <a16:colId xmlns:a16="http://schemas.microsoft.com/office/drawing/2014/main" val="20004"/>
                    </a:ext>
                  </a:extLst>
                </a:gridCol>
              </a:tblGrid>
              <a:tr h="294894">
                <a:tc>
                  <a:txBody>
                    <a:bodyPr/>
                    <a:lstStyle/>
                    <a:p>
                      <a:pPr algn="l"/>
                      <a:r>
                        <a:rPr sz="1100" b="1">
                          <a:solidFill>
                            <a:srgbClr val="FFFFFF"/>
                          </a:solidFill>
                          <a:latin typeface="Arial"/>
                        </a:rPr>
                        <a:t>Task</a:t>
                      </a:r>
                    </a:p>
                  </a:txBody>
                  <a:tcPr marL="41148" marR="27432" marT="34290" marB="34290">
                    <a:solidFill>
                      <a:srgbClr val="22344D"/>
                    </a:solidFill>
                  </a:tcPr>
                </a:tc>
                <a:tc>
                  <a:txBody>
                    <a:bodyPr/>
                    <a:lstStyle/>
                    <a:p>
                      <a:pPr algn="ctr"/>
                      <a:r>
                        <a:rPr sz="1200" b="1">
                          <a:solidFill>
                            <a:srgbClr val="FFFFFF"/>
                          </a:solidFill>
                          <a:latin typeface="Arial"/>
                        </a:rPr>
                        <a:t>Week 1</a:t>
                      </a:r>
                    </a:p>
                  </a:txBody>
                  <a:tcPr marL="41148" marR="27432" marT="34290" marB="34290">
                    <a:solidFill>
                      <a:srgbClr val="22344D"/>
                    </a:solidFill>
                  </a:tcPr>
                </a:tc>
                <a:tc>
                  <a:txBody>
                    <a:bodyPr/>
                    <a:lstStyle/>
                    <a:p>
                      <a:pPr algn="ctr"/>
                      <a:r>
                        <a:rPr sz="1200" b="1">
                          <a:solidFill>
                            <a:srgbClr val="FFFFFF"/>
                          </a:solidFill>
                          <a:latin typeface="Arial"/>
                        </a:rPr>
                        <a:t>Week 2</a:t>
                      </a:r>
                    </a:p>
                  </a:txBody>
                  <a:tcPr marL="41148" marR="27432" marT="34290" marB="34290">
                    <a:solidFill>
                      <a:srgbClr val="22344D"/>
                    </a:solidFill>
                  </a:tcPr>
                </a:tc>
                <a:tc>
                  <a:txBody>
                    <a:bodyPr/>
                    <a:lstStyle/>
                    <a:p>
                      <a:pPr algn="ctr"/>
                      <a:r>
                        <a:rPr sz="1200" b="1">
                          <a:solidFill>
                            <a:srgbClr val="FFFFFF"/>
                          </a:solidFill>
                          <a:latin typeface="Arial"/>
                        </a:rPr>
                        <a:t>Week 3</a:t>
                      </a:r>
                    </a:p>
                  </a:txBody>
                  <a:tcPr marL="41148" marR="27432" marT="34290" marB="34290">
                    <a:solidFill>
                      <a:srgbClr val="22344D"/>
                    </a:solidFill>
                  </a:tcPr>
                </a:tc>
                <a:tc>
                  <a:txBody>
                    <a:bodyPr/>
                    <a:lstStyle/>
                    <a:p>
                      <a:pPr algn="ctr"/>
                      <a:r>
                        <a:rPr sz="1200" b="1">
                          <a:solidFill>
                            <a:srgbClr val="FFFFFF"/>
                          </a:solidFill>
                          <a:latin typeface="Arial"/>
                        </a:rPr>
                        <a:t>Week 4</a:t>
                      </a:r>
                    </a:p>
                  </a:txBody>
                  <a:tcPr marL="41148" marR="27432" marT="34290" marB="34290">
                    <a:solidFill>
                      <a:srgbClr val="22344D"/>
                    </a:solidFill>
                  </a:tcPr>
                </a:tc>
                <a:extLst>
                  <a:ext uri="{0D108BD9-81ED-4DB2-BD59-A6C34878D82A}">
                    <a16:rowId xmlns:a16="http://schemas.microsoft.com/office/drawing/2014/main" val="10000"/>
                  </a:ext>
                </a:extLst>
              </a:tr>
              <a:tr h="294894">
                <a:tc>
                  <a:txBody>
                    <a:bodyPr/>
                    <a:lstStyle/>
                    <a:p>
                      <a:pPr algn="l"/>
                      <a:r>
                        <a:rPr sz="1100" b="0">
                          <a:solidFill>
                            <a:srgbClr val="22344D"/>
                          </a:solidFill>
                          <a:latin typeface="Arial"/>
                        </a:rPr>
                        <a:t>Agree requirements</a:t>
                      </a:r>
                    </a:p>
                  </a:txBody>
                  <a:tcPr marL="41148" marR="27432" marT="34290" marB="34290">
                    <a:solidFill>
                      <a:srgbClr val="F6F8FB"/>
                    </a:solidFill>
                  </a:tcPr>
                </a:tc>
                <a:tc>
                  <a:txBody>
                    <a:bodyPr/>
                    <a:lstStyle/>
                    <a:p>
                      <a:pPr algn="ctr"/>
                      <a:r>
                        <a:rPr sz="1200" b="0">
                          <a:solidFill>
                            <a:srgbClr val="22344D"/>
                          </a:solidFill>
                          <a:latin typeface="Arial"/>
                        </a:rPr>
                        <a:t>■</a:t>
                      </a:r>
                    </a:p>
                  </a:txBody>
                  <a:tcPr marL="41148" marR="27432" marT="34290" marB="34290">
                    <a:solidFill>
                      <a:srgbClr val="F6F8FB"/>
                    </a:solidFill>
                  </a:tcPr>
                </a:tc>
                <a:tc>
                  <a:txBody>
                    <a:bodyPr/>
                    <a:lstStyle/>
                    <a:p>
                      <a:pPr algn="ctr"/>
                      <a:endParaRPr sz="1400"/>
                    </a:p>
                  </a:txBody>
                  <a:tcPr marL="41148" marR="27432" marT="34290" marB="34290">
                    <a:solidFill>
                      <a:srgbClr val="F6F8FB"/>
                    </a:solidFill>
                  </a:tcPr>
                </a:tc>
                <a:tc>
                  <a:txBody>
                    <a:bodyPr/>
                    <a:lstStyle/>
                    <a:p>
                      <a:pPr algn="ctr"/>
                      <a:endParaRPr sz="1400"/>
                    </a:p>
                  </a:txBody>
                  <a:tcPr marL="41148" marR="27432" marT="34290" marB="34290">
                    <a:solidFill>
                      <a:srgbClr val="F6F8FB"/>
                    </a:solidFill>
                  </a:tcPr>
                </a:tc>
                <a:tc>
                  <a:txBody>
                    <a:bodyPr/>
                    <a:lstStyle/>
                    <a:p>
                      <a:pPr algn="ctr"/>
                      <a:endParaRPr sz="1400"/>
                    </a:p>
                  </a:txBody>
                  <a:tcPr marL="41148" marR="27432" marT="34290" marB="34290">
                    <a:solidFill>
                      <a:srgbClr val="F6F8FB"/>
                    </a:solidFill>
                  </a:tcPr>
                </a:tc>
                <a:extLst>
                  <a:ext uri="{0D108BD9-81ED-4DB2-BD59-A6C34878D82A}">
                    <a16:rowId xmlns:a16="http://schemas.microsoft.com/office/drawing/2014/main" val="10001"/>
                  </a:ext>
                </a:extLst>
              </a:tr>
              <a:tr h="294894">
                <a:tc>
                  <a:txBody>
                    <a:bodyPr/>
                    <a:lstStyle/>
                    <a:p>
                      <a:pPr algn="l"/>
                      <a:r>
                        <a:rPr sz="1100" b="0">
                          <a:solidFill>
                            <a:srgbClr val="22344D"/>
                          </a:solidFill>
                          <a:latin typeface="Arial"/>
                        </a:rPr>
                        <a:t>Design website</a:t>
                      </a:r>
                    </a:p>
                  </a:txBody>
                  <a:tcPr marL="41148" marR="27432" marT="34290" marB="34290">
                    <a:solidFill>
                      <a:srgbClr val="E9EFF6"/>
                    </a:solidFill>
                  </a:tcPr>
                </a:tc>
                <a:tc>
                  <a:txBody>
                    <a:bodyPr/>
                    <a:lstStyle/>
                    <a:p>
                      <a:pPr algn="ctr"/>
                      <a:endParaRPr sz="1400"/>
                    </a:p>
                  </a:txBody>
                  <a:tcPr marL="41148" marR="27432" marT="34290" marB="34290">
                    <a:solidFill>
                      <a:srgbClr val="E9EFF6"/>
                    </a:solidFill>
                  </a:tcPr>
                </a:tc>
                <a:tc>
                  <a:txBody>
                    <a:bodyPr/>
                    <a:lstStyle/>
                    <a:p>
                      <a:pPr algn="ctr"/>
                      <a:r>
                        <a:rPr sz="1200" b="0">
                          <a:solidFill>
                            <a:srgbClr val="22344D"/>
                          </a:solidFill>
                          <a:latin typeface="Arial"/>
                        </a:rPr>
                        <a:t>■</a:t>
                      </a:r>
                    </a:p>
                  </a:txBody>
                  <a:tcPr marL="41148" marR="27432" marT="34290" marB="34290">
                    <a:solidFill>
                      <a:srgbClr val="E9EFF6"/>
                    </a:solidFill>
                  </a:tcPr>
                </a:tc>
                <a:tc>
                  <a:txBody>
                    <a:bodyPr/>
                    <a:lstStyle/>
                    <a:p>
                      <a:pPr algn="ctr"/>
                      <a:r>
                        <a:rPr sz="1200" b="0">
                          <a:solidFill>
                            <a:srgbClr val="22344D"/>
                          </a:solidFill>
                          <a:latin typeface="Arial"/>
                        </a:rPr>
                        <a:t>■</a:t>
                      </a:r>
                    </a:p>
                  </a:txBody>
                  <a:tcPr marL="41148" marR="27432" marT="34290" marB="34290">
                    <a:solidFill>
                      <a:srgbClr val="E9EFF6"/>
                    </a:solidFill>
                  </a:tcPr>
                </a:tc>
                <a:tc>
                  <a:txBody>
                    <a:bodyPr/>
                    <a:lstStyle/>
                    <a:p>
                      <a:pPr algn="ctr"/>
                      <a:endParaRPr sz="1400"/>
                    </a:p>
                  </a:txBody>
                  <a:tcPr marL="41148" marR="27432" marT="34290" marB="34290">
                    <a:solidFill>
                      <a:srgbClr val="E9EFF6"/>
                    </a:solidFill>
                  </a:tcPr>
                </a:tc>
                <a:extLst>
                  <a:ext uri="{0D108BD9-81ED-4DB2-BD59-A6C34878D82A}">
                    <a16:rowId xmlns:a16="http://schemas.microsoft.com/office/drawing/2014/main" val="10002"/>
                  </a:ext>
                </a:extLst>
              </a:tr>
              <a:tr h="294894">
                <a:tc>
                  <a:txBody>
                    <a:bodyPr/>
                    <a:lstStyle/>
                    <a:p>
                      <a:pPr algn="l"/>
                      <a:r>
                        <a:rPr sz="1100" b="0">
                          <a:solidFill>
                            <a:srgbClr val="22344D"/>
                          </a:solidFill>
                          <a:latin typeface="Arial"/>
                        </a:rPr>
                        <a:t>Test website</a:t>
                      </a:r>
                    </a:p>
                  </a:txBody>
                  <a:tcPr marL="41148" marR="27432" marT="34290" marB="34290">
                    <a:solidFill>
                      <a:srgbClr val="F6F8FB"/>
                    </a:solidFill>
                  </a:tcPr>
                </a:tc>
                <a:tc>
                  <a:txBody>
                    <a:bodyPr/>
                    <a:lstStyle/>
                    <a:p>
                      <a:pPr algn="ctr"/>
                      <a:endParaRPr sz="1400"/>
                    </a:p>
                  </a:txBody>
                  <a:tcPr marL="41148" marR="27432" marT="34290" marB="34290">
                    <a:solidFill>
                      <a:srgbClr val="F6F8FB"/>
                    </a:solidFill>
                  </a:tcPr>
                </a:tc>
                <a:tc>
                  <a:txBody>
                    <a:bodyPr/>
                    <a:lstStyle/>
                    <a:p>
                      <a:pPr algn="ctr"/>
                      <a:endParaRPr sz="1400"/>
                    </a:p>
                  </a:txBody>
                  <a:tcPr marL="41148" marR="27432" marT="34290" marB="34290">
                    <a:solidFill>
                      <a:srgbClr val="F6F8FB"/>
                    </a:solidFill>
                  </a:tcPr>
                </a:tc>
                <a:tc>
                  <a:txBody>
                    <a:bodyPr/>
                    <a:lstStyle/>
                    <a:p>
                      <a:pPr algn="ctr"/>
                      <a:r>
                        <a:rPr sz="1200" b="0">
                          <a:solidFill>
                            <a:srgbClr val="22344D"/>
                          </a:solidFill>
                          <a:latin typeface="Arial"/>
                        </a:rPr>
                        <a:t>■</a:t>
                      </a:r>
                    </a:p>
                  </a:txBody>
                  <a:tcPr marL="41148" marR="27432" marT="34290" marB="34290">
                    <a:solidFill>
                      <a:srgbClr val="F6F8FB"/>
                    </a:solidFill>
                  </a:tcPr>
                </a:tc>
                <a:tc>
                  <a:txBody>
                    <a:bodyPr/>
                    <a:lstStyle/>
                    <a:p>
                      <a:pPr algn="ctr"/>
                      <a:endParaRPr sz="1400"/>
                    </a:p>
                  </a:txBody>
                  <a:tcPr marL="41148" marR="27432" marT="34290" marB="34290">
                    <a:solidFill>
                      <a:srgbClr val="F6F8FB"/>
                    </a:solidFill>
                  </a:tcPr>
                </a:tc>
                <a:extLst>
                  <a:ext uri="{0D108BD9-81ED-4DB2-BD59-A6C34878D82A}">
                    <a16:rowId xmlns:a16="http://schemas.microsoft.com/office/drawing/2014/main" val="10003"/>
                  </a:ext>
                </a:extLst>
              </a:tr>
              <a:tr h="294894">
                <a:tc>
                  <a:txBody>
                    <a:bodyPr/>
                    <a:lstStyle/>
                    <a:p>
                      <a:pPr algn="l"/>
                      <a:r>
                        <a:rPr sz="1100" b="0">
                          <a:solidFill>
                            <a:srgbClr val="22344D"/>
                          </a:solidFill>
                          <a:latin typeface="Arial"/>
                        </a:rPr>
                        <a:t>Launch</a:t>
                      </a:r>
                    </a:p>
                  </a:txBody>
                  <a:tcPr marL="41148" marR="27432" marT="34290" marB="34290">
                    <a:solidFill>
                      <a:srgbClr val="E9EFF6"/>
                    </a:solidFill>
                  </a:tcPr>
                </a:tc>
                <a:tc>
                  <a:txBody>
                    <a:bodyPr/>
                    <a:lstStyle/>
                    <a:p>
                      <a:pPr algn="ctr"/>
                      <a:endParaRPr sz="1400"/>
                    </a:p>
                  </a:txBody>
                  <a:tcPr marL="41148" marR="27432" marT="34290" marB="34290">
                    <a:solidFill>
                      <a:srgbClr val="E9EFF6"/>
                    </a:solidFill>
                  </a:tcPr>
                </a:tc>
                <a:tc>
                  <a:txBody>
                    <a:bodyPr/>
                    <a:lstStyle/>
                    <a:p>
                      <a:pPr algn="ctr"/>
                      <a:endParaRPr sz="1400"/>
                    </a:p>
                  </a:txBody>
                  <a:tcPr marL="41148" marR="27432" marT="34290" marB="34290">
                    <a:solidFill>
                      <a:srgbClr val="E9EFF6"/>
                    </a:solidFill>
                  </a:tcPr>
                </a:tc>
                <a:tc>
                  <a:txBody>
                    <a:bodyPr/>
                    <a:lstStyle/>
                    <a:p>
                      <a:pPr algn="ctr"/>
                      <a:endParaRPr sz="1400"/>
                    </a:p>
                  </a:txBody>
                  <a:tcPr marL="41148" marR="27432" marT="34290" marB="34290">
                    <a:solidFill>
                      <a:srgbClr val="E9EFF6"/>
                    </a:solidFill>
                  </a:tcPr>
                </a:tc>
                <a:tc>
                  <a:txBody>
                    <a:bodyPr/>
                    <a:lstStyle/>
                    <a:p>
                      <a:pPr algn="ctr"/>
                      <a:r>
                        <a:rPr sz="1200" b="0">
                          <a:solidFill>
                            <a:srgbClr val="22344D"/>
                          </a:solidFill>
                          <a:latin typeface="Arial"/>
                        </a:rPr>
                        <a:t>◆</a:t>
                      </a:r>
                    </a:p>
                  </a:txBody>
                  <a:tcPr marL="41148" marR="27432" marT="34290" marB="34290">
                    <a:solidFill>
                      <a:srgbClr val="E9EFF6"/>
                    </a:solidFill>
                  </a:tcPr>
                </a:tc>
                <a:extLst>
                  <a:ext uri="{0D108BD9-81ED-4DB2-BD59-A6C34878D82A}">
                    <a16:rowId xmlns:a16="http://schemas.microsoft.com/office/drawing/2014/main" val="10004"/>
                  </a:ext>
                </a:extLst>
              </a:tr>
            </a:tbl>
          </a:graphicData>
        </a:graphic>
      </p:graphicFrame>
      <p:sp>
        <p:nvSpPr>
          <p:cNvPr id="7" name="TextBox 6"/>
          <p:cNvSpPr txBox="1"/>
          <p:nvPr/>
        </p:nvSpPr>
        <p:spPr>
          <a:xfrm>
            <a:off x="548640" y="4834890"/>
            <a:ext cx="8092440" cy="256224"/>
          </a:xfrm>
          <a:prstGeom prst="rect">
            <a:avLst/>
          </a:prstGeom>
          <a:noFill/>
        </p:spPr>
        <p:txBody>
          <a:bodyPr wrap="square" lIns="20574" tIns="13716">
            <a:spAutoFit/>
          </a:bodyPr>
          <a:lstStyle/>
          <a:p>
            <a:pPr>
              <a:defRPr sz="1700" b="0">
                <a:solidFill>
                  <a:srgbClr val="5A6470"/>
                </a:solidFill>
                <a:latin typeface="Arial"/>
              </a:defRPr>
            </a:pPr>
            <a:r>
              <a:rPr sz="1275"/>
              <a:t>■ Work period     ◆ Milestone (an event with no duration)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E2D4EC11-A3B8-44D6-A53F-A3F0A607F78C}"/>
              </a:ext>
            </a:extLst>
          </p:cNvPr>
          <p:cNvSpPr>
            <a:spLocks noGrp="1"/>
          </p:cNvSpPr>
          <p:nvPr/>
        </p:nvSpPr>
        <p:spPr>
          <a:xfrm>
            <a:off x="428625" y="1100137"/>
            <a:ext cx="8143875" cy="414338"/>
          </a:xfrm>
          <a:prstGeom prst="rect">
            <a:avLst/>
          </a:prstGeom>
          <a:noFill/>
          <a:ln w="0">
            <a:noFill/>
          </a:ln>
        </p:spPr>
        <p:txBody>
          <a:bodyPr anchor="ctr">
            <a:noAutofit/>
          </a:bodyPr>
          <a:lstStyle/>
          <a:p>
            <a:pPr>
              <a:defRPr sz="2700" b="1">
                <a:solidFill>
                  <a:srgbClr val="17344C"/>
                </a:solidFill>
                <a:latin typeface="Bitstream Charter"/>
                <a:ea typeface="Bitstream Charter"/>
                <a:cs typeface="Bitstream Charter"/>
              </a:defRPr>
            </a:pPr>
            <a:r>
              <a:rPr sz="2025" b="1" dirty="0">
                <a:solidFill>
                  <a:srgbClr val="17344C"/>
                </a:solidFill>
                <a:latin typeface="Bitstream Charter"/>
                <a:ea typeface="Bitstream Charter"/>
                <a:cs typeface="Bitstream Charter"/>
              </a:rPr>
              <a:t>Heritage building renovation: work packages and schedule</a:t>
            </a:r>
          </a:p>
        </p:txBody>
      </p:sp>
      <p:sp>
        <p:nvSpPr>
          <p:cNvPr id="2" name="Rectangle 1">
            <a:extLst>
              <a:ext uri="{FF2B5EF4-FFF2-40B4-BE49-F238E27FC236}">
                <a16:creationId xmlns:a16="http://schemas.microsoft.com/office/drawing/2014/main" id="{C1990FA8-E87B-463A-824E-7015841FBC43}"/>
              </a:ext>
            </a:extLst>
          </p:cNvPr>
          <p:cNvSpPr>
            <a:spLocks noGrp="1"/>
          </p:cNvSpPr>
          <p:nvPr/>
        </p:nvSpPr>
        <p:spPr>
          <a:xfrm>
            <a:off x="435769" y="1543050"/>
            <a:ext cx="2857500" cy="214313"/>
          </a:xfrm>
          <a:prstGeom prst="rect">
            <a:avLst/>
          </a:prstGeom>
          <a:noFill/>
          <a:ln w="0">
            <a:noFill/>
          </a:ln>
        </p:spPr>
        <p:txBody>
          <a:bodyPr anchor="ctr">
            <a:noAutofit/>
          </a:bodyPr>
          <a:lstStyle/>
          <a:p>
            <a:pPr>
              <a:defRPr sz="1350" b="0">
                <a:solidFill>
                  <a:srgbClr val="667783"/>
                </a:solidFill>
                <a:latin typeface="Bitstream Charter"/>
                <a:ea typeface="Bitstream Charter"/>
                <a:cs typeface="Bitstream Charter"/>
              </a:defRPr>
            </a:pPr>
            <a:r>
              <a:rPr sz="1013">
                <a:solidFill>
                  <a:srgbClr val="667783"/>
                </a:solidFill>
                <a:latin typeface="Bitstream Charter"/>
                <a:ea typeface="Bitstream Charter"/>
                <a:cs typeface="Bitstream Charter"/>
              </a:rPr>
              <a:t>Illustrative 12-week plan</a:t>
            </a:r>
          </a:p>
        </p:txBody>
      </p:sp>
      <p:sp>
        <p:nvSpPr>
          <p:cNvPr id="3" name="Rectangle 2">
            <a:extLst>
              <a:ext uri="{FF2B5EF4-FFF2-40B4-BE49-F238E27FC236}">
                <a16:creationId xmlns:a16="http://schemas.microsoft.com/office/drawing/2014/main" id="{916E7B90-C94F-4F12-8F65-E29A47771FEC}"/>
              </a:ext>
            </a:extLst>
          </p:cNvPr>
          <p:cNvSpPr>
            <a:spLocks noGrp="1"/>
          </p:cNvSpPr>
          <p:nvPr/>
        </p:nvSpPr>
        <p:spPr>
          <a:xfrm>
            <a:off x="442913" y="1971675"/>
            <a:ext cx="3464719" cy="200025"/>
          </a:xfrm>
          <a:prstGeom prst="rect">
            <a:avLst/>
          </a:prstGeom>
          <a:noFill/>
          <a:ln w="0">
            <a:noFill/>
          </a:ln>
        </p:spPr>
        <p:txBody>
          <a:bodyPr anchor="ctr">
            <a:noAutofit/>
          </a:bodyPr>
          <a:lstStyle/>
          <a:p>
            <a:pPr>
              <a:defRPr sz="1200" b="1">
                <a:solidFill>
                  <a:srgbClr val="607482"/>
                </a:solidFill>
                <a:latin typeface="Bitstream Charter"/>
                <a:ea typeface="Bitstream Charter"/>
                <a:cs typeface="Bitstream Charter"/>
              </a:defRPr>
            </a:pPr>
            <a:r>
              <a:rPr sz="900" b="1">
                <a:solidFill>
                  <a:srgbClr val="607482"/>
                </a:solidFill>
                <a:latin typeface="Bitstream Charter"/>
                <a:ea typeface="Bitstream Charter"/>
                <a:cs typeface="Bitstream Charter"/>
              </a:rPr>
              <a:t>WORK PACKAGE</a:t>
            </a:r>
          </a:p>
        </p:txBody>
      </p:sp>
      <p:sp>
        <p:nvSpPr>
          <p:cNvPr id="4" name="Rectangle 3">
            <a:extLst>
              <a:ext uri="{FF2B5EF4-FFF2-40B4-BE49-F238E27FC236}">
                <a16:creationId xmlns:a16="http://schemas.microsoft.com/office/drawing/2014/main" id="{9626B5DB-6EEA-45AB-A289-DFBA893A4C01}"/>
              </a:ext>
            </a:extLst>
          </p:cNvPr>
          <p:cNvSpPr>
            <a:spLocks noGrp="1"/>
          </p:cNvSpPr>
          <p:nvPr/>
        </p:nvSpPr>
        <p:spPr>
          <a:xfrm>
            <a:off x="4321969" y="1971675"/>
            <a:ext cx="4214813" cy="200025"/>
          </a:xfrm>
          <a:prstGeom prst="rect">
            <a:avLst/>
          </a:prstGeom>
          <a:noFill/>
          <a:ln w="0">
            <a:noFill/>
          </a:ln>
        </p:spPr>
        <p:txBody>
          <a:bodyPr anchor="ctr">
            <a:noAutofit/>
          </a:bodyPr>
          <a:lstStyle/>
          <a:p>
            <a:pPr>
              <a:defRPr sz="1200" b="1">
                <a:solidFill>
                  <a:srgbClr val="607482"/>
                </a:solidFill>
                <a:latin typeface="Bitstream Charter"/>
                <a:ea typeface="Bitstream Charter"/>
                <a:cs typeface="Bitstream Charter"/>
              </a:defRPr>
            </a:pPr>
            <a:r>
              <a:rPr sz="900" b="1">
                <a:solidFill>
                  <a:srgbClr val="607482"/>
                </a:solidFill>
                <a:latin typeface="Bitstream Charter"/>
                <a:ea typeface="Bitstream Charter"/>
                <a:cs typeface="Bitstream Charter"/>
              </a:rPr>
              <a:t>GANTT CHART</a:t>
            </a:r>
          </a:p>
        </p:txBody>
      </p:sp>
      <p:sp>
        <p:nvSpPr>
          <p:cNvPr id="5" name="Rectangle 4">
            <a:extLst>
              <a:ext uri="{FF2B5EF4-FFF2-40B4-BE49-F238E27FC236}">
                <a16:creationId xmlns:a16="http://schemas.microsoft.com/office/drawing/2014/main" id="{26DE29BA-D4A6-4983-A91C-AA4578EB5169}"/>
              </a:ext>
            </a:extLst>
          </p:cNvPr>
          <p:cNvSpPr>
            <a:spLocks noGrp="1"/>
          </p:cNvSpPr>
          <p:nvPr/>
        </p:nvSpPr>
        <p:spPr>
          <a:xfrm>
            <a:off x="4400550"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1</a:t>
            </a:r>
          </a:p>
        </p:txBody>
      </p:sp>
      <p:sp>
        <p:nvSpPr>
          <p:cNvPr id="6" name="Rectangle 5">
            <a:extLst>
              <a:ext uri="{FF2B5EF4-FFF2-40B4-BE49-F238E27FC236}">
                <a16:creationId xmlns:a16="http://schemas.microsoft.com/office/drawing/2014/main" id="{7CF5E34B-B402-43D1-9DED-86A0245328BC}"/>
              </a:ext>
            </a:extLst>
          </p:cNvPr>
          <p:cNvSpPr>
            <a:spLocks noGrp="1"/>
          </p:cNvSpPr>
          <p:nvPr/>
        </p:nvSpPr>
        <p:spPr>
          <a:xfrm>
            <a:off x="4400550" y="2350294"/>
            <a:ext cx="7144" cy="2521744"/>
          </a:xfrm>
          <a:prstGeom prst="rect">
            <a:avLst/>
          </a:prstGeom>
          <a:solidFill>
            <a:srgbClr val="DDE5E8"/>
          </a:solidFill>
          <a:ln w="0">
            <a:noFill/>
          </a:ln>
        </p:spPr>
        <p:txBody>
          <a:bodyPr/>
          <a:lstStyle/>
          <a:p>
            <a:endParaRPr lang="en-GB"/>
          </a:p>
        </p:txBody>
      </p:sp>
      <p:sp>
        <p:nvSpPr>
          <p:cNvPr id="7" name="Rectangle 6">
            <a:extLst>
              <a:ext uri="{FF2B5EF4-FFF2-40B4-BE49-F238E27FC236}">
                <a16:creationId xmlns:a16="http://schemas.microsoft.com/office/drawing/2014/main" id="{9D19F1D3-743B-4D07-B978-63343721E212}"/>
              </a:ext>
            </a:extLst>
          </p:cNvPr>
          <p:cNvSpPr>
            <a:spLocks noGrp="1"/>
          </p:cNvSpPr>
          <p:nvPr/>
        </p:nvSpPr>
        <p:spPr>
          <a:xfrm>
            <a:off x="4739878"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2</a:t>
            </a:r>
          </a:p>
        </p:txBody>
      </p:sp>
      <p:sp>
        <p:nvSpPr>
          <p:cNvPr id="8" name="Rectangle 7">
            <a:extLst>
              <a:ext uri="{FF2B5EF4-FFF2-40B4-BE49-F238E27FC236}">
                <a16:creationId xmlns:a16="http://schemas.microsoft.com/office/drawing/2014/main" id="{09756E88-6104-410F-935A-DE277E2BB6BF}"/>
              </a:ext>
            </a:extLst>
          </p:cNvPr>
          <p:cNvSpPr>
            <a:spLocks noGrp="1"/>
          </p:cNvSpPr>
          <p:nvPr/>
        </p:nvSpPr>
        <p:spPr>
          <a:xfrm>
            <a:off x="4739879" y="2350294"/>
            <a:ext cx="7144" cy="2521744"/>
          </a:xfrm>
          <a:prstGeom prst="rect">
            <a:avLst/>
          </a:prstGeom>
          <a:solidFill>
            <a:srgbClr val="DDE5E8"/>
          </a:solidFill>
          <a:ln w="0">
            <a:noFill/>
          </a:ln>
        </p:spPr>
        <p:txBody>
          <a:bodyPr/>
          <a:lstStyle/>
          <a:p>
            <a:endParaRPr lang="en-GB"/>
          </a:p>
        </p:txBody>
      </p:sp>
      <p:sp>
        <p:nvSpPr>
          <p:cNvPr id="9" name="Rectangle 8">
            <a:extLst>
              <a:ext uri="{FF2B5EF4-FFF2-40B4-BE49-F238E27FC236}">
                <a16:creationId xmlns:a16="http://schemas.microsoft.com/office/drawing/2014/main" id="{59A5708F-A87B-4653-8AC2-CF1CDBC5A24D}"/>
              </a:ext>
            </a:extLst>
          </p:cNvPr>
          <p:cNvSpPr>
            <a:spLocks noGrp="1"/>
          </p:cNvSpPr>
          <p:nvPr/>
        </p:nvSpPr>
        <p:spPr>
          <a:xfrm>
            <a:off x="5079206"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3</a:t>
            </a:r>
          </a:p>
        </p:txBody>
      </p:sp>
      <p:sp>
        <p:nvSpPr>
          <p:cNvPr id="10" name="Rectangle 9">
            <a:extLst>
              <a:ext uri="{FF2B5EF4-FFF2-40B4-BE49-F238E27FC236}">
                <a16:creationId xmlns:a16="http://schemas.microsoft.com/office/drawing/2014/main" id="{BDD1D08F-D753-4BFF-9F13-FC9F9938F6EC}"/>
              </a:ext>
            </a:extLst>
          </p:cNvPr>
          <p:cNvSpPr>
            <a:spLocks noGrp="1"/>
          </p:cNvSpPr>
          <p:nvPr/>
        </p:nvSpPr>
        <p:spPr>
          <a:xfrm>
            <a:off x="5079207" y="2350294"/>
            <a:ext cx="7144" cy="2521744"/>
          </a:xfrm>
          <a:prstGeom prst="rect">
            <a:avLst/>
          </a:prstGeom>
          <a:solidFill>
            <a:srgbClr val="DDE5E8"/>
          </a:solidFill>
          <a:ln w="0">
            <a:noFill/>
          </a:ln>
        </p:spPr>
        <p:txBody>
          <a:bodyPr/>
          <a:lstStyle/>
          <a:p>
            <a:endParaRPr lang="en-GB"/>
          </a:p>
        </p:txBody>
      </p:sp>
      <p:sp>
        <p:nvSpPr>
          <p:cNvPr id="11" name="Rectangle 10">
            <a:extLst>
              <a:ext uri="{FF2B5EF4-FFF2-40B4-BE49-F238E27FC236}">
                <a16:creationId xmlns:a16="http://schemas.microsoft.com/office/drawing/2014/main" id="{31D55C76-F464-4823-9600-63B3D1C9FB96}"/>
              </a:ext>
            </a:extLst>
          </p:cNvPr>
          <p:cNvSpPr>
            <a:spLocks noGrp="1"/>
          </p:cNvSpPr>
          <p:nvPr/>
        </p:nvSpPr>
        <p:spPr>
          <a:xfrm>
            <a:off x="5418535"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4</a:t>
            </a:r>
          </a:p>
        </p:txBody>
      </p:sp>
      <p:sp>
        <p:nvSpPr>
          <p:cNvPr id="12" name="Rectangle 11">
            <a:extLst>
              <a:ext uri="{FF2B5EF4-FFF2-40B4-BE49-F238E27FC236}">
                <a16:creationId xmlns:a16="http://schemas.microsoft.com/office/drawing/2014/main" id="{75FC14F9-F3B1-40AD-942F-CE50D839F594}"/>
              </a:ext>
            </a:extLst>
          </p:cNvPr>
          <p:cNvSpPr>
            <a:spLocks noGrp="1"/>
          </p:cNvSpPr>
          <p:nvPr/>
        </p:nvSpPr>
        <p:spPr>
          <a:xfrm>
            <a:off x="5418535" y="2350294"/>
            <a:ext cx="7144" cy="2521744"/>
          </a:xfrm>
          <a:prstGeom prst="rect">
            <a:avLst/>
          </a:prstGeom>
          <a:solidFill>
            <a:srgbClr val="DDE5E8"/>
          </a:solidFill>
          <a:ln w="0">
            <a:noFill/>
          </a:ln>
        </p:spPr>
        <p:txBody>
          <a:bodyPr/>
          <a:lstStyle/>
          <a:p>
            <a:endParaRPr lang="en-GB"/>
          </a:p>
        </p:txBody>
      </p:sp>
      <p:sp>
        <p:nvSpPr>
          <p:cNvPr id="13" name="Rectangle 12">
            <a:extLst>
              <a:ext uri="{FF2B5EF4-FFF2-40B4-BE49-F238E27FC236}">
                <a16:creationId xmlns:a16="http://schemas.microsoft.com/office/drawing/2014/main" id="{F5FFDB18-E116-42F2-A760-9B39119D2DDE}"/>
              </a:ext>
            </a:extLst>
          </p:cNvPr>
          <p:cNvSpPr>
            <a:spLocks noGrp="1"/>
          </p:cNvSpPr>
          <p:nvPr/>
        </p:nvSpPr>
        <p:spPr>
          <a:xfrm>
            <a:off x="5757862"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5</a:t>
            </a:r>
          </a:p>
        </p:txBody>
      </p:sp>
      <p:sp>
        <p:nvSpPr>
          <p:cNvPr id="14" name="Rectangle 13">
            <a:extLst>
              <a:ext uri="{FF2B5EF4-FFF2-40B4-BE49-F238E27FC236}">
                <a16:creationId xmlns:a16="http://schemas.microsoft.com/office/drawing/2014/main" id="{1B6DD6F0-D2B1-4576-8763-8560FCA63FC5}"/>
              </a:ext>
            </a:extLst>
          </p:cNvPr>
          <p:cNvSpPr>
            <a:spLocks noGrp="1"/>
          </p:cNvSpPr>
          <p:nvPr/>
        </p:nvSpPr>
        <p:spPr>
          <a:xfrm>
            <a:off x="5757863" y="2350294"/>
            <a:ext cx="7144" cy="2521744"/>
          </a:xfrm>
          <a:prstGeom prst="rect">
            <a:avLst/>
          </a:prstGeom>
          <a:solidFill>
            <a:srgbClr val="DDE5E8"/>
          </a:solidFill>
          <a:ln w="0">
            <a:noFill/>
          </a:ln>
        </p:spPr>
        <p:txBody>
          <a:bodyPr/>
          <a:lstStyle/>
          <a:p>
            <a:endParaRPr lang="en-GB"/>
          </a:p>
        </p:txBody>
      </p:sp>
      <p:sp>
        <p:nvSpPr>
          <p:cNvPr id="15" name="Rectangle 14">
            <a:extLst>
              <a:ext uri="{FF2B5EF4-FFF2-40B4-BE49-F238E27FC236}">
                <a16:creationId xmlns:a16="http://schemas.microsoft.com/office/drawing/2014/main" id="{4E6A48C0-5047-478A-B29B-03AEA5E2F607}"/>
              </a:ext>
            </a:extLst>
          </p:cNvPr>
          <p:cNvSpPr>
            <a:spLocks noGrp="1"/>
          </p:cNvSpPr>
          <p:nvPr/>
        </p:nvSpPr>
        <p:spPr>
          <a:xfrm>
            <a:off x="6097191"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6</a:t>
            </a:r>
          </a:p>
        </p:txBody>
      </p:sp>
      <p:sp>
        <p:nvSpPr>
          <p:cNvPr id="16" name="Rectangle 15">
            <a:extLst>
              <a:ext uri="{FF2B5EF4-FFF2-40B4-BE49-F238E27FC236}">
                <a16:creationId xmlns:a16="http://schemas.microsoft.com/office/drawing/2014/main" id="{5072EC1F-9B88-4C4B-9ECA-2B68F6D27120}"/>
              </a:ext>
            </a:extLst>
          </p:cNvPr>
          <p:cNvSpPr>
            <a:spLocks noGrp="1"/>
          </p:cNvSpPr>
          <p:nvPr/>
        </p:nvSpPr>
        <p:spPr>
          <a:xfrm>
            <a:off x="6097191" y="2350294"/>
            <a:ext cx="7144" cy="2521744"/>
          </a:xfrm>
          <a:prstGeom prst="rect">
            <a:avLst/>
          </a:prstGeom>
          <a:solidFill>
            <a:srgbClr val="DDE5E8"/>
          </a:solidFill>
          <a:ln w="0">
            <a:noFill/>
          </a:ln>
        </p:spPr>
        <p:txBody>
          <a:bodyPr/>
          <a:lstStyle/>
          <a:p>
            <a:endParaRPr lang="en-GB"/>
          </a:p>
        </p:txBody>
      </p:sp>
      <p:sp>
        <p:nvSpPr>
          <p:cNvPr id="17" name="Rectangle 16">
            <a:extLst>
              <a:ext uri="{FF2B5EF4-FFF2-40B4-BE49-F238E27FC236}">
                <a16:creationId xmlns:a16="http://schemas.microsoft.com/office/drawing/2014/main" id="{4980753A-5151-4413-A0CB-645CFD98857C}"/>
              </a:ext>
            </a:extLst>
          </p:cNvPr>
          <p:cNvSpPr>
            <a:spLocks noGrp="1"/>
          </p:cNvSpPr>
          <p:nvPr/>
        </p:nvSpPr>
        <p:spPr>
          <a:xfrm>
            <a:off x="6436519"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7</a:t>
            </a:r>
          </a:p>
        </p:txBody>
      </p:sp>
      <p:sp>
        <p:nvSpPr>
          <p:cNvPr id="18" name="Rectangle 17">
            <a:extLst>
              <a:ext uri="{FF2B5EF4-FFF2-40B4-BE49-F238E27FC236}">
                <a16:creationId xmlns:a16="http://schemas.microsoft.com/office/drawing/2014/main" id="{A13C6DF9-0316-4F8D-8A13-E1EF4B7AA98B}"/>
              </a:ext>
            </a:extLst>
          </p:cNvPr>
          <p:cNvSpPr>
            <a:spLocks noGrp="1"/>
          </p:cNvSpPr>
          <p:nvPr/>
        </p:nvSpPr>
        <p:spPr>
          <a:xfrm>
            <a:off x="6436519" y="2350294"/>
            <a:ext cx="7144" cy="2521744"/>
          </a:xfrm>
          <a:prstGeom prst="rect">
            <a:avLst/>
          </a:prstGeom>
          <a:solidFill>
            <a:srgbClr val="DDE5E8"/>
          </a:solidFill>
          <a:ln w="0">
            <a:noFill/>
          </a:ln>
        </p:spPr>
        <p:txBody>
          <a:bodyPr/>
          <a:lstStyle/>
          <a:p>
            <a:endParaRPr lang="en-GB"/>
          </a:p>
        </p:txBody>
      </p:sp>
      <p:sp>
        <p:nvSpPr>
          <p:cNvPr id="19" name="Rectangle 18">
            <a:extLst>
              <a:ext uri="{FF2B5EF4-FFF2-40B4-BE49-F238E27FC236}">
                <a16:creationId xmlns:a16="http://schemas.microsoft.com/office/drawing/2014/main" id="{ACB9BD00-8D8E-4A89-9D88-B6A1457603AF}"/>
              </a:ext>
            </a:extLst>
          </p:cNvPr>
          <p:cNvSpPr>
            <a:spLocks noGrp="1"/>
          </p:cNvSpPr>
          <p:nvPr/>
        </p:nvSpPr>
        <p:spPr>
          <a:xfrm>
            <a:off x="6775847"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8</a:t>
            </a:r>
          </a:p>
        </p:txBody>
      </p:sp>
      <p:sp>
        <p:nvSpPr>
          <p:cNvPr id="20" name="Rectangle 19">
            <a:extLst>
              <a:ext uri="{FF2B5EF4-FFF2-40B4-BE49-F238E27FC236}">
                <a16:creationId xmlns:a16="http://schemas.microsoft.com/office/drawing/2014/main" id="{F109DD03-722B-418E-8A92-C0C90F541478}"/>
              </a:ext>
            </a:extLst>
          </p:cNvPr>
          <p:cNvSpPr>
            <a:spLocks noGrp="1"/>
          </p:cNvSpPr>
          <p:nvPr/>
        </p:nvSpPr>
        <p:spPr>
          <a:xfrm>
            <a:off x="6775848" y="2350294"/>
            <a:ext cx="7144" cy="2521744"/>
          </a:xfrm>
          <a:prstGeom prst="rect">
            <a:avLst/>
          </a:prstGeom>
          <a:solidFill>
            <a:srgbClr val="DDE5E8"/>
          </a:solidFill>
          <a:ln w="0">
            <a:noFill/>
          </a:ln>
        </p:spPr>
        <p:txBody>
          <a:bodyPr/>
          <a:lstStyle/>
          <a:p>
            <a:endParaRPr lang="en-GB"/>
          </a:p>
        </p:txBody>
      </p:sp>
      <p:sp>
        <p:nvSpPr>
          <p:cNvPr id="21" name="Rectangle 20">
            <a:extLst>
              <a:ext uri="{FF2B5EF4-FFF2-40B4-BE49-F238E27FC236}">
                <a16:creationId xmlns:a16="http://schemas.microsoft.com/office/drawing/2014/main" id="{B7C08507-C636-4976-843E-BF927D0028D2}"/>
              </a:ext>
            </a:extLst>
          </p:cNvPr>
          <p:cNvSpPr>
            <a:spLocks noGrp="1"/>
          </p:cNvSpPr>
          <p:nvPr/>
        </p:nvSpPr>
        <p:spPr>
          <a:xfrm>
            <a:off x="7115175"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9</a:t>
            </a:r>
          </a:p>
        </p:txBody>
      </p:sp>
      <p:sp>
        <p:nvSpPr>
          <p:cNvPr id="22" name="Rectangle 21">
            <a:extLst>
              <a:ext uri="{FF2B5EF4-FFF2-40B4-BE49-F238E27FC236}">
                <a16:creationId xmlns:a16="http://schemas.microsoft.com/office/drawing/2014/main" id="{CEACD01E-F6E3-4191-BEE9-C7C5F7D814FD}"/>
              </a:ext>
            </a:extLst>
          </p:cNvPr>
          <p:cNvSpPr>
            <a:spLocks noGrp="1"/>
          </p:cNvSpPr>
          <p:nvPr/>
        </p:nvSpPr>
        <p:spPr>
          <a:xfrm>
            <a:off x="7115175" y="2350294"/>
            <a:ext cx="7144" cy="2521744"/>
          </a:xfrm>
          <a:prstGeom prst="rect">
            <a:avLst/>
          </a:prstGeom>
          <a:solidFill>
            <a:srgbClr val="DDE5E8"/>
          </a:solidFill>
          <a:ln w="0">
            <a:noFill/>
          </a:ln>
        </p:spPr>
        <p:txBody>
          <a:bodyPr/>
          <a:lstStyle/>
          <a:p>
            <a:endParaRPr lang="en-GB"/>
          </a:p>
        </p:txBody>
      </p:sp>
      <p:sp>
        <p:nvSpPr>
          <p:cNvPr id="23" name="Rectangle 22">
            <a:extLst>
              <a:ext uri="{FF2B5EF4-FFF2-40B4-BE49-F238E27FC236}">
                <a16:creationId xmlns:a16="http://schemas.microsoft.com/office/drawing/2014/main" id="{56C6CC22-21E2-4D26-9B73-C5328A0C384A}"/>
              </a:ext>
            </a:extLst>
          </p:cNvPr>
          <p:cNvSpPr>
            <a:spLocks noGrp="1"/>
          </p:cNvSpPr>
          <p:nvPr/>
        </p:nvSpPr>
        <p:spPr>
          <a:xfrm>
            <a:off x="7454503"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10</a:t>
            </a:r>
          </a:p>
        </p:txBody>
      </p:sp>
      <p:sp>
        <p:nvSpPr>
          <p:cNvPr id="24" name="Rectangle 23">
            <a:extLst>
              <a:ext uri="{FF2B5EF4-FFF2-40B4-BE49-F238E27FC236}">
                <a16:creationId xmlns:a16="http://schemas.microsoft.com/office/drawing/2014/main" id="{9ED5DBA6-3143-466E-90CA-243FBA2ED9B4}"/>
              </a:ext>
            </a:extLst>
          </p:cNvPr>
          <p:cNvSpPr>
            <a:spLocks noGrp="1"/>
          </p:cNvSpPr>
          <p:nvPr/>
        </p:nvSpPr>
        <p:spPr>
          <a:xfrm>
            <a:off x="7454504" y="2350294"/>
            <a:ext cx="7144" cy="2521744"/>
          </a:xfrm>
          <a:prstGeom prst="rect">
            <a:avLst/>
          </a:prstGeom>
          <a:solidFill>
            <a:srgbClr val="DDE5E8"/>
          </a:solidFill>
          <a:ln w="0">
            <a:noFill/>
          </a:ln>
        </p:spPr>
        <p:txBody>
          <a:bodyPr/>
          <a:lstStyle/>
          <a:p>
            <a:endParaRPr lang="en-GB"/>
          </a:p>
        </p:txBody>
      </p:sp>
      <p:sp>
        <p:nvSpPr>
          <p:cNvPr id="25" name="Rectangle 24">
            <a:extLst>
              <a:ext uri="{FF2B5EF4-FFF2-40B4-BE49-F238E27FC236}">
                <a16:creationId xmlns:a16="http://schemas.microsoft.com/office/drawing/2014/main" id="{77001574-68A1-4457-A320-FE704F0F875B}"/>
              </a:ext>
            </a:extLst>
          </p:cNvPr>
          <p:cNvSpPr>
            <a:spLocks noGrp="1"/>
          </p:cNvSpPr>
          <p:nvPr/>
        </p:nvSpPr>
        <p:spPr>
          <a:xfrm>
            <a:off x="7793831"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11</a:t>
            </a:r>
          </a:p>
        </p:txBody>
      </p:sp>
      <p:sp>
        <p:nvSpPr>
          <p:cNvPr id="26" name="Rectangle 25">
            <a:extLst>
              <a:ext uri="{FF2B5EF4-FFF2-40B4-BE49-F238E27FC236}">
                <a16:creationId xmlns:a16="http://schemas.microsoft.com/office/drawing/2014/main" id="{FC254226-E888-4C11-9A88-DF048AC74B05}"/>
              </a:ext>
            </a:extLst>
          </p:cNvPr>
          <p:cNvSpPr>
            <a:spLocks noGrp="1"/>
          </p:cNvSpPr>
          <p:nvPr/>
        </p:nvSpPr>
        <p:spPr>
          <a:xfrm>
            <a:off x="7793832" y="2350294"/>
            <a:ext cx="7144" cy="2521744"/>
          </a:xfrm>
          <a:prstGeom prst="rect">
            <a:avLst/>
          </a:prstGeom>
          <a:solidFill>
            <a:srgbClr val="DDE5E8"/>
          </a:solidFill>
          <a:ln w="0">
            <a:noFill/>
          </a:ln>
        </p:spPr>
        <p:txBody>
          <a:bodyPr/>
          <a:lstStyle/>
          <a:p>
            <a:endParaRPr lang="en-GB"/>
          </a:p>
        </p:txBody>
      </p:sp>
      <p:sp>
        <p:nvSpPr>
          <p:cNvPr id="27" name="Rectangle 26">
            <a:extLst>
              <a:ext uri="{FF2B5EF4-FFF2-40B4-BE49-F238E27FC236}">
                <a16:creationId xmlns:a16="http://schemas.microsoft.com/office/drawing/2014/main" id="{1B82E8F1-28E6-4497-BFBF-18406BAB5F95}"/>
              </a:ext>
            </a:extLst>
          </p:cNvPr>
          <p:cNvSpPr>
            <a:spLocks noGrp="1"/>
          </p:cNvSpPr>
          <p:nvPr/>
        </p:nvSpPr>
        <p:spPr>
          <a:xfrm>
            <a:off x="8133160" y="2128838"/>
            <a:ext cx="339329" cy="192881"/>
          </a:xfrm>
          <a:prstGeom prst="rect">
            <a:avLst/>
          </a:prstGeom>
          <a:noFill/>
          <a:ln w="0">
            <a:noFill/>
          </a:ln>
        </p:spPr>
        <p:txBody>
          <a:bodyPr anchor="ctr">
            <a:noAutofit/>
          </a:bodyPr>
          <a:lstStyle/>
          <a:p>
            <a:pPr>
              <a:defRPr sz="1125" b="1">
                <a:solidFill>
                  <a:srgbClr val="425C70"/>
                </a:solidFill>
                <a:latin typeface="Bitstream Charter"/>
                <a:ea typeface="Bitstream Charter"/>
                <a:cs typeface="Bitstream Charter"/>
              </a:defRPr>
            </a:pPr>
            <a:r>
              <a:rPr sz="844" b="1">
                <a:solidFill>
                  <a:srgbClr val="425C70"/>
                </a:solidFill>
                <a:latin typeface="Bitstream Charter"/>
                <a:ea typeface="Bitstream Charter"/>
                <a:cs typeface="Bitstream Charter"/>
              </a:rPr>
              <a:t>12</a:t>
            </a:r>
          </a:p>
        </p:txBody>
      </p:sp>
      <p:sp>
        <p:nvSpPr>
          <p:cNvPr id="28" name="Rectangle 27">
            <a:extLst>
              <a:ext uri="{FF2B5EF4-FFF2-40B4-BE49-F238E27FC236}">
                <a16:creationId xmlns:a16="http://schemas.microsoft.com/office/drawing/2014/main" id="{196EAAE2-E0D3-4594-A776-B9FD3FD5204E}"/>
              </a:ext>
            </a:extLst>
          </p:cNvPr>
          <p:cNvSpPr>
            <a:spLocks noGrp="1"/>
          </p:cNvSpPr>
          <p:nvPr/>
        </p:nvSpPr>
        <p:spPr>
          <a:xfrm>
            <a:off x="8133160" y="2350294"/>
            <a:ext cx="7144" cy="2521744"/>
          </a:xfrm>
          <a:prstGeom prst="rect">
            <a:avLst/>
          </a:prstGeom>
          <a:solidFill>
            <a:srgbClr val="DDE5E8"/>
          </a:solidFill>
          <a:ln w="0">
            <a:noFill/>
          </a:ln>
        </p:spPr>
        <p:txBody>
          <a:bodyPr/>
          <a:lstStyle/>
          <a:p>
            <a:endParaRPr lang="en-GB"/>
          </a:p>
        </p:txBody>
      </p:sp>
      <p:sp>
        <p:nvSpPr>
          <p:cNvPr id="29" name="Rectangle 28">
            <a:extLst>
              <a:ext uri="{FF2B5EF4-FFF2-40B4-BE49-F238E27FC236}">
                <a16:creationId xmlns:a16="http://schemas.microsoft.com/office/drawing/2014/main" id="{D357D158-8DBE-4655-8651-EE146E141393}"/>
              </a:ext>
            </a:extLst>
          </p:cNvPr>
          <p:cNvSpPr>
            <a:spLocks noGrp="1"/>
          </p:cNvSpPr>
          <p:nvPr/>
        </p:nvSpPr>
        <p:spPr>
          <a:xfrm>
            <a:off x="3964782" y="2121694"/>
            <a:ext cx="392906" cy="178594"/>
          </a:xfrm>
          <a:prstGeom prst="rect">
            <a:avLst/>
          </a:prstGeom>
          <a:noFill/>
          <a:ln w="0">
            <a:noFill/>
          </a:ln>
        </p:spPr>
        <p:txBody>
          <a:bodyPr anchor="ctr">
            <a:noAutofit/>
          </a:bodyPr>
          <a:lstStyle/>
          <a:p>
            <a:pPr>
              <a:defRPr sz="1050" b="0">
                <a:solidFill>
                  <a:srgbClr val="667783"/>
                </a:solidFill>
                <a:latin typeface="Bitstream Charter"/>
                <a:ea typeface="Bitstream Charter"/>
                <a:cs typeface="Bitstream Charter"/>
              </a:defRPr>
            </a:pPr>
            <a:r>
              <a:rPr sz="788">
                <a:solidFill>
                  <a:srgbClr val="667783"/>
                </a:solidFill>
                <a:latin typeface="Bitstream Charter"/>
                <a:ea typeface="Bitstream Charter"/>
                <a:cs typeface="Bitstream Charter"/>
              </a:rPr>
              <a:t>Week</a:t>
            </a:r>
          </a:p>
        </p:txBody>
      </p:sp>
      <p:sp>
        <p:nvSpPr>
          <p:cNvPr id="30" name="Rectangle 29">
            <a:extLst>
              <a:ext uri="{FF2B5EF4-FFF2-40B4-BE49-F238E27FC236}">
                <a16:creationId xmlns:a16="http://schemas.microsoft.com/office/drawing/2014/main" id="{E0BCB163-5B8D-4362-B0F0-36941D76DC12}"/>
              </a:ext>
            </a:extLst>
          </p:cNvPr>
          <p:cNvSpPr>
            <a:spLocks noGrp="1"/>
          </p:cNvSpPr>
          <p:nvPr/>
        </p:nvSpPr>
        <p:spPr>
          <a:xfrm>
            <a:off x="392906" y="2343150"/>
            <a:ext cx="8215313" cy="485775"/>
          </a:xfrm>
          <a:prstGeom prst="rect">
            <a:avLst/>
          </a:prstGeom>
          <a:solidFill>
            <a:srgbClr val="F3F7F8"/>
          </a:solidFill>
          <a:ln w="0">
            <a:noFill/>
          </a:ln>
        </p:spPr>
        <p:txBody>
          <a:bodyPr/>
          <a:lstStyle/>
          <a:p>
            <a:endParaRPr lang="en-GB"/>
          </a:p>
        </p:txBody>
      </p:sp>
      <p:sp>
        <p:nvSpPr>
          <p:cNvPr id="31" name="Rectangle 30">
            <a:extLst>
              <a:ext uri="{FF2B5EF4-FFF2-40B4-BE49-F238E27FC236}">
                <a16:creationId xmlns:a16="http://schemas.microsoft.com/office/drawing/2014/main" id="{621A1876-B600-4585-B443-E1BF34AF6810}"/>
              </a:ext>
            </a:extLst>
          </p:cNvPr>
          <p:cNvSpPr>
            <a:spLocks noGrp="1"/>
          </p:cNvSpPr>
          <p:nvPr/>
        </p:nvSpPr>
        <p:spPr>
          <a:xfrm>
            <a:off x="442913" y="2421732"/>
            <a:ext cx="371475" cy="192881"/>
          </a:xfrm>
          <a:prstGeom prst="rect">
            <a:avLst/>
          </a:prstGeom>
          <a:noFill/>
          <a:ln w="0">
            <a:noFill/>
          </a:ln>
        </p:spPr>
        <p:txBody>
          <a:bodyPr anchor="ctr">
            <a:noAutofit/>
          </a:bodyPr>
          <a:lstStyle/>
          <a:p>
            <a:pPr>
              <a:defRPr sz="1275" b="1">
                <a:solidFill>
                  <a:srgbClr val="186D78"/>
                </a:solidFill>
                <a:latin typeface="Bitstream Charter"/>
                <a:ea typeface="Bitstream Charter"/>
                <a:cs typeface="Bitstream Charter"/>
              </a:defRPr>
            </a:pPr>
            <a:r>
              <a:rPr sz="956" b="1">
                <a:solidFill>
                  <a:srgbClr val="186D78"/>
                </a:solidFill>
                <a:latin typeface="Bitstream Charter"/>
                <a:ea typeface="Bitstream Charter"/>
                <a:cs typeface="Bitstream Charter"/>
              </a:rPr>
              <a:t>WP1</a:t>
            </a:r>
          </a:p>
        </p:txBody>
      </p:sp>
      <p:sp>
        <p:nvSpPr>
          <p:cNvPr id="32" name="Rectangle 31">
            <a:extLst>
              <a:ext uri="{FF2B5EF4-FFF2-40B4-BE49-F238E27FC236}">
                <a16:creationId xmlns:a16="http://schemas.microsoft.com/office/drawing/2014/main" id="{421EF154-2329-48F5-8024-6CE11532BD42}"/>
              </a:ext>
            </a:extLst>
          </p:cNvPr>
          <p:cNvSpPr>
            <a:spLocks noGrp="1"/>
          </p:cNvSpPr>
          <p:nvPr/>
        </p:nvSpPr>
        <p:spPr>
          <a:xfrm>
            <a:off x="857250" y="2400300"/>
            <a:ext cx="3036094" cy="207169"/>
          </a:xfrm>
          <a:prstGeom prst="rect">
            <a:avLst/>
          </a:prstGeom>
          <a:noFill/>
          <a:ln w="0">
            <a:noFill/>
          </a:ln>
        </p:spPr>
        <p:txBody>
          <a:bodyPr anchor="ctr">
            <a:noAutofit/>
          </a:bodyPr>
          <a:lstStyle/>
          <a:p>
            <a:pPr>
              <a:defRPr sz="1500" b="1">
                <a:solidFill>
                  <a:srgbClr val="18334A"/>
                </a:solidFill>
                <a:latin typeface="Bitstream Charter"/>
                <a:ea typeface="Bitstream Charter"/>
                <a:cs typeface="Bitstream Charter"/>
              </a:defRPr>
            </a:pPr>
            <a:r>
              <a:rPr sz="1125" b="1">
                <a:solidFill>
                  <a:srgbClr val="18334A"/>
                </a:solidFill>
                <a:latin typeface="Bitstream Charter"/>
                <a:ea typeface="Bitstream Charter"/>
                <a:cs typeface="Bitstream Charter"/>
              </a:rPr>
              <a:t>Survey and permissions</a:t>
            </a:r>
          </a:p>
        </p:txBody>
      </p:sp>
      <p:sp>
        <p:nvSpPr>
          <p:cNvPr id="33" name="Rectangle 32">
            <a:extLst>
              <a:ext uri="{FF2B5EF4-FFF2-40B4-BE49-F238E27FC236}">
                <a16:creationId xmlns:a16="http://schemas.microsoft.com/office/drawing/2014/main" id="{0A635C57-B93D-40CB-B07B-9EC926CD6495}"/>
              </a:ext>
            </a:extLst>
          </p:cNvPr>
          <p:cNvSpPr>
            <a:spLocks noGrp="1"/>
          </p:cNvSpPr>
          <p:nvPr/>
        </p:nvSpPr>
        <p:spPr>
          <a:xfrm>
            <a:off x="857250" y="2614613"/>
            <a:ext cx="3036094" cy="178594"/>
          </a:xfrm>
          <a:prstGeom prst="rect">
            <a:avLst/>
          </a:prstGeom>
          <a:noFill/>
          <a:ln w="0">
            <a:noFill/>
          </a:ln>
        </p:spPr>
        <p:txBody>
          <a:bodyPr anchor="ctr">
            <a:noAutofit/>
          </a:bodyPr>
          <a:lstStyle/>
          <a:p>
            <a:pPr>
              <a:defRPr sz="1050" b="0">
                <a:solidFill>
                  <a:srgbClr val="607482"/>
                </a:solidFill>
                <a:latin typeface="Bitstream Charter"/>
                <a:ea typeface="Bitstream Charter"/>
                <a:cs typeface="Bitstream Charter"/>
              </a:defRPr>
            </a:pPr>
            <a:r>
              <a:rPr sz="788">
                <a:solidFill>
                  <a:srgbClr val="607482"/>
                </a:solidFill>
                <a:latin typeface="Bitstream Charter"/>
                <a:ea typeface="Bitstream Charter"/>
                <a:cs typeface="Bitstream Charter"/>
              </a:rPr>
              <a:t>Condition report + consent</a:t>
            </a:r>
          </a:p>
        </p:txBody>
      </p:sp>
      <p:sp>
        <p:nvSpPr>
          <p:cNvPr id="34" name="Rectangle: Rounded Corners 33">
            <a:extLst>
              <a:ext uri="{FF2B5EF4-FFF2-40B4-BE49-F238E27FC236}">
                <a16:creationId xmlns:a16="http://schemas.microsoft.com/office/drawing/2014/main" id="{EA6BA5CA-1324-4C68-9C97-5791482925D9}"/>
              </a:ext>
            </a:extLst>
          </p:cNvPr>
          <p:cNvSpPr>
            <a:spLocks noGrp="1"/>
          </p:cNvSpPr>
          <p:nvPr/>
        </p:nvSpPr>
        <p:spPr>
          <a:xfrm>
            <a:off x="4429126" y="2486025"/>
            <a:ext cx="621506" cy="200025"/>
          </a:xfrm>
          <a:prstGeom prst="roundRect">
            <a:avLst>
              <a:gd name="adj" fmla="val 28571"/>
            </a:avLst>
          </a:prstGeom>
          <a:solidFill>
            <a:srgbClr val="297D87"/>
          </a:solidFill>
          <a:ln w="0">
            <a:noFill/>
          </a:ln>
        </p:spPr>
        <p:txBody>
          <a:bodyPr/>
          <a:lstStyle/>
          <a:p>
            <a:endParaRPr lang="en-GB"/>
          </a:p>
        </p:txBody>
      </p:sp>
      <p:sp>
        <p:nvSpPr>
          <p:cNvPr id="35" name="Rectangle 34">
            <a:extLst>
              <a:ext uri="{FF2B5EF4-FFF2-40B4-BE49-F238E27FC236}">
                <a16:creationId xmlns:a16="http://schemas.microsoft.com/office/drawing/2014/main" id="{7BD698EC-6319-4E50-AF75-5126D61543C1}"/>
              </a:ext>
            </a:extLst>
          </p:cNvPr>
          <p:cNvSpPr>
            <a:spLocks noGrp="1"/>
          </p:cNvSpPr>
          <p:nvPr/>
        </p:nvSpPr>
        <p:spPr>
          <a:xfrm>
            <a:off x="4429126" y="2478881"/>
            <a:ext cx="621506" cy="200025"/>
          </a:xfrm>
          <a:prstGeom prst="rect">
            <a:avLst/>
          </a:prstGeom>
          <a:noFill/>
          <a:ln w="0">
            <a:noFill/>
          </a:ln>
        </p:spPr>
        <p:txBody>
          <a:bodyPr anchor="ctr">
            <a:noAutofit/>
          </a:bodyPr>
          <a:lstStyle/>
          <a:p>
            <a:pPr>
              <a:defRPr sz="1125" b="1">
                <a:solidFill>
                  <a:srgbClr val="FFFFFF"/>
                </a:solidFill>
                <a:latin typeface="Bitstream Charter"/>
                <a:ea typeface="Bitstream Charter"/>
                <a:cs typeface="Bitstream Charter"/>
              </a:defRPr>
            </a:pPr>
            <a:r>
              <a:rPr sz="844" b="1">
                <a:solidFill>
                  <a:srgbClr val="FFFFFF"/>
                </a:solidFill>
                <a:latin typeface="Bitstream Charter"/>
                <a:ea typeface="Bitstream Charter"/>
                <a:cs typeface="Bitstream Charter"/>
              </a:rPr>
              <a:t>W1–2</a:t>
            </a:r>
          </a:p>
        </p:txBody>
      </p:sp>
      <p:sp>
        <p:nvSpPr>
          <p:cNvPr id="36" name="Rectangle 35">
            <a:extLst>
              <a:ext uri="{FF2B5EF4-FFF2-40B4-BE49-F238E27FC236}">
                <a16:creationId xmlns:a16="http://schemas.microsoft.com/office/drawing/2014/main" id="{AACF5F50-7AF0-4EA5-9B04-71B72B702473}"/>
              </a:ext>
            </a:extLst>
          </p:cNvPr>
          <p:cNvSpPr>
            <a:spLocks noGrp="1"/>
          </p:cNvSpPr>
          <p:nvPr/>
        </p:nvSpPr>
        <p:spPr>
          <a:xfrm>
            <a:off x="442913" y="2921794"/>
            <a:ext cx="371475" cy="192881"/>
          </a:xfrm>
          <a:prstGeom prst="rect">
            <a:avLst/>
          </a:prstGeom>
          <a:noFill/>
          <a:ln w="0">
            <a:noFill/>
          </a:ln>
        </p:spPr>
        <p:txBody>
          <a:bodyPr anchor="ctr">
            <a:noAutofit/>
          </a:bodyPr>
          <a:lstStyle/>
          <a:p>
            <a:pPr>
              <a:defRPr sz="1275" b="1">
                <a:solidFill>
                  <a:srgbClr val="186D78"/>
                </a:solidFill>
                <a:latin typeface="Bitstream Charter"/>
                <a:ea typeface="Bitstream Charter"/>
                <a:cs typeface="Bitstream Charter"/>
              </a:defRPr>
            </a:pPr>
            <a:r>
              <a:rPr sz="956" b="1">
                <a:solidFill>
                  <a:srgbClr val="186D78"/>
                </a:solidFill>
                <a:latin typeface="Bitstream Charter"/>
                <a:ea typeface="Bitstream Charter"/>
                <a:cs typeface="Bitstream Charter"/>
              </a:rPr>
              <a:t>WP2</a:t>
            </a:r>
          </a:p>
        </p:txBody>
      </p:sp>
      <p:sp>
        <p:nvSpPr>
          <p:cNvPr id="37" name="Rectangle 36">
            <a:extLst>
              <a:ext uri="{FF2B5EF4-FFF2-40B4-BE49-F238E27FC236}">
                <a16:creationId xmlns:a16="http://schemas.microsoft.com/office/drawing/2014/main" id="{6896DDD0-87FC-440C-9C8D-6CB56A33119A}"/>
              </a:ext>
            </a:extLst>
          </p:cNvPr>
          <p:cNvSpPr>
            <a:spLocks noGrp="1"/>
          </p:cNvSpPr>
          <p:nvPr/>
        </p:nvSpPr>
        <p:spPr>
          <a:xfrm>
            <a:off x="857250" y="2900363"/>
            <a:ext cx="3036094" cy="207169"/>
          </a:xfrm>
          <a:prstGeom prst="rect">
            <a:avLst/>
          </a:prstGeom>
          <a:noFill/>
          <a:ln w="0">
            <a:noFill/>
          </a:ln>
        </p:spPr>
        <p:txBody>
          <a:bodyPr anchor="ctr">
            <a:noAutofit/>
          </a:bodyPr>
          <a:lstStyle/>
          <a:p>
            <a:pPr>
              <a:defRPr sz="1500" b="1">
                <a:solidFill>
                  <a:srgbClr val="18334A"/>
                </a:solidFill>
                <a:latin typeface="Bitstream Charter"/>
                <a:ea typeface="Bitstream Charter"/>
                <a:cs typeface="Bitstream Charter"/>
              </a:defRPr>
            </a:pPr>
            <a:r>
              <a:rPr sz="1125" b="1">
                <a:solidFill>
                  <a:srgbClr val="18334A"/>
                </a:solidFill>
                <a:latin typeface="Bitstream Charter"/>
                <a:ea typeface="Bitstream Charter"/>
                <a:cs typeface="Bitstream Charter"/>
              </a:rPr>
              <a:t>Conservation design</a:t>
            </a:r>
          </a:p>
        </p:txBody>
      </p:sp>
      <p:sp>
        <p:nvSpPr>
          <p:cNvPr id="38" name="Rectangle 37">
            <a:extLst>
              <a:ext uri="{FF2B5EF4-FFF2-40B4-BE49-F238E27FC236}">
                <a16:creationId xmlns:a16="http://schemas.microsoft.com/office/drawing/2014/main" id="{AC12F124-29D0-461F-89DE-808D3A6A3539}"/>
              </a:ext>
            </a:extLst>
          </p:cNvPr>
          <p:cNvSpPr>
            <a:spLocks noGrp="1"/>
          </p:cNvSpPr>
          <p:nvPr/>
        </p:nvSpPr>
        <p:spPr>
          <a:xfrm>
            <a:off x="857250" y="3114675"/>
            <a:ext cx="3036094" cy="178594"/>
          </a:xfrm>
          <a:prstGeom prst="rect">
            <a:avLst/>
          </a:prstGeom>
          <a:noFill/>
          <a:ln w="0">
            <a:noFill/>
          </a:ln>
        </p:spPr>
        <p:txBody>
          <a:bodyPr anchor="ctr">
            <a:noAutofit/>
          </a:bodyPr>
          <a:lstStyle/>
          <a:p>
            <a:pPr>
              <a:defRPr sz="1050" b="0">
                <a:solidFill>
                  <a:srgbClr val="607482"/>
                </a:solidFill>
                <a:latin typeface="Bitstream Charter"/>
                <a:ea typeface="Bitstream Charter"/>
                <a:cs typeface="Bitstream Charter"/>
              </a:defRPr>
            </a:pPr>
            <a:r>
              <a:rPr sz="788">
                <a:solidFill>
                  <a:srgbClr val="607482"/>
                </a:solidFill>
                <a:latin typeface="Bitstream Charter"/>
                <a:ea typeface="Bitstream Charter"/>
                <a:cs typeface="Bitstream Charter"/>
              </a:rPr>
              <a:t>Approved repair specification</a:t>
            </a:r>
          </a:p>
        </p:txBody>
      </p:sp>
      <p:sp>
        <p:nvSpPr>
          <p:cNvPr id="39" name="Rectangle: Rounded Corners 38">
            <a:extLst>
              <a:ext uri="{FF2B5EF4-FFF2-40B4-BE49-F238E27FC236}">
                <a16:creationId xmlns:a16="http://schemas.microsoft.com/office/drawing/2014/main" id="{6A98762D-1726-40AB-BD54-5FEE5399A7FD}"/>
              </a:ext>
            </a:extLst>
          </p:cNvPr>
          <p:cNvSpPr>
            <a:spLocks noGrp="1"/>
          </p:cNvSpPr>
          <p:nvPr/>
        </p:nvSpPr>
        <p:spPr>
          <a:xfrm>
            <a:off x="5107782" y="2986088"/>
            <a:ext cx="621506" cy="200025"/>
          </a:xfrm>
          <a:prstGeom prst="roundRect">
            <a:avLst>
              <a:gd name="adj" fmla="val 28571"/>
            </a:avLst>
          </a:prstGeom>
          <a:solidFill>
            <a:srgbClr val="3A7D9B"/>
          </a:solidFill>
          <a:ln w="0">
            <a:noFill/>
          </a:ln>
        </p:spPr>
        <p:txBody>
          <a:bodyPr/>
          <a:lstStyle/>
          <a:p>
            <a:endParaRPr lang="en-GB"/>
          </a:p>
        </p:txBody>
      </p:sp>
      <p:sp>
        <p:nvSpPr>
          <p:cNvPr id="40" name="Rectangle 39">
            <a:extLst>
              <a:ext uri="{FF2B5EF4-FFF2-40B4-BE49-F238E27FC236}">
                <a16:creationId xmlns:a16="http://schemas.microsoft.com/office/drawing/2014/main" id="{178620C1-110C-425C-A576-0DB8DD32FB83}"/>
              </a:ext>
            </a:extLst>
          </p:cNvPr>
          <p:cNvSpPr>
            <a:spLocks noGrp="1"/>
          </p:cNvSpPr>
          <p:nvPr/>
        </p:nvSpPr>
        <p:spPr>
          <a:xfrm>
            <a:off x="5107782" y="2978944"/>
            <a:ext cx="621506" cy="200025"/>
          </a:xfrm>
          <a:prstGeom prst="rect">
            <a:avLst/>
          </a:prstGeom>
          <a:noFill/>
          <a:ln w="0">
            <a:noFill/>
          </a:ln>
        </p:spPr>
        <p:txBody>
          <a:bodyPr anchor="ctr">
            <a:noAutofit/>
          </a:bodyPr>
          <a:lstStyle/>
          <a:p>
            <a:pPr>
              <a:defRPr sz="1125" b="1">
                <a:solidFill>
                  <a:srgbClr val="FFFFFF"/>
                </a:solidFill>
                <a:latin typeface="Bitstream Charter"/>
                <a:ea typeface="Bitstream Charter"/>
                <a:cs typeface="Bitstream Charter"/>
              </a:defRPr>
            </a:pPr>
            <a:r>
              <a:rPr sz="844" b="1">
                <a:solidFill>
                  <a:srgbClr val="FFFFFF"/>
                </a:solidFill>
                <a:latin typeface="Bitstream Charter"/>
                <a:ea typeface="Bitstream Charter"/>
                <a:cs typeface="Bitstream Charter"/>
              </a:rPr>
              <a:t>W3–4</a:t>
            </a:r>
          </a:p>
        </p:txBody>
      </p:sp>
      <p:sp>
        <p:nvSpPr>
          <p:cNvPr id="41" name="Rectangle 40">
            <a:extLst>
              <a:ext uri="{FF2B5EF4-FFF2-40B4-BE49-F238E27FC236}">
                <a16:creationId xmlns:a16="http://schemas.microsoft.com/office/drawing/2014/main" id="{084B184B-9FD0-428D-BF3A-A4C5F071EA23}"/>
              </a:ext>
            </a:extLst>
          </p:cNvPr>
          <p:cNvSpPr>
            <a:spLocks noGrp="1"/>
          </p:cNvSpPr>
          <p:nvPr/>
        </p:nvSpPr>
        <p:spPr>
          <a:xfrm>
            <a:off x="392906" y="3343275"/>
            <a:ext cx="8215313" cy="485775"/>
          </a:xfrm>
          <a:prstGeom prst="rect">
            <a:avLst/>
          </a:prstGeom>
          <a:solidFill>
            <a:srgbClr val="F3F7F8"/>
          </a:solidFill>
          <a:ln w="0">
            <a:noFill/>
          </a:ln>
        </p:spPr>
        <p:txBody>
          <a:bodyPr/>
          <a:lstStyle/>
          <a:p>
            <a:endParaRPr lang="en-GB"/>
          </a:p>
        </p:txBody>
      </p:sp>
      <p:sp>
        <p:nvSpPr>
          <p:cNvPr id="42" name="Rectangle 41">
            <a:extLst>
              <a:ext uri="{FF2B5EF4-FFF2-40B4-BE49-F238E27FC236}">
                <a16:creationId xmlns:a16="http://schemas.microsoft.com/office/drawing/2014/main" id="{AA11466D-94CC-467E-A822-BE575913336D}"/>
              </a:ext>
            </a:extLst>
          </p:cNvPr>
          <p:cNvSpPr>
            <a:spLocks noGrp="1"/>
          </p:cNvSpPr>
          <p:nvPr/>
        </p:nvSpPr>
        <p:spPr>
          <a:xfrm>
            <a:off x="442913" y="3421857"/>
            <a:ext cx="371475" cy="192881"/>
          </a:xfrm>
          <a:prstGeom prst="rect">
            <a:avLst/>
          </a:prstGeom>
          <a:noFill/>
          <a:ln w="0">
            <a:noFill/>
          </a:ln>
        </p:spPr>
        <p:txBody>
          <a:bodyPr anchor="ctr">
            <a:noAutofit/>
          </a:bodyPr>
          <a:lstStyle/>
          <a:p>
            <a:pPr>
              <a:defRPr sz="1275" b="1">
                <a:solidFill>
                  <a:srgbClr val="186D78"/>
                </a:solidFill>
                <a:latin typeface="Bitstream Charter"/>
                <a:ea typeface="Bitstream Charter"/>
                <a:cs typeface="Bitstream Charter"/>
              </a:defRPr>
            </a:pPr>
            <a:r>
              <a:rPr sz="956" b="1">
                <a:solidFill>
                  <a:srgbClr val="186D78"/>
                </a:solidFill>
                <a:latin typeface="Bitstream Charter"/>
                <a:ea typeface="Bitstream Charter"/>
                <a:cs typeface="Bitstream Charter"/>
              </a:rPr>
              <a:t>WP3</a:t>
            </a:r>
          </a:p>
        </p:txBody>
      </p:sp>
      <p:sp>
        <p:nvSpPr>
          <p:cNvPr id="43" name="Rectangle 42">
            <a:extLst>
              <a:ext uri="{FF2B5EF4-FFF2-40B4-BE49-F238E27FC236}">
                <a16:creationId xmlns:a16="http://schemas.microsoft.com/office/drawing/2014/main" id="{DC301E42-8D36-4E46-9036-E23DCA160B57}"/>
              </a:ext>
            </a:extLst>
          </p:cNvPr>
          <p:cNvSpPr>
            <a:spLocks noGrp="1"/>
          </p:cNvSpPr>
          <p:nvPr/>
        </p:nvSpPr>
        <p:spPr>
          <a:xfrm>
            <a:off x="857250" y="3400425"/>
            <a:ext cx="3036094" cy="207169"/>
          </a:xfrm>
          <a:prstGeom prst="rect">
            <a:avLst/>
          </a:prstGeom>
          <a:noFill/>
          <a:ln w="0">
            <a:noFill/>
          </a:ln>
        </p:spPr>
        <p:txBody>
          <a:bodyPr anchor="ctr">
            <a:noAutofit/>
          </a:bodyPr>
          <a:lstStyle/>
          <a:p>
            <a:pPr>
              <a:defRPr sz="1500" b="1">
                <a:solidFill>
                  <a:srgbClr val="18334A"/>
                </a:solidFill>
                <a:latin typeface="Bitstream Charter"/>
                <a:ea typeface="Bitstream Charter"/>
                <a:cs typeface="Bitstream Charter"/>
              </a:defRPr>
            </a:pPr>
            <a:r>
              <a:rPr sz="1125" b="1">
                <a:solidFill>
                  <a:srgbClr val="18334A"/>
                </a:solidFill>
                <a:latin typeface="Bitstream Charter"/>
                <a:ea typeface="Bitstream Charter"/>
                <a:cs typeface="Bitstream Charter"/>
              </a:rPr>
              <a:t>Procurement and setup</a:t>
            </a:r>
          </a:p>
        </p:txBody>
      </p:sp>
      <p:sp>
        <p:nvSpPr>
          <p:cNvPr id="44" name="Rectangle 43">
            <a:extLst>
              <a:ext uri="{FF2B5EF4-FFF2-40B4-BE49-F238E27FC236}">
                <a16:creationId xmlns:a16="http://schemas.microsoft.com/office/drawing/2014/main" id="{2951C160-9E2B-4182-B046-299B2840BF51}"/>
              </a:ext>
            </a:extLst>
          </p:cNvPr>
          <p:cNvSpPr>
            <a:spLocks noGrp="1"/>
          </p:cNvSpPr>
          <p:nvPr/>
        </p:nvSpPr>
        <p:spPr>
          <a:xfrm>
            <a:off x="857250" y="3614738"/>
            <a:ext cx="3036094" cy="178594"/>
          </a:xfrm>
          <a:prstGeom prst="rect">
            <a:avLst/>
          </a:prstGeom>
          <a:noFill/>
          <a:ln w="0">
            <a:noFill/>
          </a:ln>
        </p:spPr>
        <p:txBody>
          <a:bodyPr anchor="ctr">
            <a:noAutofit/>
          </a:bodyPr>
          <a:lstStyle/>
          <a:p>
            <a:pPr>
              <a:defRPr sz="1050" b="0">
                <a:solidFill>
                  <a:srgbClr val="607482"/>
                </a:solidFill>
                <a:latin typeface="Bitstream Charter"/>
                <a:ea typeface="Bitstream Charter"/>
                <a:cs typeface="Bitstream Charter"/>
              </a:defRPr>
            </a:pPr>
            <a:r>
              <a:rPr sz="788">
                <a:solidFill>
                  <a:srgbClr val="607482"/>
                </a:solidFill>
                <a:latin typeface="Bitstream Charter"/>
                <a:ea typeface="Bitstream Charter"/>
                <a:cs typeface="Bitstream Charter"/>
              </a:rPr>
              <a:t>Specialist contractor appointed</a:t>
            </a:r>
          </a:p>
        </p:txBody>
      </p:sp>
      <p:sp>
        <p:nvSpPr>
          <p:cNvPr id="45" name="Rectangle: Rounded Corners 44">
            <a:extLst>
              <a:ext uri="{FF2B5EF4-FFF2-40B4-BE49-F238E27FC236}">
                <a16:creationId xmlns:a16="http://schemas.microsoft.com/office/drawing/2014/main" id="{76F89530-06F4-492C-8217-237F16AAFBC2}"/>
              </a:ext>
            </a:extLst>
          </p:cNvPr>
          <p:cNvSpPr>
            <a:spLocks noGrp="1"/>
          </p:cNvSpPr>
          <p:nvPr/>
        </p:nvSpPr>
        <p:spPr>
          <a:xfrm>
            <a:off x="5786438" y="3486150"/>
            <a:ext cx="621506" cy="200025"/>
          </a:xfrm>
          <a:prstGeom prst="roundRect">
            <a:avLst>
              <a:gd name="adj" fmla="val 28571"/>
            </a:avLst>
          </a:prstGeom>
          <a:solidFill>
            <a:srgbClr val="467295"/>
          </a:solidFill>
          <a:ln w="0">
            <a:noFill/>
          </a:ln>
        </p:spPr>
        <p:txBody>
          <a:bodyPr/>
          <a:lstStyle/>
          <a:p>
            <a:endParaRPr lang="en-GB"/>
          </a:p>
        </p:txBody>
      </p:sp>
      <p:sp>
        <p:nvSpPr>
          <p:cNvPr id="46" name="Rectangle 45">
            <a:extLst>
              <a:ext uri="{FF2B5EF4-FFF2-40B4-BE49-F238E27FC236}">
                <a16:creationId xmlns:a16="http://schemas.microsoft.com/office/drawing/2014/main" id="{4E6D67CC-8474-4BEA-89C9-13DC742FD6BB}"/>
              </a:ext>
            </a:extLst>
          </p:cNvPr>
          <p:cNvSpPr>
            <a:spLocks noGrp="1"/>
          </p:cNvSpPr>
          <p:nvPr/>
        </p:nvSpPr>
        <p:spPr>
          <a:xfrm>
            <a:off x="5786438" y="3479006"/>
            <a:ext cx="621506" cy="200025"/>
          </a:xfrm>
          <a:prstGeom prst="rect">
            <a:avLst/>
          </a:prstGeom>
          <a:noFill/>
          <a:ln w="0">
            <a:noFill/>
          </a:ln>
        </p:spPr>
        <p:txBody>
          <a:bodyPr anchor="ctr">
            <a:noAutofit/>
          </a:bodyPr>
          <a:lstStyle/>
          <a:p>
            <a:pPr>
              <a:defRPr sz="1125" b="1">
                <a:solidFill>
                  <a:srgbClr val="FFFFFF"/>
                </a:solidFill>
                <a:latin typeface="Bitstream Charter"/>
                <a:ea typeface="Bitstream Charter"/>
                <a:cs typeface="Bitstream Charter"/>
              </a:defRPr>
            </a:pPr>
            <a:r>
              <a:rPr sz="844" b="1">
                <a:solidFill>
                  <a:srgbClr val="FFFFFF"/>
                </a:solidFill>
                <a:latin typeface="Bitstream Charter"/>
                <a:ea typeface="Bitstream Charter"/>
                <a:cs typeface="Bitstream Charter"/>
              </a:rPr>
              <a:t>W5–6</a:t>
            </a:r>
          </a:p>
        </p:txBody>
      </p:sp>
      <p:sp>
        <p:nvSpPr>
          <p:cNvPr id="47" name="Rectangle 46">
            <a:extLst>
              <a:ext uri="{FF2B5EF4-FFF2-40B4-BE49-F238E27FC236}">
                <a16:creationId xmlns:a16="http://schemas.microsoft.com/office/drawing/2014/main" id="{FF9E748A-8270-4643-AC3F-F228797E4237}"/>
              </a:ext>
            </a:extLst>
          </p:cNvPr>
          <p:cNvSpPr>
            <a:spLocks noGrp="1"/>
          </p:cNvSpPr>
          <p:nvPr/>
        </p:nvSpPr>
        <p:spPr>
          <a:xfrm>
            <a:off x="442913" y="3921919"/>
            <a:ext cx="371475" cy="192881"/>
          </a:xfrm>
          <a:prstGeom prst="rect">
            <a:avLst/>
          </a:prstGeom>
          <a:noFill/>
          <a:ln w="0">
            <a:noFill/>
          </a:ln>
        </p:spPr>
        <p:txBody>
          <a:bodyPr anchor="ctr">
            <a:noAutofit/>
          </a:bodyPr>
          <a:lstStyle/>
          <a:p>
            <a:pPr>
              <a:defRPr sz="1275" b="1">
                <a:solidFill>
                  <a:srgbClr val="186D78"/>
                </a:solidFill>
                <a:latin typeface="Bitstream Charter"/>
                <a:ea typeface="Bitstream Charter"/>
                <a:cs typeface="Bitstream Charter"/>
              </a:defRPr>
            </a:pPr>
            <a:r>
              <a:rPr sz="956" b="1">
                <a:solidFill>
                  <a:srgbClr val="186D78"/>
                </a:solidFill>
                <a:latin typeface="Bitstream Charter"/>
                <a:ea typeface="Bitstream Charter"/>
                <a:cs typeface="Bitstream Charter"/>
              </a:rPr>
              <a:t>WP4</a:t>
            </a:r>
          </a:p>
        </p:txBody>
      </p:sp>
      <p:sp>
        <p:nvSpPr>
          <p:cNvPr id="48" name="Rectangle 47">
            <a:extLst>
              <a:ext uri="{FF2B5EF4-FFF2-40B4-BE49-F238E27FC236}">
                <a16:creationId xmlns:a16="http://schemas.microsoft.com/office/drawing/2014/main" id="{743B4DBC-7C33-4A74-B888-6A933BCC6790}"/>
              </a:ext>
            </a:extLst>
          </p:cNvPr>
          <p:cNvSpPr>
            <a:spLocks noGrp="1"/>
          </p:cNvSpPr>
          <p:nvPr/>
        </p:nvSpPr>
        <p:spPr>
          <a:xfrm>
            <a:off x="857250" y="3900488"/>
            <a:ext cx="3036094" cy="207169"/>
          </a:xfrm>
          <a:prstGeom prst="rect">
            <a:avLst/>
          </a:prstGeom>
          <a:noFill/>
          <a:ln w="0">
            <a:noFill/>
          </a:ln>
        </p:spPr>
        <p:txBody>
          <a:bodyPr anchor="ctr">
            <a:noAutofit/>
          </a:bodyPr>
          <a:lstStyle/>
          <a:p>
            <a:pPr>
              <a:defRPr sz="1500" b="1">
                <a:solidFill>
                  <a:srgbClr val="18334A"/>
                </a:solidFill>
                <a:latin typeface="Bitstream Charter"/>
                <a:ea typeface="Bitstream Charter"/>
                <a:cs typeface="Bitstream Charter"/>
              </a:defRPr>
            </a:pPr>
            <a:r>
              <a:rPr sz="1125" b="1">
                <a:solidFill>
                  <a:srgbClr val="18334A"/>
                </a:solidFill>
                <a:latin typeface="Bitstream Charter"/>
                <a:ea typeface="Bitstream Charter"/>
                <a:cs typeface="Bitstream Charter"/>
              </a:rPr>
              <a:t>Building conservation</a:t>
            </a:r>
          </a:p>
        </p:txBody>
      </p:sp>
      <p:sp>
        <p:nvSpPr>
          <p:cNvPr id="49" name="Rectangle 48">
            <a:extLst>
              <a:ext uri="{FF2B5EF4-FFF2-40B4-BE49-F238E27FC236}">
                <a16:creationId xmlns:a16="http://schemas.microsoft.com/office/drawing/2014/main" id="{677820CA-6133-4AFB-9576-C28FDDA085E1}"/>
              </a:ext>
            </a:extLst>
          </p:cNvPr>
          <p:cNvSpPr>
            <a:spLocks noGrp="1"/>
          </p:cNvSpPr>
          <p:nvPr/>
        </p:nvSpPr>
        <p:spPr>
          <a:xfrm>
            <a:off x="857250" y="4114800"/>
            <a:ext cx="3036094" cy="178594"/>
          </a:xfrm>
          <a:prstGeom prst="rect">
            <a:avLst/>
          </a:prstGeom>
          <a:noFill/>
          <a:ln w="0">
            <a:noFill/>
          </a:ln>
        </p:spPr>
        <p:txBody>
          <a:bodyPr anchor="ctr">
            <a:noAutofit/>
          </a:bodyPr>
          <a:lstStyle/>
          <a:p>
            <a:pPr>
              <a:defRPr sz="1050" b="0">
                <a:solidFill>
                  <a:srgbClr val="607482"/>
                </a:solidFill>
                <a:latin typeface="Bitstream Charter"/>
                <a:ea typeface="Bitstream Charter"/>
                <a:cs typeface="Bitstream Charter"/>
              </a:defRPr>
            </a:pPr>
            <a:r>
              <a:rPr sz="788">
                <a:solidFill>
                  <a:srgbClr val="607482"/>
                </a:solidFill>
                <a:latin typeface="Bitstream Charter"/>
                <a:ea typeface="Bitstream Charter"/>
                <a:cs typeface="Bitstream Charter"/>
              </a:rPr>
              <a:t>Roof, stonework and interiors repaired</a:t>
            </a:r>
          </a:p>
        </p:txBody>
      </p:sp>
      <p:sp>
        <p:nvSpPr>
          <p:cNvPr id="50" name="Rectangle: Rounded Corners 49">
            <a:extLst>
              <a:ext uri="{FF2B5EF4-FFF2-40B4-BE49-F238E27FC236}">
                <a16:creationId xmlns:a16="http://schemas.microsoft.com/office/drawing/2014/main" id="{74E18F5D-A9E3-4C29-AFD2-E037D5313A13}"/>
              </a:ext>
            </a:extLst>
          </p:cNvPr>
          <p:cNvSpPr>
            <a:spLocks noGrp="1"/>
          </p:cNvSpPr>
          <p:nvPr/>
        </p:nvSpPr>
        <p:spPr>
          <a:xfrm>
            <a:off x="6465094" y="3986213"/>
            <a:ext cx="1300163" cy="200025"/>
          </a:xfrm>
          <a:prstGeom prst="roundRect">
            <a:avLst>
              <a:gd name="adj" fmla="val 28571"/>
            </a:avLst>
          </a:prstGeom>
          <a:solidFill>
            <a:srgbClr val="AA7348"/>
          </a:solidFill>
          <a:ln w="0">
            <a:noFill/>
          </a:ln>
        </p:spPr>
        <p:txBody>
          <a:bodyPr/>
          <a:lstStyle/>
          <a:p>
            <a:endParaRPr lang="en-GB"/>
          </a:p>
        </p:txBody>
      </p:sp>
      <p:sp>
        <p:nvSpPr>
          <p:cNvPr id="51" name="Rectangle 50">
            <a:extLst>
              <a:ext uri="{FF2B5EF4-FFF2-40B4-BE49-F238E27FC236}">
                <a16:creationId xmlns:a16="http://schemas.microsoft.com/office/drawing/2014/main" id="{C0763F41-3910-4F3B-8250-6476CD40094F}"/>
              </a:ext>
            </a:extLst>
          </p:cNvPr>
          <p:cNvSpPr>
            <a:spLocks noGrp="1"/>
          </p:cNvSpPr>
          <p:nvPr/>
        </p:nvSpPr>
        <p:spPr>
          <a:xfrm>
            <a:off x="6465094" y="3979069"/>
            <a:ext cx="1300163" cy="200025"/>
          </a:xfrm>
          <a:prstGeom prst="rect">
            <a:avLst/>
          </a:prstGeom>
          <a:noFill/>
          <a:ln w="0">
            <a:noFill/>
          </a:ln>
        </p:spPr>
        <p:txBody>
          <a:bodyPr anchor="ctr">
            <a:noAutofit/>
          </a:bodyPr>
          <a:lstStyle/>
          <a:p>
            <a:pPr>
              <a:defRPr sz="1125" b="1">
                <a:solidFill>
                  <a:srgbClr val="FFFFFF"/>
                </a:solidFill>
                <a:latin typeface="Bitstream Charter"/>
                <a:ea typeface="Bitstream Charter"/>
                <a:cs typeface="Bitstream Charter"/>
              </a:defRPr>
            </a:pPr>
            <a:r>
              <a:rPr sz="844" b="1">
                <a:solidFill>
                  <a:srgbClr val="FFFFFF"/>
                </a:solidFill>
                <a:latin typeface="Bitstream Charter"/>
                <a:ea typeface="Bitstream Charter"/>
                <a:cs typeface="Bitstream Charter"/>
              </a:rPr>
              <a:t>W7–10</a:t>
            </a:r>
          </a:p>
        </p:txBody>
      </p:sp>
      <p:sp>
        <p:nvSpPr>
          <p:cNvPr id="52" name="Rectangle 51">
            <a:extLst>
              <a:ext uri="{FF2B5EF4-FFF2-40B4-BE49-F238E27FC236}">
                <a16:creationId xmlns:a16="http://schemas.microsoft.com/office/drawing/2014/main" id="{6866C91B-FE7B-452A-9833-E41ACE261AB6}"/>
              </a:ext>
            </a:extLst>
          </p:cNvPr>
          <p:cNvSpPr>
            <a:spLocks noGrp="1"/>
          </p:cNvSpPr>
          <p:nvPr/>
        </p:nvSpPr>
        <p:spPr>
          <a:xfrm>
            <a:off x="392906" y="4343400"/>
            <a:ext cx="8215313" cy="485775"/>
          </a:xfrm>
          <a:prstGeom prst="rect">
            <a:avLst/>
          </a:prstGeom>
          <a:solidFill>
            <a:srgbClr val="F3F7F8"/>
          </a:solidFill>
          <a:ln w="0">
            <a:noFill/>
          </a:ln>
        </p:spPr>
        <p:txBody>
          <a:bodyPr/>
          <a:lstStyle/>
          <a:p>
            <a:endParaRPr lang="en-GB"/>
          </a:p>
        </p:txBody>
      </p:sp>
      <p:sp>
        <p:nvSpPr>
          <p:cNvPr id="53" name="Rectangle 52">
            <a:extLst>
              <a:ext uri="{FF2B5EF4-FFF2-40B4-BE49-F238E27FC236}">
                <a16:creationId xmlns:a16="http://schemas.microsoft.com/office/drawing/2014/main" id="{EE1A98A8-08E0-4523-ADFA-1EC2D5271E44}"/>
              </a:ext>
            </a:extLst>
          </p:cNvPr>
          <p:cNvSpPr>
            <a:spLocks noGrp="1"/>
          </p:cNvSpPr>
          <p:nvPr/>
        </p:nvSpPr>
        <p:spPr>
          <a:xfrm>
            <a:off x="442913" y="4421982"/>
            <a:ext cx="371475" cy="192881"/>
          </a:xfrm>
          <a:prstGeom prst="rect">
            <a:avLst/>
          </a:prstGeom>
          <a:noFill/>
          <a:ln w="0">
            <a:noFill/>
          </a:ln>
        </p:spPr>
        <p:txBody>
          <a:bodyPr anchor="ctr">
            <a:noAutofit/>
          </a:bodyPr>
          <a:lstStyle/>
          <a:p>
            <a:pPr>
              <a:defRPr sz="1275" b="1">
                <a:solidFill>
                  <a:srgbClr val="186D78"/>
                </a:solidFill>
                <a:latin typeface="Bitstream Charter"/>
                <a:ea typeface="Bitstream Charter"/>
                <a:cs typeface="Bitstream Charter"/>
              </a:defRPr>
            </a:pPr>
            <a:r>
              <a:rPr sz="956" b="1">
                <a:solidFill>
                  <a:srgbClr val="186D78"/>
                </a:solidFill>
                <a:latin typeface="Bitstream Charter"/>
                <a:ea typeface="Bitstream Charter"/>
                <a:cs typeface="Bitstream Charter"/>
              </a:rPr>
              <a:t>WP5</a:t>
            </a:r>
          </a:p>
        </p:txBody>
      </p:sp>
      <p:sp>
        <p:nvSpPr>
          <p:cNvPr id="54" name="Rectangle 53">
            <a:extLst>
              <a:ext uri="{FF2B5EF4-FFF2-40B4-BE49-F238E27FC236}">
                <a16:creationId xmlns:a16="http://schemas.microsoft.com/office/drawing/2014/main" id="{8214736F-CBBB-4DD4-AD5A-6C6C4F89718B}"/>
              </a:ext>
            </a:extLst>
          </p:cNvPr>
          <p:cNvSpPr>
            <a:spLocks noGrp="1"/>
          </p:cNvSpPr>
          <p:nvPr/>
        </p:nvSpPr>
        <p:spPr>
          <a:xfrm>
            <a:off x="857250" y="4400550"/>
            <a:ext cx="3036094" cy="207169"/>
          </a:xfrm>
          <a:prstGeom prst="rect">
            <a:avLst/>
          </a:prstGeom>
          <a:noFill/>
          <a:ln w="0">
            <a:noFill/>
          </a:ln>
        </p:spPr>
        <p:txBody>
          <a:bodyPr anchor="ctr">
            <a:noAutofit/>
          </a:bodyPr>
          <a:lstStyle/>
          <a:p>
            <a:pPr>
              <a:defRPr sz="1500" b="1">
                <a:solidFill>
                  <a:srgbClr val="18334A"/>
                </a:solidFill>
                <a:latin typeface="Bitstream Charter"/>
                <a:ea typeface="Bitstream Charter"/>
                <a:cs typeface="Bitstream Charter"/>
              </a:defRPr>
            </a:pPr>
            <a:r>
              <a:rPr sz="1125" b="1">
                <a:solidFill>
                  <a:srgbClr val="18334A"/>
                </a:solidFill>
                <a:latin typeface="Bitstream Charter"/>
                <a:ea typeface="Bitstream Charter"/>
                <a:cs typeface="Bitstream Charter"/>
              </a:rPr>
              <a:t>Inspection and handover</a:t>
            </a:r>
          </a:p>
        </p:txBody>
      </p:sp>
      <p:sp>
        <p:nvSpPr>
          <p:cNvPr id="55" name="Rectangle 54">
            <a:extLst>
              <a:ext uri="{FF2B5EF4-FFF2-40B4-BE49-F238E27FC236}">
                <a16:creationId xmlns:a16="http://schemas.microsoft.com/office/drawing/2014/main" id="{5CACBF14-1A8C-41EA-B295-53D0F68B4252}"/>
              </a:ext>
            </a:extLst>
          </p:cNvPr>
          <p:cNvSpPr>
            <a:spLocks noGrp="1"/>
          </p:cNvSpPr>
          <p:nvPr/>
        </p:nvSpPr>
        <p:spPr>
          <a:xfrm>
            <a:off x="857250" y="4614863"/>
            <a:ext cx="3036094" cy="178594"/>
          </a:xfrm>
          <a:prstGeom prst="rect">
            <a:avLst/>
          </a:prstGeom>
          <a:noFill/>
          <a:ln w="0">
            <a:noFill/>
          </a:ln>
        </p:spPr>
        <p:txBody>
          <a:bodyPr anchor="ctr">
            <a:noAutofit/>
          </a:bodyPr>
          <a:lstStyle/>
          <a:p>
            <a:pPr>
              <a:defRPr sz="1050" b="0">
                <a:solidFill>
                  <a:srgbClr val="607482"/>
                </a:solidFill>
                <a:latin typeface="Bitstream Charter"/>
                <a:ea typeface="Bitstream Charter"/>
                <a:cs typeface="Bitstream Charter"/>
              </a:defRPr>
            </a:pPr>
            <a:r>
              <a:rPr sz="788">
                <a:solidFill>
                  <a:srgbClr val="607482"/>
                </a:solidFill>
                <a:latin typeface="Bitstream Charter"/>
                <a:ea typeface="Bitstream Charter"/>
                <a:cs typeface="Bitstream Charter"/>
              </a:rPr>
              <a:t>Signed completion certificate</a:t>
            </a:r>
          </a:p>
        </p:txBody>
      </p:sp>
      <p:sp>
        <p:nvSpPr>
          <p:cNvPr id="56" name="Rectangle: Rounded Corners 55">
            <a:extLst>
              <a:ext uri="{FF2B5EF4-FFF2-40B4-BE49-F238E27FC236}">
                <a16:creationId xmlns:a16="http://schemas.microsoft.com/office/drawing/2014/main" id="{CA0B8BDD-0F4D-43E1-AFF1-6B98BD2C76B3}"/>
              </a:ext>
            </a:extLst>
          </p:cNvPr>
          <p:cNvSpPr>
            <a:spLocks noGrp="1"/>
          </p:cNvSpPr>
          <p:nvPr/>
        </p:nvSpPr>
        <p:spPr>
          <a:xfrm>
            <a:off x="7822407" y="4486275"/>
            <a:ext cx="621506" cy="200025"/>
          </a:xfrm>
          <a:prstGeom prst="roundRect">
            <a:avLst>
              <a:gd name="adj" fmla="val 28571"/>
            </a:avLst>
          </a:prstGeom>
          <a:solidFill>
            <a:srgbClr val="5A8976"/>
          </a:solidFill>
          <a:ln w="0">
            <a:noFill/>
          </a:ln>
        </p:spPr>
        <p:txBody>
          <a:bodyPr/>
          <a:lstStyle/>
          <a:p>
            <a:endParaRPr lang="en-GB"/>
          </a:p>
        </p:txBody>
      </p:sp>
      <p:sp>
        <p:nvSpPr>
          <p:cNvPr id="57" name="Rectangle 56">
            <a:extLst>
              <a:ext uri="{FF2B5EF4-FFF2-40B4-BE49-F238E27FC236}">
                <a16:creationId xmlns:a16="http://schemas.microsoft.com/office/drawing/2014/main" id="{C707112E-48BB-4E9C-B36D-22335D5DB4DA}"/>
              </a:ext>
            </a:extLst>
          </p:cNvPr>
          <p:cNvSpPr>
            <a:spLocks noGrp="1"/>
          </p:cNvSpPr>
          <p:nvPr/>
        </p:nvSpPr>
        <p:spPr>
          <a:xfrm>
            <a:off x="7822407" y="4479131"/>
            <a:ext cx="621506" cy="200025"/>
          </a:xfrm>
          <a:prstGeom prst="rect">
            <a:avLst/>
          </a:prstGeom>
          <a:noFill/>
          <a:ln w="0">
            <a:noFill/>
          </a:ln>
        </p:spPr>
        <p:txBody>
          <a:bodyPr anchor="ctr">
            <a:noAutofit/>
          </a:bodyPr>
          <a:lstStyle/>
          <a:p>
            <a:pPr>
              <a:defRPr sz="1125" b="1">
                <a:solidFill>
                  <a:srgbClr val="FFFFFF"/>
                </a:solidFill>
                <a:latin typeface="Bitstream Charter"/>
                <a:ea typeface="Bitstream Charter"/>
                <a:cs typeface="Bitstream Charter"/>
              </a:defRPr>
            </a:pPr>
            <a:r>
              <a:rPr sz="844" b="1">
                <a:solidFill>
                  <a:srgbClr val="FFFFFF"/>
                </a:solidFill>
                <a:latin typeface="Bitstream Charter"/>
                <a:ea typeface="Bitstream Charter"/>
                <a:cs typeface="Bitstream Charter"/>
              </a:rPr>
              <a:t>W11–12</a:t>
            </a:r>
          </a:p>
        </p:txBody>
      </p:sp>
      <p:sp>
        <p:nvSpPr>
          <p:cNvPr id="58" name="Rectangle 57">
            <a:extLst>
              <a:ext uri="{FF2B5EF4-FFF2-40B4-BE49-F238E27FC236}">
                <a16:creationId xmlns:a16="http://schemas.microsoft.com/office/drawing/2014/main" id="{932662FF-32CD-4DA5-9B22-F14E94C1A948}"/>
              </a:ext>
            </a:extLst>
          </p:cNvPr>
          <p:cNvSpPr>
            <a:spLocks noGrp="1"/>
          </p:cNvSpPr>
          <p:nvPr/>
        </p:nvSpPr>
        <p:spPr>
          <a:xfrm>
            <a:off x="428625" y="5029200"/>
            <a:ext cx="8143875" cy="7144"/>
          </a:xfrm>
          <a:prstGeom prst="rect">
            <a:avLst/>
          </a:prstGeom>
          <a:solidFill>
            <a:srgbClr val="CFDCE0"/>
          </a:solidFill>
          <a:ln w="0">
            <a:noFill/>
          </a:ln>
        </p:spPr>
        <p:txBody>
          <a:bodyPr/>
          <a:lstStyle/>
          <a:p>
            <a:endParaRPr lang="en-GB"/>
          </a:p>
        </p:txBody>
      </p:sp>
      <p:sp>
        <p:nvSpPr>
          <p:cNvPr id="59" name="Rectangle 58">
            <a:extLst>
              <a:ext uri="{FF2B5EF4-FFF2-40B4-BE49-F238E27FC236}">
                <a16:creationId xmlns:a16="http://schemas.microsoft.com/office/drawing/2014/main" id="{E788F3A9-AE6B-4F14-BD41-C7441921F4A9}"/>
              </a:ext>
            </a:extLst>
          </p:cNvPr>
          <p:cNvSpPr>
            <a:spLocks noGrp="1"/>
          </p:cNvSpPr>
          <p:nvPr/>
        </p:nvSpPr>
        <p:spPr>
          <a:xfrm>
            <a:off x="442913" y="5164931"/>
            <a:ext cx="8036719" cy="385763"/>
          </a:xfrm>
          <a:prstGeom prst="rect">
            <a:avLst/>
          </a:prstGeom>
          <a:noFill/>
          <a:ln w="0">
            <a:noFill/>
          </a:ln>
        </p:spPr>
        <p:txBody>
          <a:bodyPr anchor="ctr">
            <a:noAutofit/>
          </a:bodyPr>
          <a:lstStyle/>
          <a:p>
            <a:pPr>
              <a:defRPr sz="1425" b="0">
                <a:solidFill>
                  <a:srgbClr val="18334A"/>
                </a:solidFill>
                <a:latin typeface="Bitstream Charter"/>
                <a:ea typeface="Bitstream Charter"/>
                <a:cs typeface="Bitstream Charter"/>
              </a:defRPr>
            </a:pPr>
            <a:r>
              <a:rPr sz="1069">
                <a:solidFill>
                  <a:srgbClr val="18334A"/>
                </a:solidFill>
                <a:latin typeface="Bitstream Charter"/>
                <a:ea typeface="Bitstream Charter"/>
                <a:cs typeface="Bitstream Charter"/>
              </a:rPr>
              <a:t>The work package names become rows. Duration sets each bar’s length. Dependencies determine when the next bar can start.</a:t>
            </a:r>
          </a:p>
        </p:txBody>
      </p:sp>
      <p:sp>
        <p:nvSpPr>
          <p:cNvPr id="61" name="Title 1"/>
          <p:cNvSpPr txBox="1">
            <a:spLocks/>
          </p:cNvSpPr>
          <p:nvPr/>
        </p:nvSpPr>
        <p:spPr>
          <a:xfrm>
            <a:off x="457200" y="274638"/>
            <a:ext cx="7761514" cy="41433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a:t>From a WBS to a Gantt chart</a:t>
            </a:r>
            <a:endParaRPr lang="en-GB" dirty="0"/>
          </a:p>
        </p:txBody>
      </p:sp>
    </p:spTree>
    <p:extLst>
      <p:ext uri="{BB962C8B-B14F-4D97-AF65-F5344CB8AC3E}">
        <p14:creationId xmlns:p14="http://schemas.microsoft.com/office/powerpoint/2010/main" val="1997749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95BEB-1970-3A81-A6A0-C2A5E335FF95}"/>
              </a:ext>
            </a:extLst>
          </p:cNvPr>
          <p:cNvSpPr>
            <a:spLocks noGrp="1"/>
          </p:cNvSpPr>
          <p:nvPr>
            <p:ph type="title"/>
          </p:nvPr>
        </p:nvSpPr>
        <p:spPr/>
        <p:txBody>
          <a:bodyPr/>
          <a:lstStyle/>
          <a:p>
            <a:r>
              <a:rPr lang="en-GB" dirty="0"/>
              <a:t>Real-life example</a:t>
            </a:r>
          </a:p>
        </p:txBody>
      </p:sp>
      <p:sp>
        <p:nvSpPr>
          <p:cNvPr id="4" name="Slide Number Placeholder 3">
            <a:extLst>
              <a:ext uri="{FF2B5EF4-FFF2-40B4-BE49-F238E27FC236}">
                <a16:creationId xmlns:a16="http://schemas.microsoft.com/office/drawing/2014/main" id="{C749954A-C6A4-76F8-A1F5-DC31DF1BC8C0}"/>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pic>
        <p:nvPicPr>
          <p:cNvPr id="6" name="Picture 5">
            <a:extLst>
              <a:ext uri="{FF2B5EF4-FFF2-40B4-BE49-F238E27FC236}">
                <a16:creationId xmlns:a16="http://schemas.microsoft.com/office/drawing/2014/main" id="{97461A93-E644-7607-D5F9-25B3A95CA525}"/>
              </a:ext>
            </a:extLst>
          </p:cNvPr>
          <p:cNvPicPr>
            <a:picLocks noChangeAspect="1"/>
          </p:cNvPicPr>
          <p:nvPr/>
        </p:nvPicPr>
        <p:blipFill>
          <a:blip r:embed="rId2"/>
          <a:stretch>
            <a:fillRect/>
          </a:stretch>
        </p:blipFill>
        <p:spPr>
          <a:xfrm>
            <a:off x="599871" y="1206386"/>
            <a:ext cx="7944258" cy="4445228"/>
          </a:xfrm>
          <a:prstGeom prst="rect">
            <a:avLst/>
          </a:prstGeom>
        </p:spPr>
      </p:pic>
    </p:spTree>
    <p:extLst>
      <p:ext uri="{BB962C8B-B14F-4D97-AF65-F5344CB8AC3E}">
        <p14:creationId xmlns:p14="http://schemas.microsoft.com/office/powerpoint/2010/main" val="4151348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CE5C-3B3B-C08B-A208-8DA11F9DC715}"/>
              </a:ext>
            </a:extLst>
          </p:cNvPr>
          <p:cNvSpPr>
            <a:spLocks noGrp="1"/>
          </p:cNvSpPr>
          <p:nvPr>
            <p:ph type="title"/>
          </p:nvPr>
        </p:nvSpPr>
        <p:spPr>
          <a:xfrm>
            <a:off x="457200" y="274638"/>
            <a:ext cx="8229600" cy="1143000"/>
          </a:xfrm>
        </p:spPr>
        <p:txBody>
          <a:bodyPr anchor="ctr">
            <a:normAutofit/>
          </a:bodyPr>
          <a:lstStyle/>
          <a:p>
            <a:r>
              <a:rPr lang="en-GB" dirty="0"/>
              <a:t>Today’s session</a:t>
            </a:r>
          </a:p>
        </p:txBody>
      </p:sp>
      <p:pic>
        <p:nvPicPr>
          <p:cNvPr id="10" name="Content Placeholder 9">
            <a:extLst>
              <a:ext uri="{FF2B5EF4-FFF2-40B4-BE49-F238E27FC236}">
                <a16:creationId xmlns:a16="http://schemas.microsoft.com/office/drawing/2014/main" id="{0F236A55-3C35-78C1-8D53-B78C921B7C6A}"/>
              </a:ext>
            </a:extLst>
          </p:cNvPr>
          <p:cNvPicPr>
            <a:picLocks noGrp="1" noChangeAspect="1"/>
          </p:cNvPicPr>
          <p:nvPr>
            <p:ph idx="1"/>
          </p:nvPr>
        </p:nvPicPr>
        <p:blipFill>
          <a:blip r:embed="rId2"/>
          <a:stretch>
            <a:fillRect/>
          </a:stretch>
        </p:blipFill>
        <p:spPr>
          <a:xfrm>
            <a:off x="732157" y="1318875"/>
            <a:ext cx="7502668" cy="4220250"/>
          </a:xfrm>
          <a:prstGeom prst="rect">
            <a:avLst/>
          </a:prstGeom>
          <a:noFill/>
        </p:spPr>
      </p:pic>
      <p:sp>
        <p:nvSpPr>
          <p:cNvPr id="4" name="Slide Number Placeholder 3">
            <a:extLst>
              <a:ext uri="{FF2B5EF4-FFF2-40B4-BE49-F238E27FC236}">
                <a16:creationId xmlns:a16="http://schemas.microsoft.com/office/drawing/2014/main" id="{37604721-6A27-5EAF-8010-A52354886850}"/>
              </a:ext>
            </a:extLst>
          </p:cNvPr>
          <p:cNvSpPr>
            <a:spLocks noGrp="1"/>
          </p:cNvSpPr>
          <p:nvPr>
            <p:ph type="sldNum" sz="quarter" idx="12"/>
          </p:nvPr>
        </p:nvSpPr>
        <p:spPr>
          <a:xfrm>
            <a:off x="7956376" y="6380972"/>
            <a:ext cx="730424" cy="340503"/>
          </a:xfrm>
        </p:spPr>
        <p:txBody>
          <a:bodyPr anchor="ctr">
            <a:normAutofit/>
          </a:bodyPr>
          <a:lstStyle/>
          <a:p>
            <a:pPr>
              <a:spcAft>
                <a:spcPts val="600"/>
              </a:spcAft>
              <a:defRPr/>
            </a:pPr>
            <a:fld id="{8DF2D5D7-7669-4457-A70C-96FA064BB9B5}" type="slidenum">
              <a:rPr lang="en-US" altLang="en-US" smtClean="0"/>
              <a:pPr>
                <a:spcAft>
                  <a:spcPts val="600"/>
                </a:spcAft>
                <a:defRPr/>
              </a:pPr>
              <a:t>8</a:t>
            </a:fld>
            <a:endParaRPr lang="en-US" altLang="en-US"/>
          </a:p>
        </p:txBody>
      </p:sp>
    </p:spTree>
    <p:extLst>
      <p:ext uri="{BB962C8B-B14F-4D97-AF65-F5344CB8AC3E}">
        <p14:creationId xmlns:p14="http://schemas.microsoft.com/office/powerpoint/2010/main" val="1952771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chemeClr val="accent6"/>
                </a:solidFill>
                <a:latin typeface="+mn-lt"/>
                <a:cs typeface="Arial Rounded MT Bold" panose="020F0704030504030204" pitchFamily="34" charset="0"/>
              </a:rPr>
              <a:t>Learning</a:t>
            </a:r>
            <a:r>
              <a:rPr lang="en-US" altLang="ja-JP" sz="3200" b="1" dirty="0">
                <a:solidFill>
                  <a:schemeClr val="accent6"/>
                </a:solidFill>
                <a:latin typeface="+mn-lt"/>
                <a:cs typeface="Arial Rounded MT Bold" panose="020F0704030504030204" pitchFamily="34" charset="0"/>
              </a:rPr>
              <a:t> </a:t>
            </a:r>
            <a:r>
              <a:rPr lang="en-US" sz="3200" b="1" dirty="0">
                <a:solidFill>
                  <a:schemeClr val="accent6"/>
                </a:solidFill>
                <a:latin typeface="+mn-lt"/>
                <a:cs typeface="Arial Rounded MT Bold" panose="020F0704030504030204" pitchFamily="34" charset="0"/>
              </a:rPr>
              <a:t>Objectives:</a:t>
            </a:r>
            <a:endParaRPr lang="en-US" altLang="ja-JP" sz="3200" dirty="0">
              <a:solidFill>
                <a:schemeClr val="accent6"/>
              </a:solidFill>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2239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a:lnSpc>
                <a:spcPct val="150000"/>
              </a:lnSpc>
            </a:pPr>
            <a:endParaRPr lang="en-US" sz="2400" dirty="0">
              <a:solidFill>
                <a:srgbClr val="090909"/>
              </a:solidFill>
              <a:cs typeface="Arial" panose="020B0604020202020204" pitchFamily="34" charset="0"/>
            </a:endParaRP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QUAD Chart</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stakeholder analysis </a:t>
            </a:r>
          </a:p>
        </p:txBody>
      </p:sp>
    </p:spTree>
    <p:extLst>
      <p:ext uri="{BB962C8B-B14F-4D97-AF65-F5344CB8AC3E}">
        <p14:creationId xmlns:p14="http://schemas.microsoft.com/office/powerpoint/2010/main" val="2150305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07C6C-0B15-8140-E136-A300B7090294}"/>
              </a:ext>
            </a:extLst>
          </p:cNvPr>
          <p:cNvSpPr>
            <a:spLocks noGrp="1"/>
          </p:cNvSpPr>
          <p:nvPr>
            <p:ph type="title"/>
          </p:nvPr>
        </p:nvSpPr>
        <p:spPr>
          <a:xfrm>
            <a:off x="457200" y="138645"/>
            <a:ext cx="8229600" cy="597817"/>
          </a:xfrm>
        </p:spPr>
        <p:txBody>
          <a:bodyPr>
            <a:normAutofit fontScale="90000"/>
          </a:bodyPr>
          <a:lstStyle/>
          <a:p>
            <a:r>
              <a:rPr lang="en-US" b="1" dirty="0">
                <a:solidFill>
                  <a:schemeClr val="accent6"/>
                </a:solidFill>
              </a:rPr>
              <a:t>Group Activity</a:t>
            </a:r>
          </a:p>
        </p:txBody>
      </p:sp>
      <p:sp>
        <p:nvSpPr>
          <p:cNvPr id="3" name="Content Placeholder 2">
            <a:extLst>
              <a:ext uri="{FF2B5EF4-FFF2-40B4-BE49-F238E27FC236}">
                <a16:creationId xmlns:a16="http://schemas.microsoft.com/office/drawing/2014/main" id="{52D99F25-506D-CE89-0CEA-76DBA595E4AD}"/>
              </a:ext>
            </a:extLst>
          </p:cNvPr>
          <p:cNvSpPr>
            <a:spLocks noGrp="1"/>
          </p:cNvSpPr>
          <p:nvPr>
            <p:ph idx="1"/>
          </p:nvPr>
        </p:nvSpPr>
        <p:spPr>
          <a:xfrm>
            <a:off x="283128" y="922789"/>
            <a:ext cx="8577743" cy="4731391"/>
          </a:xfrm>
        </p:spPr>
        <p:txBody>
          <a:bodyPr>
            <a:normAutofit lnSpcReduction="10000"/>
          </a:bodyPr>
          <a:lstStyle/>
          <a:p>
            <a:pPr marL="0" indent="0">
              <a:buNone/>
            </a:pPr>
            <a:r>
              <a:rPr lang="en-US" dirty="0"/>
              <a:t>In groups 3 or 4, read the case study and answer the following questions. </a:t>
            </a:r>
          </a:p>
          <a:p>
            <a:pPr marL="0" indent="0">
              <a:buNone/>
            </a:pPr>
            <a:endParaRPr lang="en-US" dirty="0"/>
          </a:p>
          <a:p>
            <a:pPr marL="0" indent="0" algn="ctr">
              <a:buNone/>
            </a:pPr>
            <a:r>
              <a:rPr lang="en-GB" sz="1800" b="1" kern="1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Questions</a:t>
            </a:r>
            <a:endParaRPr lang="en-GB" sz="1800" b="1" kern="100" dirty="0">
              <a:solidFill>
                <a:schemeClr val="accent6"/>
              </a:solidFill>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t>Why is developing the app a </a:t>
            </a:r>
            <a:r>
              <a:rPr lang="en-GB" sz="1800" i="1" dirty="0"/>
              <a:t>project</a:t>
            </a:r>
            <a:r>
              <a:rPr lang="en-GB" sz="1800" dirty="0"/>
              <a:t> rather than part of the bakery’s routine operations? </a:t>
            </a:r>
          </a:p>
          <a:p>
            <a:pPr lvl="0"/>
            <a:r>
              <a:rPr lang="en-GB" sz="1800" dirty="0"/>
              <a:t>What work is included in the project’s scope? What is excluded? </a:t>
            </a:r>
          </a:p>
          <a:p>
            <a:pPr lvl="0"/>
            <a:r>
              <a:rPr lang="en-GB" sz="1800" dirty="0"/>
              <a:t>Who are the main stakeholders, and how will the project affect them? </a:t>
            </a:r>
          </a:p>
          <a:p>
            <a:pPr lvl="0"/>
            <a:r>
              <a:rPr lang="en-GB" sz="1800" dirty="0"/>
              <a:t>How could planning help the team launch the app within three months? </a:t>
            </a:r>
          </a:p>
          <a:p>
            <a:pPr lvl="0"/>
            <a:r>
              <a:rPr lang="en-GB" sz="1800" dirty="0"/>
              <a:t>What might happen if the team exceeds the £8,000 budget or misses the launch date? </a:t>
            </a:r>
          </a:p>
          <a:p>
            <a:pPr lvl="0"/>
            <a:r>
              <a:rPr lang="en-GB" sz="1800" dirty="0"/>
              <a:t>Identify two risks to the project and suggest how the team could manage each one.</a:t>
            </a:r>
          </a:p>
          <a:p>
            <a:pPr marL="0" indent="0" algn="ctr">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A61760FD-9D7B-7DF7-0741-B80038399D65}"/>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Tree>
    <p:extLst>
      <p:ext uri="{BB962C8B-B14F-4D97-AF65-F5344CB8AC3E}">
        <p14:creationId xmlns:p14="http://schemas.microsoft.com/office/powerpoint/2010/main" val="3459346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82318-52D8-025F-0178-08051FDBCDA4}"/>
              </a:ext>
            </a:extLst>
          </p:cNvPr>
          <p:cNvSpPr>
            <a:spLocks noGrp="1"/>
          </p:cNvSpPr>
          <p:nvPr>
            <p:ph type="title"/>
          </p:nvPr>
        </p:nvSpPr>
        <p:spPr>
          <a:xfrm>
            <a:off x="457200" y="136525"/>
            <a:ext cx="8229600" cy="631373"/>
          </a:xfrm>
        </p:spPr>
        <p:txBody>
          <a:bodyPr>
            <a:normAutofit fontScale="90000"/>
          </a:bodyPr>
          <a:lstStyle/>
          <a:p>
            <a:r>
              <a:rPr lang="en-GB" sz="4400" b="1" kern="1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Case Study</a:t>
            </a:r>
            <a:endParaRPr lang="en-US" dirty="0">
              <a:solidFill>
                <a:schemeClr val="accent6"/>
              </a:solidFill>
            </a:endParaRPr>
          </a:p>
        </p:txBody>
      </p:sp>
      <p:sp>
        <p:nvSpPr>
          <p:cNvPr id="3" name="Content Placeholder 2">
            <a:extLst>
              <a:ext uri="{FF2B5EF4-FFF2-40B4-BE49-F238E27FC236}">
                <a16:creationId xmlns:a16="http://schemas.microsoft.com/office/drawing/2014/main" id="{AA99B9FB-B23A-AC4A-F513-82B045067777}"/>
              </a:ext>
            </a:extLst>
          </p:cNvPr>
          <p:cNvSpPr>
            <a:spLocks noGrp="1"/>
          </p:cNvSpPr>
          <p:nvPr>
            <p:ph idx="1"/>
          </p:nvPr>
        </p:nvSpPr>
        <p:spPr>
          <a:xfrm>
            <a:off x="457199" y="767898"/>
            <a:ext cx="8360797" cy="3494001"/>
          </a:xfrm>
          <a:ln>
            <a:solidFill>
              <a:schemeClr val="tx2"/>
            </a:solidFill>
          </a:ln>
        </p:spPr>
        <p:txBody>
          <a:bodyPr>
            <a:normAutofit fontScale="62500" lnSpcReduction="20000"/>
          </a:bodyPr>
          <a:lstStyle/>
          <a:p>
            <a:pPr marL="0" indent="0" algn="ctr">
              <a:buNone/>
            </a:pPr>
            <a:endParaRPr lang="en-GB" sz="1800" b="1" kern="100" dirty="0">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r>
              <a:rPr lang="en-GB" dirty="0"/>
              <a:t>Sweet Delights Birmingham is a local bakery that currently takes most orders in person or by phone. To make ordering easier and reach more customers, the owner has approved a project to develop and launch a mobile app. The app will let customers browse the menu, place and pay for orders, join a loyalty programme, and see details of upcoming special events. The project includes designing the app, writing its content, building and testing its features, and launching it for customers. It does not include changes to the bakery’s kitchen or delivery service. The bakery has allocated £8,000 and expects the app to launch within three months (i.e., by end of December 2026). The project team consists of a designer, a developer, a marketing manager, and a content writer. The bakery owner will approve the finished app, while staff will need to receive and prepare orders placed through it.</a:t>
            </a:r>
            <a:endParaRPr lang="en-US" dirty="0"/>
          </a:p>
        </p:txBody>
      </p:sp>
      <p:sp>
        <p:nvSpPr>
          <p:cNvPr id="4" name="Slide Number Placeholder 3">
            <a:extLst>
              <a:ext uri="{FF2B5EF4-FFF2-40B4-BE49-F238E27FC236}">
                <a16:creationId xmlns:a16="http://schemas.microsoft.com/office/drawing/2014/main" id="{10269309-7F22-4EE8-5042-543E43A03244}"/>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Tree>
    <p:extLst>
      <p:ext uri="{BB962C8B-B14F-4D97-AF65-F5344CB8AC3E}">
        <p14:creationId xmlns:p14="http://schemas.microsoft.com/office/powerpoint/2010/main" val="3305107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308D6-5048-7BA2-D91A-DEB45E389953}"/>
            </a:ext>
          </a:extLst>
        </p:cNvPr>
        <p:cNvGrpSpPr/>
        <p:nvPr/>
      </p:nvGrpSpPr>
      <p:grpSpPr>
        <a:xfrm>
          <a:off x="0" y="0"/>
          <a:ext cx="0" cy="0"/>
          <a:chOff x="0" y="0"/>
          <a:chExt cx="0" cy="0"/>
        </a:xfrm>
      </p:grpSpPr>
      <p:sp>
        <p:nvSpPr>
          <p:cNvPr id="4098" name="Rectangle 2">
            <a:extLst>
              <a:ext uri="{FF2B5EF4-FFF2-40B4-BE49-F238E27FC236}">
                <a16:creationId xmlns:a16="http://schemas.microsoft.com/office/drawing/2014/main" id="{F831D2C2-2764-8D77-9A34-35E81335C5B7}"/>
              </a:ext>
            </a:extLst>
          </p:cNvPr>
          <p:cNvSpPr>
            <a:spLocks noGrp="1" noChangeArrowheads="1"/>
          </p:cNvSpPr>
          <p:nvPr>
            <p:ph type="ctrTitle"/>
          </p:nvPr>
        </p:nvSpPr>
        <p:spPr>
          <a:xfrm>
            <a:off x="2091193" y="1669774"/>
            <a:ext cx="6775967" cy="1186892"/>
          </a:xfrm>
        </p:spPr>
        <p:txBody>
          <a:bodyPr rtlCol="0" anchor="t">
            <a:normAutofit fontScale="90000"/>
          </a:bodyPr>
          <a:lstStyle/>
          <a:p>
            <a:pPr fontAlgn="auto">
              <a:lnSpc>
                <a:spcPct val="120000"/>
              </a:lnSpc>
              <a:spcAft>
                <a:spcPts val="0"/>
              </a:spcAft>
              <a:defRPr/>
            </a:pPr>
            <a:br>
              <a:rPr lang="en-US" altLang="en-US" sz="4000" b="1" dirty="0">
                <a:solidFill>
                  <a:schemeClr val="accent6"/>
                </a:solidFill>
              </a:rPr>
            </a:br>
            <a:r>
              <a:rPr lang="en-US" altLang="en-US" sz="4000" b="1" dirty="0">
                <a:solidFill>
                  <a:schemeClr val="accent6"/>
                </a:solidFill>
              </a:rPr>
              <a:t>QUAD Chart and Stakeholder Analysis</a:t>
            </a:r>
          </a:p>
        </p:txBody>
      </p:sp>
    </p:spTree>
    <p:extLst>
      <p:ext uri="{BB962C8B-B14F-4D97-AF65-F5344CB8AC3E}">
        <p14:creationId xmlns:p14="http://schemas.microsoft.com/office/powerpoint/2010/main" val="2409632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315532" y="1046410"/>
            <a:ext cx="8229600" cy="3917032"/>
          </a:xfrm>
        </p:spPr>
        <p:txBody>
          <a:bodyPr/>
          <a:lstStyle/>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A very simple yet powerful tool. Quad Charts are used for a variety of </a:t>
            </a:r>
            <a:r>
              <a:rPr lang="en-GB" altLang="en-US" dirty="0">
                <a:solidFill>
                  <a:schemeClr val="accent6"/>
                </a:solidFill>
                <a:latin typeface="Arial" panose="020B0604020202020204" pitchFamily="34" charset="0"/>
              </a:rPr>
              <a:t>planning</a:t>
            </a:r>
            <a:r>
              <a:rPr lang="en-GB" altLang="en-US" dirty="0">
                <a:solidFill>
                  <a:srgbClr val="FF0000"/>
                </a:solidFill>
                <a:latin typeface="Arial" panose="020B0604020202020204" pitchFamily="34" charset="0"/>
              </a:rPr>
              <a:t> </a:t>
            </a:r>
            <a:r>
              <a:rPr lang="en-GB" altLang="en-US" dirty="0">
                <a:latin typeface="Arial" panose="020B0604020202020204" pitchFamily="34" charset="0"/>
              </a:rPr>
              <a:t>and </a:t>
            </a:r>
            <a:r>
              <a:rPr lang="en-GB" altLang="en-US" dirty="0">
                <a:solidFill>
                  <a:schemeClr val="accent6"/>
                </a:solidFill>
                <a:latin typeface="Arial" panose="020B0604020202020204" pitchFamily="34" charset="0"/>
              </a:rPr>
              <a:t>communication</a:t>
            </a:r>
            <a:r>
              <a:rPr lang="en-GB" altLang="en-US" dirty="0">
                <a:latin typeface="Arial" panose="020B0604020202020204" pitchFamily="34" charset="0"/>
              </a:rPr>
              <a:t> purposes.</a:t>
            </a:r>
          </a:p>
          <a:p>
            <a:pPr eaLnBrk="1" hangingPunct="1">
              <a:buClr>
                <a:srgbClr val="FF0000"/>
              </a:buClr>
              <a:buSzPct val="60000"/>
              <a:buFont typeface="Wingdings" panose="05000000000000000000" pitchFamily="2" charset="2"/>
              <a:buChar char="Ø"/>
            </a:pPr>
            <a:r>
              <a:rPr lang="en-GB" altLang="en-US" dirty="0">
                <a:latin typeface="Arial" panose="020B0604020202020204" pitchFamily="34" charset="0"/>
              </a:rPr>
              <a:t>Used to help us clarify exactly what our project is </a:t>
            </a:r>
            <a:r>
              <a:rPr lang="en-GB" altLang="en-US" dirty="0">
                <a:solidFill>
                  <a:schemeClr val="accent6"/>
                </a:solidFill>
                <a:latin typeface="Arial" panose="020B0604020202020204" pitchFamily="34" charset="0"/>
              </a:rPr>
              <a:t>all about</a:t>
            </a:r>
            <a:endParaRPr lang="en-GB" dirty="0">
              <a:solidFill>
                <a:schemeClr val="accent6"/>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23239963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A7297B-2013-4244-B01A-B6B497D71D6F}"/>
              </a:ext>
            </a:extLst>
          </p:cNvPr>
          <p:cNvSpPr>
            <a:spLocks noGrp="1"/>
          </p:cNvSpPr>
          <p:nvPr>
            <p:ph idx="1"/>
          </p:nvPr>
        </p:nvSpPr>
        <p:spPr>
          <a:xfrm>
            <a:off x="127175" y="534346"/>
            <a:ext cx="8828468" cy="5089214"/>
          </a:xfrm>
        </p:spPr>
        <p:txBody>
          <a:bodyPr>
            <a:normAutofit lnSpcReduction="10000"/>
          </a:bodyPr>
          <a:lstStyle/>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 quad chart is a one-page summary of a project that is </a:t>
            </a:r>
            <a:r>
              <a:rPr kumimoji="0" lang="en-GB" sz="2400" b="0" i="0" u="none" strike="noStrike" kern="1200" cap="none" spc="0" normalizeH="0" baseline="0" noProof="0" dirty="0">
                <a:ln>
                  <a:noFill/>
                </a:ln>
                <a:solidFill>
                  <a:schemeClr val="accent6"/>
                </a:solidFill>
                <a:effectLst/>
                <a:uLnTx/>
                <a:uFillTx/>
                <a:latin typeface="Arial" panose="020B0604020202020204" pitchFamily="34" charset="0"/>
                <a:cs typeface="Arial" panose="020B0604020202020204" pitchFamily="34" charset="0"/>
              </a:rPr>
              <a:t>visual</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as well as </a:t>
            </a:r>
            <a:r>
              <a:rPr kumimoji="0" lang="en-GB" sz="2400" b="0" i="0" u="none" strike="noStrike" kern="1200" cap="none" spc="0" normalizeH="0" baseline="0" noProof="0" dirty="0">
                <a:ln>
                  <a:noFill/>
                </a:ln>
                <a:solidFill>
                  <a:schemeClr val="accent6"/>
                </a:solidFill>
                <a:effectLst/>
                <a:uLnTx/>
                <a:uFillTx/>
                <a:latin typeface="Arial" panose="020B0604020202020204" pitchFamily="34" charset="0"/>
                <a:cs typeface="Arial" panose="020B0604020202020204" pitchFamily="34" charset="0"/>
              </a:rPr>
              <a:t>descriptive.</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chemeClr val="accent6"/>
                </a:solidFill>
                <a:effectLst/>
                <a:uLnTx/>
                <a:uFillTx/>
                <a:latin typeface="Arial" panose="020B0604020202020204" pitchFamily="34" charset="0"/>
                <a:cs typeface="Arial" panose="020B0604020202020204" pitchFamily="34" charset="0"/>
              </a:rPr>
              <a:t>explains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a project is all about.</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helps to </a:t>
            </a:r>
            <a:r>
              <a:rPr kumimoji="0" lang="en-GB" sz="2400" b="0" i="0" u="none" strike="noStrike" kern="1200" cap="none" spc="0" normalizeH="0" baseline="0" noProof="0" dirty="0">
                <a:ln>
                  <a:noFill/>
                </a:ln>
                <a:solidFill>
                  <a:schemeClr val="accent6"/>
                </a:solidFill>
                <a:effectLst/>
                <a:uLnTx/>
                <a:uFillTx/>
                <a:latin typeface="Arial" panose="020B0604020202020204" pitchFamily="34" charset="0"/>
                <a:cs typeface="Arial" panose="020B0604020202020204" pitchFamily="34" charset="0"/>
              </a:rPr>
              <a:t>structure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concept or ideas into manageable pieces so you can define what you do before you start. </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is usually used to </a:t>
            </a:r>
            <a:r>
              <a:rPr kumimoji="0" lang="en-GB" sz="2400" b="0" i="0" u="none" strike="noStrike" kern="1200" cap="none" spc="0" normalizeH="0" baseline="0" noProof="0" dirty="0">
                <a:ln>
                  <a:noFill/>
                </a:ln>
                <a:solidFill>
                  <a:schemeClr val="accent6"/>
                </a:solidFill>
                <a:effectLst/>
                <a:uLnTx/>
                <a:uFillTx/>
                <a:latin typeface="Arial" panose="020B0604020202020204" pitchFamily="34" charset="0"/>
                <a:cs typeface="Arial" panose="020B0604020202020204" pitchFamily="34" charset="0"/>
              </a:rPr>
              <a:t>introduce</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 new product or offer a solution to a problem.</a:t>
            </a: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
                <a:srgbClr val="FF0000"/>
              </a:buClr>
              <a:buSzPct val="60000"/>
              <a:buFont typeface="Wingdings" panose="05000000000000000000" pitchFamily="2" charset="2"/>
              <a:buChar char="Ø"/>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It includes </a:t>
            </a:r>
            <a:r>
              <a:rPr kumimoji="0" lang="en-GB" sz="2400" b="0" i="0" u="none" strike="noStrike" kern="1200" cap="none" spc="0" normalizeH="0" baseline="0" noProof="0" dirty="0">
                <a:ln>
                  <a:noFill/>
                </a:ln>
                <a:solidFill>
                  <a:schemeClr val="accent6"/>
                </a:solidFill>
                <a:effectLst/>
                <a:uLnTx/>
                <a:uFillTx/>
                <a:latin typeface="Arial" panose="020B0604020202020204" pitchFamily="34" charset="0"/>
                <a:cs typeface="Arial" panose="020B0604020202020204" pitchFamily="34" charset="0"/>
              </a:rPr>
              <a:t>Project Scoping, Stakeholders, Desired Outcomes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(Critical Success Factors), and </a:t>
            </a:r>
            <a:r>
              <a:rPr kumimoji="0" lang="en-GB" sz="2400" b="0" i="0" u="none" strike="noStrike" kern="1200" cap="none" spc="0" normalizeH="0" baseline="0" noProof="0" dirty="0">
                <a:ln>
                  <a:noFill/>
                </a:ln>
                <a:solidFill>
                  <a:schemeClr val="accent6"/>
                </a:solidFill>
                <a:effectLst/>
                <a:uLnTx/>
                <a:uFillTx/>
                <a:latin typeface="Arial" panose="020B0604020202020204" pitchFamily="34" charset="0"/>
                <a:cs typeface="Arial" panose="020B0604020202020204" pitchFamily="34" charset="0"/>
              </a:rPr>
              <a:t>measures of Success </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(Secondary Benefits). </a:t>
            </a:r>
            <a:endParaRPr lang="en-GB" sz="2400" dirty="0">
              <a:solidFill>
                <a:srgbClr val="FF0000"/>
              </a:solidFill>
            </a:endParaRPr>
          </a:p>
        </p:txBody>
      </p:sp>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spTree>
    <p:extLst>
      <p:ext uri="{BB962C8B-B14F-4D97-AF65-F5344CB8AC3E}">
        <p14:creationId xmlns:p14="http://schemas.microsoft.com/office/powerpoint/2010/main" val="38068857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QUAD Chart</a:t>
            </a:r>
          </a:p>
        </p:txBody>
      </p:sp>
      <p:graphicFrame>
        <p:nvGraphicFramePr>
          <p:cNvPr id="7" name="Object 3">
            <a:extLst>
              <a:ext uri="{FF2B5EF4-FFF2-40B4-BE49-F238E27FC236}">
                <a16:creationId xmlns:a16="http://schemas.microsoft.com/office/drawing/2014/main" id="{C4E25D5A-BE2C-4A1C-A176-F68C392BED4D}"/>
              </a:ext>
            </a:extLst>
          </p:cNvPr>
          <p:cNvGraphicFramePr>
            <a:graphicFrameLocks noChangeAspect="1"/>
          </p:cNvGraphicFramePr>
          <p:nvPr>
            <p:extLst>
              <p:ext uri="{D42A27DB-BD31-4B8C-83A1-F6EECF244321}">
                <p14:modId xmlns:p14="http://schemas.microsoft.com/office/powerpoint/2010/main" val="3346135574"/>
              </p:ext>
            </p:extLst>
          </p:nvPr>
        </p:nvGraphicFramePr>
        <p:xfrm>
          <a:off x="841528" y="676870"/>
          <a:ext cx="7845272" cy="4927645"/>
        </p:xfrm>
        <a:graphic>
          <a:graphicData uri="http://schemas.openxmlformats.org/presentationml/2006/ole">
            <mc:AlternateContent xmlns:mc="http://schemas.openxmlformats.org/markup-compatibility/2006">
              <mc:Choice xmlns:v="urn:schemas-microsoft-com:vml" Requires="v">
                <p:oleObj name="Document" r:id="rId2" imgW="10033782" imgH="6541725" progId="Word.Document.8">
                  <p:embed/>
                </p:oleObj>
              </mc:Choice>
              <mc:Fallback>
                <p:oleObj name="Document" r:id="rId2" imgW="10033782" imgH="6541725" progId="Word.Document.8">
                  <p:embed/>
                  <p:pic>
                    <p:nvPicPr>
                      <p:cNvPr id="89091"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528" y="676870"/>
                        <a:ext cx="7845272" cy="492764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208904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endParaRPr lang="en-US" altLang="en-US" sz="2800" b="1" dirty="0">
              <a:solidFill>
                <a:srgbClr val="0070C0"/>
              </a:solidFill>
              <a:latin typeface="Arial" panose="020B0604020202020204" pitchFamily="34" charset="0"/>
              <a:cs typeface="Arial" panose="020B0604020202020204" pitchFamily="34" charset="0"/>
            </a:endParaRPr>
          </a:p>
        </p:txBody>
      </p:sp>
      <p:graphicFrame>
        <p:nvGraphicFramePr>
          <p:cNvPr id="6" name="Object 2">
            <a:extLst>
              <a:ext uri="{FF2B5EF4-FFF2-40B4-BE49-F238E27FC236}">
                <a16:creationId xmlns:a16="http://schemas.microsoft.com/office/drawing/2014/main" id="{CAD5AE75-E72D-4652-B66B-62BB3392849C}"/>
              </a:ext>
            </a:extLst>
          </p:cNvPr>
          <p:cNvGraphicFramePr>
            <a:graphicFrameLocks noChangeAspect="1"/>
          </p:cNvGraphicFramePr>
          <p:nvPr>
            <p:extLst>
              <p:ext uri="{D42A27DB-BD31-4B8C-83A1-F6EECF244321}">
                <p14:modId xmlns:p14="http://schemas.microsoft.com/office/powerpoint/2010/main" val="2568448428"/>
              </p:ext>
            </p:extLst>
          </p:nvPr>
        </p:nvGraphicFramePr>
        <p:xfrm>
          <a:off x="147145" y="508706"/>
          <a:ext cx="8749967" cy="5322896"/>
        </p:xfrm>
        <a:graphic>
          <a:graphicData uri="http://schemas.openxmlformats.org/presentationml/2006/ole">
            <mc:AlternateContent xmlns:mc="http://schemas.openxmlformats.org/markup-compatibility/2006">
              <mc:Choice xmlns:v="urn:schemas-microsoft-com:vml" Requires="v">
                <p:oleObj name="Document" r:id="rId2" imgW="10033782" imgH="6578806" progId="Word.Document.8">
                  <p:embed/>
                </p:oleObj>
              </mc:Choice>
              <mc:Fallback>
                <p:oleObj name="Document" r:id="rId2" imgW="10033782" imgH="6578806" progId="Word.Document.8">
                  <p:embed/>
                  <p:pic>
                    <p:nvPicPr>
                      <p:cNvPr id="109571"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45" y="508706"/>
                        <a:ext cx="8749967" cy="5322896"/>
                      </a:xfrm>
                      <a:prstGeom prst="rect">
                        <a:avLst/>
                      </a:prstGeom>
                      <a:noFill/>
                      <a:ln>
                        <a:noFill/>
                      </a:ln>
                      <a:effectLst/>
                    </p:spPr>
                  </p:pic>
                </p:oleObj>
              </mc:Fallback>
            </mc:AlternateContent>
          </a:graphicData>
        </a:graphic>
      </p:graphicFrame>
      <p:sp>
        <p:nvSpPr>
          <p:cNvPr id="8" name="Text Box 4">
            <a:extLst>
              <a:ext uri="{FF2B5EF4-FFF2-40B4-BE49-F238E27FC236}">
                <a16:creationId xmlns:a16="http://schemas.microsoft.com/office/drawing/2014/main" id="{43897FCB-155B-43D7-B3D6-DC247FD11EB9}"/>
              </a:ext>
            </a:extLst>
          </p:cNvPr>
          <p:cNvSpPr txBox="1">
            <a:spLocks noChangeArrowheads="1"/>
          </p:cNvSpPr>
          <p:nvPr/>
        </p:nvSpPr>
        <p:spPr bwMode="auto">
          <a:xfrm>
            <a:off x="246888" y="1563835"/>
            <a:ext cx="418133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WHY</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BEING DONE?</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IS THE RESULT?</a:t>
            </a:r>
          </a:p>
        </p:txBody>
      </p:sp>
      <p:sp>
        <p:nvSpPr>
          <p:cNvPr id="9" name="Rectangle 5">
            <a:extLst>
              <a:ext uri="{FF2B5EF4-FFF2-40B4-BE49-F238E27FC236}">
                <a16:creationId xmlns:a16="http://schemas.microsoft.com/office/drawing/2014/main" id="{A39BD44E-A308-4A2E-8B72-C97901893D9B}"/>
              </a:ext>
            </a:extLst>
          </p:cNvPr>
          <p:cNvSpPr>
            <a:spLocks noChangeArrowheads="1"/>
          </p:cNvSpPr>
          <p:nvPr/>
        </p:nvSpPr>
        <p:spPr bwMode="auto">
          <a:xfrm>
            <a:off x="4685063" y="1563835"/>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WHO</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IS PROJECT FOR?</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BENEFIT</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(OR NOT)?</a:t>
            </a:r>
          </a:p>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WHO WILL IT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INVOLVE</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p:txBody>
      </p:sp>
      <p:sp>
        <p:nvSpPr>
          <p:cNvPr id="10" name="Rectangle 6">
            <a:extLst>
              <a:ext uri="{FF2B5EF4-FFF2-40B4-BE49-F238E27FC236}">
                <a16:creationId xmlns:a16="http://schemas.microsoft.com/office/drawing/2014/main" id="{C008FBB5-600B-484F-976C-3CB7A6EA1563}"/>
              </a:ext>
            </a:extLst>
          </p:cNvPr>
          <p:cNvSpPr>
            <a:spLocks noChangeArrowheads="1"/>
          </p:cNvSpPr>
          <p:nvPr/>
        </p:nvSpPr>
        <p:spPr bwMode="auto">
          <a:xfrm>
            <a:off x="777320" y="3863004"/>
            <a:ext cx="3120471" cy="1431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15000"/>
              </a:spcAft>
              <a:buClrTx/>
              <a:buSzTx/>
              <a:buFontTx/>
              <a:buNone/>
              <a:tabLst/>
              <a:defRPr/>
            </a:pP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GOALS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MAKES THE</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PROJECT A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SUCCESS</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1" name="Rectangle 7">
            <a:extLst>
              <a:ext uri="{FF2B5EF4-FFF2-40B4-BE49-F238E27FC236}">
                <a16:creationId xmlns:a16="http://schemas.microsoft.com/office/drawing/2014/main" id="{33EF7176-1E35-430A-B781-AD8F001B981E}"/>
              </a:ext>
            </a:extLst>
          </p:cNvPr>
          <p:cNvSpPr>
            <a:spLocks noChangeArrowheads="1"/>
          </p:cNvSpPr>
          <p:nvPr/>
        </p:nvSpPr>
        <p:spPr bwMode="auto">
          <a:xfrm>
            <a:off x="4878192" y="3762976"/>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ctr" defTabSz="914400" rtl="0" eaLnBrk="0" fontAlgn="base" latinLnBrk="0" hangingPunct="0">
              <a:lnSpc>
                <a:spcPct val="12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ARE WE FINISHED?</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WHAT CAN BE </a:t>
            </a:r>
            <a:r>
              <a:rPr kumimoji="0" lang="en-GB" altLang="en-US" sz="20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MEASURED</a:t>
            </a: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20000"/>
              </a:lnSpc>
              <a:spcBef>
                <a:spcPct val="2000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HOW DO I </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MEASURE SUCCESS?</a:t>
            </a:r>
          </a:p>
        </p:txBody>
      </p:sp>
    </p:spTree>
    <p:extLst>
      <p:ext uri="{BB962C8B-B14F-4D97-AF65-F5344CB8AC3E}">
        <p14:creationId xmlns:p14="http://schemas.microsoft.com/office/powerpoint/2010/main" val="223693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ssolv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dissolv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utoUpdateAnimBg="0"/>
      <p:bldP spid="9" grpId="0" autoUpdateAnimBg="0"/>
      <p:bldP spid="10" grpId="0" autoUpdateAnimBg="0"/>
      <p:bldP spid="11"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874DE9-9960-843C-854F-6ECE19E0A4FB}"/>
              </a:ext>
            </a:extLst>
          </p:cNvPr>
          <p:cNvPicPr>
            <a:picLocks noChangeAspect="1"/>
          </p:cNvPicPr>
          <p:nvPr/>
        </p:nvPicPr>
        <p:blipFill>
          <a:blip r:embed="rId2"/>
          <a:stretch>
            <a:fillRect/>
          </a:stretch>
        </p:blipFill>
        <p:spPr>
          <a:xfrm>
            <a:off x="0" y="690573"/>
            <a:ext cx="8963025" cy="4952069"/>
          </a:xfrm>
          <a:prstGeom prst="rect">
            <a:avLst/>
          </a:prstGeom>
          <a:noFill/>
        </p:spPr>
      </p:pic>
      <p:sp>
        <p:nvSpPr>
          <p:cNvPr id="4" name="Slide Number Placeholder 3" hidden="1">
            <a:extLst>
              <a:ext uri="{FF2B5EF4-FFF2-40B4-BE49-F238E27FC236}">
                <a16:creationId xmlns:a16="http://schemas.microsoft.com/office/drawing/2014/main" id="{54D9AB89-7947-8CB1-5C30-0735DFBA5074}"/>
              </a:ext>
            </a:extLst>
          </p:cNvPr>
          <p:cNvSpPr>
            <a:spLocks noGrp="1"/>
          </p:cNvSpPr>
          <p:nvPr>
            <p:ph type="sldNum" sz="quarter" idx="12"/>
          </p:nvPr>
        </p:nvSpPr>
        <p:spPr/>
        <p:txBody>
          <a:bodyPr/>
          <a:lstStyle/>
          <a:p>
            <a:pPr>
              <a:spcAft>
                <a:spcPts val="600"/>
              </a:spcAft>
              <a:defRPr/>
            </a:pPr>
            <a:fld id="{8DF2D5D7-7669-4457-A70C-96FA064BB9B5}" type="slidenum">
              <a:rPr lang="en-US" altLang="en-US" smtClean="0"/>
              <a:pPr>
                <a:spcAft>
                  <a:spcPts val="600"/>
                </a:spcAft>
                <a:defRPr/>
              </a:pPr>
              <a:t>17</a:t>
            </a:fld>
            <a:endParaRPr lang="en-US" altLang="en-US"/>
          </a:p>
        </p:txBody>
      </p:sp>
    </p:spTree>
    <p:extLst>
      <p:ext uri="{BB962C8B-B14F-4D97-AF65-F5344CB8AC3E}">
        <p14:creationId xmlns:p14="http://schemas.microsoft.com/office/powerpoint/2010/main" val="1788081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https://moodle.uwtsd.ac.uk/draftfile.php/114850/user/draft/876116955/new%20screenshot.png"/>
          <p:cNvSpPr>
            <a:spLocks noChangeAspect="1" noChangeArrowheads="1"/>
          </p:cNvSpPr>
          <p:nvPr/>
        </p:nvSpPr>
        <p:spPr bwMode="auto">
          <a:xfrm>
            <a:off x="2289394" y="1848240"/>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sp>
        <p:nvSpPr>
          <p:cNvPr id="4" name="AutoShape 4" descr="https://moodle.uwtsd.ac.uk/draftfile.php/114850/user/draft/876116955/new%20screenshot.png"/>
          <p:cNvSpPr>
            <a:spLocks noChangeAspect="1" noChangeArrowheads="1"/>
          </p:cNvSpPr>
          <p:nvPr/>
        </p:nvSpPr>
        <p:spPr bwMode="auto">
          <a:xfrm>
            <a:off x="116682" y="-485775"/>
            <a:ext cx="3107531" cy="280749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graphicFrame>
        <p:nvGraphicFramePr>
          <p:cNvPr id="8" name="Diagram 7"/>
          <p:cNvGraphicFramePr/>
          <p:nvPr>
            <p:extLst>
              <p:ext uri="{D42A27DB-BD31-4B8C-83A1-F6EECF244321}">
                <p14:modId xmlns:p14="http://schemas.microsoft.com/office/powerpoint/2010/main" val="673244309"/>
              </p:ext>
            </p:extLst>
          </p:nvPr>
        </p:nvGraphicFramePr>
        <p:xfrm>
          <a:off x="147145" y="1046441"/>
          <a:ext cx="4059843" cy="3760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3805602099"/>
              </p:ext>
            </p:extLst>
          </p:nvPr>
        </p:nvGraphicFramePr>
        <p:xfrm>
          <a:off x="4700433" y="731520"/>
          <a:ext cx="4089861" cy="45811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2">
            <a:extLst>
              <a:ext uri="{FF2B5EF4-FFF2-40B4-BE49-F238E27FC236}">
                <a16:creationId xmlns:a16="http://schemas.microsoft.com/office/drawing/2014/main" id="{B3CA24F3-D59B-4367-9662-5638ECBCD85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 QUAD Chart</a:t>
            </a:r>
          </a:p>
        </p:txBody>
      </p:sp>
    </p:spTree>
    <p:extLst>
      <p:ext uri="{BB962C8B-B14F-4D97-AF65-F5344CB8AC3E}">
        <p14:creationId xmlns:p14="http://schemas.microsoft.com/office/powerpoint/2010/main" val="12739252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222691D-3DFC-4E28-8409-79FEBF96196D}"/>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7" name="Rectangle 2">
            <a:extLst>
              <a:ext uri="{FF2B5EF4-FFF2-40B4-BE49-F238E27FC236}">
                <a16:creationId xmlns:a16="http://schemas.microsoft.com/office/drawing/2014/main" id="{4CFE622B-FE9C-4989-A2C7-1C794197683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of Starting a Project</a:t>
            </a:r>
          </a:p>
        </p:txBody>
      </p:sp>
      <p:sp>
        <p:nvSpPr>
          <p:cNvPr id="10" name="object 8">
            <a:extLst>
              <a:ext uri="{FF2B5EF4-FFF2-40B4-BE49-F238E27FC236}">
                <a16:creationId xmlns:a16="http://schemas.microsoft.com/office/drawing/2014/main" id="{841F39CF-FF21-46C0-B241-C887CF69EFF7}"/>
              </a:ext>
            </a:extLst>
          </p:cNvPr>
          <p:cNvSpPr txBox="1"/>
          <p:nvPr/>
        </p:nvSpPr>
        <p:spPr>
          <a:xfrm>
            <a:off x="892560" y="828123"/>
            <a:ext cx="5542915" cy="3807453"/>
          </a:xfrm>
          <a:prstGeom prst="rect">
            <a:avLst/>
          </a:prstGeom>
        </p:spPr>
        <p:txBody>
          <a:bodyPr vert="horz" wrap="square" lIns="0" tIns="110490" rIns="0" bIns="0" rtlCol="0">
            <a:spAutoFit/>
          </a:bodyPr>
          <a:lstStyle/>
          <a:p>
            <a:pPr marL="355600" indent="-342900">
              <a:lnSpc>
                <a:spcPct val="100000"/>
              </a:lnSpc>
              <a:spcBef>
                <a:spcPts val="870"/>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Why </a:t>
            </a:r>
            <a:r>
              <a:rPr sz="2400" spc="-5" dirty="0">
                <a:cs typeface="Arial" panose="020B0604020202020204" pitchFamily="34" charset="0"/>
              </a:rPr>
              <a:t>is </a:t>
            </a:r>
            <a:r>
              <a:rPr sz="2400" dirty="0">
                <a:cs typeface="Arial" panose="020B0604020202020204" pitchFamily="34" charset="0"/>
              </a:rPr>
              <a:t>the </a:t>
            </a:r>
            <a:r>
              <a:rPr sz="2400" spc="-10" dirty="0">
                <a:cs typeface="Arial" panose="020B0604020202020204" pitchFamily="34" charset="0"/>
              </a:rPr>
              <a:t>project</a:t>
            </a:r>
            <a:r>
              <a:rPr sz="2400" spc="-20" dirty="0">
                <a:cs typeface="Arial" panose="020B0604020202020204" pitchFamily="34" charset="0"/>
              </a:rPr>
              <a:t> </a:t>
            </a:r>
            <a:r>
              <a:rPr sz="2400" spc="-5" dirty="0">
                <a:cs typeface="Arial" panose="020B0604020202020204" pitchFamily="34" charset="0"/>
              </a:rPr>
              <a:t>needed?</a:t>
            </a:r>
            <a:endParaRPr sz="2400" dirty="0">
              <a:cs typeface="Arial" panose="020B0604020202020204" pitchFamily="34" charset="0"/>
            </a:endParaRPr>
          </a:p>
          <a:p>
            <a:pPr marL="355600" indent="-342900">
              <a:lnSpc>
                <a:spcPct val="100000"/>
              </a:lnSpc>
              <a:spcBef>
                <a:spcPts val="76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By</a:t>
            </a:r>
            <a:r>
              <a:rPr sz="2400" spc="-5" dirty="0">
                <a:cs typeface="Arial" panose="020B0604020202020204" pitchFamily="34" charset="0"/>
              </a:rPr>
              <a:t> </a:t>
            </a:r>
            <a:r>
              <a:rPr sz="2400" dirty="0">
                <a:cs typeface="Arial" panose="020B0604020202020204" pitchFamily="34" charset="0"/>
              </a:rPr>
              <a:t>whom?</a:t>
            </a:r>
          </a:p>
          <a:p>
            <a:pPr marL="342900" indent="-342900">
              <a:lnSpc>
                <a:spcPct val="100000"/>
              </a:lnSpc>
              <a:spcBef>
                <a:spcPts val="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spcBef>
                <a:spcPts val="5"/>
              </a:spcBef>
              <a:buClr>
                <a:srgbClr val="FF0000"/>
              </a:buClr>
              <a:buSzPct val="60000"/>
              <a:buFont typeface="Wingdings" panose="05000000000000000000" pitchFamily="2" charset="2"/>
              <a:buChar char="Ø"/>
              <a:tabLst>
                <a:tab pos="354965" algn="l"/>
                <a:tab pos="355600" algn="l"/>
              </a:tabLst>
            </a:pPr>
            <a:r>
              <a:rPr sz="2400" spc="-20" dirty="0">
                <a:cs typeface="Arial" panose="020B0604020202020204" pitchFamily="34" charset="0"/>
              </a:rPr>
              <a:t>Stakeholders?</a:t>
            </a:r>
            <a:endParaRPr sz="2400" dirty="0">
              <a:cs typeface="Arial" panose="020B0604020202020204" pitchFamily="34" charset="0"/>
            </a:endParaRPr>
          </a:p>
          <a:p>
            <a:pPr marL="811530" lvl="1" indent="-342900">
              <a:lnSpc>
                <a:spcPct val="100000"/>
              </a:lnSpc>
              <a:spcBef>
                <a:spcPts val="685"/>
              </a:spcBef>
              <a:buClr>
                <a:srgbClr val="FF0000"/>
              </a:buClr>
              <a:buSzPct val="60000"/>
              <a:buFont typeface="Wingdings" panose="05000000000000000000" pitchFamily="2" charset="2"/>
              <a:buChar char="Ø"/>
              <a:tabLst>
                <a:tab pos="756920" algn="l"/>
              </a:tabLst>
            </a:pPr>
            <a:r>
              <a:rPr sz="2400" spc="-5" dirty="0">
                <a:cs typeface="Arial" panose="020B0604020202020204" pitchFamily="34" charset="0"/>
              </a:rPr>
              <a:t>Who will</a:t>
            </a:r>
            <a:r>
              <a:rPr sz="2400" spc="5" dirty="0">
                <a:cs typeface="Arial" panose="020B0604020202020204" pitchFamily="34" charset="0"/>
              </a:rPr>
              <a:t> </a:t>
            </a:r>
            <a:r>
              <a:rPr sz="2400" spc="-15" dirty="0">
                <a:cs typeface="Arial" panose="020B0604020202020204" pitchFamily="34" charset="0"/>
              </a:rPr>
              <a:t>benefit?</a:t>
            </a:r>
            <a:endParaRPr sz="2400" dirty="0">
              <a:cs typeface="Arial" panose="020B0604020202020204" pitchFamily="34" charset="0"/>
            </a:endParaRPr>
          </a:p>
          <a:p>
            <a:pPr marL="811530" lvl="1" indent="-342900">
              <a:lnSpc>
                <a:spcPct val="100000"/>
              </a:lnSpc>
              <a:spcBef>
                <a:spcPts val="675"/>
              </a:spcBef>
              <a:buClr>
                <a:srgbClr val="FF0000"/>
              </a:buClr>
              <a:buSzPct val="60000"/>
              <a:buFont typeface="Wingdings" panose="05000000000000000000" pitchFamily="2" charset="2"/>
              <a:buChar char="Ø"/>
              <a:tabLst>
                <a:tab pos="756920" algn="l"/>
              </a:tabLst>
            </a:pPr>
            <a:r>
              <a:rPr sz="2400" spc="-10" dirty="0">
                <a:cs typeface="Arial" panose="020B0604020202020204" pitchFamily="34" charset="0"/>
              </a:rPr>
              <a:t>Who </a:t>
            </a:r>
            <a:r>
              <a:rPr sz="2400" spc="-5" dirty="0">
                <a:cs typeface="Arial" panose="020B0604020202020204" pitchFamily="34" charset="0"/>
              </a:rPr>
              <a:t>will </a:t>
            </a:r>
            <a:r>
              <a:rPr sz="2400" spc="-10" dirty="0">
                <a:cs typeface="Arial" panose="020B0604020202020204" pitchFamily="34" charset="0"/>
              </a:rPr>
              <a:t>influence </a:t>
            </a:r>
            <a:r>
              <a:rPr sz="2400" spc="-5" dirty="0">
                <a:cs typeface="Arial" panose="020B0604020202020204" pitchFamily="34" charset="0"/>
              </a:rPr>
              <a:t>the</a:t>
            </a:r>
            <a:r>
              <a:rPr sz="2400" spc="20" dirty="0">
                <a:cs typeface="Arial" panose="020B0604020202020204" pitchFamily="34" charset="0"/>
              </a:rPr>
              <a:t> </a:t>
            </a:r>
            <a:r>
              <a:rPr sz="2400" spc="-15" dirty="0">
                <a:cs typeface="Arial" panose="020B0604020202020204" pitchFamily="34" charset="0"/>
              </a:rPr>
              <a:t>outcome?</a:t>
            </a:r>
            <a:endParaRPr sz="2400" dirty="0">
              <a:cs typeface="Arial" panose="020B0604020202020204" pitchFamily="34" charset="0"/>
            </a:endParaRPr>
          </a:p>
          <a:p>
            <a:pPr marL="800100" lvl="1" indent="-342900">
              <a:lnSpc>
                <a:spcPct val="100000"/>
              </a:lnSpc>
              <a:spcBef>
                <a:spcPts val="25"/>
              </a:spcBef>
              <a:buClr>
                <a:srgbClr val="FF0000"/>
              </a:buClr>
              <a:buSzPct val="60000"/>
              <a:buFont typeface="Wingdings" panose="05000000000000000000" pitchFamily="2" charset="2"/>
              <a:buChar char="Ø"/>
            </a:pPr>
            <a:endParaRPr sz="2400" dirty="0">
              <a:cs typeface="Arial" panose="020B0604020202020204" pitchFamily="34" charset="0"/>
            </a:endParaRPr>
          </a:p>
          <a:p>
            <a:pPr marL="355600" indent="-342900">
              <a:lnSpc>
                <a:spcPct val="100000"/>
              </a:lnSpc>
              <a:buClr>
                <a:srgbClr val="FF0000"/>
              </a:buClr>
              <a:buSzPct val="60000"/>
              <a:buFont typeface="Wingdings" panose="05000000000000000000" pitchFamily="2" charset="2"/>
              <a:buChar char="Ø"/>
              <a:tabLst>
                <a:tab pos="354965" algn="l"/>
                <a:tab pos="355600" algn="l"/>
              </a:tabLst>
            </a:pPr>
            <a:r>
              <a:rPr sz="2400" spc="-5" dirty="0">
                <a:cs typeface="Arial" panose="020B0604020202020204" pitchFamily="34" charset="0"/>
              </a:rPr>
              <a:t>External</a:t>
            </a:r>
            <a:r>
              <a:rPr sz="2400" spc="-20" dirty="0">
                <a:cs typeface="Arial" panose="020B0604020202020204" pitchFamily="34" charset="0"/>
              </a:rPr>
              <a:t> </a:t>
            </a:r>
            <a:r>
              <a:rPr sz="2400" spc="-15" dirty="0">
                <a:cs typeface="Arial" panose="020B0604020202020204" pitchFamily="34" charset="0"/>
              </a:rPr>
              <a:t>Environment</a:t>
            </a:r>
            <a:endParaRPr sz="2400" dirty="0">
              <a:cs typeface="Arial" panose="020B0604020202020204" pitchFamily="34" charset="0"/>
            </a:endParaRPr>
          </a:p>
          <a:p>
            <a:pPr marL="811530" lvl="1" indent="-342900">
              <a:lnSpc>
                <a:spcPct val="100000"/>
              </a:lnSpc>
              <a:spcBef>
                <a:spcPts val="690"/>
              </a:spcBef>
              <a:buClr>
                <a:srgbClr val="FF0000"/>
              </a:buClr>
              <a:buSzPct val="60000"/>
              <a:buFont typeface="Wingdings" panose="05000000000000000000" pitchFamily="2" charset="2"/>
              <a:buChar char="Ø"/>
              <a:tabLst>
                <a:tab pos="756920" algn="l"/>
              </a:tabLst>
            </a:pPr>
            <a:r>
              <a:rPr sz="2400" spc="-15" dirty="0">
                <a:cs typeface="Arial" panose="020B0604020202020204" pitchFamily="34" charset="0"/>
              </a:rPr>
              <a:t>PESTLE</a:t>
            </a:r>
            <a:endParaRPr sz="2400" dirty="0">
              <a:cs typeface="Arial" panose="020B0604020202020204" pitchFamily="34" charset="0"/>
            </a:endParaRPr>
          </a:p>
        </p:txBody>
      </p:sp>
    </p:spTree>
    <p:extLst>
      <p:ext uri="{BB962C8B-B14F-4D97-AF65-F5344CB8AC3E}">
        <p14:creationId xmlns:p14="http://schemas.microsoft.com/office/powerpoint/2010/main" val="1999834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C73E741-FF38-4A74-A08C-D7AA3C1CDB9D}"/>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2C7F5679-80F2-4CED-A69A-0B0163F3E66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object 8">
            <a:extLst>
              <a:ext uri="{FF2B5EF4-FFF2-40B4-BE49-F238E27FC236}">
                <a16:creationId xmlns:a16="http://schemas.microsoft.com/office/drawing/2014/main" id="{E3B8790B-9BAA-44F7-921F-5FE80993921D}"/>
              </a:ext>
            </a:extLst>
          </p:cNvPr>
          <p:cNvSpPr txBox="1"/>
          <p:nvPr/>
        </p:nvSpPr>
        <p:spPr>
          <a:xfrm>
            <a:off x="407583" y="736000"/>
            <a:ext cx="8453082" cy="4141518"/>
          </a:xfrm>
          <a:prstGeom prst="rect">
            <a:avLst/>
          </a:prstGeom>
        </p:spPr>
        <p:txBody>
          <a:bodyPr vert="horz" wrap="square" lIns="0" tIns="12065" rIns="0" bIns="0" rtlCol="0">
            <a:spAutoFit/>
          </a:bodyPr>
          <a:lstStyle/>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r>
              <a:rPr sz="2400" spc="-20" dirty="0">
                <a:cs typeface="Arial" panose="020B0604020202020204" pitchFamily="34" charset="0"/>
              </a:rPr>
              <a:t>Anyone </a:t>
            </a:r>
            <a:r>
              <a:rPr sz="2400" spc="-5" dirty="0">
                <a:cs typeface="Arial" panose="020B0604020202020204" pitchFamily="34" charset="0"/>
              </a:rPr>
              <a:t>who has in </a:t>
            </a:r>
            <a:r>
              <a:rPr sz="2400" spc="-20" dirty="0">
                <a:cs typeface="Arial" panose="020B0604020202020204" pitchFamily="34" charset="0"/>
              </a:rPr>
              <a:t>interest </a:t>
            </a:r>
            <a:r>
              <a:rPr sz="2400" spc="-5" dirty="0">
                <a:cs typeface="Arial" panose="020B0604020202020204" pitchFamily="34" charset="0"/>
              </a:rPr>
              <a:t>or </a:t>
            </a:r>
            <a:r>
              <a:rPr sz="2400" spc="-20" dirty="0">
                <a:cs typeface="Arial" panose="020B0604020202020204" pitchFamily="34" charset="0"/>
              </a:rPr>
              <a:t>involvement </a:t>
            </a:r>
            <a:r>
              <a:rPr sz="2400" spc="-5" dirty="0">
                <a:cs typeface="Arial" panose="020B0604020202020204" pitchFamily="34" charset="0"/>
              </a:rPr>
              <a:t>on the  </a:t>
            </a:r>
            <a:r>
              <a:rPr sz="2400" spc="-15" dirty="0">
                <a:cs typeface="Arial" panose="020B0604020202020204" pitchFamily="34" charset="0"/>
              </a:rPr>
              <a:t>project</a:t>
            </a:r>
            <a:endParaRPr lang="en-US" sz="2400" spc="-15" dirty="0">
              <a:cs typeface="Arial" panose="020B0604020202020204" pitchFamily="34" charset="0"/>
            </a:endParaRPr>
          </a:p>
          <a:p>
            <a:pPr marL="355600" marR="359410" indent="-342900">
              <a:lnSpc>
                <a:spcPct val="100000"/>
              </a:lnSpc>
              <a:spcBef>
                <a:spcPts val="9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Normally </a:t>
            </a:r>
            <a:r>
              <a:rPr sz="2400" spc="-10" dirty="0">
                <a:cs typeface="Arial" panose="020B0604020202020204" pitchFamily="34" charset="0"/>
              </a:rPr>
              <a:t>bring something </a:t>
            </a:r>
            <a:r>
              <a:rPr sz="2400" spc="-20" dirty="0">
                <a:cs typeface="Arial" panose="020B0604020202020204" pitchFamily="34" charset="0"/>
              </a:rPr>
              <a:t>into </a:t>
            </a:r>
            <a:r>
              <a:rPr sz="2400" spc="-5" dirty="0">
                <a:cs typeface="Arial" panose="020B0604020202020204" pitchFamily="34" charset="0"/>
              </a:rPr>
              <a:t>the </a:t>
            </a:r>
            <a:r>
              <a:rPr sz="2400" spc="-15" dirty="0">
                <a:cs typeface="Arial" panose="020B0604020202020204" pitchFamily="34" charset="0"/>
              </a:rPr>
              <a:t>project </a:t>
            </a:r>
            <a:r>
              <a:rPr sz="2400" spc="-10" dirty="0">
                <a:cs typeface="Arial" panose="020B0604020202020204" pitchFamily="34" charset="0"/>
              </a:rPr>
              <a:t>(finance</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opinions</a:t>
            </a:r>
            <a:r>
              <a:rPr lang="en-US" sz="2400" spc="-10" dirty="0">
                <a:cs typeface="Arial" panose="020B0604020202020204" pitchFamily="34" charset="0"/>
              </a:rPr>
              <a:t> </a:t>
            </a:r>
            <a:r>
              <a:rPr sz="2400" spc="-10" dirty="0">
                <a:cs typeface="Arial" panose="020B0604020202020204" pitchFamily="34" charset="0"/>
              </a:rPr>
              <a:t>/</a:t>
            </a:r>
            <a:r>
              <a:rPr lang="en-US" sz="2400" spc="-10" dirty="0">
                <a:cs typeface="Arial" panose="020B0604020202020204" pitchFamily="34" charset="0"/>
              </a:rPr>
              <a:t> </a:t>
            </a:r>
            <a:r>
              <a:rPr sz="2400" spc="-10" dirty="0">
                <a:cs typeface="Arial" panose="020B0604020202020204" pitchFamily="34" charset="0"/>
              </a:rPr>
              <a:t>ideas) </a:t>
            </a:r>
            <a:r>
              <a:rPr sz="2400" spc="-5" dirty="0">
                <a:cs typeface="Arial" panose="020B0604020202020204" pitchFamily="34" charset="0"/>
              </a:rPr>
              <a:t>and </a:t>
            </a:r>
            <a:r>
              <a:rPr sz="2400" spc="-15" dirty="0">
                <a:cs typeface="Arial" panose="020B0604020202020204" pitchFamily="34" charset="0"/>
              </a:rPr>
              <a:t>expect </a:t>
            </a:r>
            <a:r>
              <a:rPr sz="2400" spc="-10" dirty="0">
                <a:cs typeface="Arial" panose="020B0604020202020204" pitchFamily="34" charset="0"/>
              </a:rPr>
              <a:t>something </a:t>
            </a:r>
            <a:r>
              <a:rPr sz="2400" spc="-5" dirty="0">
                <a:cs typeface="Arial" panose="020B0604020202020204" pitchFamily="34" charset="0"/>
              </a:rPr>
              <a:t>in  </a:t>
            </a:r>
            <a:r>
              <a:rPr sz="2400" spc="-15" dirty="0">
                <a:cs typeface="Arial" panose="020B0604020202020204" pitchFamily="34" charset="0"/>
              </a:rPr>
              <a:t>return</a:t>
            </a:r>
            <a:endParaRPr lang="en-US" sz="2400" spc="-15" dirty="0">
              <a:cs typeface="Arial" panose="020B0604020202020204" pitchFamily="34" charset="0"/>
            </a:endParaRPr>
          </a:p>
          <a:p>
            <a:pPr marL="355600" marR="394335"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endParaRPr sz="2400" dirty="0">
              <a:cs typeface="Arial" panose="020B0604020202020204" pitchFamily="34" charset="0"/>
            </a:endParaRPr>
          </a:p>
          <a:p>
            <a:pPr marL="355600" marR="5080" indent="-342900">
              <a:lnSpc>
                <a:spcPct val="100000"/>
              </a:lnSpc>
              <a:spcBef>
                <a:spcPts val="67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Need </a:t>
            </a:r>
            <a:r>
              <a:rPr sz="2400" spc="-20" dirty="0">
                <a:cs typeface="Arial" panose="020B0604020202020204" pitchFamily="34" charset="0"/>
              </a:rPr>
              <a:t>to understand </a:t>
            </a:r>
            <a:r>
              <a:rPr sz="2400" spc="-25" dirty="0">
                <a:cs typeface="Arial" panose="020B0604020202020204" pitchFamily="34" charset="0"/>
              </a:rPr>
              <a:t>stakeholders </a:t>
            </a:r>
            <a:r>
              <a:rPr sz="2400" u="heavy" spc="-15" dirty="0">
                <a:uFill>
                  <a:solidFill>
                    <a:srgbClr val="000000"/>
                  </a:solidFill>
                </a:uFill>
                <a:cs typeface="Arial" panose="020B0604020202020204" pitchFamily="34" charset="0"/>
              </a:rPr>
              <a:t>whilst defining</a:t>
            </a:r>
            <a:r>
              <a:rPr sz="2400" spc="-15" dirty="0">
                <a:cs typeface="Arial" panose="020B0604020202020204" pitchFamily="34" charset="0"/>
              </a:rPr>
              <a:t> </a:t>
            </a:r>
            <a:r>
              <a:rPr sz="2400" spc="-5" dirty="0">
                <a:cs typeface="Arial" panose="020B0604020202020204" pitchFamily="34" charset="0"/>
              </a:rPr>
              <a:t>the  </a:t>
            </a:r>
            <a:r>
              <a:rPr sz="2400" spc="-15" dirty="0">
                <a:cs typeface="Arial" panose="020B0604020202020204" pitchFamily="34" charset="0"/>
              </a:rPr>
              <a:t>project </a:t>
            </a:r>
            <a:r>
              <a:rPr sz="2400" spc="-5" dirty="0">
                <a:cs typeface="Arial" panose="020B0604020202020204" pitchFamily="34" charset="0"/>
              </a:rPr>
              <a:t>and </a:t>
            </a:r>
            <a:r>
              <a:rPr sz="2400" spc="-10" dirty="0">
                <a:cs typeface="Arial" panose="020B0604020202020204" pitchFamily="34" charset="0"/>
              </a:rPr>
              <a:t>during</a:t>
            </a:r>
            <a:r>
              <a:rPr sz="2400" spc="60" dirty="0">
                <a:cs typeface="Arial" panose="020B0604020202020204" pitchFamily="34" charset="0"/>
              </a:rPr>
              <a:t> </a:t>
            </a:r>
            <a:r>
              <a:rPr sz="2400" spc="-20" dirty="0">
                <a:cs typeface="Arial" panose="020B0604020202020204" pitchFamily="34" charset="0"/>
              </a:rPr>
              <a:t>execution</a:t>
            </a:r>
            <a:r>
              <a:rPr lang="en-US" sz="2400" spc="-20" dirty="0">
                <a:cs typeface="Arial" panose="020B0604020202020204" pitchFamily="34" charset="0"/>
              </a:rPr>
              <a:t> (</a:t>
            </a:r>
            <a:r>
              <a:rPr sz="2400" spc="-10" dirty="0">
                <a:cs typeface="Arial" panose="020B0604020202020204" pitchFamily="34" charset="0"/>
              </a:rPr>
              <a:t>Winstanley</a:t>
            </a:r>
            <a:r>
              <a:rPr lang="en-US" sz="2400" spc="-10" dirty="0">
                <a:cs typeface="Arial" panose="020B0604020202020204" pitchFamily="34" charset="0"/>
              </a:rPr>
              <a:t>, </a:t>
            </a:r>
            <a:r>
              <a:rPr sz="2400" spc="-5" dirty="0">
                <a:cs typeface="Arial" panose="020B0604020202020204" pitchFamily="34" charset="0"/>
              </a:rPr>
              <a:t>1999</a:t>
            </a:r>
            <a:r>
              <a:rPr lang="en-US" sz="2400" spc="-5" dirty="0">
                <a:cs typeface="Arial" panose="020B0604020202020204" pitchFamily="34" charset="0"/>
              </a:rPr>
              <a:t>)</a:t>
            </a:r>
          </a:p>
          <a:p>
            <a:pPr marL="469265">
              <a:lnSpc>
                <a:spcPct val="100000"/>
              </a:lnSpc>
              <a:spcBef>
                <a:spcPts val="605"/>
              </a:spcBef>
              <a:buClr>
                <a:srgbClr val="FF0000"/>
              </a:buClr>
              <a:buSzPct val="61000"/>
            </a:pPr>
            <a:endParaRPr sz="2400" dirty="0">
              <a:cs typeface="Arial" panose="020B0604020202020204" pitchFamily="34" charset="0"/>
            </a:endParaRPr>
          </a:p>
          <a:p>
            <a:pPr marL="355600" marR="202565" indent="-342900">
              <a:lnSpc>
                <a:spcPct val="100000"/>
              </a:lnSpc>
              <a:spcBef>
                <a:spcPts val="645"/>
              </a:spcBef>
              <a:buClr>
                <a:srgbClr val="FF0000"/>
              </a:buClr>
              <a:buSzPct val="61000"/>
              <a:buFont typeface="Wingdings" panose="05000000000000000000" pitchFamily="2" charset="2"/>
              <a:buChar char="Ø"/>
              <a:tabLst>
                <a:tab pos="354965" algn="l"/>
                <a:tab pos="355600" algn="l"/>
              </a:tabLst>
            </a:pPr>
            <a:r>
              <a:rPr sz="2400" spc="-5" dirty="0">
                <a:cs typeface="Arial" panose="020B0604020202020204" pitchFamily="34" charset="0"/>
              </a:rPr>
              <a:t>Good </a:t>
            </a:r>
            <a:r>
              <a:rPr sz="2400" spc="-10" dirty="0">
                <a:cs typeface="Arial" panose="020B0604020202020204" pitchFamily="34" charset="0"/>
              </a:rPr>
              <a:t>definition </a:t>
            </a:r>
            <a:r>
              <a:rPr sz="2400" spc="-5" dirty="0">
                <a:cs typeface="Arial" panose="020B0604020202020204" pitchFamily="34" charset="0"/>
              </a:rPr>
              <a:t>of the </a:t>
            </a:r>
            <a:r>
              <a:rPr sz="2400" spc="-15" dirty="0">
                <a:cs typeface="Arial" panose="020B0604020202020204" pitchFamily="34" charset="0"/>
              </a:rPr>
              <a:t>project </a:t>
            </a:r>
            <a:r>
              <a:rPr sz="2400" spc="-5" dirty="0">
                <a:cs typeface="Arial" panose="020B0604020202020204" pitchFamily="34" charset="0"/>
              </a:rPr>
              <a:t>with main  </a:t>
            </a:r>
            <a:r>
              <a:rPr sz="2400" spc="-25" dirty="0">
                <a:cs typeface="Arial" panose="020B0604020202020204" pitchFamily="34" charset="0"/>
              </a:rPr>
              <a:t>stakeholders </a:t>
            </a:r>
            <a:r>
              <a:rPr sz="2400" spc="-15" dirty="0">
                <a:cs typeface="Arial" panose="020B0604020202020204" pitchFamily="34" charset="0"/>
              </a:rPr>
              <a:t>definitely </a:t>
            </a:r>
            <a:r>
              <a:rPr sz="2400" spc="-20" dirty="0">
                <a:cs typeface="Arial" panose="020B0604020202020204" pitchFamily="34" charset="0"/>
              </a:rPr>
              <a:t>prevents </a:t>
            </a:r>
            <a:r>
              <a:rPr sz="2400" spc="-15" dirty="0">
                <a:cs typeface="Arial" panose="020B0604020202020204" pitchFamily="34" charset="0"/>
              </a:rPr>
              <a:t>problems later</a:t>
            </a:r>
            <a:r>
              <a:rPr sz="2400" spc="175" dirty="0">
                <a:cs typeface="Arial" panose="020B0604020202020204" pitchFamily="34" charset="0"/>
              </a:rPr>
              <a:t> </a:t>
            </a:r>
            <a:r>
              <a:rPr sz="2400" spc="-10" dirty="0">
                <a:cs typeface="Arial" panose="020B0604020202020204" pitchFamily="34" charset="0"/>
              </a:rPr>
              <a:t>on!</a:t>
            </a:r>
            <a:endParaRPr sz="2400" dirty="0">
              <a:cs typeface="Arial" panose="020B0604020202020204" pitchFamily="34" charset="0"/>
            </a:endParaRPr>
          </a:p>
        </p:txBody>
      </p:sp>
    </p:spTree>
    <p:extLst>
      <p:ext uri="{BB962C8B-B14F-4D97-AF65-F5344CB8AC3E}">
        <p14:creationId xmlns:p14="http://schemas.microsoft.com/office/powerpoint/2010/main" val="3965622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9E4F261-A95A-4C59-9A85-919730DFCC3C}"/>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8C5B3664-D6DC-410D-B550-DF6CEC148D63}"/>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Stakeholders: Who are they?</a:t>
            </a:r>
          </a:p>
        </p:txBody>
      </p:sp>
      <p:sp>
        <p:nvSpPr>
          <p:cNvPr id="6" name="Rectangle 3">
            <a:extLst>
              <a:ext uri="{FF2B5EF4-FFF2-40B4-BE49-F238E27FC236}">
                <a16:creationId xmlns:a16="http://schemas.microsoft.com/office/drawing/2014/main" id="{1FAD78F3-B7F7-4E5D-AADF-4496A84ABA79}"/>
              </a:ext>
            </a:extLst>
          </p:cNvPr>
          <p:cNvSpPr>
            <a:spLocks noGrp="1" noChangeArrowheads="1"/>
          </p:cNvSpPr>
          <p:nvPr>
            <p:ph idx="1"/>
          </p:nvPr>
        </p:nvSpPr>
        <p:spPr>
          <a:xfrm>
            <a:off x="288036" y="847344"/>
            <a:ext cx="8567928" cy="4114800"/>
          </a:xfrm>
        </p:spPr>
        <p:txBody>
          <a:bodyPr>
            <a:normAutofit/>
          </a:bodyPr>
          <a:lstStyle/>
          <a:p>
            <a:pPr marL="0" indent="0" eaLnBrk="1" hangingPunct="1">
              <a:buNone/>
            </a:pPr>
            <a:r>
              <a:rPr lang="en-GB" altLang="en-US" sz="2400" dirty="0">
                <a:latin typeface="Arial" panose="020B0604020202020204" pitchFamily="34" charset="0"/>
                <a:cs typeface="Arial" panose="020B0604020202020204" pitchFamily="34" charset="0"/>
              </a:rPr>
              <a:t>The “definition” of stakeholder,</a:t>
            </a:r>
          </a:p>
          <a:p>
            <a:pPr marL="0" indent="0" eaLnBrk="1" hangingPunct="1">
              <a:buNone/>
            </a:pPr>
            <a:r>
              <a:rPr lang="en-GB" altLang="en-US" sz="2400" dirty="0">
                <a:latin typeface="Arial" panose="020B0604020202020204" pitchFamily="34" charset="0"/>
                <a:cs typeface="Arial" panose="020B0604020202020204" pitchFamily="34" charset="0"/>
              </a:rPr>
              <a:t>A stakeholder is </a:t>
            </a:r>
            <a:r>
              <a:rPr lang="en-US" altLang="en-US" sz="2400" i="1" dirty="0">
                <a:solidFill>
                  <a:schemeClr val="accent6"/>
                </a:solidFill>
                <a:latin typeface="Arial" panose="020B0604020202020204" pitchFamily="34" charset="0"/>
                <a:cs typeface="Arial" panose="020B0604020202020204" pitchFamily="34" charset="0"/>
              </a:rPr>
              <a:t>“anybody who is affected/impacted by what you are trying to do”. </a:t>
            </a:r>
            <a:r>
              <a:rPr lang="en-US" altLang="en-US" sz="2400" dirty="0">
                <a:latin typeface="Arial" panose="020B0604020202020204" pitchFamily="34" charset="0"/>
                <a:cs typeface="Arial" panose="020B0604020202020204" pitchFamily="34" charset="0"/>
              </a:rPr>
              <a:t>It is usually taken to infer that it </a:t>
            </a:r>
            <a:r>
              <a:rPr lang="en-US" altLang="en-US" sz="2400" dirty="0">
                <a:solidFill>
                  <a:schemeClr val="accent6"/>
                </a:solidFill>
                <a:latin typeface="Arial" panose="020B0604020202020204" pitchFamily="34" charset="0"/>
                <a:cs typeface="Arial" panose="020B0604020202020204" pitchFamily="34" charset="0"/>
              </a:rPr>
              <a:t>primarily</a:t>
            </a:r>
            <a:r>
              <a:rPr lang="en-US" altLang="en-US" sz="2400" dirty="0">
                <a:solidFill>
                  <a:srgbClr val="FF0000"/>
                </a:solidFill>
                <a:latin typeface="Arial" panose="020B0604020202020204" pitchFamily="34" charset="0"/>
                <a:cs typeface="Arial" panose="020B0604020202020204" pitchFamily="34" charset="0"/>
              </a:rPr>
              <a:t> </a:t>
            </a:r>
            <a:r>
              <a:rPr lang="en-US" altLang="en-US" sz="2400" dirty="0">
                <a:solidFill>
                  <a:schemeClr val="accent6"/>
                </a:solidFill>
                <a:latin typeface="Arial" panose="020B0604020202020204" pitchFamily="34" charset="0"/>
                <a:cs typeface="Arial" panose="020B0604020202020204" pitchFamily="34" charset="0"/>
              </a:rPr>
              <a:t>includes those people who are affected by the project; and therefore have an interest in it</a:t>
            </a:r>
            <a:r>
              <a:rPr lang="en-US" altLang="en-US" sz="2400" dirty="0">
                <a:latin typeface="Arial" panose="020B0604020202020204" pitchFamily="34" charset="0"/>
                <a:cs typeface="Arial" panose="020B0604020202020204" pitchFamily="34" charset="0"/>
              </a:rPr>
              <a:t>.</a:t>
            </a:r>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901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8236F71-01DC-477C-8714-1710C049E621}"/>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CCF8946B-32EA-4F0D-8C22-8053E8CD53DC}"/>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Management</a:t>
            </a:r>
          </a:p>
        </p:txBody>
      </p:sp>
      <p:sp>
        <p:nvSpPr>
          <p:cNvPr id="6" name="Content Placeholder 2">
            <a:extLst>
              <a:ext uri="{FF2B5EF4-FFF2-40B4-BE49-F238E27FC236}">
                <a16:creationId xmlns:a16="http://schemas.microsoft.com/office/drawing/2014/main" id="{6EC12E5B-CA7F-4DCC-AAB8-660A38A5E1EA}"/>
              </a:ext>
            </a:extLst>
          </p:cNvPr>
          <p:cNvSpPr>
            <a:spLocks noGrp="1"/>
          </p:cNvSpPr>
          <p:nvPr>
            <p:ph idx="1"/>
          </p:nvPr>
        </p:nvSpPr>
        <p:spPr>
          <a:xfrm>
            <a:off x="147145" y="731950"/>
            <a:ext cx="8763000" cy="5059363"/>
          </a:xfrm>
        </p:spPr>
        <p:txBody>
          <a:bodyPr>
            <a:normAutofit/>
          </a:bodyPr>
          <a:lstStyle/>
          <a:p>
            <a:pPr marL="0" indent="0">
              <a:spcBef>
                <a:spcPts val="0"/>
              </a:spcBef>
              <a:buNone/>
            </a:pPr>
            <a:r>
              <a:rPr lang="en-US" sz="2400" dirty="0">
                <a:latin typeface="Arial" panose="020B0604020202020204" pitchFamily="34" charset="0"/>
                <a:cs typeface="Arial" panose="020B0604020202020204" pitchFamily="34" charset="0"/>
              </a:rPr>
              <a:t>Management of relationships with beneficiaries or groups to anticipate support or opposition in the implementation of a project</a:t>
            </a:r>
          </a:p>
          <a:p>
            <a:pPr marL="0" indent="0">
              <a:spcBef>
                <a:spcPts val="0"/>
              </a:spcBef>
              <a:buNone/>
            </a:pPr>
            <a:endParaRPr lang="en-US" sz="2400" dirty="0">
              <a:latin typeface="Arial" panose="020B0604020202020204" pitchFamily="34" charset="0"/>
              <a:cs typeface="Arial" panose="020B0604020202020204" pitchFamily="34" charset="0"/>
            </a:endParaRP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Develop strategies to increase supportive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Decrease opposing actions</a:t>
            </a:r>
          </a:p>
          <a:p>
            <a:pPr marL="1257300">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Creating positive relationships</a:t>
            </a:r>
          </a:p>
          <a:p>
            <a:pPr marL="0" indent="0">
              <a:spcBef>
                <a:spcPts val="0"/>
              </a:spcBef>
              <a:buNone/>
            </a:pPr>
            <a:endParaRPr lang="en-US" sz="2400" dirty="0">
              <a:latin typeface="Arial" panose="020B0604020202020204" pitchFamily="34" charset="0"/>
              <a:cs typeface="Arial" panose="020B0604020202020204" pitchFamily="34" charset="0"/>
            </a:endParaRPr>
          </a:p>
          <a:p>
            <a:pPr marL="55563" indent="-55563">
              <a:spcBef>
                <a:spcPts val="0"/>
              </a:spcBef>
              <a:buNone/>
            </a:pPr>
            <a:endParaRPr lang="en-US" sz="2800" dirty="0"/>
          </a:p>
          <a:p>
            <a:pPr marL="0" indent="0">
              <a:spcBef>
                <a:spcPts val="0"/>
              </a:spcBef>
              <a:buNone/>
            </a:pPr>
            <a:endParaRPr lang="en-US" sz="2800" dirty="0"/>
          </a:p>
        </p:txBody>
      </p:sp>
    </p:spTree>
    <p:extLst>
      <p:ext uri="{BB962C8B-B14F-4D97-AF65-F5344CB8AC3E}">
        <p14:creationId xmlns:p14="http://schemas.microsoft.com/office/powerpoint/2010/main" val="3619317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E92F8E-E445-4E82-AF07-3036F1698C82}"/>
              </a:ext>
            </a:extLst>
          </p:cNvPr>
          <p:cNvSpPr>
            <a:spLocks noGrp="1"/>
          </p:cNvSpPr>
          <p:nvPr>
            <p:ph idx="1"/>
          </p:nvPr>
        </p:nvSpPr>
        <p:spPr>
          <a:xfrm>
            <a:off x="219456" y="896112"/>
            <a:ext cx="8814816" cy="4590287"/>
          </a:xfrm>
        </p:spPr>
        <p:txBody>
          <a:bodyPr>
            <a:normAutofit fontScale="70000" lnSpcReduction="20000"/>
          </a:bodyPr>
          <a:lstStyle/>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highly interested people (Manage Closely)</a:t>
            </a:r>
            <a:r>
              <a:rPr lang="en-US" b="0" i="0" dirty="0">
                <a:solidFill>
                  <a:srgbClr val="333333"/>
                </a:solidFill>
                <a:effectLst/>
                <a:latin typeface="ProximaNova-n4"/>
              </a:rPr>
              <a:t>: you must fully engage these people, and make the greatest efforts to satisfy them.</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High power, less interested people (Keep Satisfied)</a:t>
            </a:r>
            <a:r>
              <a:rPr lang="en-US" b="0" i="0" dirty="0">
                <a:solidFill>
                  <a:srgbClr val="333333"/>
                </a:solidFill>
                <a:effectLst/>
                <a:latin typeface="ProximaNova-n4"/>
              </a:rPr>
              <a:t>: put enough work in with these people to keep them satisfied, but not so much that they become bored with your message.</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highly interested people (Keep Informed)</a:t>
            </a:r>
            <a:r>
              <a:rPr lang="en-US" b="0" i="0" dirty="0">
                <a:solidFill>
                  <a:srgbClr val="333333"/>
                </a:solidFill>
                <a:effectLst/>
                <a:latin typeface="ProximaNova-n4"/>
              </a:rPr>
              <a:t>: adequately inform these people, and talk to them to ensure that no major issues are arising. People in this category can often be very helpful with the detail of your project.</a:t>
            </a:r>
          </a:p>
          <a:p>
            <a:pPr algn="l" fontAlgn="base">
              <a:buClr>
                <a:srgbClr val="FF0000"/>
              </a:buClr>
              <a:buSzPct val="63000"/>
              <a:buFont typeface="Wingdings" panose="05000000000000000000" pitchFamily="2" charset="2"/>
              <a:buChar char="Ø"/>
            </a:pPr>
            <a:endParaRPr lang="en-US" b="0" i="0" dirty="0">
              <a:solidFill>
                <a:srgbClr val="333333"/>
              </a:solidFill>
              <a:effectLst/>
              <a:latin typeface="ProximaNova-n4"/>
            </a:endParaRPr>
          </a:p>
          <a:p>
            <a:pPr algn="l" fontAlgn="base">
              <a:buClr>
                <a:srgbClr val="FF0000"/>
              </a:buClr>
              <a:buSzPct val="63000"/>
              <a:buFont typeface="Wingdings" panose="05000000000000000000" pitchFamily="2" charset="2"/>
              <a:buChar char="Ø"/>
            </a:pPr>
            <a:r>
              <a:rPr lang="en-US" b="1" i="0" dirty="0">
                <a:solidFill>
                  <a:srgbClr val="333333"/>
                </a:solidFill>
                <a:effectLst/>
                <a:latin typeface="inherit"/>
              </a:rPr>
              <a:t>Low power, less interested people (Monitor)</a:t>
            </a:r>
            <a:r>
              <a:rPr lang="en-US" b="0" i="0" dirty="0">
                <a:solidFill>
                  <a:srgbClr val="333333"/>
                </a:solidFill>
                <a:effectLst/>
                <a:latin typeface="ProximaNova-n4"/>
              </a:rPr>
              <a:t>: again, monitor these people, but don’t bore them with excessive communication.</a:t>
            </a:r>
          </a:p>
          <a:p>
            <a:pPr marL="0" indent="0">
              <a:buNone/>
            </a:pPr>
            <a:endParaRPr lang="en-GB" dirty="0"/>
          </a:p>
        </p:txBody>
      </p:sp>
      <p:sp>
        <p:nvSpPr>
          <p:cNvPr id="4" name="Slide Number Placeholder 3">
            <a:extLst>
              <a:ext uri="{FF2B5EF4-FFF2-40B4-BE49-F238E27FC236}">
                <a16:creationId xmlns:a16="http://schemas.microsoft.com/office/drawing/2014/main" id="{F4E604C2-B1DE-4BE7-BC38-20BBA866C448}"/>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45977FFD-831A-40AC-BC04-7D001A1D7E48}"/>
              </a:ext>
            </a:extLst>
          </p:cNvPr>
          <p:cNvSpPr>
            <a:spLocks noGrp="1" noChangeArrowheads="1"/>
          </p:cNvSpPr>
          <p:nvPr>
            <p:ph type="title"/>
          </p:nvPr>
        </p:nvSpPr>
        <p:spPr>
          <a:xfrm>
            <a:off x="457200" y="274638"/>
            <a:ext cx="8229600" cy="557466"/>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Strategies - Stakeholders</a:t>
            </a:r>
          </a:p>
        </p:txBody>
      </p:sp>
    </p:spTree>
    <p:extLst>
      <p:ext uri="{BB962C8B-B14F-4D97-AF65-F5344CB8AC3E}">
        <p14:creationId xmlns:p14="http://schemas.microsoft.com/office/powerpoint/2010/main" val="39551767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7BBB066-FB7E-49DD-B856-42F1136BCB72}"/>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9AFE4D00-AB0B-499C-B877-999C50301A27}"/>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Examples of Stakeholders</a:t>
            </a:r>
          </a:p>
        </p:txBody>
      </p:sp>
      <p:graphicFrame>
        <p:nvGraphicFramePr>
          <p:cNvPr id="6" name="Table 5">
            <a:extLst>
              <a:ext uri="{FF2B5EF4-FFF2-40B4-BE49-F238E27FC236}">
                <a16:creationId xmlns:a16="http://schemas.microsoft.com/office/drawing/2014/main" id="{6308F7EA-365F-4B38-913D-E69D0A54464A}"/>
              </a:ext>
            </a:extLst>
          </p:cNvPr>
          <p:cNvGraphicFramePr>
            <a:graphicFrameLocks noGrp="1"/>
          </p:cNvGraphicFramePr>
          <p:nvPr>
            <p:extLst>
              <p:ext uri="{D42A27DB-BD31-4B8C-83A1-F6EECF244321}">
                <p14:modId xmlns:p14="http://schemas.microsoft.com/office/powerpoint/2010/main" val="3169173861"/>
              </p:ext>
            </p:extLst>
          </p:nvPr>
        </p:nvGraphicFramePr>
        <p:xfrm>
          <a:off x="177624" y="777240"/>
          <a:ext cx="8839201" cy="4577080"/>
        </p:xfrm>
        <a:graphic>
          <a:graphicData uri="http://schemas.openxmlformats.org/drawingml/2006/table">
            <a:tbl>
              <a:tblPr firstRow="1" bandRow="1">
                <a:tableStyleId>{5940675A-B579-460E-94D1-54222C63F5DA}</a:tableStyleId>
              </a:tblPr>
              <a:tblGrid>
                <a:gridCol w="2209800">
                  <a:extLst>
                    <a:ext uri="{9D8B030D-6E8A-4147-A177-3AD203B41FA5}">
                      <a16:colId xmlns:a16="http://schemas.microsoft.com/office/drawing/2014/main" val="20000"/>
                    </a:ext>
                  </a:extLst>
                </a:gridCol>
                <a:gridCol w="23622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209801">
                  <a:extLst>
                    <a:ext uri="{9D8B030D-6E8A-4147-A177-3AD203B41FA5}">
                      <a16:colId xmlns:a16="http://schemas.microsoft.com/office/drawing/2014/main" val="20003"/>
                    </a:ext>
                  </a:extLst>
                </a:gridCol>
              </a:tblGrid>
              <a:tr h="370840">
                <a:tc>
                  <a:txBody>
                    <a:bodyPr/>
                    <a:lstStyle/>
                    <a:p>
                      <a:pPr algn="ctr"/>
                      <a:r>
                        <a:rPr lang="en-US" sz="1800" b="1" dirty="0">
                          <a:latin typeface="Arial" panose="020B0604020202020204" pitchFamily="34" charset="0"/>
                          <a:cs typeface="Arial" panose="020B0604020202020204" pitchFamily="34" charset="0"/>
                        </a:rPr>
                        <a:t>Private Sector</a:t>
                      </a:r>
                    </a:p>
                  </a:txBody>
                  <a:tcPr anchor="ctr"/>
                </a:tc>
                <a:tc>
                  <a:txBody>
                    <a:bodyPr/>
                    <a:lstStyle/>
                    <a:p>
                      <a:pPr algn="ctr"/>
                      <a:r>
                        <a:rPr lang="en-US" sz="1800" b="1" dirty="0">
                          <a:latin typeface="Arial" panose="020B0604020202020204" pitchFamily="34" charset="0"/>
                          <a:cs typeface="Arial" panose="020B0604020202020204" pitchFamily="34" charset="0"/>
                        </a:rPr>
                        <a:t>Public Sector</a:t>
                      </a:r>
                    </a:p>
                  </a:txBody>
                  <a:tcPr anchor="ctr"/>
                </a:tc>
                <a:tc>
                  <a:txBody>
                    <a:bodyPr/>
                    <a:lstStyle/>
                    <a:p>
                      <a:pPr algn="ctr"/>
                      <a:r>
                        <a:rPr lang="en-US" sz="1800" b="1" dirty="0">
                          <a:latin typeface="Arial" panose="020B0604020202020204" pitchFamily="34" charset="0"/>
                          <a:cs typeface="Arial" panose="020B0604020202020204" pitchFamily="34" charset="0"/>
                        </a:rPr>
                        <a:t>Civil Society</a:t>
                      </a:r>
                    </a:p>
                  </a:txBody>
                  <a:tcPr anchor="ctr"/>
                </a:tc>
                <a:tc>
                  <a:txBody>
                    <a:bodyPr/>
                    <a:lstStyle/>
                    <a:p>
                      <a:pPr algn="ctr"/>
                      <a:r>
                        <a:rPr lang="en-US" sz="1800" b="1" dirty="0">
                          <a:latin typeface="Arial" panose="020B0604020202020204" pitchFamily="34" charset="0"/>
                          <a:cs typeface="Arial" panose="020B0604020202020204" pitchFamily="34" charset="0"/>
                        </a:rPr>
                        <a:t>Sectoral Groups</a:t>
                      </a:r>
                    </a:p>
                  </a:txBody>
                  <a:tcPr anchor="ctr"/>
                </a:tc>
                <a:extLst>
                  <a:ext uri="{0D108BD9-81ED-4DB2-BD59-A6C34878D82A}">
                    <a16:rowId xmlns:a16="http://schemas.microsoft.com/office/drawing/2014/main" val="10000"/>
                  </a:ext>
                </a:extLst>
              </a:tr>
              <a:tr h="370840">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Corporations and Businesses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Business associations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Professional</a:t>
                      </a:r>
                      <a:r>
                        <a:rPr lang="en-US" sz="1800" baseline="0" dirty="0">
                          <a:latin typeface="Arial" panose="020B0604020202020204" pitchFamily="34" charset="0"/>
                          <a:cs typeface="Arial" panose="020B0604020202020204" pitchFamily="34" charset="0"/>
                        </a:rPr>
                        <a:t> bodies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Financial institutions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Business leaders</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Corporate foundations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Ministries/Cabinet</a:t>
                      </a:r>
                      <a:r>
                        <a:rPr lang="en-US" sz="1800" baseline="0" dirty="0">
                          <a:latin typeface="Arial" panose="020B0604020202020204" pitchFamily="34" charset="0"/>
                          <a:cs typeface="Arial" panose="020B0604020202020204" pitchFamily="34" charset="0"/>
                        </a:rPr>
                        <a:t> Secretaries (executive)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Civil servants (bureaucracy)</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Elected representatives (legislature)</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Local government units/councils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Military and</a:t>
                      </a:r>
                      <a:r>
                        <a:rPr lang="en-US" sz="1800" baseline="0" dirty="0">
                          <a:latin typeface="Arial" panose="020B0604020202020204" pitchFamily="34" charset="0"/>
                          <a:cs typeface="Arial" panose="020B0604020202020204" pitchFamily="34" charset="0"/>
                        </a:rPr>
                        <a:t> Police</a:t>
                      </a:r>
                    </a:p>
                    <a:p>
                      <a:pPr marL="285750" indent="-285750">
                        <a:buClr>
                          <a:srgbClr val="FF0000"/>
                        </a:buClr>
                        <a:buSzPct val="61000"/>
                        <a:buFont typeface="Wingdings" panose="05000000000000000000" pitchFamily="2" charset="2"/>
                        <a:buChar char="Ø"/>
                      </a:pPr>
                      <a:r>
                        <a:rPr lang="en-US" sz="1800" baseline="0" dirty="0">
                          <a:latin typeface="Arial" panose="020B0604020202020204" pitchFamily="34" charset="0"/>
                          <a:cs typeface="Arial" panose="020B0604020202020204" pitchFamily="34" charset="0"/>
                        </a:rPr>
                        <a:t>International bodies (UN, ADB etc.)</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Media</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Religious units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Schools and universities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Social movements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Trade unions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People’s organizations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National NGOs</a:t>
                      </a:r>
                    </a:p>
                    <a:p>
                      <a:pPr marL="285750" indent="-285750">
                        <a:buClr>
                          <a:srgbClr val="FF0000"/>
                        </a:buClr>
                        <a:buSzPct val="61000"/>
                        <a:buFont typeface="Wingdings" panose="05000000000000000000" pitchFamily="2" charset="2"/>
                        <a:buChar char="Ø"/>
                      </a:pPr>
                      <a:r>
                        <a:rPr lang="en-US" sz="1800" dirty="0">
                          <a:latin typeface="Arial" panose="020B0604020202020204" pitchFamily="34" charset="0"/>
                          <a:cs typeface="Arial" panose="020B0604020202020204" pitchFamily="34" charset="0"/>
                        </a:rPr>
                        <a:t>International NGOs</a:t>
                      </a:r>
                    </a:p>
                    <a:p>
                      <a:pPr marL="285750" indent="-285750">
                        <a:buClr>
                          <a:srgbClr val="FF0000"/>
                        </a:buClr>
                        <a:buSzPct val="61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tc>
                  <a:txBody>
                    <a:bodyPr/>
                    <a:lstStyle/>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Consumers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Women</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Farmers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Students</a:t>
                      </a:r>
                    </a:p>
                    <a:p>
                      <a:pPr marL="285750" indent="-285750">
                        <a:buClr>
                          <a:srgbClr val="FF0000"/>
                        </a:buClr>
                        <a:buSzPct val="62000"/>
                        <a:buFont typeface="Wingdings" panose="05000000000000000000" pitchFamily="2" charset="2"/>
                        <a:buChar char="Ø"/>
                      </a:pPr>
                      <a:r>
                        <a:rPr lang="en-US" sz="1800" dirty="0">
                          <a:latin typeface="Arial" panose="020B0604020202020204" pitchFamily="34" charset="0"/>
                          <a:cs typeface="Arial" panose="020B0604020202020204" pitchFamily="34" charset="0"/>
                        </a:rPr>
                        <a:t>Youth</a:t>
                      </a:r>
                    </a:p>
                    <a:p>
                      <a:pPr marL="285750" indent="-285750">
                        <a:buClr>
                          <a:srgbClr val="FF0000"/>
                        </a:buClr>
                        <a:buSzPct val="62000"/>
                        <a:buFont typeface="Wingdings" panose="05000000000000000000" pitchFamily="2" charset="2"/>
                        <a:buChar char="Ø"/>
                      </a:pPr>
                      <a:r>
                        <a:rPr lang="en-US" sz="1800" i="1" baseline="0" dirty="0">
                          <a:latin typeface="Arial" panose="020B0604020202020204" pitchFamily="34" charset="0"/>
                          <a:cs typeface="Arial" panose="020B0604020202020204" pitchFamily="34" charset="0"/>
                        </a:rPr>
                        <a:t>Others</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2565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B8FB30-7620-480C-8D5E-DD78E3743362}"/>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6B92A615-4071-4E9B-8CF6-5ACF70FB4D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Analysis Framework</a:t>
            </a:r>
          </a:p>
        </p:txBody>
      </p:sp>
      <p:sp>
        <p:nvSpPr>
          <p:cNvPr id="6" name="Content Placeholder 2">
            <a:extLst>
              <a:ext uri="{FF2B5EF4-FFF2-40B4-BE49-F238E27FC236}">
                <a16:creationId xmlns:a16="http://schemas.microsoft.com/office/drawing/2014/main" id="{06337510-918A-43FD-B718-160F3A866A93}"/>
              </a:ext>
            </a:extLst>
          </p:cNvPr>
          <p:cNvSpPr>
            <a:spLocks noGrp="1"/>
          </p:cNvSpPr>
          <p:nvPr>
            <p:ph idx="1"/>
          </p:nvPr>
        </p:nvSpPr>
        <p:spPr>
          <a:xfrm>
            <a:off x="228600" y="638233"/>
            <a:ext cx="8788225" cy="5135563"/>
          </a:xfrm>
        </p:spPr>
        <p:txBody>
          <a:bodyPr>
            <a:normAutofit/>
          </a:bodyPr>
          <a:lstStyle/>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Different groups of people perceive problems differently</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2000"/>
              <a:buFont typeface="Wingdings" panose="05000000000000000000" pitchFamily="2" charset="2"/>
              <a:buChar char="Ø"/>
            </a:pPr>
            <a:r>
              <a:rPr lang="en-US" sz="2400" dirty="0">
                <a:latin typeface="Arial" panose="020B0604020202020204" pitchFamily="34" charset="0"/>
                <a:cs typeface="Arial" panose="020B0604020202020204" pitchFamily="34" charset="0"/>
              </a:rPr>
              <a:t>Communication and exchange of these perceptions are critical to foster a better understanding</a:t>
            </a:r>
          </a:p>
          <a:p>
            <a:pPr marL="0" indent="0">
              <a:spcBef>
                <a:spcPts val="0"/>
              </a:spcBef>
              <a:buClr>
                <a:srgbClr val="FF0000"/>
              </a:buClr>
              <a:buSzPct val="62000"/>
              <a:buNone/>
            </a:pPr>
            <a:endParaRPr lang="en-US" sz="2400" dirty="0">
              <a:latin typeface="Arial" panose="020B0604020202020204" pitchFamily="34" charset="0"/>
              <a:cs typeface="Arial" panose="020B0604020202020204" pitchFamily="34" charset="0"/>
            </a:endParaRPr>
          </a:p>
          <a:p>
            <a:pPr marL="0" indent="0">
              <a:spcBef>
                <a:spcPts val="0"/>
              </a:spcBef>
              <a:buClr>
                <a:srgbClr val="FF0000"/>
              </a:buClr>
              <a:buSzPct val="62000"/>
              <a:buNone/>
            </a:pPr>
            <a:r>
              <a:rPr lang="en-GB" sz="2400" b="1" dirty="0">
                <a:solidFill>
                  <a:schemeClr val="accent6"/>
                </a:solidFill>
                <a:latin typeface="Arial" panose="020B0604020202020204" pitchFamily="34" charset="0"/>
                <a:cs typeface="Arial" panose="020B0604020202020204" pitchFamily="34" charset="0"/>
              </a:rPr>
              <a:t>Stakeholder analysis (SA) </a:t>
            </a:r>
            <a:r>
              <a:rPr lang="en-GB" sz="2400" dirty="0">
                <a:latin typeface="Arial" panose="020B0604020202020204" pitchFamily="34" charset="0"/>
                <a:cs typeface="Arial" panose="020B0604020202020204" pitchFamily="34" charset="0"/>
              </a:rPr>
              <a:t>involves identifying the key people and groups affected by a project, bringing them together where appropriate, and understanding the problem from their perspectives.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1213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321A60-19A0-4EFC-AB7E-2394C7D890A0}"/>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23118ACF-E2CA-4CFA-98F8-7E2F9D2BCD0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Increases a Project’s Chance of …</a:t>
            </a:r>
          </a:p>
        </p:txBody>
      </p:sp>
      <p:sp>
        <p:nvSpPr>
          <p:cNvPr id="6" name="Content Placeholder 2">
            <a:extLst>
              <a:ext uri="{FF2B5EF4-FFF2-40B4-BE49-F238E27FC236}">
                <a16:creationId xmlns:a16="http://schemas.microsoft.com/office/drawing/2014/main" id="{7A5D7E08-FD77-4C61-862A-09889EFFB83E}"/>
              </a:ext>
            </a:extLst>
          </p:cNvPr>
          <p:cNvSpPr>
            <a:spLocks noGrp="1"/>
          </p:cNvSpPr>
          <p:nvPr>
            <p:ph idx="1"/>
          </p:nvPr>
        </p:nvSpPr>
        <p:spPr>
          <a:xfrm>
            <a:off x="76200" y="716281"/>
            <a:ext cx="8991600" cy="4623816"/>
          </a:xfrm>
        </p:spPr>
        <p:txBody>
          <a:bodyPr>
            <a:normAutofit/>
          </a:bodyPr>
          <a:lstStyle/>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support from powerful stakeholders who can provide more resources - increase project’s success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Obtaining cooperation from project beneficiaries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Defusing negative reactions to a project by anticipating stakeholders’ needs and integrating these into the project’s plan of actions</a:t>
            </a:r>
          </a:p>
          <a:p>
            <a:pPr>
              <a:spcBef>
                <a:spcPts val="0"/>
              </a:spcBef>
              <a:buClr>
                <a:srgbClr val="FF0000"/>
              </a:buClr>
              <a:buSzPct val="60000"/>
              <a:buFont typeface="Wingdings" panose="05000000000000000000" pitchFamily="2" charset="2"/>
              <a:buChar char="Ø"/>
            </a:pPr>
            <a:r>
              <a:rPr lang="en-US" sz="2400" dirty="0">
                <a:latin typeface="Arial" panose="020B0604020202020204" pitchFamily="34" charset="0"/>
                <a:cs typeface="Arial" panose="020B0604020202020204" pitchFamily="34" charset="0"/>
              </a:rPr>
              <a:t>Improving project design when local knowledge is brought in to identify appropriate technology and approaches</a:t>
            </a:r>
          </a:p>
          <a:p>
            <a:pPr marL="0" indent="0">
              <a:spcBef>
                <a:spcPts val="0"/>
              </a:spcBef>
              <a:buSzPct val="75000"/>
              <a:buNone/>
            </a:pPr>
            <a:endParaRPr lang="en-US" sz="2400" dirty="0">
              <a:latin typeface="Arial" panose="020B0604020202020204" pitchFamily="34" charset="0"/>
              <a:cs typeface="Arial" panose="020B0604020202020204" pitchFamily="34" charset="0"/>
            </a:endParaRPr>
          </a:p>
          <a:p>
            <a:pPr marL="0" indent="0" algn="ctr">
              <a:lnSpc>
                <a:spcPct val="110000"/>
              </a:lnSpc>
              <a:spcBef>
                <a:spcPts val="0"/>
              </a:spcBef>
              <a:buSzPct val="75000"/>
              <a:buNone/>
            </a:pPr>
            <a:r>
              <a:rPr lang="en-GB" sz="2400" dirty="0">
                <a:latin typeface="Arial" panose="020B0604020202020204" pitchFamily="34" charset="0"/>
                <a:cs typeface="Arial" panose="020B0604020202020204" pitchFamily="34" charset="0"/>
              </a:rPr>
              <a:t>Stakeholder analysis is often carried out at the start of a project, but stakeholders are not static. Their contributions and influence can change throughout the project life cycle.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56161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E2BC0EE-62FD-4B2D-91E0-A1E915EB1208}"/>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427E8BC7-C531-4B04-9381-040CA9EEB97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SA Process</a:t>
            </a:r>
          </a:p>
        </p:txBody>
      </p:sp>
      <p:sp>
        <p:nvSpPr>
          <p:cNvPr id="6" name="Content Placeholder 2">
            <a:extLst>
              <a:ext uri="{FF2B5EF4-FFF2-40B4-BE49-F238E27FC236}">
                <a16:creationId xmlns:a16="http://schemas.microsoft.com/office/drawing/2014/main" id="{60D081C6-EC76-4638-B083-CD362BA255A6}"/>
              </a:ext>
            </a:extLst>
          </p:cNvPr>
          <p:cNvSpPr>
            <a:spLocks noGrp="1"/>
          </p:cNvSpPr>
          <p:nvPr>
            <p:ph idx="1"/>
          </p:nvPr>
        </p:nvSpPr>
        <p:spPr>
          <a:xfrm>
            <a:off x="367048" y="795271"/>
            <a:ext cx="8229600" cy="4525963"/>
          </a:xfrm>
        </p:spPr>
        <p:txBody>
          <a:bodyPr>
            <a:normAutofit/>
          </a:bodyPr>
          <a:lstStyle/>
          <a:p>
            <a:pPr marL="0" indent="0" algn="ctr">
              <a:spcBef>
                <a:spcPts val="0"/>
              </a:spcBef>
              <a:buNone/>
            </a:pPr>
            <a:r>
              <a:rPr lang="en-US" sz="2800" dirty="0">
                <a:solidFill>
                  <a:schemeClr val="accent6"/>
                </a:solidFill>
              </a:rPr>
              <a:t>SA involves a two-step process</a:t>
            </a:r>
          </a:p>
        </p:txBody>
      </p:sp>
      <p:pic>
        <p:nvPicPr>
          <p:cNvPr id="3" name="Picture 2">
            <a:extLst>
              <a:ext uri="{FF2B5EF4-FFF2-40B4-BE49-F238E27FC236}">
                <a16:creationId xmlns:a16="http://schemas.microsoft.com/office/drawing/2014/main" id="{A313BEDA-34AC-94DC-5D9F-C77ECC1730A6}"/>
              </a:ext>
            </a:extLst>
          </p:cNvPr>
          <p:cNvPicPr>
            <a:picLocks noChangeAspect="1"/>
          </p:cNvPicPr>
          <p:nvPr/>
        </p:nvPicPr>
        <p:blipFill>
          <a:blip r:embed="rId2"/>
          <a:stretch>
            <a:fillRect/>
          </a:stretch>
        </p:blipFill>
        <p:spPr>
          <a:xfrm>
            <a:off x="889238" y="1356345"/>
            <a:ext cx="7365524" cy="4145310"/>
          </a:xfrm>
          <a:prstGeom prst="rect">
            <a:avLst/>
          </a:prstGeom>
        </p:spPr>
      </p:pic>
    </p:spTree>
    <p:extLst>
      <p:ext uri="{BB962C8B-B14F-4D97-AF65-F5344CB8AC3E}">
        <p14:creationId xmlns:p14="http://schemas.microsoft.com/office/powerpoint/2010/main" val="2546381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Planning the Stakeholder Analysis Process</a:t>
            </a:r>
          </a:p>
        </p:txBody>
      </p:sp>
      <p:sp>
        <p:nvSpPr>
          <p:cNvPr id="6" name="Content Placeholder 2">
            <a:extLst>
              <a:ext uri="{FF2B5EF4-FFF2-40B4-BE49-F238E27FC236}">
                <a16:creationId xmlns:a16="http://schemas.microsoft.com/office/drawing/2014/main" id="{02E40504-BA87-42E3-AF3C-89776CFB946F}"/>
              </a:ext>
            </a:extLst>
          </p:cNvPr>
          <p:cNvSpPr>
            <a:spLocks noGrp="1"/>
          </p:cNvSpPr>
          <p:nvPr>
            <p:ph idx="1"/>
          </p:nvPr>
        </p:nvSpPr>
        <p:spPr>
          <a:xfrm>
            <a:off x="177625" y="969135"/>
            <a:ext cx="8839200" cy="3525591"/>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Group discussion to identify the stakeholder</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Mechanism to observe the positions of different stakeholders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Validate decisions and risk analysis</a:t>
            </a:r>
          </a:p>
          <a:p>
            <a:pPr>
              <a:spcBef>
                <a:spcPts val="0"/>
              </a:spcBef>
              <a:buClr>
                <a:srgbClr val="FF0000"/>
              </a:buClr>
              <a:buSzPct val="61000"/>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Further involvement of the stakeholders in the project life cycle</a:t>
            </a:r>
          </a:p>
        </p:txBody>
      </p:sp>
    </p:spTree>
    <p:extLst>
      <p:ext uri="{BB962C8B-B14F-4D97-AF65-F5344CB8AC3E}">
        <p14:creationId xmlns:p14="http://schemas.microsoft.com/office/powerpoint/2010/main" val="14108892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811C88-25A6-4CE6-BFB3-8AF19DF0DAC9}"/>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48A1673B-234B-468B-BB12-97F65D8849D9}"/>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Using Results of SA</a:t>
            </a:r>
          </a:p>
        </p:txBody>
      </p:sp>
      <p:sp>
        <p:nvSpPr>
          <p:cNvPr id="7" name="Content Placeholder 2">
            <a:extLst>
              <a:ext uri="{FF2B5EF4-FFF2-40B4-BE49-F238E27FC236}">
                <a16:creationId xmlns:a16="http://schemas.microsoft.com/office/drawing/2014/main" id="{D27444DF-E98F-4442-AD56-5FC9E11F7EB8}"/>
              </a:ext>
            </a:extLst>
          </p:cNvPr>
          <p:cNvSpPr>
            <a:spLocks noGrp="1"/>
          </p:cNvSpPr>
          <p:nvPr>
            <p:ph idx="1"/>
          </p:nvPr>
        </p:nvSpPr>
        <p:spPr>
          <a:xfrm>
            <a:off x="76200" y="609601"/>
            <a:ext cx="8991600" cy="3073758"/>
          </a:xfrm>
        </p:spPr>
        <p:txBody>
          <a:bodyPr>
            <a:normAutofit/>
          </a:bodyPr>
          <a:lstStyle/>
          <a:p>
            <a:pPr marL="0" indent="0">
              <a:spcBef>
                <a:spcPts val="0"/>
              </a:spcBef>
              <a:buNone/>
            </a:pPr>
            <a:r>
              <a:rPr lang="en-US" sz="2000" dirty="0">
                <a:latin typeface="Arial" panose="020B0604020202020204" pitchFamily="34" charset="0"/>
                <a:cs typeface="Arial" panose="020B0604020202020204" pitchFamily="34" charset="0"/>
              </a:rPr>
              <a:t>Following SA analysis, we should be able draw conclusions from the following questions;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important and influential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Who are the most supportive or most critical stakeholders?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stakeholder resources are more important to the projects?</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opposition of the important and influential stakeholders be reduced?</a:t>
            </a:r>
          </a:p>
          <a:p>
            <a:pPr>
              <a:spcBef>
                <a:spcPts val="0"/>
              </a:spcBef>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can the support of the important and influential stakeholders be obtained?</a:t>
            </a:r>
          </a:p>
        </p:txBody>
      </p:sp>
      <p:sp>
        <p:nvSpPr>
          <p:cNvPr id="8" name="TextBox 7">
            <a:extLst>
              <a:ext uri="{FF2B5EF4-FFF2-40B4-BE49-F238E27FC236}">
                <a16:creationId xmlns:a16="http://schemas.microsoft.com/office/drawing/2014/main" id="{AE94BF00-0E99-4E25-B9A1-432FC88F9B76}"/>
              </a:ext>
            </a:extLst>
          </p:cNvPr>
          <p:cNvSpPr txBox="1"/>
          <p:nvPr/>
        </p:nvSpPr>
        <p:spPr>
          <a:xfrm>
            <a:off x="0" y="3550373"/>
            <a:ext cx="8686800" cy="1938992"/>
          </a:xfrm>
          <a:prstGeom prst="rect">
            <a:avLst/>
          </a:prstGeom>
          <a:noFill/>
        </p:spPr>
        <p:txBody>
          <a:bodyPr wrap="square" rtlCol="0">
            <a:spAutoFit/>
          </a:bodyPr>
          <a:lstStyle/>
          <a:p>
            <a:pPr marL="285750" indent="-285750">
              <a:buClr>
                <a:srgbClr val="FF0000"/>
              </a:buClr>
              <a:buSzPct val="60000"/>
              <a:buFont typeface="Wingdings" panose="05000000000000000000" pitchFamily="2" charset="2"/>
              <a:buChar char="Ø"/>
            </a:pPr>
            <a:r>
              <a:rPr lang="en-US" sz="2000" dirty="0"/>
              <a:t>Importance</a:t>
            </a:r>
          </a:p>
          <a:p>
            <a:r>
              <a:rPr lang="en-US" sz="2000" dirty="0"/>
              <a:t>	- information can be used to improve project design</a:t>
            </a:r>
          </a:p>
          <a:p>
            <a:r>
              <a:rPr lang="en-US" sz="2000" dirty="0"/>
              <a:t>	- Information can be used to increase support for obtaining 				resources</a:t>
            </a:r>
          </a:p>
          <a:p>
            <a:r>
              <a:rPr lang="en-US" sz="2000" dirty="0"/>
              <a:t>	- Information can be used to initiate corrective measures 					during project implementation</a:t>
            </a:r>
          </a:p>
        </p:txBody>
      </p:sp>
    </p:spTree>
    <p:extLst>
      <p:ext uri="{BB962C8B-B14F-4D97-AF65-F5344CB8AC3E}">
        <p14:creationId xmlns:p14="http://schemas.microsoft.com/office/powerpoint/2010/main" val="1330419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32BC893-03B2-4E07-BA32-B21531AEA773}"/>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B0EDB5AD-12F9-4013-94DE-35697F89DF16}"/>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Stakeholder Participation Strategy</a:t>
            </a:r>
          </a:p>
        </p:txBody>
      </p:sp>
      <p:sp>
        <p:nvSpPr>
          <p:cNvPr id="6" name="Content Placeholder 2">
            <a:extLst>
              <a:ext uri="{FF2B5EF4-FFF2-40B4-BE49-F238E27FC236}">
                <a16:creationId xmlns:a16="http://schemas.microsoft.com/office/drawing/2014/main" id="{E55B51F3-156D-4E25-90BB-65FAF3F4CA1C}"/>
              </a:ext>
            </a:extLst>
          </p:cNvPr>
          <p:cNvSpPr>
            <a:spLocks noGrp="1"/>
          </p:cNvSpPr>
          <p:nvPr>
            <p:ph idx="1"/>
          </p:nvPr>
        </p:nvSpPr>
        <p:spPr>
          <a:xfrm>
            <a:off x="363617" y="689265"/>
            <a:ext cx="8653208" cy="4830763"/>
          </a:xfrm>
        </p:spPr>
        <p:txBody>
          <a:bodyPr>
            <a:normAutofit/>
          </a:bodyPr>
          <a:lstStyle/>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Information sharing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one way flow (communication)</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Consultation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two way flow</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Collaboration </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increasing control over decision making</a:t>
            </a:r>
          </a:p>
          <a:p>
            <a:pPr marL="0" indent="0">
              <a:spcBef>
                <a:spcPts val="0"/>
              </a:spcBef>
              <a:buClr>
                <a:srgbClr val="FF0000"/>
              </a:buClr>
              <a:buSzPct val="61000"/>
              <a:buNone/>
            </a:pPr>
            <a:endParaRPr lang="en-US" sz="2400" dirty="0">
              <a:latin typeface="Arial" panose="020B0604020202020204" pitchFamily="34" charset="0"/>
              <a:cs typeface="Arial" panose="020B0604020202020204" pitchFamily="34" charset="0"/>
            </a:endParaRPr>
          </a:p>
          <a:p>
            <a:pPr>
              <a:spcBef>
                <a:spcPts val="0"/>
              </a:spcBef>
              <a:buClr>
                <a:srgbClr val="FF0000"/>
              </a:buClr>
              <a:buSzPct val="61000"/>
              <a:buFont typeface="Wingdings" panose="05000000000000000000" pitchFamily="2" charset="2"/>
              <a:buChar char="Ø"/>
            </a:pPr>
            <a:r>
              <a:rPr lang="en-US" sz="2400" dirty="0">
                <a:latin typeface="Arial" panose="020B0604020202020204" pitchFamily="34" charset="0"/>
                <a:cs typeface="Arial" panose="020B0604020202020204" pitchFamily="34" charset="0"/>
              </a:rPr>
              <a:t>Empowerment</a:t>
            </a:r>
          </a:p>
          <a:p>
            <a:pPr marL="0" indent="0">
              <a:spcBef>
                <a:spcPts val="0"/>
              </a:spcBef>
              <a:buClr>
                <a:srgbClr val="FF0000"/>
              </a:buClr>
              <a:buSzPct val="61000"/>
              <a:buNone/>
            </a:pPr>
            <a:r>
              <a:rPr lang="en-US" sz="2400" dirty="0">
                <a:latin typeface="Arial" panose="020B0604020202020204" pitchFamily="34" charset="0"/>
                <a:cs typeface="Arial" panose="020B0604020202020204" pitchFamily="34" charset="0"/>
              </a:rPr>
              <a:t>	transfer of control over decisions and resources</a:t>
            </a:r>
          </a:p>
        </p:txBody>
      </p:sp>
    </p:spTree>
    <p:extLst>
      <p:ext uri="{BB962C8B-B14F-4D97-AF65-F5344CB8AC3E}">
        <p14:creationId xmlns:p14="http://schemas.microsoft.com/office/powerpoint/2010/main" val="2363440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4DC286FE-8059-4F99-8641-29D3953BF18C}"/>
              </a:ext>
            </a:extLst>
          </p:cNvPr>
          <p:cNvSpPr txBox="1">
            <a:spLocks noChangeArrowheads="1"/>
          </p:cNvSpPr>
          <p:nvPr/>
        </p:nvSpPr>
        <p:spPr>
          <a:xfrm>
            <a:off x="228600" y="1075944"/>
            <a:ext cx="853135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90000"/>
              </a:lnSpc>
              <a:spcAft>
                <a:spcPts val="0"/>
              </a:spcAft>
              <a:buNone/>
            </a:pPr>
            <a:r>
              <a:rPr lang="en-GB" altLang="en-US" sz="2400" b="1" dirty="0">
                <a:solidFill>
                  <a:schemeClr val="accent6"/>
                </a:solidFill>
                <a:latin typeface="Arial" panose="020B0604020202020204" pitchFamily="34" charset="0"/>
                <a:cs typeface="Arial" panose="020B0604020202020204" pitchFamily="34" charset="0"/>
              </a:rPr>
              <a:t>Internal</a:t>
            </a:r>
            <a:r>
              <a:rPr lang="en-GB" altLang="en-US" sz="2400" b="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 - within the department or organisation.</a:t>
            </a:r>
          </a:p>
          <a:p>
            <a:pPr fontAlgn="auto">
              <a:lnSpc>
                <a:spcPct val="90000"/>
              </a:lnSpc>
              <a:spcAft>
                <a:spcPts val="0"/>
              </a:spcAft>
            </a:pPr>
            <a:endParaRPr lang="en-GB" altLang="en-US" sz="2400" dirty="0">
              <a:latin typeface="Arial" panose="020B0604020202020204" pitchFamily="34" charset="0"/>
              <a:cs typeface="Arial" panose="020B0604020202020204" pitchFamily="34" charset="0"/>
            </a:endParaRP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Upper management</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Project team</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who might be included e.g. Finance</a:t>
            </a:r>
          </a:p>
          <a:p>
            <a:pPr lvl="1" fontAlgn="auto">
              <a:lnSpc>
                <a:spcPct val="90000"/>
              </a:lnSpc>
              <a:spcAft>
                <a:spcPts val="0"/>
              </a:spcAft>
            </a:pPr>
            <a:r>
              <a:rPr lang="en-GB" altLang="en-US" sz="2400" dirty="0">
                <a:latin typeface="Arial" panose="020B0604020202020204" pitchFamily="34" charset="0"/>
                <a:cs typeface="Arial" panose="020B0604020202020204" pitchFamily="34" charset="0"/>
              </a:rPr>
              <a:t>Groups or individuals with specific knowledge or interest</a:t>
            </a:r>
          </a:p>
        </p:txBody>
      </p:sp>
    </p:spTree>
    <p:extLst>
      <p:ext uri="{BB962C8B-B14F-4D97-AF65-F5344CB8AC3E}">
        <p14:creationId xmlns:p14="http://schemas.microsoft.com/office/powerpoint/2010/main" val="3977878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32</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7" name="Rectangle 3">
            <a:extLst>
              <a:ext uri="{FF2B5EF4-FFF2-40B4-BE49-F238E27FC236}">
                <a16:creationId xmlns:a16="http://schemas.microsoft.com/office/drawing/2014/main" id="{22FA5902-575B-4813-83DB-E7F0CB61A056}"/>
              </a:ext>
            </a:extLst>
          </p:cNvPr>
          <p:cNvSpPr txBox="1">
            <a:spLocks noChangeArrowheads="1"/>
          </p:cNvSpPr>
          <p:nvPr/>
        </p:nvSpPr>
        <p:spPr>
          <a:xfrm>
            <a:off x="438912" y="1240536"/>
            <a:ext cx="793699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chemeClr val="accent6"/>
                </a:solidFill>
                <a:latin typeface="Arial" panose="020B0604020202020204" pitchFamily="34" charset="0"/>
                <a:cs typeface="Arial" panose="020B0604020202020204" pitchFamily="34" charset="0"/>
              </a:rPr>
              <a:t>External</a:t>
            </a:r>
            <a:r>
              <a:rPr lang="en-GB" altLang="en-US" sz="2400" dirty="0">
                <a:latin typeface="Arial" panose="020B0604020202020204" pitchFamily="34" charset="0"/>
                <a:cs typeface="Arial" panose="020B0604020202020204" pitchFamily="34" charset="0"/>
              </a:rPr>
              <a:t> – outside of the department or organisation</a:t>
            </a:r>
          </a:p>
          <a:p>
            <a:pPr lvl="1" fontAlgn="auto">
              <a:spcAft>
                <a:spcPts val="0"/>
              </a:spcAft>
            </a:pPr>
            <a:r>
              <a:rPr lang="en-GB" altLang="en-US" sz="2400" dirty="0">
                <a:latin typeface="Arial" panose="020B0604020202020204" pitchFamily="34" charset="0"/>
                <a:cs typeface="Arial" panose="020B0604020202020204" pitchFamily="34" charset="0"/>
              </a:rPr>
              <a:t>Clients or customers</a:t>
            </a:r>
          </a:p>
          <a:p>
            <a:pPr lvl="1" fontAlgn="auto">
              <a:spcAft>
                <a:spcPts val="0"/>
              </a:spcAft>
            </a:pPr>
            <a:r>
              <a:rPr lang="en-GB" altLang="en-US" sz="2400" dirty="0">
                <a:latin typeface="Arial" panose="020B0604020202020204" pitchFamily="34" charset="0"/>
                <a:cs typeface="Arial" panose="020B0604020202020204" pitchFamily="34" charset="0"/>
              </a:rPr>
              <a:t>Regulatory agencies</a:t>
            </a:r>
          </a:p>
          <a:p>
            <a:pPr lvl="1" fontAlgn="auto">
              <a:spcAft>
                <a:spcPts val="0"/>
              </a:spcAft>
            </a:pPr>
            <a:r>
              <a:rPr lang="en-GB" altLang="en-US" sz="2400" dirty="0">
                <a:latin typeface="Arial" panose="020B0604020202020204" pitchFamily="34" charset="0"/>
                <a:cs typeface="Arial" panose="020B0604020202020204" pitchFamily="34" charset="0"/>
              </a:rPr>
              <a:t>Suppliers and subcontractors</a:t>
            </a:r>
          </a:p>
          <a:p>
            <a:pPr lvl="1" fontAlgn="auto">
              <a:spcAft>
                <a:spcPts val="0"/>
              </a:spcAft>
            </a:pPr>
            <a:r>
              <a:rPr lang="en-GB" altLang="en-US" sz="2400" dirty="0">
                <a:latin typeface="Arial" panose="020B0604020202020204" pitchFamily="34" charset="0"/>
                <a:cs typeface="Arial" panose="020B0604020202020204" pitchFamily="34" charset="0"/>
              </a:rPr>
              <a:t>The public</a:t>
            </a:r>
          </a:p>
          <a:p>
            <a:pPr lvl="1" fontAlgn="auto">
              <a:spcAft>
                <a:spcPts val="0"/>
              </a:spcAft>
            </a:pPr>
            <a:r>
              <a:rPr lang="en-GB" altLang="en-US" sz="2400" dirty="0">
                <a:latin typeface="Arial" panose="020B0604020202020204" pitchFamily="34" charset="0"/>
                <a:cs typeface="Arial" panose="020B0604020202020204" pitchFamily="34" charset="0"/>
              </a:rPr>
              <a:t>Specific ones to your project</a:t>
            </a:r>
          </a:p>
        </p:txBody>
      </p:sp>
    </p:spTree>
    <p:extLst>
      <p:ext uri="{BB962C8B-B14F-4D97-AF65-F5344CB8AC3E}">
        <p14:creationId xmlns:p14="http://schemas.microsoft.com/office/powerpoint/2010/main" val="31809075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2A679DC-EAC3-4823-9E4F-44EF7061B4CD}"/>
              </a:ext>
            </a:extLst>
          </p:cNvPr>
          <p:cNvSpPr>
            <a:spLocks noGrp="1"/>
          </p:cNvSpPr>
          <p:nvPr>
            <p:ph type="sldNum" sz="quarter" idx="12"/>
          </p:nvPr>
        </p:nvSpPr>
        <p:spPr/>
        <p:txBody>
          <a:bodyPr/>
          <a:lstStyle/>
          <a:p>
            <a:pPr>
              <a:defRPr/>
            </a:pPr>
            <a:fld id="{8DF2D5D7-7669-4457-A70C-96FA064BB9B5}" type="slidenum">
              <a:rPr lang="en-US" altLang="en-US" smtClean="0"/>
              <a:pPr>
                <a:defRPr/>
              </a:pPr>
              <a:t>33</a:t>
            </a:fld>
            <a:endParaRPr lang="en-US" altLang="en-US"/>
          </a:p>
        </p:txBody>
      </p:sp>
      <p:sp>
        <p:nvSpPr>
          <p:cNvPr id="5" name="Rectangle 2">
            <a:extLst>
              <a:ext uri="{FF2B5EF4-FFF2-40B4-BE49-F238E27FC236}">
                <a16:creationId xmlns:a16="http://schemas.microsoft.com/office/drawing/2014/main" id="{63E1071B-B4A4-44B0-8951-D3FB5194A5B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Tools and Techniques for Stakeholder Categorization</a:t>
            </a:r>
          </a:p>
        </p:txBody>
      </p:sp>
      <p:sp>
        <p:nvSpPr>
          <p:cNvPr id="6" name="Rectangle 3">
            <a:extLst>
              <a:ext uri="{FF2B5EF4-FFF2-40B4-BE49-F238E27FC236}">
                <a16:creationId xmlns:a16="http://schemas.microsoft.com/office/drawing/2014/main" id="{BC02A650-5DFC-4C94-8F77-B2AC51D046AA}"/>
              </a:ext>
            </a:extLst>
          </p:cNvPr>
          <p:cNvSpPr txBox="1">
            <a:spLocks noChangeArrowheads="1"/>
          </p:cNvSpPr>
          <p:nvPr/>
        </p:nvSpPr>
        <p:spPr>
          <a:xfrm>
            <a:off x="237743" y="1121664"/>
            <a:ext cx="877908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Drivers</a:t>
            </a:r>
            <a:r>
              <a:rPr lang="en-GB" altLang="en-US" sz="2400" dirty="0">
                <a:latin typeface="Arial" panose="020B0604020202020204" pitchFamily="34" charset="0"/>
                <a:cs typeface="Arial" panose="020B0604020202020204" pitchFamily="34" charset="0"/>
              </a:rPr>
              <a:t> – those who have a say in </a:t>
            </a:r>
            <a:r>
              <a:rPr lang="en-GB" altLang="en-US" sz="2400" dirty="0">
                <a:solidFill>
                  <a:srgbClr val="0070C0"/>
                </a:solidFill>
                <a:latin typeface="Arial" panose="020B0604020202020204" pitchFamily="34" charset="0"/>
                <a:cs typeface="Arial" panose="020B0604020202020204" pitchFamily="34" charset="0"/>
              </a:rPr>
              <a:t>defining</a:t>
            </a:r>
            <a:r>
              <a:rPr lang="en-GB" altLang="en-US" sz="2400" dirty="0">
                <a:latin typeface="Arial" panose="020B0604020202020204" pitchFamily="34" charset="0"/>
                <a:cs typeface="Arial" panose="020B0604020202020204" pitchFamily="34" charset="0"/>
              </a:rPr>
              <a:t> the </a:t>
            </a:r>
            <a:r>
              <a:rPr lang="en-GB" altLang="en-US" sz="2400" dirty="0">
                <a:solidFill>
                  <a:srgbClr val="0070C0"/>
                </a:solidFill>
                <a:latin typeface="Arial" panose="020B0604020202020204" pitchFamily="34" charset="0"/>
                <a:cs typeface="Arial" panose="020B0604020202020204" pitchFamily="34" charset="0"/>
              </a:rPr>
              <a:t>result</a:t>
            </a:r>
            <a:r>
              <a:rPr lang="en-GB" altLang="en-US" sz="2400" dirty="0">
                <a:latin typeface="Arial" panose="020B0604020202020204" pitchFamily="34" charset="0"/>
                <a:cs typeface="Arial" panose="020B0604020202020204" pitchFamily="34" charset="0"/>
              </a:rPr>
              <a:t> your project is to achieve.</a:t>
            </a:r>
          </a:p>
          <a:p>
            <a:pPr marL="0" indent="0" fontAlgn="auto">
              <a:spcAft>
                <a:spcPts val="0"/>
              </a:spcAft>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Supporters</a:t>
            </a:r>
            <a:r>
              <a:rPr lang="en-GB" altLang="en-US" sz="2400" dirty="0">
                <a:latin typeface="Arial" panose="020B0604020202020204" pitchFamily="34" charset="0"/>
                <a:cs typeface="Arial" panose="020B0604020202020204" pitchFamily="34" charset="0"/>
              </a:rPr>
              <a:t> – those who help you </a:t>
            </a:r>
            <a:r>
              <a:rPr lang="en-GB" altLang="en-US" sz="2400" u="sng" dirty="0">
                <a:solidFill>
                  <a:srgbClr val="0070C0"/>
                </a:solidFill>
                <a:latin typeface="Arial" panose="020B0604020202020204" pitchFamily="34" charset="0"/>
                <a:cs typeface="Arial" panose="020B0604020202020204" pitchFamily="34" charset="0"/>
              </a:rPr>
              <a:t>perform</a:t>
            </a:r>
            <a:r>
              <a:rPr lang="en-GB" altLang="en-US" sz="2400" u="sng"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your project. This includes </a:t>
            </a:r>
            <a:r>
              <a:rPr lang="en-GB" altLang="en-US" sz="2400" dirty="0">
                <a:solidFill>
                  <a:srgbClr val="0070C0"/>
                </a:solidFill>
                <a:latin typeface="Arial" panose="020B0604020202020204" pitchFamily="34" charset="0"/>
                <a:cs typeface="Arial" panose="020B0604020202020204" pitchFamily="34" charset="0"/>
              </a:rPr>
              <a:t>doers</a:t>
            </a:r>
            <a:r>
              <a:rPr lang="en-GB" altLang="en-US" sz="2400" dirty="0">
                <a:latin typeface="Arial" panose="020B0604020202020204" pitchFamily="34" charset="0"/>
                <a:cs typeface="Arial" panose="020B0604020202020204" pitchFamily="34" charset="0"/>
              </a:rPr>
              <a:t> and those that </a:t>
            </a:r>
            <a:r>
              <a:rPr lang="en-GB" altLang="en-US" sz="2400" dirty="0">
                <a:solidFill>
                  <a:srgbClr val="0070C0"/>
                </a:solidFill>
                <a:latin typeface="Arial" panose="020B0604020202020204" pitchFamily="34" charset="0"/>
                <a:cs typeface="Arial" panose="020B0604020202020204" pitchFamily="34" charset="0"/>
              </a:rPr>
              <a:t>authorise</a:t>
            </a:r>
            <a:r>
              <a:rPr lang="en-GB" altLang="en-US" sz="2400" dirty="0">
                <a:latin typeface="Arial" panose="020B0604020202020204" pitchFamily="34" charset="0"/>
                <a:cs typeface="Arial" panose="020B0604020202020204" pitchFamily="34" charset="0"/>
              </a:rPr>
              <a:t> resources.</a:t>
            </a:r>
          </a:p>
          <a:p>
            <a:pPr marL="0" indent="0" fontAlgn="auto">
              <a:spcAft>
                <a:spcPts val="0"/>
              </a:spcAft>
              <a:buNone/>
            </a:pPr>
            <a:r>
              <a:rPr lang="en-GB" altLang="en-US" sz="2400" b="1" dirty="0">
                <a:solidFill>
                  <a:srgbClr val="FF0000"/>
                </a:solidFill>
                <a:latin typeface="Arial" panose="020B0604020202020204" pitchFamily="34" charset="0"/>
                <a:cs typeface="Arial" panose="020B0604020202020204" pitchFamily="34" charset="0"/>
              </a:rPr>
              <a:t>Observers</a:t>
            </a:r>
            <a:r>
              <a:rPr lang="en-GB" altLang="en-US" sz="2400" dirty="0">
                <a:latin typeface="Arial" panose="020B0604020202020204" pitchFamily="34" charset="0"/>
                <a:cs typeface="Arial" panose="020B0604020202020204" pitchFamily="34" charset="0"/>
              </a:rPr>
              <a:t> – those that are </a:t>
            </a:r>
            <a:r>
              <a:rPr lang="en-GB" altLang="en-US" sz="2400" dirty="0">
                <a:solidFill>
                  <a:srgbClr val="0070C0"/>
                </a:solidFill>
                <a:latin typeface="Arial" panose="020B0604020202020204" pitchFamily="34" charset="0"/>
                <a:cs typeface="Arial" panose="020B0604020202020204" pitchFamily="34" charset="0"/>
              </a:rPr>
              <a:t>interested</a:t>
            </a:r>
            <a:r>
              <a:rPr lang="en-GB" altLang="en-US" sz="2400" dirty="0">
                <a:latin typeface="Arial" panose="020B0604020202020204" pitchFamily="34" charset="0"/>
                <a:cs typeface="Arial" panose="020B0604020202020204" pitchFamily="34" charset="0"/>
              </a:rPr>
              <a:t> in the </a:t>
            </a:r>
            <a:r>
              <a:rPr lang="en-GB" altLang="en-US" sz="2400" dirty="0">
                <a:solidFill>
                  <a:srgbClr val="0070C0"/>
                </a:solidFill>
                <a:latin typeface="Arial" panose="020B0604020202020204" pitchFamily="34" charset="0"/>
                <a:cs typeface="Arial" panose="020B0604020202020204" pitchFamily="34" charset="0"/>
              </a:rPr>
              <a:t>activities</a:t>
            </a:r>
            <a:r>
              <a:rPr lang="en-GB" altLang="en-US" sz="2400" dirty="0">
                <a:latin typeface="Arial" panose="020B0604020202020204" pitchFamily="34" charset="0"/>
                <a:cs typeface="Arial" panose="020B0604020202020204" pitchFamily="34" charset="0"/>
              </a:rPr>
              <a:t> and </a:t>
            </a:r>
            <a:r>
              <a:rPr lang="en-GB" altLang="en-US" sz="2400" dirty="0">
                <a:solidFill>
                  <a:srgbClr val="0070C0"/>
                </a:solidFill>
                <a:latin typeface="Arial" panose="020B0604020202020204" pitchFamily="34" charset="0"/>
                <a:cs typeface="Arial" panose="020B0604020202020204" pitchFamily="34" charset="0"/>
              </a:rPr>
              <a:t>results</a:t>
            </a:r>
            <a:r>
              <a:rPr lang="en-GB" altLang="en-US" sz="2400" dirty="0">
                <a:latin typeface="Arial" panose="020B0604020202020204" pitchFamily="34" charset="0"/>
                <a:cs typeface="Arial" panose="020B0604020202020204" pitchFamily="34" charset="0"/>
              </a:rPr>
              <a:t> of the project, but </a:t>
            </a:r>
            <a:r>
              <a:rPr lang="en-GB" altLang="en-US" sz="2400" u="sng" dirty="0">
                <a:solidFill>
                  <a:srgbClr val="0070C0"/>
                </a:solidFill>
                <a:latin typeface="Arial" panose="020B0604020202020204" pitchFamily="34" charset="0"/>
                <a:cs typeface="Arial" panose="020B0604020202020204" pitchFamily="34" charset="0"/>
              </a:rPr>
              <a:t>do not</a:t>
            </a:r>
            <a:r>
              <a:rPr lang="en-GB" altLang="en-US" sz="2400" dirty="0">
                <a:solidFill>
                  <a:srgbClr val="0070C0"/>
                </a:solidFill>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actually have a say in the objectives or how it is done.</a:t>
            </a:r>
          </a:p>
          <a:p>
            <a:pPr fontAlgn="auto">
              <a:spcAft>
                <a:spcPts val="0"/>
              </a:spcAft>
            </a:pPr>
            <a:endParaRPr lang="en-GB" altLang="en-US" sz="2800" dirty="0"/>
          </a:p>
        </p:txBody>
      </p:sp>
    </p:spTree>
    <p:extLst>
      <p:ext uri="{BB962C8B-B14F-4D97-AF65-F5344CB8AC3E}">
        <p14:creationId xmlns:p14="http://schemas.microsoft.com/office/powerpoint/2010/main" val="4036462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F61E626-BA51-47B1-9AD8-AE6FA02AACDA}"/>
              </a:ext>
            </a:extLst>
          </p:cNvPr>
          <p:cNvSpPr>
            <a:spLocks noGrp="1"/>
          </p:cNvSpPr>
          <p:nvPr>
            <p:ph type="sldNum" sz="quarter" idx="12"/>
          </p:nvPr>
        </p:nvSpPr>
        <p:spPr/>
        <p:txBody>
          <a:bodyPr/>
          <a:lstStyle/>
          <a:p>
            <a:pPr>
              <a:defRPr/>
            </a:pPr>
            <a:fld id="{8DF2D5D7-7669-4457-A70C-96FA064BB9B5}" type="slidenum">
              <a:rPr lang="en-US" altLang="en-US" smtClean="0"/>
              <a:pPr>
                <a:defRPr/>
              </a:pPr>
              <a:t>34</a:t>
            </a:fld>
            <a:endParaRPr lang="en-US" altLang="en-US"/>
          </a:p>
        </p:txBody>
      </p:sp>
      <p:sp>
        <p:nvSpPr>
          <p:cNvPr id="5" name="Rectangle 2">
            <a:extLst>
              <a:ext uri="{FF2B5EF4-FFF2-40B4-BE49-F238E27FC236}">
                <a16:creationId xmlns:a16="http://schemas.microsoft.com/office/drawing/2014/main" id="{E9AAF4FE-CB0F-4EEB-8ADD-4399A113432F}"/>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to Involve the Stakeholders?</a:t>
            </a:r>
          </a:p>
        </p:txBody>
      </p:sp>
      <p:sp>
        <p:nvSpPr>
          <p:cNvPr id="6" name="Rectangle 3">
            <a:extLst>
              <a:ext uri="{FF2B5EF4-FFF2-40B4-BE49-F238E27FC236}">
                <a16:creationId xmlns:a16="http://schemas.microsoft.com/office/drawing/2014/main" id="{69D2AC68-4006-418A-8159-16F4610944F2}"/>
              </a:ext>
            </a:extLst>
          </p:cNvPr>
          <p:cNvSpPr txBox="1">
            <a:spLocks noChangeArrowheads="1"/>
          </p:cNvSpPr>
          <p:nvPr/>
        </p:nvSpPr>
        <p:spPr>
          <a:xfrm>
            <a:off x="348568" y="920496"/>
            <a:ext cx="8521112"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The prime skill required here of the effective project manager is that of </a:t>
            </a:r>
            <a:r>
              <a:rPr lang="en-GB" altLang="en-US" sz="2000" b="1" dirty="0">
                <a:solidFill>
                  <a:srgbClr val="FF0000"/>
                </a:solidFill>
                <a:latin typeface="Arial" panose="020B0604020202020204" pitchFamily="34" charset="0"/>
                <a:cs typeface="Arial" panose="020B0604020202020204" pitchFamily="34" charset="0"/>
              </a:rPr>
              <a:t>excellent communication skills</a:t>
            </a:r>
            <a:r>
              <a:rPr lang="en-GB" altLang="en-US" sz="2000" b="1" dirty="0">
                <a:latin typeface="Arial" panose="020B0604020202020204" pitchFamily="34" charset="0"/>
                <a:cs typeface="Arial" panose="020B0604020202020204" pitchFamily="34" charset="0"/>
              </a:rPr>
              <a:t>.</a:t>
            </a:r>
          </a:p>
          <a:p>
            <a:pPr fontAlgn="auto">
              <a:lnSpc>
                <a:spcPct val="90000"/>
              </a:lnSpc>
              <a:spcAft>
                <a:spcPts val="0"/>
              </a:spcAft>
              <a:buClr>
                <a:srgbClr val="FF0000"/>
              </a:buClr>
              <a:buSzPct val="62000"/>
              <a:buFont typeface="Wingdings" panose="05000000000000000000" pitchFamily="2" charset="2"/>
              <a:buChar char="Ø"/>
            </a:pPr>
            <a:endParaRPr lang="en-GB" altLang="en-US" sz="2000" b="1"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One-to-one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Group meetings</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Formal and informal written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Email, telephone correspondence</a:t>
            </a:r>
          </a:p>
          <a:p>
            <a:pPr lvl="1" fontAlgn="auto">
              <a:lnSpc>
                <a:spcPct val="90000"/>
              </a:lnSpc>
              <a:spcAft>
                <a:spcPts val="0"/>
              </a:spcAft>
              <a:buClr>
                <a:srgbClr val="FF0000"/>
              </a:buClr>
              <a:buSzPct val="62000"/>
              <a:buFont typeface="Wingdings" panose="05000000000000000000" pitchFamily="2" charset="2"/>
              <a:buChar char="Ø"/>
            </a:pPr>
            <a:r>
              <a:rPr lang="en-GB" altLang="en-US" sz="2000" dirty="0">
                <a:latin typeface="Arial" panose="020B0604020202020204" pitchFamily="34" charset="0"/>
                <a:cs typeface="Arial" panose="020B0604020202020204" pitchFamily="34" charset="0"/>
              </a:rPr>
              <a:t>Marketing publicity</a:t>
            </a:r>
          </a:p>
        </p:txBody>
      </p:sp>
    </p:spTree>
    <p:extLst>
      <p:ext uri="{BB962C8B-B14F-4D97-AF65-F5344CB8AC3E}">
        <p14:creationId xmlns:p14="http://schemas.microsoft.com/office/powerpoint/2010/main" val="12364296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2436A1E-4F2B-43EE-8335-6A1C6552B6BC}"/>
              </a:ext>
            </a:extLst>
          </p:cNvPr>
          <p:cNvSpPr>
            <a:spLocks noGrp="1"/>
          </p:cNvSpPr>
          <p:nvPr>
            <p:ph type="sldNum" sz="quarter" idx="12"/>
          </p:nvPr>
        </p:nvSpPr>
        <p:spPr/>
        <p:txBody>
          <a:bodyPr/>
          <a:lstStyle/>
          <a:p>
            <a:pPr>
              <a:defRPr/>
            </a:pPr>
            <a:fld id="{8DF2D5D7-7669-4457-A70C-96FA064BB9B5}" type="slidenum">
              <a:rPr lang="en-US" altLang="en-US" smtClean="0"/>
              <a:pPr>
                <a:defRPr/>
              </a:pPr>
              <a:t>35</a:t>
            </a:fld>
            <a:endParaRPr lang="en-US" altLang="en-US"/>
          </a:p>
        </p:txBody>
      </p:sp>
      <p:sp>
        <p:nvSpPr>
          <p:cNvPr id="5" name="Rectangle 2">
            <a:extLst>
              <a:ext uri="{FF2B5EF4-FFF2-40B4-BE49-F238E27FC236}">
                <a16:creationId xmlns:a16="http://schemas.microsoft.com/office/drawing/2014/main" id="{95B3F194-D2BD-4561-805A-2BF3783B3844}"/>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terms of your Project to begin – Categorize your Stakeholders</a:t>
            </a:r>
          </a:p>
        </p:txBody>
      </p:sp>
      <p:sp>
        <p:nvSpPr>
          <p:cNvPr id="6" name="Rectangle 3">
            <a:extLst>
              <a:ext uri="{FF2B5EF4-FFF2-40B4-BE49-F238E27FC236}">
                <a16:creationId xmlns:a16="http://schemas.microsoft.com/office/drawing/2014/main" id="{8B1ADB68-CF6E-4E21-BA52-677A2E9015AF}"/>
              </a:ext>
            </a:extLst>
          </p:cNvPr>
          <p:cNvSpPr txBox="1">
            <a:spLocks noChangeArrowheads="1"/>
          </p:cNvSpPr>
          <p:nvPr/>
        </p:nvSpPr>
        <p:spPr>
          <a:xfrm>
            <a:off x="512064" y="1304544"/>
            <a:ext cx="8174736"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t>
            </a:r>
            <a:r>
              <a:rPr lang="en-GB" altLang="en-US" sz="2400" dirty="0">
                <a:solidFill>
                  <a:srgbClr val="FF0000"/>
                </a:solidFill>
                <a:latin typeface="Arial" panose="020B0604020202020204" pitchFamily="34" charset="0"/>
                <a:cs typeface="Arial" panose="020B0604020202020204" pitchFamily="34" charset="0"/>
              </a:rPr>
              <a:t>internal</a:t>
            </a:r>
            <a:r>
              <a:rPr lang="en-GB" altLang="en-US" sz="2400" dirty="0">
                <a:latin typeface="Arial" panose="020B0604020202020204" pitchFamily="34" charset="0"/>
                <a:cs typeface="Arial" panose="020B0604020202020204" pitchFamily="34" charset="0"/>
              </a:rPr>
              <a:t> and / or </a:t>
            </a:r>
            <a:r>
              <a:rPr lang="en-GB" altLang="en-US" sz="2400" dirty="0">
                <a:solidFill>
                  <a:srgbClr val="FF0000"/>
                </a:solidFill>
                <a:latin typeface="Arial" panose="020B0604020202020204" pitchFamily="34" charset="0"/>
                <a:cs typeface="Arial" panose="020B0604020202020204" pitchFamily="34" charset="0"/>
              </a:rPr>
              <a:t>external</a:t>
            </a:r>
          </a:p>
          <a:p>
            <a:pPr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Categorise audience as a </a:t>
            </a:r>
            <a:r>
              <a:rPr lang="en-GB" altLang="en-US" sz="2400" dirty="0">
                <a:solidFill>
                  <a:srgbClr val="FF0000"/>
                </a:solidFill>
                <a:latin typeface="Arial" panose="020B0604020202020204" pitchFamily="34" charset="0"/>
                <a:cs typeface="Arial" panose="020B0604020202020204" pitchFamily="34" charset="0"/>
              </a:rPr>
              <a:t>driver, supporter </a:t>
            </a:r>
            <a:r>
              <a:rPr lang="en-GB" altLang="en-US" sz="2400" dirty="0">
                <a:latin typeface="Arial" panose="020B0604020202020204" pitchFamily="34" charset="0"/>
                <a:cs typeface="Arial" panose="020B0604020202020204" pitchFamily="34" charset="0"/>
              </a:rPr>
              <a:t>or </a:t>
            </a:r>
            <a:r>
              <a:rPr lang="en-GB" altLang="en-US" sz="2400" dirty="0">
                <a:solidFill>
                  <a:srgbClr val="FF0000"/>
                </a:solidFill>
                <a:latin typeface="Arial" panose="020B0604020202020204" pitchFamily="34" charset="0"/>
                <a:cs typeface="Arial" panose="020B0604020202020204" pitchFamily="34" charset="0"/>
              </a:rPr>
              <a:t>observer</a:t>
            </a:r>
          </a:p>
        </p:txBody>
      </p:sp>
    </p:spTree>
    <p:extLst>
      <p:ext uri="{BB962C8B-B14F-4D97-AF65-F5344CB8AC3E}">
        <p14:creationId xmlns:p14="http://schemas.microsoft.com/office/powerpoint/2010/main" val="237995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36</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6" name="Rectangle 3">
            <a:extLst>
              <a:ext uri="{FF2B5EF4-FFF2-40B4-BE49-F238E27FC236}">
                <a16:creationId xmlns:a16="http://schemas.microsoft.com/office/drawing/2014/main" id="{08D6F359-BAAB-4762-ACB8-D9E7B7EB71DC}"/>
              </a:ext>
            </a:extLst>
          </p:cNvPr>
          <p:cNvSpPr txBox="1">
            <a:spLocks noChangeArrowheads="1"/>
          </p:cNvSpPr>
          <p:nvPr/>
        </p:nvSpPr>
        <p:spPr>
          <a:xfrm>
            <a:off x="146303" y="856488"/>
            <a:ext cx="8869679"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7663" indent="-347663" fontAlgn="auto">
              <a:lnSpc>
                <a:spcPct val="90000"/>
              </a:lnSpc>
              <a:spcAft>
                <a:spcPts val="0"/>
              </a:spcAft>
              <a:buNone/>
            </a:pPr>
            <a:r>
              <a:rPr lang="en-GB" altLang="en-US" sz="2400" dirty="0">
                <a:solidFill>
                  <a:srgbClr val="FF0000"/>
                </a:solidFill>
                <a:latin typeface="Arial" panose="020B0604020202020204" pitchFamily="34" charset="0"/>
                <a:cs typeface="Arial" panose="020B0604020202020204" pitchFamily="34" charset="0"/>
              </a:rPr>
              <a:t>1</a:t>
            </a:r>
            <a:r>
              <a:rPr lang="en-GB" altLang="en-US" sz="2400" dirty="0">
                <a:latin typeface="Arial" panose="020B0604020202020204" pitchFamily="34" charset="0"/>
                <a:cs typeface="Arial" panose="020B0604020202020204" pitchFamily="34" charset="0"/>
              </a:rPr>
              <a:t>. Draw up a stakeholder table identifying who the stakeholders are.</a:t>
            </a:r>
          </a:p>
          <a:p>
            <a:pPr marL="457200" indent="-457200" fontAlgn="auto">
              <a:lnSpc>
                <a:spcPct val="90000"/>
              </a:lnSpc>
              <a:spcAft>
                <a:spcPts val="0"/>
              </a:spcAft>
              <a:buFontTx/>
              <a:buAutoNum type="arabicPeriod"/>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2</a:t>
            </a:r>
            <a:r>
              <a:rPr lang="en-GB" altLang="en-US" sz="2400" dirty="0">
                <a:latin typeface="Arial" panose="020B0604020202020204" pitchFamily="34" charset="0"/>
                <a:cs typeface="Arial" panose="020B0604020202020204" pitchFamily="34" charset="0"/>
              </a:rPr>
              <a:t>. Assess each stakeholder's </a:t>
            </a:r>
            <a:r>
              <a:rPr lang="en-GB" altLang="en-US" sz="2400" dirty="0">
                <a:solidFill>
                  <a:srgbClr val="FF0000"/>
                </a:solidFill>
                <a:latin typeface="Arial" panose="020B0604020202020204" pitchFamily="34" charset="0"/>
                <a:cs typeface="Arial" panose="020B0604020202020204" pitchFamily="34" charset="0"/>
              </a:rPr>
              <a:t>importance</a:t>
            </a:r>
            <a:r>
              <a:rPr lang="en-GB" altLang="en-US" sz="2400" dirty="0">
                <a:latin typeface="Arial" panose="020B0604020202020204" pitchFamily="34" charset="0"/>
                <a:cs typeface="Arial" panose="020B0604020202020204" pitchFamily="34" charset="0"/>
              </a:rPr>
              <a:t> and their </a:t>
            </a:r>
            <a:r>
              <a:rPr lang="en-GB" altLang="en-US" sz="2400" dirty="0">
                <a:solidFill>
                  <a:srgbClr val="FF0000"/>
                </a:solidFill>
                <a:latin typeface="Arial" panose="020B0604020202020204" pitchFamily="34" charset="0"/>
                <a:cs typeface="Arial" panose="020B0604020202020204" pitchFamily="34" charset="0"/>
              </a:rPr>
              <a:t>relative power / influence</a:t>
            </a:r>
            <a:r>
              <a:rPr lang="en-GB" altLang="en-US" sz="2400" dirty="0">
                <a:latin typeface="Arial" panose="020B0604020202020204" pitchFamily="34" charset="0"/>
                <a:cs typeface="Arial" panose="020B0604020202020204" pitchFamily="34" charset="0"/>
              </a:rPr>
              <a:t>.</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e.g., high importance but low influence, or low importance but high influence.   </a:t>
            </a:r>
          </a:p>
          <a:p>
            <a:pPr marL="630238" indent="-282575" fontAlgn="auto">
              <a:lnSpc>
                <a:spcPct val="90000"/>
              </a:lnSpc>
              <a:spcAft>
                <a:spcPts val="0"/>
              </a:spcAft>
              <a:buClr>
                <a:srgbClr val="FF0000"/>
              </a:buClr>
              <a:buSzPct val="60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 Can rank / rate each stakeholder's importance from 0 (zero importance) to 10 (vital). </a:t>
            </a:r>
          </a:p>
        </p:txBody>
      </p:sp>
    </p:spTree>
    <p:extLst>
      <p:ext uri="{BB962C8B-B14F-4D97-AF65-F5344CB8AC3E}">
        <p14:creationId xmlns:p14="http://schemas.microsoft.com/office/powerpoint/2010/main" val="2245232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BFFCE1-4A3F-4513-AD91-BFD6C2A3B6AD}"/>
              </a:ext>
            </a:extLst>
          </p:cNvPr>
          <p:cNvSpPr>
            <a:spLocks noGrp="1"/>
          </p:cNvSpPr>
          <p:nvPr>
            <p:ph type="sldNum" sz="quarter" idx="12"/>
          </p:nvPr>
        </p:nvSpPr>
        <p:spPr/>
        <p:txBody>
          <a:bodyPr/>
          <a:lstStyle/>
          <a:p>
            <a:pPr>
              <a:defRPr/>
            </a:pPr>
            <a:fld id="{8DF2D5D7-7669-4457-A70C-96FA064BB9B5}" type="slidenum">
              <a:rPr lang="en-US" altLang="en-US" smtClean="0"/>
              <a:pPr>
                <a:defRPr/>
              </a:pPr>
              <a:t>37</a:t>
            </a:fld>
            <a:endParaRPr lang="en-US" altLang="en-US"/>
          </a:p>
        </p:txBody>
      </p:sp>
      <p:sp>
        <p:nvSpPr>
          <p:cNvPr id="5" name="Rectangle 2">
            <a:extLst>
              <a:ext uri="{FF2B5EF4-FFF2-40B4-BE49-F238E27FC236}">
                <a16:creationId xmlns:a16="http://schemas.microsoft.com/office/drawing/2014/main" id="{9C52F11C-AA33-4D9A-ABCF-DFEA9C826B4A}"/>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Would You Conduct a Stakeholder Analysis?</a:t>
            </a:r>
          </a:p>
        </p:txBody>
      </p:sp>
      <p:sp>
        <p:nvSpPr>
          <p:cNvPr id="7" name="Rectangle 3">
            <a:extLst>
              <a:ext uri="{FF2B5EF4-FFF2-40B4-BE49-F238E27FC236}">
                <a16:creationId xmlns:a16="http://schemas.microsoft.com/office/drawing/2014/main" id="{7E95A2DC-2D6E-4737-8070-4A6EA2ECE17A}"/>
              </a:ext>
            </a:extLst>
          </p:cNvPr>
          <p:cNvSpPr txBox="1">
            <a:spLocks noChangeArrowheads="1"/>
          </p:cNvSpPr>
          <p:nvPr/>
        </p:nvSpPr>
        <p:spPr>
          <a:xfrm>
            <a:off x="147145" y="874776"/>
            <a:ext cx="87865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FontTx/>
              <a:buNone/>
            </a:pPr>
            <a:r>
              <a:rPr lang="en-GB" altLang="en-US" sz="2400" dirty="0">
                <a:solidFill>
                  <a:srgbClr val="FF0000"/>
                </a:solidFill>
                <a:latin typeface="Arial" panose="020B0604020202020204" pitchFamily="34" charset="0"/>
                <a:cs typeface="Arial" panose="020B0604020202020204" pitchFamily="34" charset="0"/>
              </a:rPr>
              <a:t>3</a:t>
            </a:r>
            <a:r>
              <a:rPr lang="en-GB" altLang="en-US" sz="2400" dirty="0">
                <a:latin typeface="Arial" panose="020B0604020202020204" pitchFamily="34" charset="0"/>
                <a:cs typeface="Arial" panose="020B0604020202020204" pitchFamily="34" charset="0"/>
              </a:rPr>
              <a:t>. Identify risks and assumptions which will affect the project's success.</a:t>
            </a:r>
          </a:p>
          <a:p>
            <a:pPr marL="0" indent="0" fontAlgn="auto">
              <a:spcAft>
                <a:spcPts val="0"/>
              </a:spcAft>
              <a:buFont typeface="Arial" pitchFamily="34" charset="0"/>
              <a:buNone/>
            </a:pPr>
            <a:r>
              <a:rPr lang="en-GB" altLang="en-US" sz="2400" dirty="0">
                <a:latin typeface="Arial" panose="020B0604020202020204" pitchFamily="34" charset="0"/>
                <a:cs typeface="Arial" panose="020B0604020202020204" pitchFamily="34" charset="0"/>
              </a:rPr>
              <a:t>	What do we assume each stakeholder's response is if 	the project is successful or not?</a:t>
            </a:r>
          </a:p>
          <a:p>
            <a:pPr marL="0" indent="0" fontAlgn="auto">
              <a:spcAft>
                <a:spcPts val="0"/>
              </a:spcAft>
              <a:buFont typeface="Arial" pitchFamily="34" charset="0"/>
              <a:buNone/>
            </a:pPr>
            <a:endParaRPr lang="en-GB" altLang="en-US" sz="2400" dirty="0">
              <a:latin typeface="Arial" panose="020B0604020202020204" pitchFamily="34" charset="0"/>
              <a:cs typeface="Arial" panose="020B0604020202020204" pitchFamily="34" charset="0"/>
            </a:endParaRPr>
          </a:p>
          <a:p>
            <a:pPr marL="0" indent="0" fontAlgn="auto">
              <a:spcAft>
                <a:spcPts val="0"/>
              </a:spcAft>
              <a:buFont typeface="Arial" pitchFamily="34" charset="0"/>
              <a:buNone/>
            </a:pPr>
            <a:r>
              <a:rPr lang="en-GB" altLang="en-US" sz="2400" dirty="0">
                <a:solidFill>
                  <a:srgbClr val="FF0000"/>
                </a:solidFill>
                <a:latin typeface="Arial" panose="020B0604020202020204" pitchFamily="34" charset="0"/>
                <a:cs typeface="Arial" panose="020B0604020202020204" pitchFamily="34" charset="0"/>
              </a:rPr>
              <a:t>4</a:t>
            </a:r>
            <a:r>
              <a:rPr lang="en-GB" altLang="en-US" sz="2400" dirty="0">
                <a:latin typeface="Arial" panose="020B0604020202020204" pitchFamily="34" charset="0"/>
                <a:cs typeface="Arial" panose="020B0604020202020204" pitchFamily="34" charset="0"/>
              </a:rPr>
              <a:t>. Stakeholders perspective – how are they involved in the project, what are they offering, then identify what action do we need to take in order to keep them involved / informed</a:t>
            </a:r>
          </a:p>
          <a:p>
            <a:pPr fontAlgn="auto">
              <a:spcAft>
                <a:spcPts val="0"/>
              </a:spcAft>
            </a:pPr>
            <a:endParaRPr lang="en-GB" altLang="en-US" sz="2800" dirty="0">
              <a:cs typeface="Arial" panose="020B0604020202020204" pitchFamily="34" charset="0"/>
            </a:endParaRPr>
          </a:p>
          <a:p>
            <a:pPr lvl="1" fontAlgn="auto">
              <a:spcAft>
                <a:spcPts val="0"/>
              </a:spcAft>
            </a:pPr>
            <a:endParaRPr lang="en-GB" altLang="en-US" dirty="0"/>
          </a:p>
        </p:txBody>
      </p:sp>
    </p:spTree>
    <p:extLst>
      <p:ext uri="{BB962C8B-B14F-4D97-AF65-F5344CB8AC3E}">
        <p14:creationId xmlns:p14="http://schemas.microsoft.com/office/powerpoint/2010/main" val="37940867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9F82522-19B2-4E84-B426-52307A1A5095}"/>
              </a:ext>
            </a:extLst>
          </p:cNvPr>
          <p:cNvSpPr>
            <a:spLocks noGrp="1"/>
          </p:cNvSpPr>
          <p:nvPr>
            <p:ph type="sldNum" sz="quarter" idx="12"/>
          </p:nvPr>
        </p:nvSpPr>
        <p:spPr/>
        <p:txBody>
          <a:bodyPr/>
          <a:lstStyle/>
          <a:p>
            <a:pPr>
              <a:defRPr/>
            </a:pPr>
            <a:fld id="{8DF2D5D7-7669-4457-A70C-96FA064BB9B5}" type="slidenum">
              <a:rPr lang="en-US" altLang="en-US" smtClean="0"/>
              <a:pPr>
                <a:defRPr/>
              </a:pPr>
              <a:t>38</a:t>
            </a:fld>
            <a:endParaRPr lang="en-US" altLang="en-US"/>
          </a:p>
        </p:txBody>
      </p:sp>
      <p:sp>
        <p:nvSpPr>
          <p:cNvPr id="5" name="Rectangle 2">
            <a:extLst>
              <a:ext uri="{FF2B5EF4-FFF2-40B4-BE49-F238E27FC236}">
                <a16:creationId xmlns:a16="http://schemas.microsoft.com/office/drawing/2014/main" id="{4D293957-0C08-42B8-80BF-9B418E209EAB}"/>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Ranking a Stakeholder’s Priority</a:t>
            </a:r>
          </a:p>
        </p:txBody>
      </p:sp>
      <p:sp>
        <p:nvSpPr>
          <p:cNvPr id="6" name="Rectangle 3">
            <a:extLst>
              <a:ext uri="{FF2B5EF4-FFF2-40B4-BE49-F238E27FC236}">
                <a16:creationId xmlns:a16="http://schemas.microsoft.com/office/drawing/2014/main" id="{148A66C0-7A62-4E95-8BFD-490E85091A09}"/>
              </a:ext>
            </a:extLst>
          </p:cNvPr>
          <p:cNvSpPr txBox="1">
            <a:spLocks noChangeArrowheads="1"/>
          </p:cNvSpPr>
          <p:nvPr/>
        </p:nvSpPr>
        <p:spPr>
          <a:xfrm>
            <a:off x="283463" y="847344"/>
            <a:ext cx="873336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You can use</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High, medium,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Very high, high, medium, low, very low.</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0-100</a:t>
            </a:r>
          </a:p>
          <a:p>
            <a:pPr marL="741363" indent="-393700" fontAlgn="auto">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0-10</a:t>
            </a:r>
          </a:p>
          <a:p>
            <a:pPr marL="0" indent="0" fontAlgn="auto">
              <a:spcAft>
                <a:spcPts val="0"/>
              </a:spcAft>
              <a:buClr>
                <a:srgbClr val="FF0000"/>
              </a:buClr>
              <a:buSzPct val="61000"/>
              <a:buNone/>
            </a:pPr>
            <a:endParaRPr lang="en-GB" altLang="en-US" sz="2400" dirty="0">
              <a:latin typeface="Arial" panose="020B0604020202020204" pitchFamily="34" charset="0"/>
              <a:cs typeface="Arial" panose="020B0604020202020204" pitchFamily="34" charset="0"/>
            </a:endParaRPr>
          </a:p>
          <a:p>
            <a:pPr marL="0" indent="0" algn="ctr" fontAlgn="auto">
              <a:spcAft>
                <a:spcPts val="0"/>
              </a:spcAft>
              <a:buClr>
                <a:srgbClr val="FF0000"/>
              </a:buClr>
              <a:buSzPct val="61000"/>
              <a:buNone/>
            </a:pPr>
            <a:r>
              <a:rPr lang="en-GB" altLang="en-US" sz="2400" dirty="0">
                <a:latin typeface="Arial" panose="020B0604020202020204" pitchFamily="34" charset="0"/>
                <a:cs typeface="Arial" panose="020B0604020202020204" pitchFamily="34" charset="0"/>
              </a:rPr>
              <a:t>It’s the process that’s important not what scale or rating you use.</a:t>
            </a:r>
          </a:p>
        </p:txBody>
      </p:sp>
    </p:spTree>
    <p:extLst>
      <p:ext uri="{BB962C8B-B14F-4D97-AF65-F5344CB8AC3E}">
        <p14:creationId xmlns:p14="http://schemas.microsoft.com/office/powerpoint/2010/main" val="2413153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1804C9D-CB7F-41F9-8A41-4A4688C37824}"/>
              </a:ext>
            </a:extLst>
          </p:cNvPr>
          <p:cNvSpPr>
            <a:spLocks noGrp="1"/>
          </p:cNvSpPr>
          <p:nvPr>
            <p:ph type="sldNum" sz="quarter" idx="12"/>
          </p:nvPr>
        </p:nvSpPr>
        <p:spPr/>
        <p:txBody>
          <a:bodyPr/>
          <a:lstStyle/>
          <a:p>
            <a:pPr>
              <a:defRPr/>
            </a:pPr>
            <a:fld id="{8DF2D5D7-7669-4457-A70C-96FA064BB9B5}" type="slidenum">
              <a:rPr lang="en-US" altLang="en-US" smtClean="0"/>
              <a:pPr>
                <a:defRPr/>
              </a:pPr>
              <a:t>39</a:t>
            </a:fld>
            <a:endParaRPr lang="en-US" altLang="en-US"/>
          </a:p>
        </p:txBody>
      </p:sp>
      <p:sp>
        <p:nvSpPr>
          <p:cNvPr id="5" name="Rectangle 2">
            <a:extLst>
              <a:ext uri="{FF2B5EF4-FFF2-40B4-BE49-F238E27FC236}">
                <a16:creationId xmlns:a16="http://schemas.microsoft.com/office/drawing/2014/main" id="{D638E0E9-6FF3-4CC8-B67F-577DAAF1FBFE}"/>
              </a:ext>
            </a:extLst>
          </p:cNvPr>
          <p:cNvSpPr>
            <a:spLocks noGrp="1" noChangeArrowheads="1"/>
          </p:cNvSpPr>
          <p:nvPr>
            <p:ph type="title"/>
          </p:nvPr>
        </p:nvSpPr>
        <p:spPr>
          <a:xfrm>
            <a:off x="137160" y="141477"/>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 Your Project – Stakeholder Analysis</a:t>
            </a:r>
          </a:p>
        </p:txBody>
      </p:sp>
      <p:sp>
        <p:nvSpPr>
          <p:cNvPr id="6" name="Rectangle 3">
            <a:extLst>
              <a:ext uri="{FF2B5EF4-FFF2-40B4-BE49-F238E27FC236}">
                <a16:creationId xmlns:a16="http://schemas.microsoft.com/office/drawing/2014/main" id="{7239B67A-9892-4FCA-A102-6AC010F1B897}"/>
              </a:ext>
            </a:extLst>
          </p:cNvPr>
          <p:cNvSpPr txBox="1">
            <a:spLocks noChangeArrowheads="1"/>
          </p:cNvSpPr>
          <p:nvPr/>
        </p:nvSpPr>
        <p:spPr>
          <a:xfrm>
            <a:off x="137160" y="736462"/>
            <a:ext cx="8819602" cy="46664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the stakeholders</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interest in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importance in/to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Identify each stakeholder’s influence on the  project’s success (overall, or start, middle, end).</a:t>
            </a:r>
          </a:p>
          <a:p>
            <a:pPr fontAlgn="auto">
              <a:lnSpc>
                <a:spcPct val="90000"/>
              </a:lnSpc>
              <a:spcAft>
                <a:spcPts val="0"/>
              </a:spcAft>
              <a:buClr>
                <a:srgbClr val="FF0000"/>
              </a:buClr>
              <a:buSzPct val="61000"/>
              <a:buFont typeface="Wingdings" panose="05000000000000000000" pitchFamily="2" charset="2"/>
              <a:buChar char="Ø"/>
            </a:pPr>
            <a:endParaRPr lang="en-GB" altLang="en-US" sz="2400" dirty="0">
              <a:latin typeface="Arial" panose="020B0604020202020204" pitchFamily="34" charset="0"/>
              <a:cs typeface="Arial" panose="020B0604020202020204" pitchFamily="34" charset="0"/>
            </a:endParaRPr>
          </a:p>
          <a:p>
            <a:pPr fontAlgn="auto">
              <a:lnSpc>
                <a:spcPct val="90000"/>
              </a:lnSpc>
              <a:spcAft>
                <a:spcPts val="0"/>
              </a:spcAft>
              <a:buClr>
                <a:srgbClr val="FF0000"/>
              </a:buClr>
              <a:buSzPct val="61000"/>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Rank their priority (overall, or start, middle, end)</a:t>
            </a:r>
          </a:p>
          <a:p>
            <a:pPr fontAlgn="auto">
              <a:lnSpc>
                <a:spcPct val="90000"/>
              </a:lnSpc>
              <a:spcAft>
                <a:spcPts val="0"/>
              </a:spcAft>
            </a:pPr>
            <a:endParaRPr lang="en-GB" altLang="en-US" sz="20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a:p>
            <a:pPr fontAlgn="auto">
              <a:lnSpc>
                <a:spcPct val="90000"/>
              </a:lnSpc>
              <a:spcAft>
                <a:spcPts val="0"/>
              </a:spcAft>
            </a:pPr>
            <a:endParaRPr lang="en-GB" altLang="en-US" sz="2800" dirty="0"/>
          </a:p>
        </p:txBody>
      </p:sp>
    </p:spTree>
    <p:extLst>
      <p:ext uri="{BB962C8B-B14F-4D97-AF65-F5344CB8AC3E}">
        <p14:creationId xmlns:p14="http://schemas.microsoft.com/office/powerpoint/2010/main" val="43787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dissolv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dissolv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dissolve">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dissolve">
                                      <p:cBhvr>
                                        <p:cTn id="2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FE58478-8174-84CF-D588-92A9958231CF}"/>
              </a:ext>
            </a:extLst>
          </p:cNvPr>
          <p:cNvPicPr>
            <a:picLocks noGrp="1" noChangeAspect="1"/>
          </p:cNvPicPr>
          <p:nvPr>
            <p:ph idx="1"/>
          </p:nvPr>
        </p:nvPicPr>
        <p:blipFill>
          <a:blip r:embed="rId2"/>
          <a:stretch>
            <a:fillRect/>
          </a:stretch>
        </p:blipFill>
        <p:spPr>
          <a:xfrm>
            <a:off x="0" y="753452"/>
            <a:ext cx="8963025" cy="4436697"/>
          </a:xfrm>
          <a:prstGeom prst="rect">
            <a:avLst/>
          </a:prstGeom>
          <a:noFill/>
        </p:spPr>
      </p:pic>
      <p:sp>
        <p:nvSpPr>
          <p:cNvPr id="4" name="Slide Number Placeholder 3" hidden="1">
            <a:extLst>
              <a:ext uri="{FF2B5EF4-FFF2-40B4-BE49-F238E27FC236}">
                <a16:creationId xmlns:a16="http://schemas.microsoft.com/office/drawing/2014/main" id="{07C4F712-F66B-17F9-F1B9-875ED4E6AA58}"/>
              </a:ext>
            </a:extLst>
          </p:cNvPr>
          <p:cNvSpPr>
            <a:spLocks noGrp="1"/>
          </p:cNvSpPr>
          <p:nvPr>
            <p:ph type="sldNum" sz="quarter" idx="12"/>
          </p:nvPr>
        </p:nvSpPr>
        <p:spPr/>
        <p:txBody>
          <a:bodyPr/>
          <a:lstStyle/>
          <a:p>
            <a:pPr>
              <a:spcAft>
                <a:spcPts val="600"/>
              </a:spcAft>
              <a:defRPr/>
            </a:pPr>
            <a:fld id="{8DF2D5D7-7669-4457-A70C-96FA064BB9B5}" type="slidenum">
              <a:rPr lang="en-US" altLang="en-US" smtClean="0"/>
              <a:pPr>
                <a:spcAft>
                  <a:spcPts val="600"/>
                </a:spcAft>
                <a:defRPr/>
              </a:pPr>
              <a:t>40</a:t>
            </a:fld>
            <a:endParaRPr lang="en-US" altLang="en-US"/>
          </a:p>
        </p:txBody>
      </p:sp>
    </p:spTree>
    <p:extLst>
      <p:ext uri="{BB962C8B-B14F-4D97-AF65-F5344CB8AC3E}">
        <p14:creationId xmlns:p14="http://schemas.microsoft.com/office/powerpoint/2010/main" val="40322997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9675D0B-3A1C-4059-BA93-F696702FB328}"/>
              </a:ext>
            </a:extLst>
          </p:cNvPr>
          <p:cNvSpPr>
            <a:spLocks noGrp="1"/>
          </p:cNvSpPr>
          <p:nvPr>
            <p:ph type="sldNum" sz="quarter" idx="12"/>
          </p:nvPr>
        </p:nvSpPr>
        <p:spPr/>
        <p:txBody>
          <a:bodyPr/>
          <a:lstStyle/>
          <a:p>
            <a:pPr>
              <a:defRPr/>
            </a:pPr>
            <a:fld id="{8DF2D5D7-7669-4457-A70C-96FA064BB9B5}" type="slidenum">
              <a:rPr lang="en-US" altLang="en-US" smtClean="0"/>
              <a:pPr>
                <a:defRPr/>
              </a:pPr>
              <a:t>41</a:t>
            </a:fld>
            <a:endParaRPr lang="en-US" altLang="en-US"/>
          </a:p>
        </p:txBody>
      </p:sp>
      <p:sp>
        <p:nvSpPr>
          <p:cNvPr id="5" name="Rectangle 2">
            <a:extLst>
              <a:ext uri="{FF2B5EF4-FFF2-40B4-BE49-F238E27FC236}">
                <a16:creationId xmlns:a16="http://schemas.microsoft.com/office/drawing/2014/main" id="{A787EBB1-94D6-4AD9-967E-604D86363C60}"/>
              </a:ext>
            </a:extLst>
          </p:cNvPr>
          <p:cNvSpPr>
            <a:spLocks noGrp="1" noChangeArrowheads="1"/>
          </p:cNvSpPr>
          <p:nvPr>
            <p:ph type="title"/>
          </p:nvPr>
        </p:nvSpPr>
        <p:spPr>
          <a:xfrm>
            <a:off x="147145" y="43248"/>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 Summary - Stakeholders</a:t>
            </a:r>
          </a:p>
        </p:txBody>
      </p:sp>
      <p:sp>
        <p:nvSpPr>
          <p:cNvPr id="6" name="Content Placeholder 2">
            <a:extLst>
              <a:ext uri="{FF2B5EF4-FFF2-40B4-BE49-F238E27FC236}">
                <a16:creationId xmlns:a16="http://schemas.microsoft.com/office/drawing/2014/main" id="{C6D4BA33-247E-4734-A451-0EB29A4A41B5}"/>
              </a:ext>
            </a:extLst>
          </p:cNvPr>
          <p:cNvSpPr>
            <a:spLocks noGrp="1"/>
          </p:cNvSpPr>
          <p:nvPr>
            <p:ph idx="1"/>
          </p:nvPr>
        </p:nvSpPr>
        <p:spPr>
          <a:xfrm>
            <a:off x="147145" y="524256"/>
            <a:ext cx="8915400" cy="5291328"/>
          </a:xfrm>
        </p:spPr>
        <p:txBody>
          <a:bodyPr>
            <a:normAutofit/>
          </a:bodyPr>
          <a:lstStyle/>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Who are the stakeholders? What are their key interests?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are stakeholders expectations of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resource do these stakeholders hold that can be useful or harmful to the  projects?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stakeholder role is assumed for project/policy success?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positive or negative responses are expected from the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would be the impact of these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increase participation of supportive stakeholders?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What can be done to mitigate negative responses?</a:t>
            </a:r>
          </a:p>
          <a:p>
            <a:pPr marL="514350" indent="-514350">
              <a:spcBef>
                <a:spcPts val="0"/>
              </a:spcBef>
              <a:buFont typeface="+mj-lt"/>
              <a:buAutoNum type="arabicPeriod"/>
            </a:pPr>
            <a:r>
              <a:rPr lang="en-US" sz="2400" dirty="0">
                <a:latin typeface="Arial" panose="020B0604020202020204" pitchFamily="34" charset="0"/>
                <a:cs typeface="Arial" panose="020B0604020202020204" pitchFamily="34" charset="0"/>
              </a:rPr>
              <a:t>Have the interests of poor and marginalized groups been identified? </a:t>
            </a:r>
          </a:p>
        </p:txBody>
      </p:sp>
    </p:spTree>
    <p:extLst>
      <p:ext uri="{BB962C8B-B14F-4D97-AF65-F5344CB8AC3E}">
        <p14:creationId xmlns:p14="http://schemas.microsoft.com/office/powerpoint/2010/main" val="33151285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42</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4" y="106556"/>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QUAD Chart</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1235285"/>
            <a:ext cx="8849710" cy="1646733"/>
          </a:xfrm>
          <a:prstGeom prst="rect">
            <a:avLst/>
          </a:prstGeom>
        </p:spPr>
        <p:txBody>
          <a:bodyPr vert="horz" wrap="square" lIns="0" tIns="52705" rIns="0" bIns="0" rtlCol="0">
            <a:spAutoFit/>
          </a:bodyPr>
          <a:lstStyle/>
          <a:p>
            <a:pPr marL="282575" lvl="1" indent="-231775">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Formulate a QUAD chart for your project outlining all four components, </a:t>
            </a:r>
            <a:r>
              <a:rPr lang="en-US" sz="2400" i="1" dirty="0">
                <a:cs typeface="Arial" panose="020B0604020202020204" pitchFamily="34" charset="0"/>
              </a:rPr>
              <a:t>i.e.</a:t>
            </a:r>
            <a:r>
              <a:rPr lang="en-US" sz="2400" dirty="0">
                <a:cs typeface="Arial" panose="020B0604020202020204" pitchFamily="34" charset="0"/>
              </a:rPr>
              <a:t>, Purpose (aims and objectives) / Outline of stakeholders / Desired results / Measure of success</a:t>
            </a:r>
            <a:endParaRPr sz="2400" dirty="0">
              <a:cs typeface="Arial" panose="020B0604020202020204" pitchFamily="34" charset="0"/>
            </a:endParaRPr>
          </a:p>
        </p:txBody>
      </p:sp>
    </p:spTree>
    <p:extLst>
      <p:ext uri="{BB962C8B-B14F-4D97-AF65-F5344CB8AC3E}">
        <p14:creationId xmlns:p14="http://schemas.microsoft.com/office/powerpoint/2010/main" val="22757212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EBD72E-D83A-4ACB-B0F3-6427599A5A3C}"/>
              </a:ext>
            </a:extLst>
          </p:cNvPr>
          <p:cNvSpPr>
            <a:spLocks noGrp="1"/>
          </p:cNvSpPr>
          <p:nvPr>
            <p:ph type="sldNum" sz="quarter" idx="12"/>
          </p:nvPr>
        </p:nvSpPr>
        <p:spPr/>
        <p:txBody>
          <a:bodyPr/>
          <a:lstStyle/>
          <a:p>
            <a:pPr>
              <a:defRPr/>
            </a:pPr>
            <a:fld id="{8DF2D5D7-7669-4457-A70C-96FA064BB9B5}" type="slidenum">
              <a:rPr lang="en-US" altLang="en-US" smtClean="0"/>
              <a:pPr>
                <a:defRPr/>
              </a:pPr>
              <a:t>43</a:t>
            </a:fld>
            <a:endParaRPr lang="en-US" altLang="en-US"/>
          </a:p>
        </p:txBody>
      </p:sp>
      <p:sp>
        <p:nvSpPr>
          <p:cNvPr id="5" name="Rectangle 2">
            <a:extLst>
              <a:ext uri="{FF2B5EF4-FFF2-40B4-BE49-F238E27FC236}">
                <a16:creationId xmlns:a16="http://schemas.microsoft.com/office/drawing/2014/main" id="{9020C7ED-C6EF-4491-96C3-CDDA987EED99}"/>
              </a:ext>
            </a:extLst>
          </p:cNvPr>
          <p:cNvSpPr>
            <a:spLocks noGrp="1" noChangeArrowheads="1"/>
          </p:cNvSpPr>
          <p:nvPr>
            <p:ph type="title"/>
          </p:nvPr>
        </p:nvSpPr>
        <p:spPr>
          <a:xfrm>
            <a:off x="147145" y="43248"/>
            <a:ext cx="8869680" cy="112872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Understanding Stakeholders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Individual Work – Assignment Focused</a:t>
            </a:r>
          </a:p>
        </p:txBody>
      </p:sp>
      <p:sp>
        <p:nvSpPr>
          <p:cNvPr id="6" name="object 8">
            <a:extLst>
              <a:ext uri="{FF2B5EF4-FFF2-40B4-BE49-F238E27FC236}">
                <a16:creationId xmlns:a16="http://schemas.microsoft.com/office/drawing/2014/main" id="{B7B5DC95-EF11-421B-A0C2-68C555ED0561}"/>
              </a:ext>
            </a:extLst>
          </p:cNvPr>
          <p:cNvSpPr txBox="1"/>
          <p:nvPr/>
        </p:nvSpPr>
        <p:spPr>
          <a:xfrm>
            <a:off x="147146" y="965917"/>
            <a:ext cx="8849710" cy="3308726"/>
          </a:xfrm>
          <a:prstGeom prst="rect">
            <a:avLst/>
          </a:prstGeom>
        </p:spPr>
        <p:txBody>
          <a:bodyPr vert="horz" wrap="square" lIns="0" tIns="52705" rIns="0" bIns="0" rtlCol="0">
            <a:spAutoFit/>
          </a:bodyPr>
          <a:lstStyle/>
          <a:p>
            <a:pPr marL="50800" lvl="1">
              <a:lnSpc>
                <a:spcPct val="150000"/>
              </a:lnSpc>
              <a:spcBef>
                <a:spcPts val="0"/>
              </a:spcBef>
              <a:buClr>
                <a:srgbClr val="FF0000"/>
              </a:buClr>
              <a:buSzPct val="61000"/>
              <a:tabLst>
                <a:tab pos="756285" algn="l"/>
                <a:tab pos="756920" algn="l"/>
              </a:tabLst>
            </a:pPr>
            <a:r>
              <a:rPr lang="en-US" sz="2400" dirty="0">
                <a:cs typeface="Arial" panose="020B0604020202020204" pitchFamily="34" charset="0"/>
              </a:rPr>
              <a:t>Draw up a stakeholders analysis for your project.</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Identify stakeholders</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Interest </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Influence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Importance</a:t>
            </a:r>
          </a:p>
          <a:p>
            <a:pPr marL="914400" lvl="1" indent="-398463">
              <a:lnSpc>
                <a:spcPct val="150000"/>
              </a:lnSpc>
              <a:spcBef>
                <a:spcPts val="0"/>
              </a:spcBef>
              <a:buClr>
                <a:srgbClr val="FF0000"/>
              </a:buClr>
              <a:buSzPct val="61000"/>
              <a:buFont typeface="Wingdings" panose="05000000000000000000" pitchFamily="2" charset="2"/>
              <a:buChar char="Ø"/>
              <a:tabLst>
                <a:tab pos="756285" algn="l"/>
                <a:tab pos="756920" algn="l"/>
              </a:tabLst>
            </a:pPr>
            <a:r>
              <a:rPr lang="en-US" sz="2400" dirty="0">
                <a:cs typeface="Arial" panose="020B0604020202020204" pitchFamily="34" charset="0"/>
              </a:rPr>
              <a:t>Priority/stage </a:t>
            </a:r>
            <a:endParaRPr sz="2400" dirty="0">
              <a:cs typeface="Arial" panose="020B0604020202020204" pitchFamily="34" charset="0"/>
            </a:endParaRPr>
          </a:p>
        </p:txBody>
      </p:sp>
    </p:spTree>
    <p:extLst>
      <p:ext uri="{BB962C8B-B14F-4D97-AF65-F5344CB8AC3E}">
        <p14:creationId xmlns:p14="http://schemas.microsoft.com/office/powerpoint/2010/main" val="20685531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44</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24510"/>
            <a:ext cx="8229600" cy="626116"/>
          </a:xfrm>
        </p:spPr>
        <p:txBody>
          <a:bodyPr anchor="t">
            <a:noAutofit/>
          </a:bodyPr>
          <a:lstStyle/>
          <a:p>
            <a:endParaRPr lang="en-US" altLang="ja-JP" sz="3200" dirty="0">
              <a:latin typeface="+mn-lt"/>
            </a:endParaRPr>
          </a:p>
        </p:txBody>
      </p:sp>
      <p:sp>
        <p:nvSpPr>
          <p:cNvPr id="6" name="Content Placeholder 5">
            <a:extLst>
              <a:ext uri="{FF2B5EF4-FFF2-40B4-BE49-F238E27FC236}">
                <a16:creationId xmlns:a16="http://schemas.microsoft.com/office/drawing/2014/main" id="{C166392F-E13A-AB21-A378-27ACCB021FB5}"/>
              </a:ext>
            </a:extLst>
          </p:cNvPr>
          <p:cNvSpPr>
            <a:spLocks noGrp="1"/>
          </p:cNvSpPr>
          <p:nvPr>
            <p:ph idx="1"/>
          </p:nvPr>
        </p:nvSpPr>
        <p:spPr/>
        <p:txBody>
          <a:bodyPr/>
          <a:lstStyle/>
          <a:p>
            <a:pPr marL="0" indent="0" algn="ctr">
              <a:buNone/>
            </a:pPr>
            <a:r>
              <a:rPr lang="en-US" altLang="ja-JP" b="1" dirty="0">
                <a:solidFill>
                  <a:srgbClr val="0B6BB5"/>
                </a:solidFill>
              </a:rPr>
              <a:t>Any questions ?</a:t>
            </a:r>
            <a:endParaRPr lang="en-GB" dirty="0"/>
          </a:p>
        </p:txBody>
      </p:sp>
    </p:spTree>
    <p:extLst>
      <p:ext uri="{BB962C8B-B14F-4D97-AF65-F5344CB8AC3E}">
        <p14:creationId xmlns:p14="http://schemas.microsoft.com/office/powerpoint/2010/main" val="3842815133"/>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571792F-8640-4951-A7A6-41C745E5408B}">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1737</TotalTime>
  <Words>2333</Words>
  <Application>Microsoft Office PowerPoint</Application>
  <PresentationFormat>On-screen Show (4:3)</PresentationFormat>
  <Paragraphs>385</Paragraphs>
  <Slides>44</Slides>
  <Notes>3</Notes>
  <HiddenSlides>0</HiddenSlides>
  <MMClips>0</MMClips>
  <ScaleCrop>false</ScaleCrop>
  <HeadingPairs>
    <vt:vector size="8" baseType="variant">
      <vt:variant>
        <vt:lpstr>Fonts Used</vt:lpstr>
      </vt:variant>
      <vt:variant>
        <vt:i4>10</vt:i4>
      </vt:variant>
      <vt:variant>
        <vt:lpstr>Theme</vt:lpstr>
      </vt:variant>
      <vt:variant>
        <vt:i4>2</vt:i4>
      </vt:variant>
      <vt:variant>
        <vt:lpstr>Embedded OLE Servers</vt:lpstr>
      </vt:variant>
      <vt:variant>
        <vt:i4>1</vt:i4>
      </vt:variant>
      <vt:variant>
        <vt:lpstr>Slide Titles</vt:lpstr>
      </vt:variant>
      <vt:variant>
        <vt:i4>44</vt:i4>
      </vt:variant>
    </vt:vector>
  </HeadingPairs>
  <TitlesOfParts>
    <vt:vector size="57" baseType="lpstr">
      <vt:lpstr>Arial</vt:lpstr>
      <vt:lpstr>Arial Narrow</vt:lpstr>
      <vt:lpstr>Bitstream Charter</vt:lpstr>
      <vt:lpstr>Calibri</vt:lpstr>
      <vt:lpstr>inherit</vt:lpstr>
      <vt:lpstr>Myriad Pro</vt:lpstr>
      <vt:lpstr>ProximaNova-n4</vt:lpstr>
      <vt:lpstr>Tahoma</vt:lpstr>
      <vt:lpstr>Times New Roman</vt:lpstr>
      <vt:lpstr>Wingdings</vt:lpstr>
      <vt:lpstr>1_Custom Design</vt:lpstr>
      <vt:lpstr>20140311PresentationUWTSDTemplate</vt:lpstr>
      <vt:lpstr>Document</vt:lpstr>
      <vt:lpstr>Week 3 QUAD Chart and Stakeholder Analysis</vt:lpstr>
      <vt:lpstr>PowerPoint Presentation</vt:lpstr>
      <vt:lpstr>Quick recap </vt:lpstr>
      <vt:lpstr>PowerPoint Presentation</vt:lpstr>
      <vt:lpstr>Gantt charts: a quick recap</vt:lpstr>
      <vt:lpstr>PowerPoint Presentation</vt:lpstr>
      <vt:lpstr>Real-life example</vt:lpstr>
      <vt:lpstr>Today’s session</vt:lpstr>
      <vt:lpstr>Learning Objectives:</vt:lpstr>
      <vt:lpstr>Group Activity</vt:lpstr>
      <vt:lpstr>Case Study</vt:lpstr>
      <vt:lpstr> QUAD Chart and Stakeholder Analysis</vt:lpstr>
      <vt:lpstr>The QUAD Chart</vt:lpstr>
      <vt:lpstr>The QUAD Chart</vt:lpstr>
      <vt:lpstr>The QUAD Chart</vt:lpstr>
      <vt:lpstr>PowerPoint Presentation</vt:lpstr>
      <vt:lpstr>PowerPoint Presentation</vt:lpstr>
      <vt:lpstr>Examples – QUAD Chart</vt:lpstr>
      <vt:lpstr>Thinking of Starting a Project</vt:lpstr>
      <vt:lpstr>Stakeholders: Who are they?</vt:lpstr>
      <vt:lpstr>Stakeholders: Who are they?</vt:lpstr>
      <vt:lpstr>Stakeholder Management</vt:lpstr>
      <vt:lpstr>Strategies - Stakeholders</vt:lpstr>
      <vt:lpstr>Examples of Stakeholders</vt:lpstr>
      <vt:lpstr>Stakeholder Analysis Framework</vt:lpstr>
      <vt:lpstr>SA Increases a Project’s Chance of …</vt:lpstr>
      <vt:lpstr>SA Process</vt:lpstr>
      <vt:lpstr>Planning the Stakeholder Analysis Process</vt:lpstr>
      <vt:lpstr>Using Results of SA</vt:lpstr>
      <vt:lpstr>Stakeholder Participation Strategy</vt:lpstr>
      <vt:lpstr>Tools and Techniques for Stakeholder Categorization</vt:lpstr>
      <vt:lpstr>Tools and Techniques for Stakeholder Categorization</vt:lpstr>
      <vt:lpstr>Tools and Techniques for Stakeholder Categorization</vt:lpstr>
      <vt:lpstr>How to Involve the Stakeholders?</vt:lpstr>
      <vt:lpstr>In terms of your Project to begin – Categorize your Stakeholders</vt:lpstr>
      <vt:lpstr>How Would You Conduct a Stakeholder Analysis?</vt:lpstr>
      <vt:lpstr>How Would You Conduct a Stakeholder Analysis?</vt:lpstr>
      <vt:lpstr>Ranking a Stakeholder’s Priority</vt:lpstr>
      <vt:lpstr>For Your Project – Stakeholder Analysis</vt:lpstr>
      <vt:lpstr>PowerPoint Presentation</vt:lpstr>
      <vt:lpstr>In Summary - Stakeholders</vt:lpstr>
      <vt:lpstr>QUAD Chart Individual Work – Assignment Focused</vt:lpstr>
      <vt:lpstr>Understanding Stakeholders Individual Work – Assignment Focused</vt:lpstr>
      <vt:lpstr>PowerPoint Presentation</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Zaid Alrawadieh</cp:lastModifiedBy>
  <cp:revision>163</cp:revision>
  <dcterms:created xsi:type="dcterms:W3CDTF">2005-02-17T16:44:33Z</dcterms:created>
  <dcterms:modified xsi:type="dcterms:W3CDTF">2026-09-24T08:26:01Z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