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rels" ContentType="application/vnd.openxmlformats-package.relationshi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notesMasterIdLst>
    <p:notesMasterId r:id="rId7"/>
  </p:notesMasterIdLst>
  <p:handoutMasterIdLst>
    <p:handoutMasterId r:id="rId18"/>
  </p:handoutMasterIdLst>
  <p:sldIdLst>
    <p:sldId id="256" r:id="rId4"/>
    <p:sldId id="356" r:id="rId5"/>
    <p:sldId id="357" r:id="rId6"/>
    <p:sldId id="358" r:id="rId8"/>
    <p:sldId id="359" r:id="rId9"/>
    <p:sldId id="382" r:id="rId10"/>
    <p:sldId id="385" r:id="rId11"/>
    <p:sldId id="383" r:id="rId12"/>
    <p:sldId id="386" r:id="rId13"/>
    <p:sldId id="360" r:id="rId14"/>
    <p:sldId id="387" r:id="rId15"/>
    <p:sldId id="388" r:id="rId16"/>
    <p:sldId id="41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97" d="100"/>
          <a:sy n="97" d="100"/>
        </p:scale>
        <p:origin x="1032"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notesMaster" Target="notesMasters/notesMaster1.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4" Type="http://schemas.openxmlformats.org/officeDocument/2006/relationships/customXml" Target="../customXml/item3.xml"/><Relationship Id="rId23" Type="http://schemas.openxmlformats.org/officeDocument/2006/relationships/customXml" Target="../customXml/item2.xml"/><Relationship Id="rId22" Type="http://schemas.openxmlformats.org/officeDocument/2006/relationships/customXml" Target="../customXml/item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handoutMaster" Target="handoutMasters/handoutMaster1.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examples of how critical thinking can be defined and explained (Cottrell, 2017; Bottomley and </a:t>
            </a:r>
            <a:r>
              <a:rPr lang="en-GB" dirty="0" err="1"/>
              <a:t>Pryjmachuk</a:t>
            </a:r>
            <a:r>
              <a:rPr lang="en-GB" dirty="0"/>
              <a:t>, 2018):</a:t>
            </a:r>
            <a:endParaRPr lang="en-GB" dirty="0"/>
          </a:p>
          <a:p>
            <a:r>
              <a:rPr lang="en-GB" dirty="0"/>
              <a:t>Identifying other people’s ideas and comparing different ideas and evidence without bias</a:t>
            </a:r>
            <a:endParaRPr lang="en-GB" dirty="0"/>
          </a:p>
          <a:p>
            <a:r>
              <a:rPr lang="en-GB" dirty="0"/>
              <a:t> • Evaluating the strengths and weaknesses of evidence</a:t>
            </a:r>
            <a:endParaRPr lang="en-GB" dirty="0"/>
          </a:p>
          <a:p>
            <a:r>
              <a:rPr lang="en-GB" dirty="0"/>
              <a:t> • Reflecting on the evidence to see if there are missing ideas or facts</a:t>
            </a:r>
            <a:endParaRPr lang="en-GB" dirty="0"/>
          </a:p>
          <a:p>
            <a:r>
              <a:rPr lang="en-GB" dirty="0"/>
              <a:t> • Pulling different ideas together (synthesising) to create new ideas</a:t>
            </a:r>
            <a:endParaRPr lang="en-GB" dirty="0"/>
          </a:p>
          <a:p>
            <a:r>
              <a:rPr lang="en-GB" dirty="0"/>
              <a:t> • Applying evidence to real situations</a:t>
            </a:r>
            <a:endParaRPr lang="en-GB" dirty="0"/>
          </a:p>
          <a:p>
            <a:r>
              <a:rPr lang="en-GB" dirty="0"/>
              <a:t> • Justifying ideas, decisions and opinions with evidence from synthesised sources of information </a:t>
            </a:r>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length of the list will be influenced by various factors:  Your depth of knowledge about People Living with Dementia  Your experiences of interacting with People Living with Dementia in real life through family or friends’ experiences  The media  Underlying attitudes or beliefs and values that you have about caring for a relative.</a:t>
            </a:r>
            <a:endParaRPr lang="en-GB"/>
          </a:p>
          <a:p>
            <a:endParaRPr lang="en-GB"/>
          </a:p>
          <a:p>
            <a:r>
              <a:rPr lang="en-GB"/>
              <a:t>Padlet Link - https://padlet.com/rstewart122/forming-opinions-dementia-care-jrk3r2n3tkhctv88 </a:t>
            </a:r>
            <a:endParaRPr lang="en-GB"/>
          </a:p>
          <a:p>
            <a:endParaRPr lang="en-GB"/>
          </a:p>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Encourage the students to reflect on how critical or bias their opinions may have been. </a:t>
            </a:r>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dirty="0"/>
              <a:t>You could read more examples from Cottrell, S. (2023) </a:t>
            </a:r>
            <a:r>
              <a:rPr lang="en-GB" i="1" dirty="0"/>
              <a:t>Critical thinking skills : effective analysis, argument and reflection</a:t>
            </a:r>
            <a:r>
              <a:rPr lang="en-GB" dirty="0"/>
              <a:t>. Fourth edition. London: Bloomsbury.</a:t>
            </a:r>
            <a:endParaRPr lang="en-GB" dirty="0"/>
          </a:p>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note that not all situations are argumentative.  </a:t>
            </a:r>
            <a:br>
              <a:rPr lang="en-GB" dirty="0"/>
            </a:br>
            <a:r>
              <a:rPr lang="en-GB" dirty="0"/>
              <a:t>In ordinary situations, a statement may be straightforward and uncontroversial. For example, 'It's raining' - while it is clearly raining. </a:t>
            </a:r>
            <a:br>
              <a:rPr lang="en-GB" dirty="0"/>
            </a:br>
            <a:r>
              <a:rPr lang="en-GB" dirty="0"/>
              <a:t>'I ran a mile in 4 minutes,' when this has been timed and verified.</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academics talk about learning to think critically, they often refer to a model known as Bloom’s taxonomy. This model classifies 9 different levels of thinking, learning and understanding (cognition), moving from lower- to higher-order cognitive thinking processes in a hierarchical pyramid. The figure has been adapted to illustrate how Bloom’s categories can be aligned with the skills you need to deliver safe, effective and evidence-based health and social care strategies</a:t>
            </a:r>
            <a:endParaRPr lang="en-GB" dirty="0"/>
          </a:p>
          <a:p>
            <a:r>
              <a:rPr lang="en-GB" dirty="0"/>
              <a:t>Although Bloom’s model is presented as a pyramid with “levels of thinking”, this doesn’t necessarily mean that we should move from the bottom row to the top in sequence. The pyramid shows you different skills with the highest level “creating” considered to be the pinnacle of critical thinking skills. But like all pyramids you need a solid base and supporting building blocks to reach the top. It’s also important to realise that not all decisions and actions require every category of the pyramid. Depending on where you are in your studies (first year undergraduate or postgraduate) and the assessment you are preparing, you will use these thinking skills to varying degrees.</a:t>
            </a:r>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ISBAR Communication Approach and stands for – Identification, Situation, Background, Assessment and recommendation. We talked about the SBAR approach when learning about communication skills. </a:t>
            </a:r>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3" Type="http://schemas.openxmlformats.org/officeDocument/2006/relationships/theme" Target="../theme/theme2.xml"/><Relationship Id="rId12" Type="http://schemas.openxmlformats.org/officeDocument/2006/relationships/image" Target="../media/image4.jpeg"/><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2.xml"/><Relationship Id="rId3" Type="http://schemas.openxmlformats.org/officeDocument/2006/relationships/image" Target="../media/image7.png"/><Relationship Id="rId2" Type="http://schemas.openxmlformats.org/officeDocument/2006/relationships/hyperlink" Target="https://padlet.com/rstewart122/forming-opinions-dementia-care-jrk3r2n3tkhctv88" TargetMode="External"/><Relationship Id="rId1"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75556" y="2708920"/>
            <a:ext cx="7992888" cy="1152128"/>
          </a:xfrm>
          <a:solidFill>
            <a:schemeClr val="bg1"/>
          </a:solidFill>
        </p:spPr>
        <p:txBody>
          <a:bodyPr vert="horz" lIns="91440" tIns="45720" rIns="91440" bIns="45720" rtlCol="0" anchor="t">
            <a:normAutofit fontScale="92500" lnSpcReduction="20000"/>
          </a:bodyPr>
          <a:lstStyle/>
          <a:p>
            <a:r>
              <a:rPr lang="en-GB" sz="4000" b="1" dirty="0">
                <a:solidFill>
                  <a:schemeClr val="tx1"/>
                </a:solidFill>
              </a:rPr>
              <a:t>Week 5 – Critical Thinking and Reflection</a:t>
            </a:r>
            <a:endParaRPr lang="en-GB" sz="4000" b="1"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critical thinking?</a:t>
            </a:r>
            <a:endParaRPr lang="en-GB"/>
          </a:p>
        </p:txBody>
      </p:sp>
      <p:pic>
        <p:nvPicPr>
          <p:cNvPr id="5" name="Content Placeholder 4"/>
          <p:cNvPicPr>
            <a:picLocks noGrp="1" noRot="1" noChangeAspect="1" noMove="1" noResize="1" noEditPoints="1" noAdjustHandles="1" noChangeArrowheads="1" noChangeShapeType="1" noCrop="1"/>
          </p:cNvPicPr>
          <p:nvPr>
            <p:ph idx="1"/>
          </p:nvPr>
        </p:nvPicPr>
        <p:blipFill rotWithShape="1">
          <a:blip r:embed="rId1"/>
          <a:srcRect r="2860"/>
          <a:stretch>
            <a:fillRect/>
          </a:stretch>
        </p:blipFill>
        <p:spPr>
          <a:xfrm>
            <a:off x="349913" y="1417638"/>
            <a:ext cx="8542567" cy="1346520"/>
          </a:xfrm>
        </p:spPr>
      </p:pic>
      <p:sp>
        <p:nvSpPr>
          <p:cNvPr id="7" name="Rectangle: Rounded Corners 6"/>
          <p:cNvSpPr/>
          <p:nvPr/>
        </p:nvSpPr>
        <p:spPr>
          <a:xfrm>
            <a:off x="827585" y="3173384"/>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latin typeface="Arial" panose="020B0604020202020204" pitchFamily="34" charset="0"/>
                <a:cs typeface="Arial" panose="020B0604020202020204" pitchFamily="34" charset="0"/>
              </a:rPr>
              <a:t>Avoid</a:t>
            </a:r>
            <a:r>
              <a:rPr lang="en-GB" sz="2400">
                <a:latin typeface="Arial" panose="020B0604020202020204" pitchFamily="34" charset="0"/>
                <a:cs typeface="Arial" panose="020B0604020202020204" pitchFamily="34" charset="0"/>
              </a:rPr>
              <a:t> being biased</a:t>
            </a:r>
            <a:endParaRPr lang="en-GB" sz="2400">
              <a:latin typeface="Arial" panose="020B0604020202020204" pitchFamily="34" charset="0"/>
              <a:cs typeface="Arial" panose="020B0604020202020204" pitchFamily="34" charset="0"/>
            </a:endParaRPr>
          </a:p>
        </p:txBody>
      </p:sp>
      <p:sp>
        <p:nvSpPr>
          <p:cNvPr id="8" name="Rectangle: Rounded Corners 7"/>
          <p:cNvSpPr/>
          <p:nvPr/>
        </p:nvSpPr>
        <p:spPr>
          <a:xfrm>
            <a:off x="827585" y="4365104"/>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Consider a range of </a:t>
            </a:r>
            <a:r>
              <a:rPr lang="en-GB" sz="2400" b="1">
                <a:latin typeface="Arial" panose="020B0604020202020204" pitchFamily="34" charset="0"/>
                <a:cs typeface="Arial" panose="020B0604020202020204" pitchFamily="34" charset="0"/>
              </a:rPr>
              <a:t>opinions</a:t>
            </a:r>
            <a:endParaRPr lang="en-GB" sz="2400" b="1">
              <a:latin typeface="Arial" panose="020B0604020202020204" pitchFamily="34" charset="0"/>
              <a:cs typeface="Arial" panose="020B0604020202020204" pitchFamily="34" charset="0"/>
            </a:endParaRPr>
          </a:p>
        </p:txBody>
      </p:sp>
      <p:sp>
        <p:nvSpPr>
          <p:cNvPr id="9" name="Rectangle: Rounded Corners 8"/>
          <p:cNvSpPr/>
          <p:nvPr/>
        </p:nvSpPr>
        <p:spPr>
          <a:xfrm>
            <a:off x="5292079" y="3169156"/>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Consider a range of </a:t>
            </a:r>
            <a:r>
              <a:rPr lang="en-GB" sz="2400" b="1">
                <a:latin typeface="Arial" panose="020B0604020202020204" pitchFamily="34" charset="0"/>
                <a:cs typeface="Arial" panose="020B0604020202020204" pitchFamily="34" charset="0"/>
              </a:rPr>
              <a:t>options</a:t>
            </a:r>
            <a:endParaRPr lang="en-GB" sz="2400" b="1">
              <a:latin typeface="Arial" panose="020B0604020202020204" pitchFamily="34" charset="0"/>
              <a:cs typeface="Arial" panose="020B0604020202020204" pitchFamily="34" charset="0"/>
            </a:endParaRPr>
          </a:p>
        </p:txBody>
      </p:sp>
      <p:sp>
        <p:nvSpPr>
          <p:cNvPr id="10" name="Rectangle: Rounded Corners 9"/>
          <p:cNvSpPr/>
          <p:nvPr/>
        </p:nvSpPr>
        <p:spPr>
          <a:xfrm>
            <a:off x="5313072" y="4288675"/>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latin typeface="Arial" panose="020B0604020202020204" pitchFamily="34" charset="0"/>
                <a:cs typeface="Arial" panose="020B0604020202020204" pitchFamily="34" charset="0"/>
              </a:rPr>
              <a:t>Objectively</a:t>
            </a:r>
            <a:r>
              <a:rPr lang="en-GB" sz="2400">
                <a:latin typeface="Arial" panose="020B0604020202020204" pitchFamily="34" charset="0"/>
                <a:cs typeface="Arial" panose="020B0604020202020204" pitchFamily="34" charset="0"/>
              </a:rPr>
              <a:t> consider evidence </a:t>
            </a:r>
            <a:endParaRPr lang="en-GB" sz="2400" b="1">
              <a:latin typeface="Arial" panose="020B0604020202020204" pitchFamily="34" charset="0"/>
              <a:cs typeface="Arial" panose="020B0604020202020204" pitchFamily="34" charset="0"/>
            </a:endParaRPr>
          </a:p>
        </p:txBody>
      </p:sp>
      <p:sp>
        <p:nvSpPr>
          <p:cNvPr id="4" name="TextBox 3"/>
          <p:cNvSpPr txBox="1"/>
          <p:nvPr/>
        </p:nvSpPr>
        <p:spPr>
          <a:xfrm>
            <a:off x="3006079" y="2595211"/>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(Frohman and Lupton, 2020, p5)</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Critical thinking </a:t>
            </a:r>
            <a:endParaRPr lang="en-GB"/>
          </a:p>
        </p:txBody>
      </p:sp>
      <p:sp>
        <p:nvSpPr>
          <p:cNvPr id="3" name="Content Placeholder 2"/>
          <p:cNvSpPr>
            <a:spLocks noGrp="1"/>
          </p:cNvSpPr>
          <p:nvPr>
            <p:ph idx="1"/>
          </p:nvPr>
        </p:nvSpPr>
        <p:spPr>
          <a:xfrm>
            <a:off x="457200" y="1392147"/>
            <a:ext cx="8229600" cy="748679"/>
          </a:xfrm>
          <a:ln w="38100">
            <a:solidFill>
              <a:schemeClr val="accent1"/>
            </a:solidFill>
          </a:ln>
        </p:spPr>
        <p:txBody>
          <a:bodyPr>
            <a:normAutofit/>
          </a:bodyPr>
          <a:lstStyle/>
          <a:p>
            <a:pPr marL="0" indent="0">
              <a:buNone/>
            </a:pPr>
            <a:r>
              <a:rPr lang="en-GB" sz="2000" dirty="0">
                <a:latin typeface="Arial" panose="020B0604020202020204" pitchFamily="34" charset="0"/>
                <a:cs typeface="Arial" panose="020B0604020202020204" pitchFamily="34" charset="0"/>
              </a:rPr>
              <a:t>There is a number of process and tools that can be used when applying critical thinking to a situation. </a:t>
            </a:r>
            <a:endParaRPr lang="en-GB" sz="2000" dirty="0">
              <a:latin typeface="Arial" panose="020B0604020202020204" pitchFamily="34" charset="0"/>
              <a:cs typeface="Arial" panose="020B0604020202020204" pitchFamily="34" charset="0"/>
            </a:endParaRPr>
          </a:p>
        </p:txBody>
      </p:sp>
      <p:sp>
        <p:nvSpPr>
          <p:cNvPr id="6" name="Freeform: Shape 5"/>
          <p:cNvSpPr/>
          <p:nvPr/>
        </p:nvSpPr>
        <p:spPr>
          <a:xfrm>
            <a:off x="611560" y="2348880"/>
            <a:ext cx="6552728"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749010" bIns="70803" numCol="1" spcCol="1270" anchor="ctr" anchorCtr="0">
            <a:noAutofit/>
          </a:bodyPr>
          <a:lstStyle/>
          <a:p>
            <a:pPr marL="0" lvl="0" indent="0" algn="l" defTabSz="6223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Evaluating the strengths and weaknesses of evidence</a:t>
            </a:r>
            <a:endParaRPr lang="en-GB" kern="1200" dirty="0">
              <a:latin typeface="Arial" panose="020B0604020202020204" pitchFamily="34" charset="0"/>
              <a:cs typeface="Arial" panose="020B0604020202020204" pitchFamily="34" charset="0"/>
            </a:endParaRPr>
          </a:p>
        </p:txBody>
      </p:sp>
      <p:sp>
        <p:nvSpPr>
          <p:cNvPr id="7" name="Freeform: Shape 6"/>
          <p:cNvSpPr/>
          <p:nvPr/>
        </p:nvSpPr>
        <p:spPr>
          <a:xfrm>
            <a:off x="1075886" y="3027915"/>
            <a:ext cx="6448442"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Reflecting on the evidence to see if there are missing ideas or facts</a:t>
            </a:r>
            <a:endParaRPr lang="en-GB" kern="1200" dirty="0">
              <a:latin typeface="Arial" panose="020B0604020202020204" pitchFamily="34" charset="0"/>
              <a:cs typeface="Arial" panose="020B0604020202020204" pitchFamily="34" charset="0"/>
            </a:endParaRPr>
          </a:p>
        </p:txBody>
      </p:sp>
      <p:sp>
        <p:nvSpPr>
          <p:cNvPr id="8" name="Freeform: Shape 7"/>
          <p:cNvSpPr/>
          <p:nvPr/>
        </p:nvSpPr>
        <p:spPr>
          <a:xfrm>
            <a:off x="1540212" y="3706950"/>
            <a:ext cx="629471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Pulling different ideas together (synthesising) to create new ideas</a:t>
            </a:r>
            <a:endParaRPr lang="en-GB" kern="1200">
              <a:latin typeface="Arial" panose="020B0604020202020204" pitchFamily="34" charset="0"/>
              <a:cs typeface="Arial" panose="020B0604020202020204" pitchFamily="34" charset="0"/>
            </a:endParaRPr>
          </a:p>
        </p:txBody>
      </p:sp>
      <p:sp>
        <p:nvSpPr>
          <p:cNvPr id="9" name="Freeform: Shape 8"/>
          <p:cNvSpPr/>
          <p:nvPr/>
        </p:nvSpPr>
        <p:spPr>
          <a:xfrm>
            <a:off x="2004538" y="4385986"/>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Applying evidence to real situations</a:t>
            </a:r>
            <a:endParaRPr lang="en-GB" kern="1200">
              <a:latin typeface="Arial" panose="020B0604020202020204" pitchFamily="34" charset="0"/>
              <a:cs typeface="Arial" panose="020B0604020202020204" pitchFamily="34" charset="0"/>
            </a:endParaRPr>
          </a:p>
        </p:txBody>
      </p:sp>
      <p:sp>
        <p:nvSpPr>
          <p:cNvPr id="10" name="Freeform: Shape 9"/>
          <p:cNvSpPr/>
          <p:nvPr/>
        </p:nvSpPr>
        <p:spPr>
          <a:xfrm>
            <a:off x="2468865" y="5065021"/>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Justifying ideas, decisions and opinions with evidence from synthesised sources of information </a:t>
            </a:r>
            <a:endParaRPr lang="en-GB" kern="1200">
              <a:latin typeface="Arial" panose="020B0604020202020204" pitchFamily="34" charset="0"/>
              <a:cs typeface="Arial" panose="020B0604020202020204" pitchFamily="34" charset="0"/>
            </a:endParaRPr>
          </a:p>
        </p:txBody>
      </p:sp>
      <p:sp>
        <p:nvSpPr>
          <p:cNvPr id="11" name="Freeform: Shape 10"/>
          <p:cNvSpPr/>
          <p:nvPr/>
        </p:nvSpPr>
        <p:spPr>
          <a:xfrm>
            <a:off x="6441947" y="2784456"/>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2" name="Freeform: Shape 11"/>
          <p:cNvSpPr/>
          <p:nvPr/>
        </p:nvSpPr>
        <p:spPr>
          <a:xfrm>
            <a:off x="6906274" y="3463491"/>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3" name="Freeform: Shape 12"/>
          <p:cNvSpPr/>
          <p:nvPr/>
        </p:nvSpPr>
        <p:spPr>
          <a:xfrm>
            <a:off x="7370600" y="4132590"/>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4" name="Freeform: Shape 13"/>
          <p:cNvSpPr/>
          <p:nvPr/>
        </p:nvSpPr>
        <p:spPr>
          <a:xfrm>
            <a:off x="7834926" y="4818250"/>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Activity – Forming Opinions</a:t>
            </a:r>
            <a:endParaRPr lang="en-GB"/>
          </a:p>
        </p:txBody>
      </p:sp>
      <p:pic>
        <p:nvPicPr>
          <p:cNvPr id="5" name="Picture 4"/>
          <p:cNvPicPr>
            <a:picLocks noChangeAspect="1"/>
          </p:cNvPicPr>
          <p:nvPr/>
        </p:nvPicPr>
        <p:blipFill rotWithShape="1">
          <a:blip r:embed="rId1"/>
          <a:srcRect b="46952"/>
          <a:stretch>
            <a:fillRect/>
          </a:stretch>
        </p:blipFill>
        <p:spPr>
          <a:xfrm>
            <a:off x="0" y="1596498"/>
            <a:ext cx="9144000" cy="1944216"/>
          </a:xfrm>
          <a:prstGeom prst="rect">
            <a:avLst/>
          </a:prstGeom>
        </p:spPr>
      </p:pic>
      <p:pic>
        <p:nvPicPr>
          <p:cNvPr id="7" name="Picture 6">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3568" y="3689229"/>
            <a:ext cx="1944216" cy="1944216"/>
          </a:xfrm>
          <a:prstGeom prst="rect">
            <a:avLst/>
          </a:prstGeom>
        </p:spPr>
      </p:pic>
      <p:sp>
        <p:nvSpPr>
          <p:cNvPr id="8" name="TextBox 7"/>
          <p:cNvSpPr txBox="1"/>
          <p:nvPr/>
        </p:nvSpPr>
        <p:spPr>
          <a:xfrm>
            <a:off x="3923928" y="4061173"/>
            <a:ext cx="3960440" cy="1200329"/>
          </a:xfrm>
          <a:prstGeom prst="rect">
            <a:avLst/>
          </a:prstGeom>
          <a:noFill/>
          <a:ln w="57150">
            <a:solidFill>
              <a:schemeClr val="accent1"/>
            </a:solidFill>
          </a:ln>
        </p:spPr>
        <p:txBody>
          <a:bodyPr wrap="square" rtlCol="0">
            <a:spAutoFit/>
          </a:bodyPr>
          <a:lstStyle/>
          <a:p>
            <a:r>
              <a:rPr lang="en-GB" sz="2400">
                <a:latin typeface="Arial" panose="020B0604020202020204" pitchFamily="34" charset="0"/>
                <a:cs typeface="Arial" panose="020B0604020202020204" pitchFamily="34" charset="0"/>
              </a:rPr>
              <a:t>Post your group responses to Padlet – add you names to the posts. </a:t>
            </a:r>
            <a:endParaRPr lang="en-GB" sz="240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Influence on Opinions</a:t>
            </a:r>
            <a:endParaRPr lang="en-GB"/>
          </a:p>
        </p:txBody>
      </p:sp>
      <p:sp>
        <p:nvSpPr>
          <p:cNvPr id="3" name="Content Placeholder 2"/>
          <p:cNvSpPr>
            <a:spLocks noGrp="1"/>
          </p:cNvSpPr>
          <p:nvPr>
            <p:ph idx="1"/>
          </p:nvPr>
        </p:nvSpPr>
        <p:spPr/>
        <p:txBody>
          <a:bodyPr>
            <a:normAutofit fontScale="85000" lnSpcReduction="20000"/>
          </a:bodyPr>
          <a:lstStyle/>
          <a:p>
            <a:pPr marL="0" indent="0">
              <a:buNone/>
            </a:pPr>
            <a:r>
              <a:rPr lang="en-GB"/>
              <a:t>The length of the list will be </a:t>
            </a:r>
            <a:r>
              <a:rPr lang="en-GB" b="1"/>
              <a:t>influenced</a:t>
            </a:r>
            <a:r>
              <a:rPr lang="en-GB"/>
              <a:t> by various factors:  </a:t>
            </a:r>
            <a:endParaRPr lang="en-GB"/>
          </a:p>
          <a:p>
            <a:pPr>
              <a:buFontTx/>
              <a:buChar char="-"/>
            </a:pPr>
            <a:r>
              <a:rPr lang="en-GB"/>
              <a:t>Your depth of knowledge about People Living with Dementia  </a:t>
            </a:r>
            <a:endParaRPr lang="en-GB"/>
          </a:p>
          <a:p>
            <a:pPr>
              <a:buFontTx/>
              <a:buChar char="-"/>
            </a:pPr>
            <a:r>
              <a:rPr lang="en-GB"/>
              <a:t>Your experiences of interacting with People Living with Dementia in real life through family or friends’ experiences  </a:t>
            </a:r>
            <a:endParaRPr lang="en-GB"/>
          </a:p>
          <a:p>
            <a:pPr>
              <a:buFontTx/>
              <a:buChar char="-"/>
            </a:pPr>
            <a:r>
              <a:rPr lang="en-GB"/>
              <a:t>The media  </a:t>
            </a:r>
            <a:endParaRPr lang="en-GB"/>
          </a:p>
          <a:p>
            <a:pPr>
              <a:buFontTx/>
              <a:buChar char="-"/>
            </a:pPr>
            <a:r>
              <a:rPr lang="en-GB"/>
              <a:t>Underlying attitudes or beliefs and values that you have about caring for a relative.</a:t>
            </a:r>
            <a:endParaRPr lang="en-GB"/>
          </a:p>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62209"/>
          </a:xfrm>
        </p:spPr>
        <p:txBody>
          <a:bodyPr anchor="ctr">
            <a:normAutofit fontScale="90000"/>
          </a:bodyPr>
          <a:lstStyle/>
          <a:p>
            <a:r>
              <a:rPr lang="en-GB" dirty="0"/>
              <a:t>Arguments </a:t>
            </a:r>
            <a:endParaRPr lang="en-GB" dirty="0"/>
          </a:p>
        </p:txBody>
      </p:sp>
      <p:sp>
        <p:nvSpPr>
          <p:cNvPr id="3" name="Content Placeholder 2"/>
          <p:cNvSpPr>
            <a:spLocks noGrp="1"/>
          </p:cNvSpPr>
          <p:nvPr>
            <p:ph sz="half" idx="1"/>
          </p:nvPr>
        </p:nvSpPr>
        <p:spPr>
          <a:xfrm>
            <a:off x="457199" y="905523"/>
            <a:ext cx="8127507" cy="4474346"/>
          </a:xfrm>
        </p:spPr>
        <p:txBody>
          <a:bodyPr>
            <a:normAutofit fontScale="25000" lnSpcReduction="20000"/>
          </a:bodyPr>
          <a:lstStyle/>
          <a:p>
            <a:pPr>
              <a:lnSpc>
                <a:spcPct val="90000"/>
              </a:lnSpc>
            </a:pPr>
            <a:r>
              <a:rPr lang="en-GB" sz="8000" dirty="0"/>
              <a:t>Critical thinking focuses on arguments. </a:t>
            </a:r>
            <a:endParaRPr lang="en-GB" sz="8000" dirty="0"/>
          </a:p>
          <a:p>
            <a:pPr>
              <a:lnSpc>
                <a:spcPct val="90000"/>
              </a:lnSpc>
            </a:pPr>
            <a:r>
              <a:rPr lang="en-GB" sz="8000" dirty="0"/>
              <a:t>An argument presents </a:t>
            </a:r>
            <a:endParaRPr lang="en-GB" sz="8000" dirty="0"/>
          </a:p>
          <a:p>
            <a:pPr lvl="1">
              <a:lnSpc>
                <a:spcPct val="90000"/>
              </a:lnSpc>
            </a:pPr>
            <a:r>
              <a:rPr lang="en-GB" sz="6400" dirty="0"/>
              <a:t>a perspective or point of view.</a:t>
            </a:r>
            <a:endParaRPr lang="en-GB" sz="6400" dirty="0"/>
          </a:p>
          <a:p>
            <a:pPr lvl="1">
              <a:lnSpc>
                <a:spcPct val="90000"/>
              </a:lnSpc>
            </a:pPr>
            <a:r>
              <a:rPr lang="en-GB" sz="6400" dirty="0"/>
              <a:t>an effort to persuade others to accept that point of view.</a:t>
            </a:r>
            <a:endParaRPr lang="en-GB" sz="6400" dirty="0"/>
          </a:p>
          <a:p>
            <a:pPr lvl="1">
              <a:lnSpc>
                <a:spcPct val="90000"/>
              </a:lnSpc>
            </a:pPr>
            <a:r>
              <a:rPr lang="en-GB" sz="6400" dirty="0"/>
              <a:t>Reasons are presented to support the point of view. </a:t>
            </a:r>
            <a:endParaRPr lang="en-GB" sz="6400" dirty="0"/>
          </a:p>
          <a:p>
            <a:pPr lvl="1">
              <a:lnSpc>
                <a:spcPct val="90000"/>
              </a:lnSpc>
            </a:pPr>
            <a:r>
              <a:rPr lang="en-GB" sz="6400" dirty="0"/>
              <a:t>Ideally, reasons are structured into a logical and compelling sequence known as the 'line of reasoning'.</a:t>
            </a:r>
            <a:endParaRPr lang="en-GB" sz="6400" dirty="0"/>
          </a:p>
          <a:p>
            <a:pPr>
              <a:lnSpc>
                <a:spcPct val="90000"/>
              </a:lnSpc>
            </a:pPr>
            <a:r>
              <a:rPr lang="en-GB" sz="8000" dirty="0"/>
              <a:t>The word argument is used in two ways: </a:t>
            </a:r>
            <a:endParaRPr lang="en-GB" sz="8000" dirty="0"/>
          </a:p>
          <a:p>
            <a:pPr lvl="1">
              <a:lnSpc>
                <a:spcPct val="90000"/>
              </a:lnSpc>
            </a:pPr>
            <a:r>
              <a:rPr lang="en-GB" sz="8000" dirty="0"/>
              <a:t>Contributing argument</a:t>
            </a:r>
            <a:endParaRPr lang="en-GB" sz="8000" dirty="0"/>
          </a:p>
          <a:p>
            <a:pPr lvl="1">
              <a:lnSpc>
                <a:spcPct val="90000"/>
              </a:lnSpc>
            </a:pPr>
            <a:r>
              <a:rPr lang="en-GB" sz="8000" dirty="0"/>
              <a:t>Overall argument</a:t>
            </a:r>
            <a:endParaRPr lang="en-GB" sz="8000" dirty="0"/>
          </a:p>
          <a:p>
            <a:pPr>
              <a:lnSpc>
                <a:spcPct val="90000"/>
              </a:lnSpc>
            </a:pPr>
            <a:r>
              <a:rPr lang="en-GB" sz="8000" dirty="0"/>
              <a:t>Arguments consist of main components such as:</a:t>
            </a:r>
            <a:endParaRPr lang="en-GB" sz="8000" dirty="0"/>
          </a:p>
          <a:p>
            <a:pPr lvl="1">
              <a:lnSpc>
                <a:spcPct val="90000"/>
              </a:lnSpc>
            </a:pPr>
            <a:r>
              <a:rPr lang="en-GB" sz="8000" dirty="0"/>
              <a:t>Positions</a:t>
            </a:r>
            <a:endParaRPr lang="en-GB" sz="8000" dirty="0"/>
          </a:p>
          <a:p>
            <a:pPr lvl="1">
              <a:lnSpc>
                <a:spcPct val="90000"/>
              </a:lnSpc>
            </a:pPr>
            <a:r>
              <a:rPr lang="en-GB" sz="8000" dirty="0"/>
              <a:t>Reasons/Propositions</a:t>
            </a:r>
            <a:endParaRPr lang="en-GB" sz="8000" dirty="0"/>
          </a:p>
          <a:p>
            <a:pPr lvl="1">
              <a:lnSpc>
                <a:spcPct val="90000"/>
              </a:lnSpc>
            </a:pPr>
            <a:r>
              <a:rPr lang="en-GB" sz="8000" dirty="0"/>
              <a:t>A line of reasoning</a:t>
            </a:r>
            <a:endParaRPr lang="en-GB" sz="8000" dirty="0"/>
          </a:p>
          <a:p>
            <a:pPr lvl="1">
              <a:lnSpc>
                <a:spcPct val="90000"/>
              </a:lnSpc>
            </a:pPr>
            <a:r>
              <a:rPr lang="en-GB" sz="8000" dirty="0"/>
              <a:t>Conclusion</a:t>
            </a:r>
            <a:endParaRPr lang="en-GB" sz="8000" dirty="0"/>
          </a:p>
          <a:p>
            <a:pPr>
              <a:lnSpc>
                <a:spcPct val="90000"/>
              </a:lnSpc>
            </a:pPr>
            <a:endParaRPr lang="en-GB" sz="8000" dirty="0"/>
          </a:p>
          <a:p>
            <a:pPr>
              <a:lnSpc>
                <a:spcPct val="90000"/>
              </a:lnSpc>
            </a:pPr>
            <a:r>
              <a:rPr lang="en-GB" sz="8000" dirty="0"/>
              <a:t>Some examples are in the next two tables: </a:t>
            </a:r>
            <a:endParaRPr lang="en-GB" sz="8000" dirty="0"/>
          </a:p>
          <a:p>
            <a:pPr marL="0" indent="0">
              <a:lnSpc>
                <a:spcPct val="90000"/>
              </a:lnSpc>
              <a:buNone/>
            </a:pPr>
            <a:endParaRPr lang="en-GB" dirty="0"/>
          </a:p>
        </p:txBody>
      </p:sp>
      <p:sp>
        <p:nvSpPr>
          <p:cNvPr id="7" name="TextBox 6"/>
          <p:cNvSpPr txBox="1"/>
          <p:nvPr/>
        </p:nvSpPr>
        <p:spPr>
          <a:xfrm>
            <a:off x="2814221" y="5260771"/>
            <a:ext cx="2210539" cy="369332"/>
          </a:xfrm>
          <a:prstGeom prst="rect">
            <a:avLst/>
          </a:prstGeom>
          <a:noFill/>
        </p:spPr>
        <p:txBody>
          <a:bodyPr wrap="square" rtlCol="0">
            <a:spAutoFit/>
          </a:bodyPr>
          <a:lstStyle/>
          <a:p>
            <a:r>
              <a:rPr lang="en-GB" dirty="0"/>
              <a:t>(Cottrell, 2023)</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lstStyle/>
          <a:p>
            <a:endParaRPr lang="en-GB" dirty="0"/>
          </a:p>
        </p:txBody>
      </p:sp>
      <p:graphicFrame>
        <p:nvGraphicFramePr>
          <p:cNvPr id="6" name="Table 5"/>
          <p:cNvGraphicFramePr>
            <a:graphicFrameLocks noGrp="1"/>
          </p:cNvGraphicFramePr>
          <p:nvPr/>
        </p:nvGraphicFramePr>
        <p:xfrm>
          <a:off x="457200" y="568172"/>
          <a:ext cx="8153400" cy="4740856"/>
        </p:xfrm>
        <a:graphic>
          <a:graphicData uri="http://schemas.openxmlformats.org/drawingml/2006/table">
            <a:tbl>
              <a:tblPr firstRow="1" bandRow="1">
                <a:tableStyleId>{5C22544A-7EE6-4342-B048-85BDC9FD1C3A}</a:tableStyleId>
              </a:tblPr>
              <a:tblGrid>
                <a:gridCol w="4076700"/>
                <a:gridCol w="4076700"/>
              </a:tblGrid>
              <a:tr h="779806">
                <a:tc>
                  <a:txBody>
                    <a:bodyPr/>
                    <a:lstStyle/>
                    <a:p>
                      <a:r>
                        <a:rPr lang="en-GB" dirty="0"/>
                        <a:t>Overall argument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t>Contributing argument</a:t>
                      </a:r>
                      <a:endParaRPr lang="en-GB" sz="1800" dirty="0"/>
                    </a:p>
                  </a:txBody>
                  <a:tcPr/>
                </a:tc>
              </a:tr>
              <a:tr h="3961050">
                <a:tc>
                  <a:txBody>
                    <a:bodyPr/>
                    <a:lstStyle/>
                    <a:p>
                      <a:r>
                        <a:rPr lang="en-GB" dirty="0"/>
                        <a:t>Longer prison sentences should be introduced</a:t>
                      </a:r>
                      <a:endParaRPr lang="en-GB" dirty="0"/>
                    </a:p>
                  </a:txBody>
                  <a:tcPr/>
                </a:tc>
                <a:tc>
                  <a:txBody>
                    <a:bodyPr/>
                    <a:lstStyle/>
                    <a:p>
                      <a:pPr marL="285750" indent="-285750">
                        <a:buFont typeface="Arial" panose="020B0604020202020204" pitchFamily="34" charset="0"/>
                        <a:buChar char="•"/>
                      </a:pPr>
                      <a:r>
                        <a:rPr lang="en-GB" sz="1800" dirty="0"/>
                        <a:t>Heavy punishments deter criminals. </a:t>
                      </a:r>
                      <a:endParaRPr lang="en-GB" sz="1800" dirty="0"/>
                    </a:p>
                    <a:p>
                      <a:pPr marL="285750" indent="-285750">
                        <a:buFont typeface="Arial" panose="020B0604020202020204" pitchFamily="34" charset="0"/>
                        <a:buChar char="•"/>
                      </a:pPr>
                      <a:r>
                        <a:rPr lang="en-GB" sz="1800" dirty="0"/>
                        <a:t>Current penalties for crime are too lenient and don't deter criminals. </a:t>
                      </a:r>
                      <a:endParaRPr lang="en-GB" sz="1800" dirty="0"/>
                    </a:p>
                    <a:p>
                      <a:pPr marL="285750" indent="-285750">
                        <a:buFont typeface="Arial" panose="020B0604020202020204" pitchFamily="34" charset="0"/>
                        <a:buChar char="•"/>
                      </a:pPr>
                      <a:r>
                        <a:rPr lang="en-GB" sz="1800" dirty="0"/>
                        <a:t>Since prison sentences were reduced, crime has increased. </a:t>
                      </a:r>
                      <a:endParaRPr lang="en-GB" sz="1800" dirty="0"/>
                    </a:p>
                    <a:p>
                      <a:pPr marL="285750" indent="-285750">
                        <a:buFont typeface="Arial" panose="020B0604020202020204" pitchFamily="34" charset="0"/>
                        <a:buChar char="•"/>
                      </a:pPr>
                      <a:r>
                        <a:rPr lang="en-GB" sz="1800" dirty="0"/>
                        <a:t>Victims need to see that perpetrators of crimes are punished</a:t>
                      </a:r>
                      <a:endParaRPr lang="en-GB" sz="1800" dirty="0"/>
                    </a:p>
                  </a:txBody>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10"/>
          <p:cNvGraphicFramePr>
            <a:graphicFrameLocks noGrp="1"/>
          </p:cNvGraphicFramePr>
          <p:nvPr>
            <p:ph idx="1"/>
          </p:nvPr>
        </p:nvGraphicFramePr>
        <p:xfrm>
          <a:off x="457200" y="612560"/>
          <a:ext cx="8229600" cy="4973714"/>
        </p:xfrm>
        <a:graphic>
          <a:graphicData uri="http://schemas.openxmlformats.org/drawingml/2006/table">
            <a:tbl>
              <a:tblPr firstRow="1" bandRow="1">
                <a:tableStyleId>{5C22544A-7EE6-4342-B048-85BDC9FD1C3A}</a:tableStyleId>
              </a:tblPr>
              <a:tblGrid>
                <a:gridCol w="4114800"/>
                <a:gridCol w="4114800"/>
              </a:tblGrid>
              <a:tr h="858144">
                <a:tc>
                  <a:txBody>
                    <a:bodyPr/>
                    <a:lstStyle/>
                    <a:p>
                      <a:r>
                        <a:rPr lang="en-GB" dirty="0"/>
                        <a:t>Overall argument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t>Contributing argument</a:t>
                      </a:r>
                      <a:endParaRPr lang="en-GB" sz="1800" dirty="0"/>
                    </a:p>
                  </a:txBody>
                  <a:tcPr/>
                </a:tc>
              </a:tr>
              <a:tr h="4115570">
                <a:tc>
                  <a:txBody>
                    <a:bodyPr/>
                    <a:lstStyle/>
                    <a:p>
                      <a:r>
                        <a:rPr lang="en-GB" dirty="0"/>
                        <a:t>Increasing prison sentences is not the</a:t>
                      </a:r>
                      <a:endParaRPr lang="en-GB" dirty="0"/>
                    </a:p>
                    <a:p>
                      <a:r>
                        <a:rPr lang="en-GB" dirty="0"/>
                        <a:t>way to stop crime.</a:t>
                      </a:r>
                      <a:endParaRPr lang="en-GB" dirty="0"/>
                    </a:p>
                  </a:txBody>
                  <a:tcPr/>
                </a:tc>
                <a:tc>
                  <a:txBody>
                    <a:bodyPr/>
                    <a:lstStyle/>
                    <a:p>
                      <a:pPr marL="285750" indent="-285750">
                        <a:buFont typeface="Arial" panose="020B0604020202020204" pitchFamily="34" charset="0"/>
                        <a:buChar char="•"/>
                      </a:pPr>
                      <a:r>
                        <a:rPr lang="en-GB" dirty="0"/>
                        <a:t>Crime was high even when punishments were more weighty. Prison teaches people how to be more skilled as criminals. </a:t>
                      </a:r>
                      <a:endParaRPr lang="en-GB" dirty="0"/>
                    </a:p>
                    <a:p>
                      <a:pPr marL="285750" indent="-285750">
                        <a:buFont typeface="Arial" panose="020B0604020202020204" pitchFamily="34" charset="0"/>
                        <a:buChar char="•"/>
                      </a:pPr>
                      <a:r>
                        <a:rPr lang="en-GB" dirty="0"/>
                        <a:t>Criminals who are imprisoned are more likely to take part in increasingly serious crime when released.</a:t>
                      </a:r>
                      <a:endParaRPr lang="en-GB" dirty="0"/>
                    </a:p>
                    <a:p>
                      <a:pPr marL="285750" indent="-285750">
                        <a:buFont typeface="Arial" panose="020B0604020202020204" pitchFamily="34" charset="0"/>
                        <a:buChar char="•"/>
                      </a:pPr>
                      <a:r>
                        <a:rPr lang="en-GB" dirty="0"/>
                        <a:t>Most crime is committed by people who are illiterate and lack work- related skills. </a:t>
                      </a:r>
                      <a:endParaRPr lang="en-GB" dirty="0"/>
                    </a:p>
                    <a:p>
                      <a:pPr marL="285750" indent="-285750">
                        <a:buFont typeface="Arial" panose="020B0604020202020204" pitchFamily="34" charset="0"/>
                        <a:buChar char="•"/>
                      </a:pPr>
                      <a:r>
                        <a:rPr lang="en-GB" dirty="0"/>
                        <a:t>Education rather than punishment is needed.</a:t>
                      </a:r>
                      <a:endParaRPr lang="en-GB" dirty="0"/>
                    </a:p>
                    <a:p>
                      <a:endParaRPr lang="en-GB" dirty="0"/>
                    </a:p>
                  </a:txBody>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230"/>
            <a:ext cx="8229600" cy="675005"/>
          </a:xfrm>
        </p:spPr>
        <p:txBody>
          <a:bodyPr>
            <a:normAutofit fontScale="90000"/>
          </a:bodyPr>
          <a:lstStyle/>
          <a:p>
            <a:r>
              <a:rPr lang="en-GB" dirty="0"/>
              <a:t>Evaluating arguments</a:t>
            </a:r>
            <a:endParaRPr lang="en-GB" dirty="0"/>
          </a:p>
        </p:txBody>
      </p:sp>
      <p:sp>
        <p:nvSpPr>
          <p:cNvPr id="3" name="Content Placeholder 2"/>
          <p:cNvSpPr>
            <a:spLocks noGrp="1"/>
          </p:cNvSpPr>
          <p:nvPr>
            <p:ph idx="1"/>
          </p:nvPr>
        </p:nvSpPr>
        <p:spPr>
          <a:xfrm>
            <a:off x="456565" y="656590"/>
            <a:ext cx="8230235" cy="4937125"/>
          </a:xfrm>
        </p:spPr>
        <p:txBody>
          <a:bodyPr>
            <a:normAutofit fontScale="92500"/>
          </a:bodyPr>
          <a:lstStyle/>
          <a:p>
            <a:r>
              <a:rPr lang="en-GB" dirty="0"/>
              <a:t>When you come across evaluating arguments or setting arguments, you don’t need to be a subject expert.</a:t>
            </a:r>
            <a:endParaRPr lang="en-GB" dirty="0"/>
          </a:p>
          <a:p>
            <a:r>
              <a:rPr lang="en-GB" dirty="0"/>
              <a:t>You can evaluate an argument using the evidence available.</a:t>
            </a:r>
            <a:endParaRPr lang="en-GB" dirty="0"/>
          </a:p>
          <a:p>
            <a:pPr lvl="1"/>
            <a:r>
              <a:rPr lang="en-GB" dirty="0"/>
              <a:t>Search and find sources supporting the argument</a:t>
            </a:r>
            <a:endParaRPr lang="en-GB" dirty="0"/>
          </a:p>
          <a:p>
            <a:pPr lvl="1"/>
            <a:r>
              <a:rPr lang="en-GB" dirty="0"/>
              <a:t>Evaluate the credibility of the sources</a:t>
            </a:r>
            <a:endParaRPr lang="en-GB" dirty="0"/>
          </a:p>
          <a:p>
            <a:pPr lvl="1"/>
            <a:r>
              <a:rPr lang="en-GB" dirty="0"/>
              <a:t>Find if there is any opposing stand, if so, bring that into your discussion</a:t>
            </a:r>
            <a:endParaRPr lang="en-GB" dirty="0"/>
          </a:p>
          <a:p>
            <a:pPr lvl="1"/>
            <a:r>
              <a:rPr lang="en-GB" dirty="0"/>
              <a:t>Weigh the evidence and conclude the argument</a:t>
            </a:r>
            <a:endParaRPr lang="en-GB" dirty="0"/>
          </a:p>
          <a:p>
            <a:pPr marL="457200" lvl="1" indent="0">
              <a:buNone/>
            </a:pPr>
            <a:endParaRPr lang="en-GB" dirty="0"/>
          </a:p>
          <a:p>
            <a:pPr lvl="1"/>
            <a:endParaRPr lang="en-GB" dirty="0"/>
          </a:p>
          <a:p>
            <a:endParaRPr lang="en-GB" dirty="0"/>
          </a:p>
          <a:p>
            <a:endParaRPr lang="en-GB" dirty="0"/>
          </a:p>
        </p:txBody>
      </p:sp>
      <p:sp>
        <p:nvSpPr>
          <p:cNvPr id="4" name="TextBox 3"/>
          <p:cNvSpPr txBox="1"/>
          <p:nvPr/>
        </p:nvSpPr>
        <p:spPr>
          <a:xfrm>
            <a:off x="3053918" y="5322915"/>
            <a:ext cx="2210539" cy="369332"/>
          </a:xfrm>
          <a:prstGeom prst="rect">
            <a:avLst/>
          </a:prstGeom>
          <a:noFill/>
        </p:spPr>
        <p:txBody>
          <a:bodyPr wrap="square" rtlCol="0">
            <a:spAutoFit/>
          </a:bodyPr>
          <a:lstStyle/>
          <a:p>
            <a:r>
              <a:rPr lang="en-GB" dirty="0"/>
              <a:t>(Cottrell, 2023)</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Blooms Taxonomy</a:t>
            </a:r>
            <a:endParaRPr lang="en-GB" dirty="0"/>
          </a:p>
        </p:txBody>
      </p:sp>
      <p:pic>
        <p:nvPicPr>
          <p:cNvPr id="5" name="Content Placeholder 4"/>
          <p:cNvPicPr>
            <a:picLocks noGrp="1" noChangeAspect="1"/>
          </p:cNvPicPr>
          <p:nvPr>
            <p:ph idx="1"/>
          </p:nvPr>
        </p:nvPicPr>
        <p:blipFill>
          <a:blip r:embed="rId1"/>
          <a:stretch>
            <a:fillRect/>
          </a:stretch>
        </p:blipFill>
        <p:spPr>
          <a:xfrm>
            <a:off x="1081910" y="1284427"/>
            <a:ext cx="7344816" cy="4406890"/>
          </a:xfrm>
        </p:spPr>
      </p:pic>
      <p:pic>
        <p:nvPicPr>
          <p:cNvPr id="6" name="Content Placeholder 4"/>
          <p:cNvPicPr>
            <a:picLocks noChangeAspect="1"/>
          </p:cNvPicPr>
          <p:nvPr/>
        </p:nvPicPr>
        <p:blipFill rotWithShape="1">
          <a:blip r:embed="rId1"/>
          <a:srcRect t="31589" b="-1"/>
          <a:stretch>
            <a:fillRect/>
          </a:stretch>
        </p:blipFill>
        <p:spPr>
          <a:xfrm>
            <a:off x="1076584" y="2676518"/>
            <a:ext cx="7344816" cy="3014799"/>
          </a:xfrm>
          <a:prstGeom prst="rect">
            <a:avLst/>
          </a:prstGeom>
        </p:spPr>
      </p:pic>
      <p:pic>
        <p:nvPicPr>
          <p:cNvPr id="13" name="Content Placeholder 4"/>
          <p:cNvPicPr>
            <a:picLocks noChangeAspect="1"/>
          </p:cNvPicPr>
          <p:nvPr/>
        </p:nvPicPr>
        <p:blipFill rotWithShape="1">
          <a:blip r:embed="rId1"/>
          <a:srcRect t="18137"/>
          <a:stretch>
            <a:fillRect/>
          </a:stretch>
        </p:blipFill>
        <p:spPr>
          <a:xfrm>
            <a:off x="1090643" y="2081117"/>
            <a:ext cx="7344816" cy="3607599"/>
          </a:xfrm>
          <a:prstGeom prst="rect">
            <a:avLst/>
          </a:prstGeom>
        </p:spPr>
      </p:pic>
      <p:pic>
        <p:nvPicPr>
          <p:cNvPr id="10" name="Content Placeholder 4"/>
          <p:cNvPicPr>
            <a:picLocks noChangeAspect="1"/>
          </p:cNvPicPr>
          <p:nvPr/>
        </p:nvPicPr>
        <p:blipFill rotWithShape="1">
          <a:blip r:embed="rId1"/>
          <a:srcRect t="44385"/>
          <a:stretch>
            <a:fillRect/>
          </a:stretch>
        </p:blipFill>
        <p:spPr>
          <a:xfrm>
            <a:off x="1090643" y="3251022"/>
            <a:ext cx="7344816" cy="2450881"/>
          </a:xfrm>
          <a:prstGeom prst="rect">
            <a:avLst/>
          </a:prstGeom>
        </p:spPr>
      </p:pic>
      <p:pic>
        <p:nvPicPr>
          <p:cNvPr id="11" name="Content Placeholder 4"/>
          <p:cNvPicPr>
            <a:picLocks noChangeAspect="1"/>
          </p:cNvPicPr>
          <p:nvPr/>
        </p:nvPicPr>
        <p:blipFill rotWithShape="1">
          <a:blip r:embed="rId1"/>
          <a:srcRect t="57658"/>
          <a:stretch>
            <a:fillRect/>
          </a:stretch>
        </p:blipFill>
        <p:spPr>
          <a:xfrm>
            <a:off x="1056150" y="3841238"/>
            <a:ext cx="7344816" cy="1865958"/>
          </a:xfrm>
          <a:prstGeom prst="rect">
            <a:avLst/>
          </a:prstGeom>
        </p:spPr>
      </p:pic>
      <p:pic>
        <p:nvPicPr>
          <p:cNvPr id="12" name="Content Placeholder 4"/>
          <p:cNvPicPr>
            <a:picLocks noChangeAspect="1"/>
          </p:cNvPicPr>
          <p:nvPr/>
        </p:nvPicPr>
        <p:blipFill rotWithShape="1">
          <a:blip r:embed="rId1"/>
          <a:srcRect t="72070"/>
          <a:stretch>
            <a:fillRect/>
          </a:stretch>
        </p:blipFill>
        <p:spPr>
          <a:xfrm>
            <a:off x="1056150" y="4459151"/>
            <a:ext cx="7344816" cy="123086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 15 minutes </a:t>
            </a:r>
            <a:endParaRPr lang="en-GB" dirty="0"/>
          </a:p>
        </p:txBody>
      </p:sp>
      <p:sp>
        <p:nvSpPr>
          <p:cNvPr id="3" name="Content Placeholder 2"/>
          <p:cNvSpPr>
            <a:spLocks noGrp="1"/>
          </p:cNvSpPr>
          <p:nvPr>
            <p:ph idx="1"/>
          </p:nvPr>
        </p:nvSpPr>
        <p:spPr/>
        <p:txBody>
          <a:bodyPr/>
          <a:lstStyle/>
          <a:p>
            <a:r>
              <a:rPr lang="en-GB" dirty="0"/>
              <a:t>Apply Bloom’s taxonomy to this topic</a:t>
            </a:r>
            <a:endParaRPr lang="en-GB" dirty="0"/>
          </a:p>
          <a:p>
            <a:pPr lvl="1"/>
            <a:r>
              <a:rPr lang="en-GB" dirty="0"/>
              <a:t>Artificial intelligence</a:t>
            </a:r>
            <a:endParaRPr lang="en-GB" dirty="0"/>
          </a:p>
          <a:p>
            <a:pPr lvl="1"/>
            <a:r>
              <a:rPr lang="en-GB" dirty="0"/>
              <a:t>What will be the key steps and the main points to add in each step of Bloom’s taxonomy?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2826"/>
          </a:xfrm>
        </p:spPr>
        <p:txBody>
          <a:bodyPr>
            <a:normAutofit fontScale="90000"/>
          </a:bodyPr>
          <a:lstStyle/>
          <a:p>
            <a:r>
              <a:rPr lang="en-GB" dirty="0"/>
              <a:t>How can you demonstrate critical thinking in practice? </a:t>
            </a:r>
            <a:endParaRPr lang="en-GB" dirty="0"/>
          </a:p>
        </p:txBody>
      </p:sp>
      <p:pic>
        <p:nvPicPr>
          <p:cNvPr id="8" name="Content Placeholder 7"/>
          <p:cNvPicPr>
            <a:picLocks noChangeAspect="1"/>
          </p:cNvPicPr>
          <p:nvPr/>
        </p:nvPicPr>
        <p:blipFill>
          <a:blip r:embed="rId1"/>
          <a:stretch>
            <a:fillRect/>
          </a:stretch>
        </p:blipFill>
        <p:spPr>
          <a:xfrm>
            <a:off x="1427282" y="1408760"/>
            <a:ext cx="5774965" cy="3903662"/>
          </a:xfrm>
          <a:prstGeom prst="rect">
            <a:avLst/>
          </a:prstGeom>
        </p:spPr>
      </p:pic>
      <p:sp>
        <p:nvSpPr>
          <p:cNvPr id="4" name="Content Placeholder 3"/>
          <p:cNvSpPr txBox="1">
            <a:spLocks noGrp="1"/>
          </p:cNvSpPr>
          <p:nvPr>
            <p:ph idx="1"/>
          </p:nvPr>
        </p:nvSpPr>
        <p:spPr>
          <a:xfrm>
            <a:off x="3646306" y="5227873"/>
            <a:ext cx="4212454" cy="929485"/>
          </a:xfrm>
          <a:prstGeom prst="rect">
            <a:avLst/>
          </a:prstGeom>
          <a:noFill/>
        </p:spPr>
        <p:txBody>
          <a:bodyPr wrap="square" rtlCol="0">
            <a:spAutoFit/>
          </a:bodyPr>
          <a:lstStyle/>
          <a:p>
            <a:pPr marL="0" indent="0">
              <a:buNone/>
            </a:pPr>
            <a:r>
              <a:rPr lang="en-GB" sz="1400" dirty="0"/>
              <a:t>(Cottrell, 2023)</a:t>
            </a:r>
            <a:endParaRPr lang="en-GB" sz="1400" dirty="0"/>
          </a:p>
          <a:p>
            <a:pPr marL="0" indent="0">
              <a:buNone/>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6496"/>
          </a:xfrm>
        </p:spPr>
        <p:txBody>
          <a:bodyPr>
            <a:normAutofit fontScale="90000"/>
          </a:bodyPr>
          <a:lstStyle/>
          <a:p>
            <a:r>
              <a:rPr lang="en-GB" dirty="0"/>
              <a:t>References</a:t>
            </a:r>
            <a:endParaRPr lang="en-GB" dirty="0"/>
          </a:p>
        </p:txBody>
      </p:sp>
      <p:sp>
        <p:nvSpPr>
          <p:cNvPr id="3" name="Content Placeholder 2"/>
          <p:cNvSpPr>
            <a:spLocks noGrp="1"/>
          </p:cNvSpPr>
          <p:nvPr>
            <p:ph idx="1"/>
          </p:nvPr>
        </p:nvSpPr>
        <p:spPr>
          <a:xfrm>
            <a:off x="457200" y="967666"/>
            <a:ext cx="8229600" cy="4549567"/>
          </a:xfrm>
        </p:spPr>
        <p:txBody>
          <a:bodyPr/>
          <a:lstStyle/>
          <a:p>
            <a:pPr marL="0" indent="0">
              <a:buNone/>
            </a:pPr>
            <a:r>
              <a:rPr lang="en-GB" sz="2400" b="0" i="0" dirty="0">
                <a:solidFill>
                  <a:srgbClr val="3A3A3A"/>
                </a:solidFill>
                <a:effectLst/>
                <a:highlight>
                  <a:srgbClr val="FFFFFF"/>
                </a:highlight>
              </a:rPr>
              <a:t>Frohman, R. and Lupton, K. (2020) </a:t>
            </a:r>
            <a:r>
              <a:rPr lang="en-GB" sz="2400" b="0" i="1" dirty="0">
                <a:solidFill>
                  <a:srgbClr val="3A3A3A"/>
                </a:solidFill>
                <a:effectLst/>
                <a:highlight>
                  <a:srgbClr val="FFFFFF"/>
                </a:highlight>
              </a:rPr>
              <a:t>Critical thinking for nursing, health and social care</a:t>
            </a:r>
            <a:r>
              <a:rPr lang="en-GB" sz="2400" b="0" i="0" dirty="0">
                <a:solidFill>
                  <a:srgbClr val="3A3A3A"/>
                </a:solidFill>
                <a:effectLst/>
                <a:highlight>
                  <a:srgbClr val="FFFFFF"/>
                </a:highlight>
              </a:rPr>
              <a:t>. London: Red Globe Press/Macmillan International. </a:t>
            </a:r>
            <a:endParaRPr lang="en-GB" sz="2400" b="0" i="0" dirty="0">
              <a:solidFill>
                <a:srgbClr val="3A3A3A"/>
              </a:solidFill>
              <a:effectLst/>
              <a:highlight>
                <a:srgbClr val="FFFFFF"/>
              </a:highlight>
            </a:endParaRPr>
          </a:p>
          <a:p>
            <a:pPr marL="0" indent="0">
              <a:buNone/>
            </a:pPr>
            <a:r>
              <a:rPr lang="en-GB" sz="2400" dirty="0"/>
              <a:t>Cottrell, S. (2023) </a:t>
            </a:r>
            <a:r>
              <a:rPr lang="en-GB" sz="2400" i="1" dirty="0"/>
              <a:t>Critical thinking skills : effective analysis, argument and reflection</a:t>
            </a:r>
            <a:r>
              <a:rPr lang="en-GB" sz="2400" dirty="0"/>
              <a:t>. Fourth edition. London: Bloomsbury.</a:t>
            </a:r>
            <a:endParaRPr lang="en-GB" sz="2400" dirty="0"/>
          </a:p>
          <a:p>
            <a:pPr marL="0" indent="0">
              <a:buNone/>
            </a:pPr>
            <a:r>
              <a:rPr lang="en-GB" sz="2400" dirty="0" err="1"/>
              <a:t>Bassot</a:t>
            </a:r>
            <a:r>
              <a:rPr lang="en-GB" sz="2400" dirty="0"/>
              <a:t>, B. (2022) </a:t>
            </a:r>
            <a:r>
              <a:rPr lang="en-GB" sz="2400" i="1" dirty="0"/>
              <a:t>The Reflective Practice Guide</a:t>
            </a:r>
            <a:r>
              <a:rPr lang="en-GB" sz="2400" dirty="0"/>
              <a:t>. London: Taylor &amp; Francis Ltd.</a:t>
            </a:r>
            <a:endParaRPr lang="en-GB" sz="2400" dirty="0"/>
          </a:p>
          <a:p>
            <a:pPr marL="0" indent="0">
              <a:buNone/>
            </a:pPr>
            <a:endParaRPr lang="en-GB" sz="1400" dirty="0"/>
          </a:p>
          <a:p>
            <a:pPr marL="0" indent="0">
              <a:buNone/>
            </a:pPr>
            <a:endParaRPr lang="en-GB" sz="1400" dirty="0"/>
          </a:p>
          <a:p>
            <a:pPr marL="0" indent="0">
              <a:buNone/>
            </a:pPr>
            <a:endParaRPr lang="en-GB" sz="2400" dirty="0"/>
          </a:p>
          <a:p>
            <a:pPr marL="0" indent="0">
              <a:buNone/>
            </a:pPr>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datastoreItem>
</file>

<file path=customXml/itemProps2.xml><?xml version="1.0" encoding="utf-8"?>
<ds:datastoreItem xmlns:ds="http://schemas.openxmlformats.org/officeDocument/2006/customXml" ds:itemID="{8217396D-5E56-4C22-90CD-B0CDA54D9454}">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3396</Words>
  <Application>WPS Presentation</Application>
  <PresentationFormat>On-screen Show (4:3)</PresentationFormat>
  <Paragraphs>125</Paragraphs>
  <Slides>13</Slides>
  <Notes>16</Notes>
  <HiddenSlides>0</HiddenSlides>
  <MMClips>1</MMClips>
  <ScaleCrop>false</ScaleCrop>
  <HeadingPairs>
    <vt:vector size="6" baseType="variant">
      <vt:variant>
        <vt:lpstr>已用的字体</vt:lpstr>
      </vt:variant>
      <vt:variant>
        <vt:i4>17</vt:i4>
      </vt:variant>
      <vt:variant>
        <vt:lpstr>主题</vt:lpstr>
      </vt:variant>
      <vt:variant>
        <vt:i4>2</vt:i4>
      </vt:variant>
      <vt:variant>
        <vt:lpstr>幻灯片标题</vt:lpstr>
      </vt:variant>
      <vt:variant>
        <vt:i4>13</vt:i4>
      </vt:variant>
    </vt:vector>
  </HeadingPairs>
  <TitlesOfParts>
    <vt:vector size="32" baseType="lpstr">
      <vt:lpstr>Arial</vt:lpstr>
      <vt:lpstr>SimSun</vt:lpstr>
      <vt:lpstr>Wingdings</vt:lpstr>
      <vt:lpstr>Symbol</vt:lpstr>
      <vt:lpstr>Calibri</vt:lpstr>
      <vt:lpstr>inherit</vt:lpstr>
      <vt:lpstr>Tiresias PCfont</vt:lpstr>
      <vt:lpstr>Myriad Pro</vt:lpstr>
      <vt:lpstr>Microsoft YaHei</vt:lpstr>
      <vt:lpstr>Arial Unicode MS</vt:lpstr>
      <vt:lpstr>Arial Nova</vt:lpstr>
      <vt:lpstr>Calibri</vt:lpstr>
      <vt:lpstr>Aptos Light</vt:lpstr>
      <vt:lpstr>Segoe UI Light</vt:lpstr>
      <vt:lpstr>Myriad Pro</vt:lpstr>
      <vt:lpstr>Univers Condensed</vt:lpstr>
      <vt:lpstr>Elephant</vt:lpstr>
      <vt:lpstr>20140311PresentationUWTSDTemplate</vt:lpstr>
      <vt:lpstr>1_20140311PresentationUWTSDTemplate</vt:lpstr>
      <vt:lpstr>PowerPoint 演示文稿</vt:lpstr>
      <vt:lpstr>What is critical thinking?</vt:lpstr>
      <vt:lpstr>Critical thinking </vt:lpstr>
      <vt:lpstr>Activity – Forming Opinions</vt:lpstr>
      <vt:lpstr>Influence on Opinions</vt:lpstr>
      <vt:lpstr>Arguments </vt:lpstr>
      <vt:lpstr>PowerPoint 演示文稿</vt:lpstr>
      <vt:lpstr>PowerPoint 演示文稿</vt:lpstr>
      <vt:lpstr>Evaluating arguments</vt:lpstr>
      <vt:lpstr>Blooms Taxonomy</vt:lpstr>
      <vt:lpstr>Activity – 30 minutes </vt:lpstr>
      <vt:lpstr>How can you demonstrate critical thinking in practice?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AyAnfeoluwa Adeg</cp:lastModifiedBy>
  <cp:revision>37</cp:revision>
  <dcterms:created xsi:type="dcterms:W3CDTF">2015-04-14T15:21:00Z</dcterms:created>
  <dcterms:modified xsi:type="dcterms:W3CDTF">2026-06-06T18:57:27Z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y fmtid="{D5CDD505-2E9C-101B-9397-08002B2CF9AE}" pid="3" name="ICV">
    <vt:lpwstr>D19F92F3A51A496EBFC3FE7E4E12E7C9_13</vt:lpwstr>
  </property>
  <property fmtid="{D5CDD505-2E9C-101B-9397-08002B2CF9AE}" pid="4" name="KSOProductBuildVer">
    <vt:lpwstr>1033-12.1.0.26880</vt:lpwstr>
  </property>
</Properties>
</file>