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39" d="100"/>
          <a:sy n="39" d="100"/>
        </p:scale>
        <p:origin x="4266" y="30"/>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5/31/2023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5/31/2023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5/31/2023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5/31/2023</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
        <p:nvSpPr>
          <p:cNvPr id="8" name="TextBox 7">
            <a:extLst>
              <a:ext uri="{FF2B5EF4-FFF2-40B4-BE49-F238E27FC236}">
                <a16:creationId xmlns:a16="http://schemas.microsoft.com/office/drawing/2014/main" id="{5A756665-181F-BC1B-621A-F9A9BDF715D5}"/>
              </a:ext>
            </a:extLst>
          </p:cNvPr>
          <p:cNvSpPr txBox="1"/>
          <p:nvPr userDrawn="1">
            <p:extLst>
              <p:ext uri="{1162E1C5-73C7-4A58-AE30-91384D911F3F}">
                <p184:classification xmlns:p184="http://schemas.microsoft.com/office/powerpoint/2018/4/main" val="ftr"/>
              </p:ext>
            </p:extLst>
          </p:nvPr>
        </p:nvSpPr>
        <p:spPr>
          <a:xfrm>
            <a:off x="0" y="30153293"/>
            <a:ext cx="803275" cy="121920"/>
          </a:xfrm>
          <a:prstGeom prst="rect">
            <a:avLst/>
          </a:prstGeom>
        </p:spPr>
        <p:txBody>
          <a:bodyPr horzOverflow="overflow" lIns="0" tIns="0" rIns="0" bIns="0">
            <a:spAutoFit/>
          </a:bodyPr>
          <a:lstStyle/>
          <a:p>
            <a:pPr algn="l"/>
            <a:r>
              <a:rPr lang="en-GB" sz="800">
                <a:solidFill>
                  <a:srgbClr val="000000"/>
                </a:solidFill>
                <a:latin typeface="Calibri" panose="020F0502020204030204" pitchFamily="34" charset="0"/>
                <a:cs typeface="Calibri" panose="020F0502020204030204" pitchFamily="34" charset="0"/>
              </a:rPr>
              <a:t>Sensitivity: general</a:t>
            </a:r>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233901" y="2081642"/>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5400" b="1" dirty="0">
                <a:solidFill>
                  <a:srgbClr val="002060"/>
                </a:solidFill>
                <a:latin typeface="Calibri" charset="0"/>
                <a:ea typeface="Calibri" charset="0"/>
                <a:cs typeface="Calibri" charset="0"/>
              </a:rPr>
              <a:t>HOT BLAST STOVE IMPROVEMENT LEADING TO A REDUCTION</a:t>
            </a:r>
          </a:p>
          <a:p>
            <a:pPr eaLnBrk="1" hangingPunct="1">
              <a:lnSpc>
                <a:spcPct val="110000"/>
              </a:lnSpc>
              <a:spcBef>
                <a:spcPct val="0"/>
              </a:spcBef>
              <a:buFontTx/>
              <a:buNone/>
            </a:pPr>
            <a:r>
              <a:rPr lang="en-GB" altLang="en-US" sz="5400" b="1" dirty="0">
                <a:solidFill>
                  <a:srgbClr val="002060"/>
                </a:solidFill>
                <a:latin typeface="Calibri" charset="0"/>
                <a:ea typeface="Calibri" charset="0"/>
                <a:cs typeface="Calibri" charset="0"/>
              </a:rPr>
              <a:t>IN COKE FUEL RATE IN BLAST FURNACES </a:t>
            </a:r>
          </a:p>
          <a:p>
            <a:pPr eaLnBrk="1" hangingPunct="1">
              <a:lnSpc>
                <a:spcPct val="110000"/>
              </a:lnSpc>
              <a:spcBef>
                <a:spcPct val="0"/>
              </a:spcBef>
              <a:buFontTx/>
              <a:buNone/>
            </a:pPr>
            <a:r>
              <a:rPr lang="en-GB" altLang="en-US" sz="4400" b="1" dirty="0">
                <a:solidFill>
                  <a:srgbClr val="002060"/>
                </a:solidFill>
                <a:latin typeface="Calibri" charset="0"/>
                <a:ea typeface="Calibri" charset="0"/>
                <a:cs typeface="Calibri" charset="0"/>
              </a:rPr>
              <a:t>Morgan Hall (1909570)</a:t>
            </a:r>
            <a:endParaRPr lang="en-GB" altLang="en-US" sz="20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4000" dirty="0">
                <a:solidFill>
                  <a:srgbClr val="002060"/>
                </a:solidFill>
                <a:latin typeface="Calibri" charset="0"/>
                <a:ea typeface="Calibri" charset="0"/>
                <a:cs typeface="Calibri" charset="0"/>
              </a:rPr>
              <a:t>School</a:t>
            </a:r>
            <a:r>
              <a:rPr lang="en-GB" altLang="en-US" sz="4000" dirty="0">
                <a:solidFill>
                  <a:srgbClr val="002060"/>
                </a:solidFill>
                <a:latin typeface="Georgia" charset="0"/>
              </a:rPr>
              <a:t> </a:t>
            </a:r>
            <a:r>
              <a:rPr lang="en-GB" altLang="en-US" sz="4000" i="1" dirty="0">
                <a:solidFill>
                  <a:srgbClr val="002060"/>
                </a:solidFill>
                <a:latin typeface="Georgia" charset="0"/>
              </a:rPr>
              <a:t>of</a:t>
            </a:r>
            <a:r>
              <a:rPr lang="en-GB" altLang="en-US" sz="4000" dirty="0">
                <a:solidFill>
                  <a:srgbClr val="002060"/>
                </a:solidFill>
                <a:latin typeface="Georgia" charset="0"/>
              </a:rPr>
              <a:t> </a:t>
            </a:r>
            <a:r>
              <a:rPr lang="en-GB" altLang="en-US" sz="40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BEng Advanced Manufacturing Operations (AMO)</a:t>
            </a:r>
          </a:p>
          <a:p>
            <a:pPr eaLnBrk="1" hangingPunct="1">
              <a:lnSpc>
                <a:spcPct val="110000"/>
              </a:lnSpc>
              <a:spcBef>
                <a:spcPct val="0"/>
              </a:spcBef>
              <a:buFontTx/>
              <a:buNone/>
            </a:pP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14736" y="55846"/>
            <a:ext cx="1420200" cy="1576422"/>
          </a:xfrm>
          <a:prstGeom prst="rect">
            <a:avLst/>
          </a:prstGeom>
        </p:spPr>
      </p:pic>
      <p:cxnSp>
        <p:nvCxnSpPr>
          <p:cNvPr id="4" name="Straight Connector 3"/>
          <p:cNvCxnSpPr/>
          <p:nvPr/>
        </p:nvCxnSpPr>
        <p:spPr>
          <a:xfrm>
            <a:off x="331987" y="1639545"/>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11470" y="5113814"/>
            <a:ext cx="6415087" cy="8844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pPr>
              <a:spcBef>
                <a:spcPct val="50000"/>
              </a:spcBef>
            </a:pPr>
            <a:r>
              <a:rPr lang="en-US" altLang="en-US" sz="2800" dirty="0"/>
              <a:t>Within the Blast Furnace area of TATA Steel Port Talbot, a critical plant asset is required to provide the Blast Furnaces with a constant flow of Hot Blast, the Hot Blast Stoves. </a:t>
            </a:r>
          </a:p>
          <a:p>
            <a:pPr>
              <a:spcBef>
                <a:spcPct val="50000"/>
              </a:spcBef>
            </a:pPr>
            <a:r>
              <a:rPr lang="en-US" altLang="en-US" sz="2800" dirty="0"/>
              <a:t>Due to the nature of providing Hot Blast to the furnace, the Hot Blast Stoves can be liable to wear in cases where they are not used efficiently or are provided with a poor gas/air (Stoichiometric) ratio in order to heat the stove’s Silica and Alumina refractory. Due to this unintentional damage, the Hot Blast Stoves require expensive relines of refractory often before the end of their forecast life cycle.</a:t>
            </a:r>
          </a:p>
        </p:txBody>
      </p:sp>
      <p:sp>
        <p:nvSpPr>
          <p:cNvPr id="23" name="Text Box 11"/>
          <p:cNvSpPr txBox="1">
            <a:spLocks noChangeArrowheads="1"/>
          </p:cNvSpPr>
          <p:nvPr/>
        </p:nvSpPr>
        <p:spPr bwMode="auto">
          <a:xfrm>
            <a:off x="14580291" y="22135478"/>
            <a:ext cx="6415087" cy="70082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spcBef>
                <a:spcPct val="50000"/>
              </a:spcBef>
            </a:pPr>
            <a:endParaRPr lang="en-AU" altLang="en-US" sz="2000" b="1" dirty="0">
              <a:ea typeface="Arial" charset="0"/>
              <a:cs typeface="Arial" charset="0"/>
            </a:endParaRPr>
          </a:p>
          <a:p>
            <a:pPr marL="342900" lvl="0" indent="-342900" algn="just">
              <a:lnSpc>
                <a:spcPct val="150000"/>
              </a:lnSpc>
              <a:buFont typeface="Symbol" panose="05050102010706020507" pitchFamily="18" charset="2"/>
              <a:buChar char=""/>
            </a:pPr>
            <a:r>
              <a:rPr lang="en-GB" sz="20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Aksyushin</a:t>
            </a:r>
            <a:r>
              <a:rPr lang="en-GB" sz="2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 et al. "Improvement of the energy efficiency of Hot Blast Stove performance." Advanced Methods and Technologies in Metallurgy in Russia (2018): 169-176.</a:t>
            </a:r>
          </a:p>
          <a:p>
            <a:pPr marL="342900" lvl="0" indent="-342900">
              <a:lnSpc>
                <a:spcPct val="150000"/>
              </a:lnSpc>
              <a:buFont typeface="Symbol" panose="05050102010706020507" pitchFamily="18" charset="2"/>
              <a:buChar char=""/>
            </a:pPr>
            <a:r>
              <a:rPr lang="en-GB" sz="20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Zetterholm</a:t>
            </a:r>
            <a:r>
              <a:rPr lang="en-GB" sz="2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J., Ji, X., </a:t>
            </a:r>
            <a:r>
              <a:rPr lang="en-GB" sz="20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Sundelin</a:t>
            </a:r>
            <a:r>
              <a:rPr lang="en-GB" sz="2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B., Martin, P. M., &amp; Wang, C. (2017). Dynamic modelling for the Hot Blast Stove. Applied Energy, 185, 2142-2150.</a:t>
            </a:r>
          </a:p>
          <a:p>
            <a:pPr marL="285750" indent="-285750">
              <a:spcBef>
                <a:spcPct val="50000"/>
              </a:spcBef>
              <a:buFont typeface="Arial" panose="020B0604020202020204" pitchFamily="34" charset="0"/>
              <a:buChar char="•"/>
            </a:pPr>
            <a:r>
              <a:rPr lang="en-GB" sz="2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Blast Furnace Services | Blast Furnace Hot Spots, Leaks &amp; Valve Repairs (rjstacey.com)</a:t>
            </a:r>
          </a:p>
          <a:p>
            <a:pPr>
              <a:spcBef>
                <a:spcPct val="50000"/>
              </a:spcBef>
            </a:pPr>
            <a:endParaRPr lang="en-AU" altLang="en-US" sz="3600" b="1" dirty="0">
              <a:ea typeface="Arial" charset="0"/>
              <a:cs typeface="Arial"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55939" y="13433652"/>
            <a:ext cx="6415087" cy="8844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Aims</a:t>
            </a:r>
          </a:p>
          <a:p>
            <a:pPr>
              <a:spcBef>
                <a:spcPct val="50000"/>
              </a:spcBef>
            </a:pPr>
            <a:r>
              <a:rPr lang="en-AU" altLang="en-US" sz="2800" dirty="0">
                <a:latin typeface="Arial" panose="020B0604020202020204" pitchFamily="34" charset="0"/>
                <a:cs typeface="Arial" panose="020B0604020202020204" pitchFamily="34" charset="0"/>
              </a:rPr>
              <a:t>Project aims were set at the start of the project to act as a guide when understanding potential improvements that could be implemented to prevent damage to the Hot Blast Stove’s. See below examples of project aims:</a:t>
            </a:r>
          </a:p>
          <a:p>
            <a:pPr marL="457200" indent="-457200">
              <a:spcBef>
                <a:spcPct val="50000"/>
              </a:spcBef>
              <a:buFont typeface="Arial" panose="020B0604020202020204" pitchFamily="34" charset="0"/>
              <a:buChar char="•"/>
            </a:pPr>
            <a:r>
              <a:rPr lang="en-AU" altLang="en-US" sz="2800" dirty="0">
                <a:latin typeface="Arial" panose="020B0604020202020204" pitchFamily="34" charset="0"/>
                <a:cs typeface="Arial" panose="020B0604020202020204" pitchFamily="34" charset="0"/>
              </a:rPr>
              <a:t>Expand on current knowledge of our Hot Blast Stoves on site and how they may differ from others around the world.</a:t>
            </a:r>
          </a:p>
          <a:p>
            <a:pPr marL="457200" indent="-457200">
              <a:spcBef>
                <a:spcPct val="50000"/>
              </a:spcBef>
              <a:buFont typeface="Arial" panose="020B0604020202020204" pitchFamily="34" charset="0"/>
              <a:buChar char="•"/>
            </a:pPr>
            <a:r>
              <a:rPr lang="en-AU" altLang="en-US" sz="2800" dirty="0">
                <a:latin typeface="Arial" panose="020B0604020202020204" pitchFamily="34" charset="0"/>
                <a:cs typeface="Arial" panose="020B0604020202020204" pitchFamily="34" charset="0"/>
              </a:rPr>
              <a:t>Through Root Cause Analysis, find potential problems that may lead to refractory damage.</a:t>
            </a:r>
          </a:p>
          <a:p>
            <a:pPr marL="457200" indent="-457200">
              <a:spcBef>
                <a:spcPct val="50000"/>
              </a:spcBef>
              <a:buFont typeface="Arial" panose="020B0604020202020204" pitchFamily="34" charset="0"/>
              <a:buChar char="•"/>
            </a:pPr>
            <a:r>
              <a:rPr lang="en-AU" altLang="en-US" sz="2800" dirty="0">
                <a:latin typeface="Arial" panose="020B0604020202020204" pitchFamily="34" charset="0"/>
                <a:cs typeface="Arial" panose="020B0604020202020204" pitchFamily="34" charset="0"/>
              </a:rPr>
              <a:t>Quantify any savings produced by the suggested improvements.</a:t>
            </a:r>
          </a:p>
        </p:txBody>
      </p:sp>
      <p:sp>
        <p:nvSpPr>
          <p:cNvPr id="46" name="Text Box 6"/>
          <p:cNvSpPr txBox="1">
            <a:spLocks noChangeArrowheads="1"/>
          </p:cNvSpPr>
          <p:nvPr/>
        </p:nvSpPr>
        <p:spPr bwMode="auto">
          <a:xfrm>
            <a:off x="265525" y="22169579"/>
            <a:ext cx="6415087" cy="6690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Methodology</a:t>
            </a:r>
          </a:p>
          <a:p>
            <a:pPr>
              <a:spcBef>
                <a:spcPct val="50000"/>
              </a:spcBef>
            </a:pPr>
            <a:r>
              <a:rPr lang="en-AU" altLang="en-US" sz="2800" dirty="0">
                <a:latin typeface="Arial" panose="020B0604020202020204" pitchFamily="34" charset="0"/>
                <a:cs typeface="Arial" panose="020B0604020202020204" pitchFamily="34" charset="0"/>
              </a:rPr>
              <a:t>It was decided that the author would start the project through the use of literature review to gain knowledge of how a Hot Blast Stove operates. </a:t>
            </a:r>
          </a:p>
          <a:p>
            <a:pPr>
              <a:spcBef>
                <a:spcPct val="50000"/>
              </a:spcBef>
            </a:pPr>
            <a:r>
              <a:rPr lang="en-AU" altLang="en-US" sz="2800" dirty="0">
                <a:latin typeface="Arial" panose="020B0604020202020204" pitchFamily="34" charset="0"/>
                <a:cs typeface="Arial" panose="020B0604020202020204" pitchFamily="34" charset="0"/>
              </a:rPr>
              <a:t>The next step completed was the Root Cause Analysis of the stove refractory damage through the use of an Ishikawa diagram, which allowed the author to understand what areas of the stove system could be improved to benefit the stove’s life cycle.</a:t>
            </a:r>
          </a:p>
        </p:txBody>
      </p:sp>
      <p:sp>
        <p:nvSpPr>
          <p:cNvPr id="47" name="Text Box 6"/>
          <p:cNvSpPr txBox="1">
            <a:spLocks noChangeArrowheads="1"/>
          </p:cNvSpPr>
          <p:nvPr/>
        </p:nvSpPr>
        <p:spPr bwMode="auto">
          <a:xfrm>
            <a:off x="7473286" y="17883468"/>
            <a:ext cx="6415087" cy="64747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Results</a:t>
            </a:r>
          </a:p>
          <a:p>
            <a:pPr>
              <a:spcBef>
                <a:spcPct val="50000"/>
              </a:spcBef>
            </a:pPr>
            <a:r>
              <a:rPr lang="en-AU" altLang="en-US" sz="2800" dirty="0">
                <a:latin typeface="Arial" panose="020B0604020202020204" pitchFamily="34" charset="0"/>
                <a:cs typeface="Arial" panose="020B0604020202020204" pitchFamily="34" charset="0"/>
              </a:rPr>
              <a:t>The poorly operating stoves that provided the lowest amount of Hot Blast Temperature were found through the average HBT.  It was then decided that these three stoves should reach 1150 degrees Celsius. This therefore gave a quantification of savings method through the theory that 9kg/</a:t>
            </a:r>
            <a:r>
              <a:rPr lang="en-AU" altLang="en-US" sz="2800" dirty="0" err="1">
                <a:latin typeface="Arial" panose="020B0604020202020204" pitchFamily="34" charset="0"/>
                <a:cs typeface="Arial" panose="020B0604020202020204" pitchFamily="34" charset="0"/>
              </a:rPr>
              <a:t>tHM</a:t>
            </a:r>
            <a:r>
              <a:rPr lang="en-AU" altLang="en-US" sz="2800" dirty="0">
                <a:latin typeface="Arial" panose="020B0604020202020204" pitchFamily="34" charset="0"/>
                <a:cs typeface="Arial" panose="020B0604020202020204" pitchFamily="34" charset="0"/>
              </a:rPr>
              <a:t> of coke is equal to 100 degrees Celsius of HBT. The cost of coke was also deemed to be $450 per ton.</a:t>
            </a:r>
          </a:p>
        </p:txBody>
      </p:sp>
      <p:sp>
        <p:nvSpPr>
          <p:cNvPr id="48" name="Text Box 6"/>
          <p:cNvSpPr txBox="1">
            <a:spLocks noChangeArrowheads="1"/>
          </p:cNvSpPr>
          <p:nvPr/>
        </p:nvSpPr>
        <p:spPr bwMode="auto">
          <a:xfrm>
            <a:off x="14625098" y="10317112"/>
            <a:ext cx="6415087" cy="120762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Conclusions</a:t>
            </a:r>
          </a:p>
          <a:p>
            <a:pPr>
              <a:spcBef>
                <a:spcPct val="50000"/>
              </a:spcBef>
            </a:pPr>
            <a:r>
              <a:rPr lang="en-US" altLang="en-US" sz="2800" dirty="0"/>
              <a:t>To conclude, the author’s project aims were met through the use of research, Root Cause Analysis and Cost Benefit Analysis to understand the most beneficial improvements that could be implemented to improve stove health and therefore save on coke usage in the blast furnaces.</a:t>
            </a:r>
          </a:p>
          <a:p>
            <a:pPr>
              <a:spcBef>
                <a:spcPct val="50000"/>
              </a:spcBef>
            </a:pPr>
            <a:r>
              <a:rPr lang="en-US" altLang="en-US" sz="2800" dirty="0"/>
              <a:t>The total savings that were calculated from the project were £17.64M on Blast Furnace 5 per annum and £21.168M on Blast Furnace 4 per annum, thus, saving £38.808M in total per annum. This was </a:t>
            </a:r>
            <a:r>
              <a:rPr lang="en-US" altLang="en-US" sz="2800" dirty="0" err="1"/>
              <a:t>theorised</a:t>
            </a:r>
            <a:r>
              <a:rPr lang="en-US" altLang="en-US" sz="2800" dirty="0"/>
              <a:t> in the scenario that both blast furnaces maintained a Hot Blast Temperature of 1150 degrees Celsius.</a:t>
            </a:r>
          </a:p>
          <a:p>
            <a:pPr>
              <a:spcBef>
                <a:spcPct val="50000"/>
              </a:spcBef>
            </a:pPr>
            <a:r>
              <a:rPr lang="en-US" altLang="en-US" sz="2800" dirty="0"/>
              <a:t>Additionally. 316,800 </a:t>
            </a:r>
            <a:r>
              <a:rPr lang="en-US" altLang="en-US" sz="2800" dirty="0" err="1"/>
              <a:t>tonnes</a:t>
            </a:r>
            <a:r>
              <a:rPr lang="en-US" altLang="en-US" sz="2800" dirty="0"/>
              <a:t> of Carbon Dioxide emissions would be prevented due to the reduction in coke usage as a fuel in the blast furnaces in Port Talbot.</a:t>
            </a:r>
          </a:p>
        </p:txBody>
      </p:sp>
      <p:sp>
        <p:nvSpPr>
          <p:cNvPr id="49" name="Text Box 6"/>
          <p:cNvSpPr txBox="1">
            <a:spLocks noChangeArrowheads="1"/>
          </p:cNvSpPr>
          <p:nvPr/>
        </p:nvSpPr>
        <p:spPr bwMode="auto">
          <a:xfrm>
            <a:off x="7430805" y="5833481"/>
            <a:ext cx="6415087" cy="9152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800" dirty="0"/>
              <a:t>Work was then carried out through meetings, surveys aimed at stove operators and general research to find the potential improvements that were evaluated individually.</a:t>
            </a:r>
          </a:p>
          <a:p>
            <a:endParaRPr lang="en-GB" sz="2800" dirty="0"/>
          </a:p>
          <a:p>
            <a:r>
              <a:rPr lang="en-GB" sz="2800" dirty="0"/>
              <a:t>Some examples of improvements suggested were the improvement of the stove’s interface thermocouple, a new method of dome temperature control, an enhanced operating system and an improved hot spot grouting method.</a:t>
            </a:r>
          </a:p>
          <a:p>
            <a:endParaRPr lang="en-GB" sz="2800" dirty="0"/>
          </a:p>
          <a:p>
            <a:r>
              <a:rPr lang="en-GB" sz="2800" dirty="0"/>
              <a:t>Improvements were quantified through their benefit to Hot Blast Temperature which would therefore save on coke usage in the furnace.</a:t>
            </a:r>
          </a:p>
          <a:p>
            <a:endParaRPr lang="en-GB" sz="2800" dirty="0"/>
          </a:p>
          <a:p>
            <a:endParaRPr lang="en-GB" sz="2800" dirty="0"/>
          </a:p>
        </p:txBody>
      </p:sp>
      <p:sp>
        <p:nvSpPr>
          <p:cNvPr id="53" name="Text Box 19"/>
          <p:cNvSpPr txBox="1">
            <a:spLocks noChangeArrowheads="1"/>
          </p:cNvSpPr>
          <p:nvPr/>
        </p:nvSpPr>
        <p:spPr bwMode="auto">
          <a:xfrm>
            <a:off x="7326058" y="27757445"/>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GB" altLang="en-US" sz="2000" i="1" dirty="0">
                <a:latin typeface="Times New Roman" charset="0"/>
              </a:rPr>
              <a:t>Table to show workings of coke cost savings through HBT increase on weakest stoves on BF4 and BF5</a:t>
            </a:r>
            <a:endParaRPr lang="en-AU" altLang="en-US" sz="2000" i="1" dirty="0">
              <a:latin typeface="Times New Roman" charset="0"/>
            </a:endParaRPr>
          </a:p>
        </p:txBody>
      </p:sp>
      <p:sp>
        <p:nvSpPr>
          <p:cNvPr id="54" name="Text Box 16"/>
          <p:cNvSpPr txBox="1">
            <a:spLocks noChangeArrowheads="1"/>
          </p:cNvSpPr>
          <p:nvPr/>
        </p:nvSpPr>
        <p:spPr bwMode="auto">
          <a:xfrm>
            <a:off x="7762872" y="16355252"/>
            <a:ext cx="5638800" cy="180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Case study of RJ Stacey Pipeline Service’s method of grouting hot spots through thermal imaging (before and after).</a:t>
            </a:r>
          </a:p>
          <a:p>
            <a:pPr algn="ctr"/>
            <a:r>
              <a:rPr lang="en-AU" altLang="en-US" sz="2000" i="1" dirty="0">
                <a:latin typeface="Times New Roman" charset="0"/>
              </a:rPr>
              <a:t>Their innovative method of grouting allowed for the stove to be operational when grouting is carried out.</a:t>
            </a:r>
          </a:p>
        </p:txBody>
      </p:sp>
      <p:sp>
        <p:nvSpPr>
          <p:cNvPr id="60" name="Text Box 25"/>
          <p:cNvSpPr txBox="1">
            <a:spLocks noChangeArrowheads="1"/>
          </p:cNvSpPr>
          <p:nvPr/>
        </p:nvSpPr>
        <p:spPr bwMode="auto">
          <a:xfrm>
            <a:off x="14641474" y="8901794"/>
            <a:ext cx="6410325" cy="1457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AU" altLang="en-US" sz="2000" i="1" dirty="0">
                <a:latin typeface="Times New Roman" charset="0"/>
              </a:rPr>
              <a:t>Graph to show example of Standard Reductant Equivalent fuel rate savings through HBT increase due to better stove condition. </a:t>
            </a:r>
          </a:p>
        </p:txBody>
      </p:sp>
      <p:pic>
        <p:nvPicPr>
          <p:cNvPr id="10" name="Picture 9">
            <a:extLst>
              <a:ext uri="{FF2B5EF4-FFF2-40B4-BE49-F238E27FC236}">
                <a16:creationId xmlns:a16="http://schemas.microsoft.com/office/drawing/2014/main" id="{ED458F17-D16D-C80C-00C9-F35519A3036B}"/>
              </a:ext>
            </a:extLst>
          </p:cNvPr>
          <p:cNvPicPr>
            <a:picLocks noChangeAspect="1"/>
          </p:cNvPicPr>
          <p:nvPr/>
        </p:nvPicPr>
        <p:blipFill rotWithShape="1">
          <a:blip r:embed="rId4"/>
          <a:srcRect l="-711" t="-1973" r="711" b="1973"/>
          <a:stretch/>
        </p:blipFill>
        <p:spPr>
          <a:xfrm>
            <a:off x="456688" y="1733457"/>
            <a:ext cx="2446601" cy="3459094"/>
          </a:xfrm>
          <a:prstGeom prst="rect">
            <a:avLst/>
          </a:prstGeom>
        </p:spPr>
      </p:pic>
      <p:pic>
        <p:nvPicPr>
          <p:cNvPr id="11" name="Picture 10">
            <a:extLst>
              <a:ext uri="{FF2B5EF4-FFF2-40B4-BE49-F238E27FC236}">
                <a16:creationId xmlns:a16="http://schemas.microsoft.com/office/drawing/2014/main" id="{5398AF9C-70D4-857B-C84D-ECEC681670A3}"/>
              </a:ext>
            </a:extLst>
          </p:cNvPr>
          <p:cNvPicPr>
            <a:picLocks noChangeAspect="1"/>
          </p:cNvPicPr>
          <p:nvPr/>
        </p:nvPicPr>
        <p:blipFill>
          <a:blip r:embed="rId5"/>
          <a:stretch>
            <a:fillRect/>
          </a:stretch>
        </p:blipFill>
        <p:spPr>
          <a:xfrm>
            <a:off x="6539446" y="13868649"/>
            <a:ext cx="4141383" cy="2484829"/>
          </a:xfrm>
          <a:prstGeom prst="rect">
            <a:avLst/>
          </a:prstGeom>
        </p:spPr>
      </p:pic>
      <p:pic>
        <p:nvPicPr>
          <p:cNvPr id="12" name="Picture 11">
            <a:extLst>
              <a:ext uri="{FF2B5EF4-FFF2-40B4-BE49-F238E27FC236}">
                <a16:creationId xmlns:a16="http://schemas.microsoft.com/office/drawing/2014/main" id="{BA14FC12-939C-765A-1B1C-341081C68E87}"/>
              </a:ext>
            </a:extLst>
          </p:cNvPr>
          <p:cNvPicPr>
            <a:picLocks noChangeAspect="1"/>
          </p:cNvPicPr>
          <p:nvPr/>
        </p:nvPicPr>
        <p:blipFill>
          <a:blip r:embed="rId6"/>
          <a:stretch>
            <a:fillRect/>
          </a:stretch>
        </p:blipFill>
        <p:spPr>
          <a:xfrm>
            <a:off x="10525658" y="13868649"/>
            <a:ext cx="4152358" cy="2489349"/>
          </a:xfrm>
          <a:prstGeom prst="rect">
            <a:avLst/>
          </a:prstGeom>
        </p:spPr>
      </p:pic>
      <p:graphicFrame>
        <p:nvGraphicFramePr>
          <p:cNvPr id="16" name="Table 15">
            <a:extLst>
              <a:ext uri="{FF2B5EF4-FFF2-40B4-BE49-F238E27FC236}">
                <a16:creationId xmlns:a16="http://schemas.microsoft.com/office/drawing/2014/main" id="{EEE933AD-89FC-ACAA-27B4-821891E415A7}"/>
              </a:ext>
            </a:extLst>
          </p:cNvPr>
          <p:cNvGraphicFramePr>
            <a:graphicFrameLocks noGrp="1"/>
          </p:cNvGraphicFramePr>
          <p:nvPr>
            <p:extLst>
              <p:ext uri="{D42A27DB-BD31-4B8C-83A1-F6EECF244321}">
                <p14:modId xmlns:p14="http://schemas.microsoft.com/office/powerpoint/2010/main" val="2882711530"/>
              </p:ext>
            </p:extLst>
          </p:nvPr>
        </p:nvGraphicFramePr>
        <p:xfrm>
          <a:off x="6895761" y="24191130"/>
          <a:ext cx="7259795" cy="3790422"/>
        </p:xfrm>
        <a:graphic>
          <a:graphicData uri="http://schemas.openxmlformats.org/drawingml/2006/table">
            <a:tbl>
              <a:tblPr firstRow="1" bandRow="1"/>
              <a:tblGrid>
                <a:gridCol w="1206548">
                  <a:extLst>
                    <a:ext uri="{9D8B030D-6E8A-4147-A177-3AD203B41FA5}">
                      <a16:colId xmlns:a16="http://schemas.microsoft.com/office/drawing/2014/main" val="3370116195"/>
                    </a:ext>
                  </a:extLst>
                </a:gridCol>
                <a:gridCol w="1208826">
                  <a:extLst>
                    <a:ext uri="{9D8B030D-6E8A-4147-A177-3AD203B41FA5}">
                      <a16:colId xmlns:a16="http://schemas.microsoft.com/office/drawing/2014/main" val="2327039901"/>
                    </a:ext>
                  </a:extLst>
                </a:gridCol>
                <a:gridCol w="1208826">
                  <a:extLst>
                    <a:ext uri="{9D8B030D-6E8A-4147-A177-3AD203B41FA5}">
                      <a16:colId xmlns:a16="http://schemas.microsoft.com/office/drawing/2014/main" val="4073149996"/>
                    </a:ext>
                  </a:extLst>
                </a:gridCol>
                <a:gridCol w="1212473">
                  <a:extLst>
                    <a:ext uri="{9D8B030D-6E8A-4147-A177-3AD203B41FA5}">
                      <a16:colId xmlns:a16="http://schemas.microsoft.com/office/drawing/2014/main" val="4121988242"/>
                    </a:ext>
                  </a:extLst>
                </a:gridCol>
                <a:gridCol w="1212473">
                  <a:extLst>
                    <a:ext uri="{9D8B030D-6E8A-4147-A177-3AD203B41FA5}">
                      <a16:colId xmlns:a16="http://schemas.microsoft.com/office/drawing/2014/main" val="3804911146"/>
                    </a:ext>
                  </a:extLst>
                </a:gridCol>
                <a:gridCol w="1210649">
                  <a:extLst>
                    <a:ext uri="{9D8B030D-6E8A-4147-A177-3AD203B41FA5}">
                      <a16:colId xmlns:a16="http://schemas.microsoft.com/office/drawing/2014/main" val="2144751469"/>
                    </a:ext>
                  </a:extLst>
                </a:gridCol>
              </a:tblGrid>
              <a:tr h="620600">
                <a:tc>
                  <a:txBody>
                    <a:bodyPr/>
                    <a:lstStyle/>
                    <a:p>
                      <a:pPr algn="ctr">
                        <a:lnSpc>
                          <a:spcPct val="150000"/>
                        </a:lnSpc>
                        <a:spcAft>
                          <a:spcPts val="800"/>
                        </a:spcAft>
                      </a:pPr>
                      <a:r>
                        <a:rPr lang="en-GB" sz="1100" b="1" kern="1200">
                          <a:solidFill>
                            <a:srgbClr val="FFFFFF"/>
                          </a:solidFill>
                          <a:effectLst/>
                          <a:latin typeface="Arial" panose="020B0604020202020204" pitchFamily="34" charset="0"/>
                          <a:ea typeface="Times New Roman" panose="02020603050405020304" pitchFamily="18" charset="0"/>
                          <a:cs typeface="Arial" panose="020B0604020202020204" pitchFamily="34" charset="0"/>
                        </a:rPr>
                        <a:t>Stove</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solidFill>
                      <a:srgbClr val="3D7EDB"/>
                    </a:solidFill>
                  </a:tcPr>
                </a:tc>
                <a:tc>
                  <a:txBody>
                    <a:bodyPr/>
                    <a:lstStyle/>
                    <a:p>
                      <a:pPr algn="ctr">
                        <a:lnSpc>
                          <a:spcPct val="150000"/>
                        </a:lnSpc>
                        <a:spcAft>
                          <a:spcPts val="800"/>
                        </a:spcAft>
                      </a:pPr>
                      <a:r>
                        <a:rPr lang="en-GB" sz="1100" b="1" kern="1200">
                          <a:solidFill>
                            <a:srgbClr val="FFFFFF"/>
                          </a:solidFill>
                          <a:effectLst/>
                          <a:latin typeface="Arial" panose="020B0604020202020204" pitchFamily="34" charset="0"/>
                          <a:ea typeface="Times New Roman" panose="02020603050405020304" pitchFamily="18" charset="0"/>
                          <a:cs typeface="Arial" panose="020B0604020202020204" pitchFamily="34" charset="0"/>
                        </a:rPr>
                        <a:t>HBT Benefit (°C)</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solidFill>
                      <a:srgbClr val="3D7EDB"/>
                    </a:solidFill>
                  </a:tcPr>
                </a:tc>
                <a:tc>
                  <a:txBody>
                    <a:bodyPr/>
                    <a:lstStyle/>
                    <a:p>
                      <a:pPr algn="ctr">
                        <a:lnSpc>
                          <a:spcPct val="150000"/>
                        </a:lnSpc>
                        <a:spcAft>
                          <a:spcPts val="800"/>
                        </a:spcAft>
                      </a:pPr>
                      <a:r>
                        <a:rPr lang="en-GB" sz="1100" b="1" kern="1200">
                          <a:solidFill>
                            <a:srgbClr val="FFFFFF"/>
                          </a:solidFill>
                          <a:effectLst/>
                          <a:latin typeface="Arial" panose="020B0604020202020204" pitchFamily="34" charset="0"/>
                          <a:ea typeface="Times New Roman" panose="02020603050405020304" pitchFamily="18" charset="0"/>
                          <a:cs typeface="Arial" panose="020B0604020202020204" pitchFamily="34" charset="0"/>
                        </a:rPr>
                        <a:t>Aim HBT (°C)</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solidFill>
                      <a:srgbClr val="3D7EDB"/>
                    </a:solidFill>
                  </a:tcPr>
                </a:tc>
                <a:tc>
                  <a:txBody>
                    <a:bodyPr/>
                    <a:lstStyle/>
                    <a:p>
                      <a:pPr algn="ctr">
                        <a:lnSpc>
                          <a:spcPct val="150000"/>
                        </a:lnSpc>
                        <a:spcAft>
                          <a:spcPts val="800"/>
                        </a:spcAft>
                      </a:pPr>
                      <a:r>
                        <a:rPr lang="en-GB" sz="1100" b="1" kern="1200">
                          <a:solidFill>
                            <a:srgbClr val="FFFFFF"/>
                          </a:solidFill>
                          <a:effectLst/>
                          <a:latin typeface="Arial" panose="020B0604020202020204" pitchFamily="34" charset="0"/>
                          <a:ea typeface="Times New Roman" panose="02020603050405020304" pitchFamily="18" charset="0"/>
                          <a:cs typeface="Arial" panose="020B0604020202020204" pitchFamily="34" charset="0"/>
                        </a:rPr>
                        <a:t>Coke Rate Benefit (kg/tHM)</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solidFill>
                      <a:srgbClr val="3D7EDB"/>
                    </a:solidFill>
                  </a:tcPr>
                </a:tc>
                <a:tc>
                  <a:txBody>
                    <a:bodyPr/>
                    <a:lstStyle/>
                    <a:p>
                      <a:pPr algn="ctr">
                        <a:lnSpc>
                          <a:spcPct val="150000"/>
                        </a:lnSpc>
                        <a:spcAft>
                          <a:spcPts val="800"/>
                        </a:spcAft>
                      </a:pPr>
                      <a:r>
                        <a:rPr lang="en-GB" sz="1100" b="1" kern="1200"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CO2 Benefit (tonnes)</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solidFill>
                      <a:srgbClr val="3D7EDB"/>
                    </a:solidFill>
                  </a:tcPr>
                </a:tc>
                <a:tc>
                  <a:txBody>
                    <a:bodyPr/>
                    <a:lstStyle/>
                    <a:p>
                      <a:pPr algn="ctr">
                        <a:lnSpc>
                          <a:spcPct val="150000"/>
                        </a:lnSpc>
                        <a:spcAft>
                          <a:spcPts val="800"/>
                        </a:spcAft>
                      </a:pPr>
                      <a:r>
                        <a:rPr lang="en-GB" sz="1100" b="1" kern="1200">
                          <a:solidFill>
                            <a:srgbClr val="FFFFFF"/>
                          </a:solidFill>
                          <a:effectLst/>
                          <a:latin typeface="Arial" panose="020B0604020202020204" pitchFamily="34" charset="0"/>
                          <a:ea typeface="Times New Roman" panose="02020603050405020304" pitchFamily="18" charset="0"/>
                          <a:cs typeface="Arial" panose="020B0604020202020204" pitchFamily="34" charset="0"/>
                        </a:rPr>
                        <a:t>Total Savings (£)</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solidFill>
                      <a:srgbClr val="3D7EDB"/>
                    </a:solidFill>
                  </a:tcPr>
                </a:tc>
                <a:extLst>
                  <a:ext uri="{0D108BD9-81ED-4DB2-BD59-A6C34878D82A}">
                    <a16:rowId xmlns:a16="http://schemas.microsoft.com/office/drawing/2014/main" val="3195971111"/>
                  </a:ext>
                </a:extLst>
              </a:tr>
              <a:tr h="922545">
                <a:tc>
                  <a:txBody>
                    <a:bodyPr/>
                    <a:lstStyle/>
                    <a:p>
                      <a:pPr algn="ctr">
                        <a:lnSpc>
                          <a:spcPct val="150000"/>
                        </a:lnSpc>
                        <a:spcAft>
                          <a:spcPts val="800"/>
                        </a:spcAft>
                      </a:pPr>
                      <a:r>
                        <a:rPr lang="en-GB" sz="1400" b="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a:t>
                      </a:r>
                      <a:endParaRPr lang="en-GB" sz="1400" b="1" dirty="0">
                        <a:effectLst/>
                        <a:latin typeface="Arial" panose="020B0604020202020204" pitchFamily="34" charset="0"/>
                        <a:ea typeface="Calibri" panose="020F0502020204030204" pitchFamily="34" charset="0"/>
                        <a:cs typeface="Times New Roman" panose="02020603050405020304" pitchFamily="18" charset="0"/>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CED8F1"/>
                    </a:solidFill>
                  </a:tcPr>
                </a:tc>
                <a:tc>
                  <a:txBody>
                    <a:bodyPr/>
                    <a:lstStyle/>
                    <a:p>
                      <a:pPr algn="ctr">
                        <a:lnSpc>
                          <a:spcPct val="150000"/>
                        </a:lnSpc>
                        <a:spcAft>
                          <a:spcPts val="800"/>
                        </a:spcAft>
                      </a:pPr>
                      <a:r>
                        <a:rPr lang="en-GB" sz="1400" b="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200°C</a:t>
                      </a:r>
                      <a:endParaRPr lang="en-GB" sz="1400" b="1" dirty="0">
                        <a:effectLst/>
                        <a:latin typeface="Arial" panose="020B0604020202020204" pitchFamily="34" charset="0"/>
                        <a:ea typeface="Calibri" panose="020F0502020204030204" pitchFamily="34" charset="0"/>
                        <a:cs typeface="Times New Roman" panose="02020603050405020304" pitchFamily="18" charset="0"/>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CED8F1"/>
                    </a:solidFill>
                  </a:tcPr>
                </a:tc>
                <a:tc>
                  <a:txBody>
                    <a:bodyPr/>
                    <a:lstStyle/>
                    <a:p>
                      <a:pPr algn="ctr">
                        <a:lnSpc>
                          <a:spcPct val="150000"/>
                        </a:lnSpc>
                        <a:spcAft>
                          <a:spcPts val="800"/>
                        </a:spcAft>
                      </a:pPr>
                      <a:r>
                        <a:rPr lang="en-GB" sz="1400" b="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1150°C</a:t>
                      </a:r>
                      <a:endParaRPr lang="en-GB" sz="1400" b="1" dirty="0">
                        <a:effectLst/>
                        <a:latin typeface="Arial" panose="020B0604020202020204" pitchFamily="34" charset="0"/>
                        <a:ea typeface="Calibri" panose="020F0502020204030204" pitchFamily="34" charset="0"/>
                        <a:cs typeface="Times New Roman" panose="02020603050405020304" pitchFamily="18" charset="0"/>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CED8F1"/>
                    </a:solidFill>
                  </a:tcPr>
                </a:tc>
                <a:tc>
                  <a:txBody>
                    <a:bodyPr/>
                    <a:lstStyle/>
                    <a:p>
                      <a:pPr algn="ctr">
                        <a:lnSpc>
                          <a:spcPct val="150000"/>
                        </a:lnSpc>
                        <a:spcAft>
                          <a:spcPts val="800"/>
                        </a:spcAft>
                      </a:pPr>
                      <a:r>
                        <a:rPr lang="en-GB" sz="1400" b="1"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18kg/tHM</a:t>
                      </a:r>
                      <a:endParaRPr lang="en-GB" sz="1400" b="1">
                        <a:effectLst/>
                        <a:latin typeface="Arial" panose="020B0604020202020204" pitchFamily="34" charset="0"/>
                        <a:ea typeface="Calibri" panose="020F0502020204030204" pitchFamily="34" charset="0"/>
                        <a:cs typeface="Times New Roman" panose="02020603050405020304" pitchFamily="18" charset="0"/>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CED8F1"/>
                    </a:solidFill>
                  </a:tcPr>
                </a:tc>
                <a:tc>
                  <a:txBody>
                    <a:bodyPr/>
                    <a:lstStyle/>
                    <a:p>
                      <a:pPr algn="ctr">
                        <a:lnSpc>
                          <a:spcPct val="150000"/>
                        </a:lnSpc>
                        <a:spcAft>
                          <a:spcPts val="800"/>
                        </a:spcAft>
                      </a:pPr>
                      <a:r>
                        <a:rPr lang="en-GB" sz="1400" b="1"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~9.6ktonnes per month</a:t>
                      </a:r>
                      <a:endParaRPr lang="en-GB" sz="1400" b="1">
                        <a:effectLst/>
                        <a:latin typeface="Arial" panose="020B0604020202020204" pitchFamily="34" charset="0"/>
                        <a:ea typeface="Calibri" panose="020F0502020204030204" pitchFamily="34" charset="0"/>
                        <a:cs typeface="Times New Roman" panose="02020603050405020304" pitchFamily="18" charset="0"/>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CED8F1"/>
                    </a:solidFill>
                  </a:tcPr>
                </a:tc>
                <a:tc>
                  <a:txBody>
                    <a:bodyPr/>
                    <a:lstStyle/>
                    <a:p>
                      <a:pPr algn="ctr">
                        <a:lnSpc>
                          <a:spcPct val="150000"/>
                        </a:lnSpc>
                        <a:spcAft>
                          <a:spcPts val="800"/>
                        </a:spcAft>
                      </a:pPr>
                      <a:r>
                        <a:rPr lang="en-GB" sz="1400" b="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~£1.176M per month</a:t>
                      </a:r>
                      <a:endParaRPr lang="en-GB" sz="1400" b="1" dirty="0">
                        <a:effectLst/>
                        <a:latin typeface="Arial" panose="020B0604020202020204" pitchFamily="34" charset="0"/>
                        <a:ea typeface="Calibri" panose="020F0502020204030204" pitchFamily="34" charset="0"/>
                        <a:cs typeface="Times New Roman" panose="02020603050405020304" pitchFamily="18" charset="0"/>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CED8F1"/>
                    </a:solidFill>
                  </a:tcPr>
                </a:tc>
                <a:extLst>
                  <a:ext uri="{0D108BD9-81ED-4DB2-BD59-A6C34878D82A}">
                    <a16:rowId xmlns:a16="http://schemas.microsoft.com/office/drawing/2014/main" val="3000769242"/>
                  </a:ext>
                </a:extLst>
              </a:tr>
              <a:tr h="1021080">
                <a:tc>
                  <a:txBody>
                    <a:bodyPr/>
                    <a:lstStyle/>
                    <a:p>
                      <a:pPr algn="ctr">
                        <a:lnSpc>
                          <a:spcPct val="150000"/>
                        </a:lnSpc>
                        <a:spcAft>
                          <a:spcPts val="800"/>
                        </a:spcAft>
                      </a:pPr>
                      <a:r>
                        <a:rPr lang="en-GB" sz="1400" b="1"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11</a:t>
                      </a:r>
                      <a:endParaRPr lang="en-GB" sz="1400" b="1">
                        <a:effectLst/>
                        <a:latin typeface="Arial" panose="020B0604020202020204" pitchFamily="34" charset="0"/>
                        <a:ea typeface="Calibri" panose="020F0502020204030204" pitchFamily="34" charset="0"/>
                        <a:cs typeface="Times New Roman" panose="02020603050405020304" pitchFamily="18" charset="0"/>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8ECF8"/>
                    </a:solidFill>
                  </a:tcPr>
                </a:tc>
                <a:tc>
                  <a:txBody>
                    <a:bodyPr/>
                    <a:lstStyle/>
                    <a:p>
                      <a:pPr algn="ctr">
                        <a:lnSpc>
                          <a:spcPct val="150000"/>
                        </a:lnSpc>
                        <a:spcAft>
                          <a:spcPts val="800"/>
                        </a:spcAft>
                      </a:pPr>
                      <a:r>
                        <a:rPr lang="en-GB" sz="1400" b="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100°C</a:t>
                      </a:r>
                      <a:endParaRPr lang="en-GB" sz="1400" b="1" dirty="0">
                        <a:effectLst/>
                        <a:latin typeface="Arial" panose="020B0604020202020204" pitchFamily="34" charset="0"/>
                        <a:ea typeface="Calibri" panose="020F0502020204030204" pitchFamily="34" charset="0"/>
                        <a:cs typeface="Times New Roman" panose="02020603050405020304" pitchFamily="18" charset="0"/>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8ECF8"/>
                    </a:solidFill>
                  </a:tcPr>
                </a:tc>
                <a:tc>
                  <a:txBody>
                    <a:bodyPr/>
                    <a:lstStyle/>
                    <a:p>
                      <a:pPr algn="ctr">
                        <a:lnSpc>
                          <a:spcPct val="150000"/>
                        </a:lnSpc>
                        <a:spcAft>
                          <a:spcPts val="800"/>
                        </a:spcAft>
                      </a:pPr>
                      <a:r>
                        <a:rPr lang="en-GB" sz="1400" b="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1150°C</a:t>
                      </a:r>
                      <a:endParaRPr lang="en-GB" sz="1400" b="1" dirty="0">
                        <a:effectLst/>
                        <a:latin typeface="Arial" panose="020B0604020202020204" pitchFamily="34" charset="0"/>
                        <a:ea typeface="Calibri" panose="020F0502020204030204" pitchFamily="34" charset="0"/>
                        <a:cs typeface="Times New Roman" panose="02020603050405020304" pitchFamily="18" charset="0"/>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8ECF8"/>
                    </a:solidFill>
                  </a:tcPr>
                </a:tc>
                <a:tc>
                  <a:txBody>
                    <a:bodyPr/>
                    <a:lstStyle/>
                    <a:p>
                      <a:pPr algn="ctr">
                        <a:lnSpc>
                          <a:spcPct val="150000"/>
                        </a:lnSpc>
                        <a:spcAft>
                          <a:spcPts val="800"/>
                        </a:spcAft>
                      </a:pPr>
                      <a:r>
                        <a:rPr lang="en-GB" sz="1400" b="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9kg/</a:t>
                      </a:r>
                      <a:r>
                        <a:rPr lang="en-GB" sz="1400" b="1" kern="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tHM</a:t>
                      </a:r>
                      <a:endParaRPr lang="en-GB" sz="1400" b="1" dirty="0">
                        <a:effectLst/>
                        <a:latin typeface="Arial" panose="020B0604020202020204" pitchFamily="34" charset="0"/>
                        <a:ea typeface="Calibri" panose="020F0502020204030204" pitchFamily="34" charset="0"/>
                        <a:cs typeface="Times New Roman" panose="02020603050405020304" pitchFamily="18" charset="0"/>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8ECF8"/>
                    </a:solidFill>
                  </a:tcPr>
                </a:tc>
                <a:tc>
                  <a:txBody>
                    <a:bodyPr/>
                    <a:lstStyle/>
                    <a:p>
                      <a:pPr algn="ctr">
                        <a:lnSpc>
                          <a:spcPct val="150000"/>
                        </a:lnSpc>
                        <a:spcAft>
                          <a:spcPts val="800"/>
                        </a:spcAft>
                      </a:pPr>
                      <a:r>
                        <a:rPr lang="en-GB" sz="1400" b="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~4.8ktonnes per month</a:t>
                      </a:r>
                      <a:endParaRPr lang="en-GB" sz="1400" b="1" dirty="0">
                        <a:effectLst/>
                        <a:latin typeface="Arial" panose="020B0604020202020204" pitchFamily="34" charset="0"/>
                        <a:ea typeface="Calibri" panose="020F0502020204030204" pitchFamily="34" charset="0"/>
                        <a:cs typeface="Times New Roman" panose="02020603050405020304" pitchFamily="18" charset="0"/>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8ECF8"/>
                    </a:solidFill>
                  </a:tcPr>
                </a:tc>
                <a:tc>
                  <a:txBody>
                    <a:bodyPr/>
                    <a:lstStyle/>
                    <a:p>
                      <a:pPr algn="ctr">
                        <a:lnSpc>
                          <a:spcPct val="150000"/>
                        </a:lnSpc>
                        <a:spcAft>
                          <a:spcPts val="800"/>
                        </a:spcAft>
                      </a:pPr>
                      <a:r>
                        <a:rPr lang="en-GB" sz="1400" b="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~£0.588M per month</a:t>
                      </a:r>
                      <a:endParaRPr lang="en-GB" sz="1400" b="1" dirty="0">
                        <a:effectLst/>
                        <a:latin typeface="Arial" panose="020B0604020202020204" pitchFamily="34" charset="0"/>
                        <a:ea typeface="Calibri" panose="020F0502020204030204" pitchFamily="34" charset="0"/>
                        <a:cs typeface="Times New Roman" panose="02020603050405020304" pitchFamily="18" charset="0"/>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8ECF8"/>
                    </a:solidFill>
                  </a:tcPr>
                </a:tc>
                <a:extLst>
                  <a:ext uri="{0D108BD9-81ED-4DB2-BD59-A6C34878D82A}">
                    <a16:rowId xmlns:a16="http://schemas.microsoft.com/office/drawing/2014/main" val="96862640"/>
                  </a:ext>
                </a:extLst>
              </a:tr>
              <a:tr h="1032028">
                <a:tc>
                  <a:txBody>
                    <a:bodyPr/>
                    <a:lstStyle/>
                    <a:p>
                      <a:pPr algn="ctr">
                        <a:lnSpc>
                          <a:spcPct val="150000"/>
                        </a:lnSpc>
                        <a:spcAft>
                          <a:spcPts val="800"/>
                        </a:spcAft>
                      </a:pPr>
                      <a:r>
                        <a:rPr lang="en-GB" sz="1400" b="1"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13</a:t>
                      </a:r>
                      <a:endParaRPr lang="en-GB" sz="1400" b="1">
                        <a:effectLst/>
                        <a:latin typeface="Arial" panose="020B0604020202020204" pitchFamily="34" charset="0"/>
                        <a:ea typeface="Calibri" panose="020F0502020204030204" pitchFamily="34" charset="0"/>
                        <a:cs typeface="Times New Roman" panose="02020603050405020304" pitchFamily="18" charset="0"/>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CED8F1"/>
                    </a:solidFill>
                  </a:tcPr>
                </a:tc>
                <a:tc>
                  <a:txBody>
                    <a:bodyPr/>
                    <a:lstStyle/>
                    <a:p>
                      <a:pPr algn="ctr">
                        <a:lnSpc>
                          <a:spcPct val="150000"/>
                        </a:lnSpc>
                        <a:spcAft>
                          <a:spcPts val="800"/>
                        </a:spcAft>
                      </a:pPr>
                      <a:r>
                        <a:rPr lang="en-GB" sz="1400" b="1"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250°C</a:t>
                      </a:r>
                      <a:endParaRPr lang="en-GB" sz="1400" b="1">
                        <a:effectLst/>
                        <a:latin typeface="Arial" panose="020B0604020202020204" pitchFamily="34" charset="0"/>
                        <a:ea typeface="Calibri" panose="020F0502020204030204" pitchFamily="34" charset="0"/>
                        <a:cs typeface="Times New Roman" panose="02020603050405020304" pitchFamily="18" charset="0"/>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CED8F1"/>
                    </a:solidFill>
                  </a:tcPr>
                </a:tc>
                <a:tc>
                  <a:txBody>
                    <a:bodyPr/>
                    <a:lstStyle/>
                    <a:p>
                      <a:pPr algn="ctr">
                        <a:lnSpc>
                          <a:spcPct val="150000"/>
                        </a:lnSpc>
                        <a:spcAft>
                          <a:spcPts val="800"/>
                        </a:spcAft>
                      </a:pPr>
                      <a:r>
                        <a:rPr lang="en-GB" sz="1400" b="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1150°C</a:t>
                      </a:r>
                      <a:endParaRPr lang="en-GB" sz="1400" b="1" dirty="0">
                        <a:effectLst/>
                        <a:latin typeface="Arial" panose="020B0604020202020204" pitchFamily="34" charset="0"/>
                        <a:ea typeface="Calibri" panose="020F0502020204030204" pitchFamily="34" charset="0"/>
                        <a:cs typeface="Times New Roman" panose="02020603050405020304" pitchFamily="18" charset="0"/>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CED8F1"/>
                    </a:solidFill>
                  </a:tcPr>
                </a:tc>
                <a:tc>
                  <a:txBody>
                    <a:bodyPr/>
                    <a:lstStyle/>
                    <a:p>
                      <a:pPr algn="ctr">
                        <a:lnSpc>
                          <a:spcPct val="150000"/>
                        </a:lnSpc>
                        <a:spcAft>
                          <a:spcPts val="800"/>
                        </a:spcAft>
                      </a:pPr>
                      <a:r>
                        <a:rPr lang="en-GB" sz="1400" b="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22.5kg/</a:t>
                      </a:r>
                      <a:r>
                        <a:rPr lang="en-GB" sz="1400" b="1" kern="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tHM</a:t>
                      </a:r>
                      <a:endParaRPr lang="en-GB" sz="1400" b="1" dirty="0">
                        <a:effectLst/>
                        <a:latin typeface="Arial" panose="020B0604020202020204" pitchFamily="34" charset="0"/>
                        <a:ea typeface="Calibri" panose="020F0502020204030204" pitchFamily="34" charset="0"/>
                        <a:cs typeface="Times New Roman" panose="02020603050405020304" pitchFamily="18" charset="0"/>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CED8F1"/>
                    </a:solidFill>
                  </a:tcPr>
                </a:tc>
                <a:tc>
                  <a:txBody>
                    <a:bodyPr/>
                    <a:lstStyle/>
                    <a:p>
                      <a:pPr algn="ctr">
                        <a:lnSpc>
                          <a:spcPct val="150000"/>
                        </a:lnSpc>
                        <a:spcAft>
                          <a:spcPts val="800"/>
                        </a:spcAft>
                      </a:pPr>
                      <a:r>
                        <a:rPr lang="en-GB" sz="1400" b="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~12ktonnes per month</a:t>
                      </a:r>
                      <a:endParaRPr lang="en-GB" sz="1400" b="1" dirty="0">
                        <a:effectLst/>
                        <a:latin typeface="Arial" panose="020B0604020202020204" pitchFamily="34" charset="0"/>
                        <a:ea typeface="Calibri" panose="020F0502020204030204" pitchFamily="34" charset="0"/>
                        <a:cs typeface="Times New Roman" panose="02020603050405020304" pitchFamily="18" charset="0"/>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CED8F1"/>
                    </a:solidFill>
                  </a:tcPr>
                </a:tc>
                <a:tc>
                  <a:txBody>
                    <a:bodyPr/>
                    <a:lstStyle/>
                    <a:p>
                      <a:pPr algn="ctr">
                        <a:lnSpc>
                          <a:spcPct val="150000"/>
                        </a:lnSpc>
                        <a:spcAft>
                          <a:spcPts val="800"/>
                        </a:spcAft>
                      </a:pPr>
                      <a:r>
                        <a:rPr lang="en-GB" sz="1400" b="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~£1.47M per month</a:t>
                      </a:r>
                      <a:endParaRPr lang="en-GB" sz="1400" b="1" dirty="0">
                        <a:effectLst/>
                        <a:latin typeface="Arial" panose="020B0604020202020204" pitchFamily="34" charset="0"/>
                        <a:ea typeface="Calibri" panose="020F0502020204030204" pitchFamily="34" charset="0"/>
                        <a:cs typeface="Times New Roman" panose="02020603050405020304" pitchFamily="18" charset="0"/>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CED8F1"/>
                    </a:solidFill>
                  </a:tcPr>
                </a:tc>
                <a:extLst>
                  <a:ext uri="{0D108BD9-81ED-4DB2-BD59-A6C34878D82A}">
                    <a16:rowId xmlns:a16="http://schemas.microsoft.com/office/drawing/2014/main" val="3299949985"/>
                  </a:ext>
                </a:extLst>
              </a:tr>
            </a:tbl>
          </a:graphicData>
        </a:graphic>
      </p:graphicFrame>
      <p:pic>
        <p:nvPicPr>
          <p:cNvPr id="17" name="Picture 16">
            <a:extLst>
              <a:ext uri="{FF2B5EF4-FFF2-40B4-BE49-F238E27FC236}">
                <a16:creationId xmlns:a16="http://schemas.microsoft.com/office/drawing/2014/main" id="{D1B4F667-AAB3-7591-66F4-D5D98C8B466C}"/>
              </a:ext>
            </a:extLst>
          </p:cNvPr>
          <p:cNvPicPr>
            <a:picLocks noChangeAspect="1"/>
          </p:cNvPicPr>
          <p:nvPr/>
        </p:nvPicPr>
        <p:blipFill>
          <a:blip r:embed="rId7"/>
          <a:stretch>
            <a:fillRect/>
          </a:stretch>
        </p:blipFill>
        <p:spPr>
          <a:xfrm>
            <a:off x="14226843" y="5958744"/>
            <a:ext cx="6911638" cy="2894802"/>
          </a:xfrm>
          <a:prstGeom prst="rect">
            <a:avLst/>
          </a:prstGeom>
        </p:spPr>
      </p:pic>
      <p:pic>
        <p:nvPicPr>
          <p:cNvPr id="18" name="Picture 17">
            <a:extLst>
              <a:ext uri="{FF2B5EF4-FFF2-40B4-BE49-F238E27FC236}">
                <a16:creationId xmlns:a16="http://schemas.microsoft.com/office/drawing/2014/main" id="{5CB2FF3F-D0D4-1432-07D5-9B3F99CF5BB5}"/>
              </a:ext>
            </a:extLst>
          </p:cNvPr>
          <p:cNvPicPr>
            <a:picLocks noChangeAspect="1"/>
          </p:cNvPicPr>
          <p:nvPr/>
        </p:nvPicPr>
        <p:blipFill>
          <a:blip r:embed="rId8"/>
          <a:stretch>
            <a:fillRect/>
          </a:stretch>
        </p:blipFill>
        <p:spPr>
          <a:xfrm>
            <a:off x="55939" y="28951996"/>
            <a:ext cx="1232355" cy="1131270"/>
          </a:xfrm>
          <a:prstGeom prst="rect">
            <a:avLst/>
          </a:prstGeom>
        </p:spPr>
      </p:pic>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846</Words>
  <Application>Microsoft Office PowerPoint</Application>
  <PresentationFormat>Custom</PresentationFormat>
  <Paragraphs>61</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Georgia</vt:lpstr>
      <vt:lpstr>Symbol</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Hall, Morgan</cp:lastModifiedBy>
  <cp:revision>25</cp:revision>
  <dcterms:created xsi:type="dcterms:W3CDTF">2016-02-25T08:27:32Z</dcterms:created>
  <dcterms:modified xsi:type="dcterms:W3CDTF">2023-05-31T20:33:24Z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73aa366c-74b9-492b-a1b9-5472c41e7d31_Enabled">
    <vt:lpwstr>true</vt:lpwstr>
  </property>
  <property fmtid="{D5CDD505-2E9C-101B-9397-08002B2CF9AE}" pid="3" name="MSIP_Label_73aa366c-74b9-492b-a1b9-5472c41e7d31_SetDate">
    <vt:lpwstr>2023-05-20T22:21:03Z</vt:lpwstr>
  </property>
  <property fmtid="{D5CDD505-2E9C-101B-9397-08002B2CF9AE}" pid="4" name="MSIP_Label_73aa366c-74b9-492b-a1b9-5472c41e7d31_Method">
    <vt:lpwstr>Privileged</vt:lpwstr>
  </property>
  <property fmtid="{D5CDD505-2E9C-101B-9397-08002B2CF9AE}" pid="5" name="MSIP_Label_73aa366c-74b9-492b-a1b9-5472c41e7d31_Name">
    <vt:lpwstr>73aa366c-74b9-492b-a1b9-5472c41e7d31</vt:lpwstr>
  </property>
  <property fmtid="{D5CDD505-2E9C-101B-9397-08002B2CF9AE}" pid="6" name="MSIP_Label_73aa366c-74b9-492b-a1b9-5472c41e7d31_SiteId">
    <vt:lpwstr>44bbd632-fe04-42d7-933e-2649dcd22649</vt:lpwstr>
  </property>
  <property fmtid="{D5CDD505-2E9C-101B-9397-08002B2CF9AE}" pid="7" name="MSIP_Label_73aa366c-74b9-492b-a1b9-5472c41e7d31_ActionId">
    <vt:lpwstr>367f0128-c1fd-461f-b998-39e3dcbd9622</vt:lpwstr>
  </property>
  <property fmtid="{D5CDD505-2E9C-101B-9397-08002B2CF9AE}" pid="8" name="MSIP_Label_73aa366c-74b9-492b-a1b9-5472c41e7d31_ContentBits">
    <vt:lpwstr>2</vt:lpwstr>
  </property>
  <property fmtid="{D5CDD505-2E9C-101B-9397-08002B2CF9AE}" pid="9" name="ClassificationContentMarkingFooterLocations">
    <vt:lpwstr>Office Theme:8</vt:lpwstr>
  </property>
  <property fmtid="{D5CDD505-2E9C-101B-9397-08002B2CF9AE}" pid="10" name="ClassificationContentMarkingFooterText">
    <vt:lpwstr>Sensitivity: general</vt:lpwstr>
  </property>
</Properties>
</file>