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8" r:id="rId2"/>
    <p:sldId id="259" r:id="rId3"/>
    <p:sldId id="286" r:id="rId4"/>
    <p:sldId id="262" r:id="rId5"/>
    <p:sldId id="263" r:id="rId6"/>
    <p:sldId id="266" r:id="rId7"/>
    <p:sldId id="283" r:id="rId8"/>
    <p:sldId id="282" r:id="rId9"/>
    <p:sldId id="284" r:id="rId10"/>
    <p:sldId id="268" r:id="rId11"/>
    <p:sldId id="269" r:id="rId12"/>
    <p:sldId id="270" r:id="rId13"/>
    <p:sldId id="285" r:id="rId14"/>
    <p:sldId id="271" r:id="rId15"/>
    <p:sldId id="272" r:id="rId16"/>
    <p:sldId id="273" r:id="rId17"/>
    <p:sldId id="274" r:id="rId18"/>
    <p:sldId id="275" r:id="rId19"/>
    <p:sldId id="278" r:id="rId20"/>
    <p:sldId id="279" r:id="rId21"/>
    <p:sldId id="280" r:id="rId22"/>
    <p:sldId id="287" r:id="rId23"/>
    <p:sldId id="281" r:id="rId24"/>
    <p:sldId id="265" r:id="rId25"/>
    <p:sldId id="288" r:id="rId26"/>
    <p:sldId id="290" r:id="rId27"/>
    <p:sldId id="291" r:id="rId28"/>
    <p:sldId id="292" r:id="rId29"/>
    <p:sldId id="293" r:id="rId30"/>
    <p:sldId id="294" r:id="rId31"/>
    <p:sldId id="295" r:id="rId32"/>
    <p:sldId id="297" r:id="rId33"/>
    <p:sldId id="298" r:id="rId34"/>
    <p:sldId id="296" r:id="rId35"/>
    <p:sldId id="299" r:id="rId36"/>
    <p:sldId id="300" r:id="rId37"/>
    <p:sldId id="302" r:id="rId38"/>
    <p:sldId id="301"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1D85B-4197-1165-71ED-E16602F4713F}" v="11" dt="2024-11-21T13:09:13.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193" autoAdjust="0"/>
  </p:normalViewPr>
  <p:slideViewPr>
    <p:cSldViewPr snapToGrid="0">
      <p:cViewPr varScale="1">
        <p:scale>
          <a:sx n="46" d="100"/>
          <a:sy n="46"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826ED480-1932-7600-AB02-A4BC85A15C57}"/>
    <pc:docChg chg="modSld">
      <pc:chgData name="Alison Cooke" userId="S::a.cooke@uwtsd.ac.uk::46c329c9-26b7-4eba-b77b-7474421bfd31" providerId="AD" clId="Web-{826ED480-1932-7600-AB02-A4BC85A15C57}" dt="2023-12-14T16:33:33.971" v="4" actId="20577"/>
      <pc:docMkLst>
        <pc:docMk/>
      </pc:docMkLst>
      <pc:sldChg chg="modSp">
        <pc:chgData name="Alison Cooke" userId="S::a.cooke@uwtsd.ac.uk::46c329c9-26b7-4eba-b77b-7474421bfd31" providerId="AD" clId="Web-{826ED480-1932-7600-AB02-A4BC85A15C57}" dt="2023-12-14T16:33:33.971" v="4" actId="20577"/>
        <pc:sldMkLst>
          <pc:docMk/>
          <pc:sldMk cId="1147549936" sldId="258"/>
        </pc:sldMkLst>
        <pc:spChg chg="mod">
          <ac:chgData name="Alison Cooke" userId="S::a.cooke@uwtsd.ac.uk::46c329c9-26b7-4eba-b77b-7474421bfd31" providerId="AD" clId="Web-{826ED480-1932-7600-AB02-A4BC85A15C57}" dt="2023-12-14T16:33:33.971" v="4" actId="20577"/>
          <ac:spMkLst>
            <pc:docMk/>
            <pc:sldMk cId="1147549936" sldId="258"/>
            <ac:spMk id="2" creationId="{05B5DD68-5BC7-41C7-AD7A-78AE3BA68F00}"/>
          </ac:spMkLst>
        </pc:spChg>
      </pc:sldChg>
    </pc:docChg>
  </pc:docChgLst>
  <pc:docChgLst>
    <pc:chgData name="Alison Cooke" userId="S::a.cooke@uwtsd.ac.uk::46c329c9-26b7-4eba-b77b-7474421bfd31" providerId="AD" clId="Web-{829CC4FA-8700-B075-1699-C8AAAB6F18A5}"/>
    <pc:docChg chg="modSld">
      <pc:chgData name="Alison Cooke" userId="S::a.cooke@uwtsd.ac.uk::46c329c9-26b7-4eba-b77b-7474421bfd31" providerId="AD" clId="Web-{829CC4FA-8700-B075-1699-C8AAAB6F18A5}" dt="2023-12-14T16:42:29.658" v="14" actId="20577"/>
      <pc:docMkLst>
        <pc:docMk/>
      </pc:docMkLst>
      <pc:sldChg chg="modSp">
        <pc:chgData name="Alison Cooke" userId="S::a.cooke@uwtsd.ac.uk::46c329c9-26b7-4eba-b77b-7474421bfd31" providerId="AD" clId="Web-{829CC4FA-8700-B075-1699-C8AAAB6F18A5}" dt="2023-12-14T16:42:29.658" v="14" actId="20577"/>
        <pc:sldMkLst>
          <pc:docMk/>
          <pc:sldMk cId="1147549936" sldId="258"/>
        </pc:sldMkLst>
        <pc:spChg chg="mod">
          <ac:chgData name="Alison Cooke" userId="S::a.cooke@uwtsd.ac.uk::46c329c9-26b7-4eba-b77b-7474421bfd31" providerId="AD" clId="Web-{829CC4FA-8700-B075-1699-C8AAAB6F18A5}" dt="2023-12-14T16:42:29.658" v="14" actId="20577"/>
          <ac:spMkLst>
            <pc:docMk/>
            <pc:sldMk cId="1147549936" sldId="258"/>
            <ac:spMk id="2" creationId="{05B5DD68-5BC7-41C7-AD7A-78AE3BA68F00}"/>
          </ac:spMkLst>
        </pc:spChg>
      </pc:sldChg>
    </pc:docChg>
  </pc:docChgLst>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9681D85B-4197-1165-71ED-E16602F4713F}"/>
    <pc:docChg chg="modSld">
      <pc:chgData name="Alison Cooke" userId="S::a.cooke@uwtsd.ac.uk::46c329c9-26b7-4eba-b77b-7474421bfd31" providerId="AD" clId="Web-{9681D85B-4197-1165-71ED-E16602F4713F}" dt="2024-11-21T13:09:13.010" v="9" actId="20577"/>
      <pc:docMkLst>
        <pc:docMk/>
      </pc:docMkLst>
      <pc:sldChg chg="modSp">
        <pc:chgData name="Alison Cooke" userId="S::a.cooke@uwtsd.ac.uk::46c329c9-26b7-4eba-b77b-7474421bfd31" providerId="AD" clId="Web-{9681D85B-4197-1165-71ED-E16602F4713F}" dt="2024-11-21T13:09:13.010" v="9" actId="20577"/>
        <pc:sldMkLst>
          <pc:docMk/>
          <pc:sldMk cId="2516992303" sldId="281"/>
        </pc:sldMkLst>
        <pc:spChg chg="mod">
          <ac:chgData name="Alison Cooke" userId="S::a.cooke@uwtsd.ac.uk::46c329c9-26b7-4eba-b77b-7474421bfd31" providerId="AD" clId="Web-{9681D85B-4197-1165-71ED-E16602F4713F}" dt="2024-11-21T13:09:13.010" v="9" actId="20577"/>
          <ac:spMkLst>
            <pc:docMk/>
            <pc:sldMk cId="2516992303" sldId="281"/>
            <ac:spMk id="3" creationId="{EB20C446-0C68-412E-B706-BD85068DE46A}"/>
          </ac:spMkLst>
        </pc:spChg>
      </pc:sldChg>
    </pc:docChg>
  </pc:docChgLst>
  <pc:docChgLst>
    <pc:chgData name="Alison Cooke" userId="S::a.cooke@uwtsd.ac.uk::46c329c9-26b7-4eba-b77b-7474421bfd31" providerId="AD" clId="Web-{AFA4F887-2238-019D-7A3B-3C3F6DDB6281}"/>
    <pc:docChg chg="modSld">
      <pc:chgData name="Alison Cooke" userId="S::a.cooke@uwtsd.ac.uk::46c329c9-26b7-4eba-b77b-7474421bfd31" providerId="AD" clId="Web-{AFA4F887-2238-019D-7A3B-3C3F6DDB6281}" dt="2023-12-14T13:31:53.310" v="42" actId="20577"/>
      <pc:docMkLst>
        <pc:docMk/>
      </pc:docMkLst>
      <pc:sldChg chg="modSp">
        <pc:chgData name="Alison Cooke" userId="S::a.cooke@uwtsd.ac.uk::46c329c9-26b7-4eba-b77b-7474421bfd31" providerId="AD" clId="Web-{AFA4F887-2238-019D-7A3B-3C3F6DDB6281}" dt="2023-12-14T13:31:53.310" v="42" actId="20577"/>
        <pc:sldMkLst>
          <pc:docMk/>
          <pc:sldMk cId="2516992303" sldId="281"/>
        </pc:sldMkLst>
        <pc:spChg chg="mod">
          <ac:chgData name="Alison Cooke" userId="S::a.cooke@uwtsd.ac.uk::46c329c9-26b7-4eba-b77b-7474421bfd31" providerId="AD" clId="Web-{AFA4F887-2238-019D-7A3B-3C3F6DDB6281}" dt="2023-12-14T13:31:53.310" v="42" actId="20577"/>
          <ac:spMkLst>
            <pc:docMk/>
            <pc:sldMk cId="2516992303" sldId="281"/>
            <ac:spMk id="3" creationId="{EB20C446-0C68-412E-B706-BD85068DE46A}"/>
          </ac:spMkLst>
        </pc:spChg>
      </pc:sldChg>
      <pc:sldChg chg="modSp">
        <pc:chgData name="Alison Cooke" userId="S::a.cooke@uwtsd.ac.uk::46c329c9-26b7-4eba-b77b-7474421bfd31" providerId="AD" clId="Web-{AFA4F887-2238-019D-7A3B-3C3F6DDB6281}" dt="2023-12-14T13:17:54.333" v="35"/>
        <pc:sldMkLst>
          <pc:docMk/>
          <pc:sldMk cId="447966356" sldId="293"/>
        </pc:sldMkLst>
        <pc:graphicFrameChg chg="mod modGraphic">
          <ac:chgData name="Alison Cooke" userId="S::a.cooke@uwtsd.ac.uk::46c329c9-26b7-4eba-b77b-7474421bfd31" providerId="AD" clId="Web-{AFA4F887-2238-019D-7A3B-3C3F6DDB6281}" dt="2023-12-14T13:17:54.333" v="35"/>
          <ac:graphicFrameMkLst>
            <pc:docMk/>
            <pc:sldMk cId="447966356" sldId="293"/>
            <ac:graphicFrameMk id="3" creationId="{823FBA01-5C6E-AF8F-E539-0F88E65437A4}"/>
          </ac:graphicFrameMkLst>
        </pc:graphicFrame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21/11/2024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recap on what was discussed in your previous lesson regarding your dissertation proposal?</a:t>
            </a:r>
          </a:p>
          <a:p>
            <a:endParaRPr lang="en-GB" b="1" dirty="0"/>
          </a:p>
          <a:p>
            <a:pPr marL="228600" indent="-228600">
              <a:buAutoNum type="arabicPeriod"/>
            </a:pPr>
            <a:r>
              <a:rPr lang="en-GB" b="1" dirty="0"/>
              <a:t>Why do you need to write a proposal?</a:t>
            </a:r>
          </a:p>
          <a:p>
            <a:pPr marL="457200" lvl="1" indent="0">
              <a:buNone/>
            </a:pPr>
            <a:r>
              <a:rPr lang="en-GB" dirty="0"/>
              <a:t>Part of the assessment process</a:t>
            </a:r>
          </a:p>
          <a:p>
            <a:pPr marL="457200" lvl="1" indent="0">
              <a:buNone/>
            </a:pPr>
            <a:r>
              <a:rPr lang="en-GB" dirty="0"/>
              <a:t>Determines if your research meets academic standards</a:t>
            </a:r>
          </a:p>
          <a:p>
            <a:pPr marL="457200" lvl="1" indent="0">
              <a:buNone/>
            </a:pPr>
            <a:r>
              <a:rPr lang="en-GB" dirty="0"/>
              <a:t>To provide you with support</a:t>
            </a:r>
          </a:p>
          <a:p>
            <a:pPr marL="457200" lvl="1" indent="0">
              <a:buNone/>
            </a:pPr>
            <a:r>
              <a:rPr lang="en-GB" dirty="0"/>
              <a:t>To highlight any ethical issues early so that they can be addressed</a:t>
            </a:r>
          </a:p>
          <a:p>
            <a:pPr marL="457200" lvl="1" indent="0">
              <a:buNone/>
            </a:pPr>
            <a:endParaRPr lang="en-GB" dirty="0"/>
          </a:p>
          <a:p>
            <a:pPr marL="0" lvl="0" indent="0">
              <a:buNone/>
            </a:pPr>
            <a:r>
              <a:rPr lang="en-GB" b="1" dirty="0"/>
              <a:t>2. What does the proposal contain – what are the different sections that you will have to write about?</a:t>
            </a:r>
          </a:p>
          <a:p>
            <a:pPr marL="457200" lvl="1"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98898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500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will it do?</a:t>
            </a:r>
          </a:p>
          <a:p>
            <a:r>
              <a:rPr lang="en-GB" dirty="0"/>
              <a:t>What do you want it to achieve</a:t>
            </a:r>
          </a:p>
          <a:p>
            <a:r>
              <a:rPr lang="en-GB" dirty="0"/>
              <a:t>What is its purpose</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 in other words the steps that you will take to meet your research aim</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Can you remember what the 5 core principles are of research?</a:t>
            </a:r>
          </a:p>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52974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4287981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a partnership between you and your supervisor, both of whom will have specific roles and responsibilities to meet the aim of enabling you to produce a good dissertation that meets the UWTSD standards</a:t>
            </a:r>
          </a:p>
          <a:p>
            <a:endParaRPr lang="en-GB" dirty="0"/>
          </a:p>
          <a:p>
            <a:r>
              <a:rPr lang="en-GB" dirty="0"/>
              <a:t>For the process to work you need to appreciate each others roles and responsibilities from the out set</a:t>
            </a:r>
          </a:p>
          <a:p>
            <a:endParaRPr lang="en-GB" dirty="0"/>
          </a:p>
          <a:p>
            <a:r>
              <a:rPr lang="en-GB" dirty="0"/>
              <a:t>What do you think your role is in the process? Don’t confuse with responsibilities</a:t>
            </a:r>
          </a:p>
          <a:p>
            <a:r>
              <a:rPr lang="en-GB" dirty="0"/>
              <a:t>ANS: to produce a dissertation</a:t>
            </a:r>
          </a:p>
          <a:p>
            <a:endParaRPr lang="en-GB" dirty="0"/>
          </a:p>
          <a:p>
            <a:r>
              <a:rPr lang="en-GB" dirty="0"/>
              <a:t>What is the supervisor’s role?</a:t>
            </a:r>
          </a:p>
          <a:p>
            <a:r>
              <a:rPr lang="en-GB" dirty="0"/>
              <a:t>ANS : to make your dissertation realisable</a:t>
            </a:r>
          </a:p>
          <a:p>
            <a:endParaRPr lang="en-GB" dirty="0"/>
          </a:p>
          <a:p>
            <a:r>
              <a:rPr lang="en-GB" dirty="0"/>
              <a:t>It is therefore important that you understand what is required of you and how your supervisor can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EC847A-7DAE-4150-8492-BD754CE292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25099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a named supervisor who will offer advice and guidance throughout the module up to submission.</a:t>
            </a:r>
          </a:p>
          <a:p>
            <a:endParaRPr lang="en-GB" dirty="0"/>
          </a:p>
          <a:p>
            <a:r>
              <a:rPr lang="en-GB" dirty="0"/>
              <a:t>On this occasion you all have the same supervisor which is me.</a:t>
            </a:r>
          </a:p>
          <a:p>
            <a:endParaRPr lang="en-GB" dirty="0"/>
          </a:p>
          <a:p>
            <a:r>
              <a:rPr lang="en-GB" dirty="0"/>
              <a:t>Otherwise, they would be chosen in respect of the specialisms of the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40201466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the following supervision time</a:t>
            </a:r>
          </a:p>
          <a:p>
            <a:endParaRPr lang="en-GB" dirty="0"/>
          </a:p>
          <a:p>
            <a:r>
              <a:rPr lang="en-GB" dirty="0"/>
              <a:t>NB – if you go over your 4 hrs do not worry – there is no way that I would not provide that support.</a:t>
            </a:r>
          </a:p>
          <a:p>
            <a:endParaRPr lang="en-GB" dirty="0"/>
          </a:p>
          <a:p>
            <a:r>
              <a:rPr lang="en-GB" dirty="0"/>
              <a:t>The 4hrs is spread over the next 9 months</a:t>
            </a:r>
          </a:p>
          <a:p>
            <a:r>
              <a:rPr lang="en-GB" dirty="0"/>
              <a:t>Some prefer 15 mins. 30 mins or 1 hr sessions and these will be discussed when you have your 1/1 with me in January</a:t>
            </a: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9338788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how I Suggest the breakdown of the 4hrs and 1hr group sessions</a:t>
            </a:r>
          </a:p>
          <a:p>
            <a:endParaRPr lang="en-GB" dirty="0"/>
          </a:p>
          <a:p>
            <a:r>
              <a:rPr lang="en-GB" dirty="0"/>
              <a:t>I will use the 1 hr group sessions to revisit some academic skills like critical thinking, academic editing etc. which I will ask you to suggest</a:t>
            </a:r>
          </a:p>
          <a:p>
            <a:endParaRPr lang="en-GB" dirty="0"/>
          </a:p>
          <a:p>
            <a:r>
              <a:rPr lang="en-GB" dirty="0"/>
              <a:t>In addition – drop-in sessions which will become more frequent as we approach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672787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outset of the supervisory process the student and supervisor must be aware of the professional boundaries that exist and what they entail so that expectations can be addressed. </a:t>
            </a:r>
          </a:p>
          <a:p>
            <a:r>
              <a:rPr lang="en-GB" dirty="0"/>
              <a:t>From the outset this is your dissertation and you take the lead so you will have high involvement in each step of the process from selecting your topic through your data collection and analysis and finally writing your dissertation for submission</a:t>
            </a:r>
          </a:p>
          <a:p>
            <a:endParaRPr lang="en-GB" dirty="0"/>
          </a:p>
          <a:p>
            <a:r>
              <a:rPr lang="en-GB" dirty="0"/>
              <a:t>Considering each stage of the process ( left hand column)  - the student will be required to have high involvement in all stages.</a:t>
            </a:r>
          </a:p>
          <a:p>
            <a:r>
              <a:rPr lang="en-GB" dirty="0"/>
              <a:t>However , what do you think the supervisor’s involvement should be and why? (what would it entail?)</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8013736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turn to responsibilities within both roles and start with yours.</a:t>
            </a:r>
          </a:p>
          <a:p>
            <a:endParaRPr lang="en-GB" dirty="0"/>
          </a:p>
          <a:p>
            <a:r>
              <a:rPr lang="en-GB" dirty="0"/>
              <a:t>What do you think are your responsibilities to the process – what will you have to do.</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29185902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19151248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consider to be the responsibilities of a dissertation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33</a:t>
            </a:fld>
            <a:endParaRPr lang="en-GB"/>
          </a:p>
        </p:txBody>
      </p:sp>
    </p:spTree>
    <p:extLst>
      <p:ext uri="{BB962C8B-B14F-4D97-AF65-F5344CB8AC3E}">
        <p14:creationId xmlns:p14="http://schemas.microsoft.com/office/powerpoint/2010/main" val="20955545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 advice on proposed research topic, specific research objectives and timeline of activities</a:t>
            </a:r>
          </a:p>
          <a:p>
            <a:r>
              <a:rPr lang="en-GB" dirty="0"/>
              <a:t>Give guidance on expected standard of work</a:t>
            </a:r>
          </a:p>
          <a:p>
            <a:r>
              <a:rPr lang="en-GB" dirty="0"/>
              <a:t>Meet with you regularly to discuss work progress and provide constructive criticism/feedback</a:t>
            </a:r>
          </a:p>
          <a:p>
            <a:r>
              <a:rPr lang="en-GB" dirty="0"/>
              <a:t>Respond timely to any enquiries you may have</a:t>
            </a:r>
          </a:p>
          <a:p>
            <a:r>
              <a:rPr lang="en-GB" dirty="0"/>
              <a:t>Step in when your work is not meeting expected standards or signs you will fail</a:t>
            </a:r>
          </a:p>
          <a:p>
            <a:r>
              <a:rPr lang="en-GB" dirty="0"/>
              <a:t>Offer advice when you are struggling and signpost to support services if necessary</a:t>
            </a:r>
          </a:p>
          <a:p>
            <a:r>
              <a:rPr lang="en-GB" dirty="0"/>
              <a:t>Treat you fairly and with respect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36633077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you can make the most of the 1/1 sessions?</a:t>
            </a:r>
          </a:p>
          <a:p>
            <a:endParaRPr lang="en-GB" dirty="0"/>
          </a:p>
          <a:p>
            <a:r>
              <a:rPr lang="en-GB" dirty="0"/>
              <a:t>Be punctual – if you can’t attend email me so that I can reschedule if possible</a:t>
            </a:r>
          </a:p>
          <a:p>
            <a:r>
              <a:rPr lang="en-GB" dirty="0"/>
              <a:t>Come prepared with questions you wish to ask</a:t>
            </a:r>
          </a:p>
          <a:p>
            <a:r>
              <a:rPr lang="en-GB" dirty="0"/>
              <a:t>Send work in advance of the meeting so that I can review and highlight areas for discussion</a:t>
            </a:r>
          </a:p>
          <a:p>
            <a:r>
              <a:rPr lang="en-GB" dirty="0"/>
              <a:t>Engage in the process – you will only get out of it what you put into it!</a:t>
            </a:r>
          </a:p>
        </p:txBody>
      </p:sp>
      <p:sp>
        <p:nvSpPr>
          <p:cNvPr id="4" name="Slide Number Placeholder 3"/>
          <p:cNvSpPr>
            <a:spLocks noGrp="1"/>
          </p:cNvSpPr>
          <p:nvPr>
            <p:ph type="sldNum" sz="quarter" idx="5"/>
          </p:nvPr>
        </p:nvSpPr>
        <p:spPr/>
        <p:txBody>
          <a:bodyPr/>
          <a:lstStyle/>
          <a:p>
            <a:fld id="{D2EC847A-7DAE-4150-8492-BD754CE2926B}" type="slidenum">
              <a:rPr lang="en-GB" smtClean="0"/>
              <a:t>35</a:t>
            </a:fld>
            <a:endParaRPr lang="en-GB"/>
          </a:p>
        </p:txBody>
      </p:sp>
    </p:spTree>
    <p:extLst>
      <p:ext uri="{BB962C8B-B14F-4D97-AF65-F5344CB8AC3E}">
        <p14:creationId xmlns:p14="http://schemas.microsoft.com/office/powerpoint/2010/main" val="29672053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39184957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2687130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8378566"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400" b="1" dirty="0">
              <a:solidFill>
                <a:srgbClr val="002060"/>
              </a:solidFill>
            </a:endParaRPr>
          </a:p>
          <a:p>
            <a:pPr algn="ctr"/>
            <a:endParaRPr lang="en-GB" sz="2400" b="1" dirty="0">
              <a:solidFill>
                <a:srgbClr val="002060"/>
              </a:solidFill>
              <a:latin typeface="+mj-lt"/>
            </a:endParaRPr>
          </a:p>
          <a:p>
            <a:pPr algn="ctr"/>
            <a:r>
              <a:rPr lang="en-GB" sz="2400" b="1" dirty="0">
                <a:solidFill>
                  <a:srgbClr val="002060"/>
                </a:solidFill>
                <a:latin typeface="+mj-lt"/>
              </a:rPr>
              <a:t>Dissertation proposal &amp; Dissertation Supervision</a:t>
            </a:r>
          </a:p>
          <a:p>
            <a:pPr algn="ctr"/>
            <a:r>
              <a:rPr lang="en-GB" sz="2400" b="1" dirty="0" err="1">
                <a:latin typeface="+mj-lt"/>
              </a:rPr>
              <a:t>Cynnig</a:t>
            </a:r>
            <a:r>
              <a:rPr lang="en-GB" sz="2400" b="1" dirty="0">
                <a:latin typeface="+mj-lt"/>
              </a:rPr>
              <a:t> </a:t>
            </a:r>
            <a:r>
              <a:rPr lang="en-GB" sz="2400" b="1" dirty="0" err="1">
                <a:latin typeface="+mj-lt"/>
              </a:rPr>
              <a:t>Traethawd</a:t>
            </a:r>
            <a:r>
              <a:rPr lang="en-GB" sz="2400" b="1" dirty="0">
                <a:latin typeface="+mj-lt"/>
              </a:rPr>
              <a:t> Hir a </a:t>
            </a:r>
            <a:r>
              <a:rPr lang="en-GB" sz="2400" b="1" dirty="0" err="1">
                <a:latin typeface="+mj-lt"/>
              </a:rPr>
              <a:t>Gorychwiliad</a:t>
            </a:r>
            <a:endParaRPr lang="en-GB" sz="2400" b="1" dirty="0">
              <a:latin typeface="+mj-lt"/>
            </a:endParaRPr>
          </a:p>
          <a:p>
            <a:pPr algn="ctr"/>
            <a:endParaRPr lang="en-GB" sz="2400" b="1" dirty="0">
              <a:latin typeface="+mj-lt"/>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10000"/>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a:solidFill>
                  <a:srgbClr val="0070C0"/>
                </a:solidFill>
              </a:rPr>
              <a:t>Ymgyfarwyddo a chynnwys y templed y </a:t>
            </a:r>
            <a:r>
              <a:rPr lang="en-GB" dirty="0" err="1">
                <a:solidFill>
                  <a:srgbClr val="0070C0"/>
                </a:solidFill>
              </a:rPr>
              <a:t>cynnig</a:t>
            </a: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fontScale="92500" lnSpcReduction="10000"/>
          </a:bodyPr>
          <a:lstStyle/>
          <a:p>
            <a:r>
              <a:rPr lang="en-GB" dirty="0"/>
              <a:t>Recap on the requirements of the dissertation proposal</a:t>
            </a:r>
          </a:p>
          <a:p>
            <a:r>
              <a:rPr lang="en-GB" dirty="0"/>
              <a:t>Familiarise yourself with the contents of the proposal template and ethics form</a:t>
            </a:r>
          </a:p>
          <a:p>
            <a:r>
              <a:rPr lang="en-GB" dirty="0"/>
              <a:t>Outline the provision of supervision</a:t>
            </a:r>
          </a:p>
          <a:p>
            <a:r>
              <a:rPr lang="en-GB" dirty="0"/>
              <a:t>Explain your roles and responsibilities within supervision</a:t>
            </a:r>
          </a:p>
        </p:txBody>
      </p:sp>
      <p:pic>
        <p:nvPicPr>
          <p:cNvPr id="5" name="Picture 4">
            <a:extLst>
              <a:ext uri="{FF2B5EF4-FFF2-40B4-BE49-F238E27FC236}">
                <a16:creationId xmlns:a16="http://schemas.microsoft.com/office/drawing/2014/main" id="{DC47AF03-F9D4-3675-99A3-2001DDC7EBCD}"/>
              </a:ext>
            </a:extLst>
          </p:cNvPr>
          <p:cNvPicPr>
            <a:picLocks noChangeAspect="1"/>
          </p:cNvPicPr>
          <p:nvPr/>
        </p:nvPicPr>
        <p:blipFill>
          <a:blip r:embed="rId3"/>
          <a:stretch>
            <a:fillRect/>
          </a:stretch>
        </p:blipFill>
        <p:spPr>
          <a:xfrm>
            <a:off x="4013489" y="4824066"/>
            <a:ext cx="2419350" cy="1895475"/>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8E32E-F3D9-B253-363F-C655E1D6BB46}"/>
              </a:ext>
            </a:extLst>
          </p:cNvPr>
          <p:cNvSpPr>
            <a:spLocks noGrp="1"/>
          </p:cNvSpPr>
          <p:nvPr>
            <p:ph type="title"/>
          </p:nvPr>
        </p:nvSpPr>
        <p:spPr>
          <a:solidFill>
            <a:srgbClr val="002060"/>
          </a:solidFill>
        </p:spPr>
        <p:txBody>
          <a:bodyPr/>
          <a:lstStyle/>
          <a:p>
            <a:r>
              <a:rPr lang="en-GB" dirty="0">
                <a:solidFill>
                  <a:schemeClr val="bg1"/>
                </a:solidFill>
              </a:rPr>
              <a:t>Re-cap</a:t>
            </a:r>
          </a:p>
        </p:txBody>
      </p:sp>
      <p:pic>
        <p:nvPicPr>
          <p:cNvPr id="8" name="Content Placeholder 7">
            <a:extLst>
              <a:ext uri="{FF2B5EF4-FFF2-40B4-BE49-F238E27FC236}">
                <a16:creationId xmlns:a16="http://schemas.microsoft.com/office/drawing/2014/main" id="{6408D817-F3DD-D3A5-8099-A49C2E7FFD32}"/>
              </a:ext>
            </a:extLst>
          </p:cNvPr>
          <p:cNvPicPr>
            <a:picLocks noGrp="1" noChangeAspect="1"/>
          </p:cNvPicPr>
          <p:nvPr>
            <p:ph idx="1"/>
          </p:nvPr>
        </p:nvPicPr>
        <p:blipFill>
          <a:blip r:embed="rId3"/>
          <a:stretch>
            <a:fillRect/>
          </a:stretch>
        </p:blipFill>
        <p:spPr>
          <a:xfrm>
            <a:off x="9513743" y="3579017"/>
            <a:ext cx="2419350" cy="1895475"/>
          </a:xfrm>
          <a:prstGeom prst="rect">
            <a:avLst/>
          </a:prstGeom>
        </p:spPr>
      </p:pic>
      <p:sp>
        <p:nvSpPr>
          <p:cNvPr id="6" name="Rectangle 5">
            <a:extLst>
              <a:ext uri="{FF2B5EF4-FFF2-40B4-BE49-F238E27FC236}">
                <a16:creationId xmlns:a16="http://schemas.microsoft.com/office/drawing/2014/main" id="{3E159D2B-1A97-1791-BCD6-5217B3F9A2CC}"/>
              </a:ext>
            </a:extLst>
          </p:cNvPr>
          <p:cNvSpPr/>
          <p:nvPr/>
        </p:nvSpPr>
        <p:spPr>
          <a:xfrm>
            <a:off x="872837" y="1688354"/>
            <a:ext cx="4738254" cy="356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Why do you need to write a proposal</a:t>
            </a:r>
            <a:r>
              <a:rPr lang="en-GB" sz="2000" b="1" dirty="0"/>
              <a:t>?</a:t>
            </a:r>
          </a:p>
        </p:txBody>
      </p:sp>
      <p:sp>
        <p:nvSpPr>
          <p:cNvPr id="7" name="Oval 6">
            <a:extLst>
              <a:ext uri="{FF2B5EF4-FFF2-40B4-BE49-F238E27FC236}">
                <a16:creationId xmlns:a16="http://schemas.microsoft.com/office/drawing/2014/main" id="{D8C66BBE-6E97-561E-F6E8-780F760AEDEA}"/>
              </a:ext>
            </a:extLst>
          </p:cNvPr>
          <p:cNvSpPr/>
          <p:nvPr/>
        </p:nvSpPr>
        <p:spPr>
          <a:xfrm>
            <a:off x="5126183" y="1417638"/>
            <a:ext cx="4738252" cy="2618508"/>
          </a:xfrm>
          <a:prstGeom prst="ellipse">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What does the proposal contain?</a:t>
            </a:r>
          </a:p>
        </p:txBody>
      </p:sp>
    </p:spTree>
    <p:extLst>
      <p:ext uri="{BB962C8B-B14F-4D97-AF65-F5344CB8AC3E}">
        <p14:creationId xmlns:p14="http://schemas.microsoft.com/office/powerpoint/2010/main" val="135940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a:t>
            </a:r>
            <a:r>
              <a:rPr lang="en-GB" sz="2800" b="1" dirty="0" err="1">
                <a:solidFill>
                  <a:srgbClr val="0070C0"/>
                </a:solidFill>
              </a:rPr>
              <a:t>dogfen</a:t>
            </a:r>
            <a:r>
              <a:rPr lang="en-GB" sz="2800" b="1" dirty="0">
                <a:solidFill>
                  <a:srgbClr val="0070C0"/>
                </a:solidFill>
              </a:rPr>
              <a:t> </a:t>
            </a:r>
            <a:r>
              <a:rPr lang="en-GB" sz="2800" b="1" dirty="0" err="1">
                <a:solidFill>
                  <a:srgbClr val="0070C0"/>
                </a:solidFill>
              </a:rPr>
              <a:t>cynnig</a:t>
            </a:r>
            <a:r>
              <a:rPr lang="en-GB" sz="2800" b="1" dirty="0">
                <a:solidFill>
                  <a:srgbClr val="0070C0"/>
                </a:solidFill>
              </a:rPr>
              <a:t> </a:t>
            </a:r>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lnSpcReduction="10000"/>
          </a:bodyPr>
          <a:lstStyle/>
          <a:p>
            <a:r>
              <a:rPr lang="en-GB" dirty="0"/>
              <a:t>Title/Research Question</a:t>
            </a:r>
          </a:p>
          <a:p>
            <a:r>
              <a:rPr lang="en-GB" dirty="0"/>
              <a:t>Background/aim</a:t>
            </a:r>
          </a:p>
          <a:p>
            <a:r>
              <a:rPr lang="en-GB" dirty="0"/>
              <a:t>Literature review</a:t>
            </a:r>
          </a:p>
          <a:p>
            <a:r>
              <a:rPr lang="en-GB" dirty="0"/>
              <a:t>Methodology/ethics</a:t>
            </a:r>
          </a:p>
          <a:p>
            <a:r>
              <a:rPr lang="en-GB" dirty="0"/>
              <a:t>Results</a:t>
            </a:r>
          </a:p>
          <a:p>
            <a:r>
              <a:rPr lang="en-GB" dirty="0"/>
              <a:t>Evaluation</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lnSpcReduction="10000"/>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1500 words</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1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police forces ?</a:t>
            </a:r>
          </a:p>
          <a:p>
            <a:pPr marL="514350" indent="-514350">
              <a:buAutoNum type="arabicPeriod"/>
            </a:pPr>
            <a:r>
              <a:rPr lang="en-GB" b="1" i="1" dirty="0">
                <a:solidFill>
                  <a:schemeClr val="accent4">
                    <a:lumMod val="75000"/>
                  </a:schemeClr>
                </a:solidFill>
              </a:rPr>
              <a:t>What effect do technological advances have on service delivery within Police forces/Rural policing etc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police recruitment from within rural areas, from the need to hold a degree ?</a:t>
            </a:r>
          </a:p>
          <a:p>
            <a:pPr marL="0" indent="0">
              <a:buNone/>
            </a:pPr>
            <a:r>
              <a:rPr lang="en-GB" b="1" i="1" dirty="0">
                <a:solidFill>
                  <a:schemeClr val="accent4">
                    <a:lumMod val="75000"/>
                  </a:schemeClr>
                </a:solidFill>
              </a:rPr>
              <a:t>4. What is/are the most significant effect/s of the current recruitment criteria within policing, on the number of persons recruited from rural Welsh communities.</a:t>
            </a:r>
          </a:p>
          <a:p>
            <a:pPr marL="0" indent="0">
              <a:buNone/>
            </a:pPr>
            <a:endParaRPr lang="en-GB" dirty="0"/>
          </a:p>
          <a:p>
            <a:pPr marL="0" indent="0">
              <a:buNone/>
            </a:pPr>
            <a:r>
              <a:rPr lang="en-GB" dirty="0"/>
              <a:t>5. What should Police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a:p>
            <a:pPr marL="0" indent="0">
              <a:buNone/>
            </a:pPr>
            <a:r>
              <a:rPr lang="en-GB" dirty="0"/>
              <a:t>What will it do?</a:t>
            </a:r>
          </a:p>
          <a:p>
            <a:pPr marL="0" indent="0">
              <a:buNone/>
            </a:pPr>
            <a:r>
              <a:rPr lang="en-GB" dirty="0"/>
              <a:t>What do you want it to achieve?</a:t>
            </a:r>
          </a:p>
          <a:p>
            <a:pPr marL="0" indent="0">
              <a:buNone/>
            </a:pPr>
            <a:r>
              <a:rPr lang="en-GB" dirty="0"/>
              <a:t>What is its purpose?</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4/5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rgbClr val="002060"/>
          </a:solidFill>
        </p:spPr>
        <p:txBody>
          <a:bodyPr/>
          <a:lstStyle/>
          <a:p>
            <a:r>
              <a:rPr lang="en-GB" dirty="0">
                <a:solidFill>
                  <a:schemeClr val="bg1"/>
                </a:solidFill>
              </a:rPr>
              <a:t>Aim &amp; Objectives - Example</a:t>
            </a:r>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p:txBody>
          <a:bodyPr vert="horz" lIns="91440" tIns="45720" rIns="91440" bIns="45720" rtlCol="0" anchor="t">
            <a:normAutofit fontScale="55000" lnSpcReduction="20000"/>
          </a:bodyPr>
          <a:lstStyle/>
          <a:p>
            <a:pPr marL="0" indent="0">
              <a:buNone/>
            </a:pPr>
            <a:r>
              <a:rPr lang="en-GB" sz="3600" b="1" dirty="0">
                <a:latin typeface="Cambria"/>
                <a:ea typeface="Arial" panose="020B0604020202020204" pitchFamily="34" charset="0"/>
                <a:cs typeface="Arial"/>
              </a:rPr>
              <a:t>Aim – To assess the risk in supply chain management in rural </a:t>
            </a:r>
            <a:r>
              <a:rPr lang="en-GB" sz="3600" b="1" dirty="0" err="1">
                <a:latin typeface="Cambria"/>
                <a:ea typeface="Arial" panose="020B0604020202020204" pitchFamily="34" charset="0"/>
                <a:cs typeface="Arial"/>
              </a:rPr>
              <a:t>wales</a:t>
            </a:r>
            <a:endParaRPr lang="en-GB" sz="3600" b="1" dirty="0" err="1">
              <a:latin typeface="Cambria"/>
              <a:ea typeface="Arial" panose="020B0604020202020204" pitchFamily="34" charset="0"/>
              <a:cs typeface="Arial" panose="020B0604020202020204" pitchFamily="34" charset="0"/>
            </a:endParaRPr>
          </a:p>
          <a:p>
            <a:pPr marL="0" indent="0">
              <a:buNone/>
            </a:pPr>
            <a:r>
              <a:rPr lang="en-GB" sz="3600" b="1" dirty="0">
                <a:latin typeface="Myriad Pro"/>
                <a:ea typeface="Arial" panose="020B0604020202020204" pitchFamily="34" charset="0"/>
                <a:cs typeface="Arial"/>
              </a:rPr>
              <a:t>1</a:t>
            </a:r>
            <a:r>
              <a:rPr lang="en-GB" sz="3600" dirty="0">
                <a:latin typeface="Cambria"/>
                <a:ea typeface="Arial" panose="020B0604020202020204" pitchFamily="34" charset="0"/>
                <a:cs typeface="Arial"/>
              </a:rPr>
              <a:t>. </a:t>
            </a:r>
            <a:r>
              <a:rPr lang="en-GB" sz="3600" b="1" dirty="0">
                <a:latin typeface="Cambria"/>
                <a:ea typeface="Arial" panose="020B0604020202020204" pitchFamily="34" charset="0"/>
                <a:cs typeface="Arial"/>
              </a:rPr>
              <a:t>To identify </a:t>
            </a:r>
            <a:r>
              <a:rPr lang="en-GB" sz="3600" dirty="0">
                <a:latin typeface="Cambria"/>
                <a:ea typeface="Arial" panose="020B0604020202020204" pitchFamily="34" charset="0"/>
                <a:cs typeface="Arial"/>
              </a:rPr>
              <a:t>what risks exist in supply chain management</a:t>
            </a:r>
          </a:p>
          <a:p>
            <a:pPr marL="0" indent="0">
              <a:buNone/>
            </a:pPr>
            <a:r>
              <a:rPr lang="en-GB" sz="3600" b="1" dirty="0">
                <a:latin typeface="Cambria"/>
                <a:ea typeface="Arial" panose="020B0604020202020204" pitchFamily="34" charset="0"/>
                <a:cs typeface="Arial"/>
              </a:rPr>
              <a:t>2.To discuss </a:t>
            </a:r>
            <a:r>
              <a:rPr lang="en-GB" sz="3600" dirty="0">
                <a:latin typeface="Cambria"/>
                <a:ea typeface="Arial" panose="020B0604020202020204" pitchFamily="34" charset="0"/>
                <a:cs typeface="Arial"/>
              </a:rPr>
              <a:t>the risks in the context of rural Wales</a:t>
            </a:r>
          </a:p>
          <a:p>
            <a:pPr marL="0" indent="0">
              <a:buNone/>
            </a:pPr>
            <a:r>
              <a:rPr lang="en-GB" sz="3600" dirty="0">
                <a:latin typeface="Cambria"/>
                <a:ea typeface="Arial" panose="020B0604020202020204" pitchFamily="34" charset="0"/>
                <a:cs typeface="Arial"/>
              </a:rPr>
              <a:t>3</a:t>
            </a:r>
            <a:r>
              <a:rPr lang="en-GB" sz="3600" b="1" dirty="0">
                <a:latin typeface="Cambria"/>
                <a:ea typeface="Arial" panose="020B0604020202020204" pitchFamily="34" charset="0"/>
                <a:cs typeface="Arial"/>
              </a:rPr>
              <a:t>. To evaluate </a:t>
            </a:r>
            <a:r>
              <a:rPr lang="en-GB" sz="3600" dirty="0">
                <a:latin typeface="Cambria"/>
                <a:ea typeface="Arial" panose="020B0604020202020204" pitchFamily="34" charset="0"/>
                <a:cs typeface="Arial"/>
              </a:rPr>
              <a:t>the control measures that can be used to mitigate such risk</a:t>
            </a:r>
          </a:p>
          <a:p>
            <a:pPr marL="0" indent="0">
              <a:buNone/>
            </a:pPr>
            <a:r>
              <a:rPr lang="en-GB" sz="3600" dirty="0">
                <a:latin typeface="Cambria"/>
                <a:ea typeface="Arial" panose="020B0604020202020204" pitchFamily="34" charset="0"/>
                <a:cs typeface="Arial"/>
              </a:rPr>
              <a:t>4</a:t>
            </a:r>
            <a:r>
              <a:rPr lang="en-GB" sz="3600" b="1" dirty="0">
                <a:latin typeface="Cambria"/>
                <a:ea typeface="Arial" panose="020B0604020202020204" pitchFamily="34" charset="0"/>
                <a:cs typeface="Arial"/>
              </a:rPr>
              <a:t>. To initiate </a:t>
            </a:r>
            <a:r>
              <a:rPr lang="en-GB" sz="3600" dirty="0">
                <a:latin typeface="Cambria"/>
                <a:ea typeface="Arial" panose="020B0604020202020204" pitchFamily="34" charset="0"/>
                <a:cs typeface="Arial"/>
              </a:rPr>
              <a:t>a training package for Welsh rural companies to assist in identifying the risk and the use of suitable control measures that could be utilised</a:t>
            </a:r>
          </a:p>
          <a:p>
            <a:pPr marL="0" indent="0">
              <a:buNone/>
            </a:pPr>
            <a:endParaRPr lang="en-GB" b="1" dirty="0">
              <a:latin typeface="Myriad Pro"/>
              <a:ea typeface="Arial" panose="020B0604020202020204" pitchFamily="34" charset="0"/>
              <a:cs typeface="Arial"/>
            </a:endParaRPr>
          </a:p>
          <a:p>
            <a:pPr marL="0" indent="0" algn="ctr">
              <a:buNone/>
            </a:pPr>
            <a:endParaRPr lang="en-GB" b="1" dirty="0">
              <a:latin typeface="Myriad Pro"/>
              <a:ea typeface="Arial" panose="020B0604020202020204" pitchFamily="34" charset="0"/>
              <a:cs typeface="Arial"/>
            </a:endParaRP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sz="half" idx="1"/>
          </p:nvPr>
        </p:nvSpPr>
        <p:spPr/>
        <p:txBody>
          <a:bodyPr vert="horz" lIns="91440" tIns="45720" rIns="91440" bIns="45720" rtlCol="0" anchor="t">
            <a:normAutofit fontScale="55000" lnSpcReduction="20000"/>
          </a:bodyPr>
          <a:lstStyle/>
          <a:p>
            <a:pPr marL="0" indent="0" algn="just">
              <a:buNone/>
            </a:pPr>
            <a:r>
              <a:rPr lang="en-GB" sz="3300" b="1" dirty="0"/>
              <a:t>AIM - To assess the impact of bullying on employee job satisfaction in the context of culturally diverse project teams.</a:t>
            </a:r>
            <a:endParaRPr lang="en-US" sz="3300" b="1" dirty="0"/>
          </a:p>
          <a:p>
            <a:pPr algn="just"/>
            <a:r>
              <a:rPr lang="en-GB" sz="3300" b="1" dirty="0">
                <a:ea typeface="+mn-lt"/>
                <a:cs typeface="+mn-lt"/>
              </a:rPr>
              <a:t>To identify</a:t>
            </a:r>
            <a:r>
              <a:rPr lang="en-GB" sz="3300" dirty="0">
                <a:ea typeface="+mn-lt"/>
                <a:cs typeface="+mn-lt"/>
              </a:rPr>
              <a:t> what types of behaviour are considered as bullying in the workplace.</a:t>
            </a:r>
            <a:endParaRPr lang="en-GB" sz="3300" dirty="0"/>
          </a:p>
          <a:p>
            <a:pPr algn="just"/>
            <a:r>
              <a:rPr lang="en-GB" sz="3300" b="1" dirty="0">
                <a:ea typeface="+mn-lt"/>
                <a:cs typeface="+mn-lt"/>
              </a:rPr>
              <a:t>To explore</a:t>
            </a:r>
            <a:r>
              <a:rPr lang="en-GB" sz="3300" dirty="0">
                <a:ea typeface="+mn-lt"/>
                <a:cs typeface="+mn-lt"/>
              </a:rPr>
              <a:t> the factors that may trigger workplace bullying in a culturally diverse team.</a:t>
            </a:r>
            <a:endParaRPr lang="en-GB" sz="3300" dirty="0"/>
          </a:p>
          <a:p>
            <a:pPr algn="just"/>
            <a:r>
              <a:rPr lang="en-GB" sz="3300" b="1" dirty="0">
                <a:ea typeface="+mn-lt"/>
                <a:cs typeface="+mn-lt"/>
              </a:rPr>
              <a:t>To establish</a:t>
            </a:r>
            <a:r>
              <a:rPr lang="en-GB" sz="3300" dirty="0">
                <a:ea typeface="+mn-lt"/>
                <a:cs typeface="+mn-lt"/>
              </a:rPr>
              <a:t> the relationship between workplace bullying and employee job satisfaction in project teams with a high level of cultural diversity.</a:t>
            </a:r>
            <a:endParaRPr lang="en-GB" sz="3300" dirty="0"/>
          </a:p>
          <a:p>
            <a:pPr algn="just"/>
            <a:r>
              <a:rPr lang="en-GB" sz="3300" b="1" dirty="0">
                <a:ea typeface="+mn-lt"/>
                <a:cs typeface="+mn-lt"/>
              </a:rPr>
              <a:t>To produce</a:t>
            </a:r>
            <a:r>
              <a:rPr lang="en-GB" sz="3300" dirty="0">
                <a:ea typeface="+mn-lt"/>
                <a:cs typeface="+mn-lt"/>
              </a:rPr>
              <a:t> a set of recommendations on how to minimise workplace bullying in culturally diverse project teams.</a:t>
            </a:r>
            <a:endParaRPr lang="en-GB" sz="3300"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t>Identify, classify, outline</a:t>
            </a:r>
          </a:p>
          <a:p>
            <a:r>
              <a:rPr lang="en-GB" dirty="0"/>
              <a:t>To give background to your research area</a:t>
            </a:r>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How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 Timeline – How long will it take?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pic>
        <p:nvPicPr>
          <p:cNvPr id="5" name="Content Placeholder 4">
            <a:extLst>
              <a:ext uri="{FF2B5EF4-FFF2-40B4-BE49-F238E27FC236}">
                <a16:creationId xmlns:a16="http://schemas.microsoft.com/office/drawing/2014/main" id="{56A42690-5303-459F-D1CC-AC1C8FFBAB9E}"/>
              </a:ext>
            </a:extLst>
          </p:cNvPr>
          <p:cNvPicPr>
            <a:picLocks noGrp="1" noChangeAspect="1"/>
          </p:cNvPicPr>
          <p:nvPr>
            <p:ph sz="half" idx="1"/>
          </p:nvPr>
        </p:nvPicPr>
        <p:blipFill>
          <a:blip r:embed="rId3"/>
          <a:stretch>
            <a:fillRect/>
          </a:stretch>
        </p:blipFill>
        <p:spPr>
          <a:xfrm>
            <a:off x="1044575" y="2094706"/>
            <a:ext cx="4514850" cy="3000375"/>
          </a:xfrm>
          <a:prstGeom prst="rect">
            <a:avLst/>
          </a:prstGeom>
        </p:spPr>
      </p:pic>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3D95-54DA-321B-B71F-3884BA425E7E}"/>
              </a:ext>
            </a:extLst>
          </p:cNvPr>
          <p:cNvSpPr>
            <a:spLocks noGrp="1"/>
          </p:cNvSpPr>
          <p:nvPr>
            <p:ph type="title"/>
          </p:nvPr>
        </p:nvSpPr>
        <p:spPr>
          <a:solidFill>
            <a:srgbClr val="002060"/>
          </a:solidFill>
        </p:spPr>
        <p:txBody>
          <a:bodyPr/>
          <a:lstStyle/>
          <a:p>
            <a:r>
              <a:rPr lang="en-GB" dirty="0">
                <a:solidFill>
                  <a:schemeClr val="bg1"/>
                </a:solidFill>
              </a:rPr>
              <a:t>Ethics &amp; Proposal forms</a:t>
            </a:r>
          </a:p>
        </p:txBody>
      </p:sp>
      <p:sp>
        <p:nvSpPr>
          <p:cNvPr id="3" name="Content Placeholder 2">
            <a:extLst>
              <a:ext uri="{FF2B5EF4-FFF2-40B4-BE49-F238E27FC236}">
                <a16:creationId xmlns:a16="http://schemas.microsoft.com/office/drawing/2014/main" id="{E4849BC8-3396-26ED-1EAC-72DFD03C6CE8}"/>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Let’s look at the details required in the proposal and ethics form</a:t>
            </a:r>
          </a:p>
        </p:txBody>
      </p:sp>
      <p:pic>
        <p:nvPicPr>
          <p:cNvPr id="5" name="Content Placeholder 4">
            <a:extLst>
              <a:ext uri="{FF2B5EF4-FFF2-40B4-BE49-F238E27FC236}">
                <a16:creationId xmlns:a16="http://schemas.microsoft.com/office/drawing/2014/main" id="{B73AC538-95EA-B6B6-D1BE-CB1B2B1AFDA8}"/>
              </a:ext>
            </a:extLst>
          </p:cNvPr>
          <p:cNvPicPr>
            <a:picLocks noGrp="1" noChangeAspect="1"/>
          </p:cNvPicPr>
          <p:nvPr>
            <p:ph sz="half" idx="2"/>
          </p:nvPr>
        </p:nvPicPr>
        <p:blipFill>
          <a:blip r:embed="rId2"/>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163856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vert="horz" lIns="91440" tIns="45720" rIns="91440" bIns="45720" rtlCol="0" anchor="t">
            <a:normAutofit lnSpcReduction="10000"/>
          </a:bodyPr>
          <a:lstStyle/>
          <a:p>
            <a:r>
              <a:rPr lang="en-GB" sz="2800" b="1" dirty="0"/>
              <a:t>Dissertation Proposal to be submitted by </a:t>
            </a:r>
          </a:p>
          <a:p>
            <a:pPr marL="0" indent="0" algn="ctr">
              <a:buNone/>
            </a:pPr>
            <a:r>
              <a:rPr lang="en-GB" sz="2800" b="1" dirty="0">
                <a:solidFill>
                  <a:srgbClr val="FF0000"/>
                </a:solidFill>
              </a:rPr>
              <a:t>23:59hrs on 27 February 2025</a:t>
            </a:r>
          </a:p>
          <a:p>
            <a:pPr marL="0" indent="0" algn="ctr">
              <a:buNone/>
            </a:pPr>
            <a:r>
              <a:rPr lang="en-GB" sz="2800" dirty="0"/>
              <a:t>via Turnitin</a:t>
            </a:r>
          </a:p>
          <a:p>
            <a:r>
              <a:rPr lang="en-GB" sz="2800" b="1" dirty="0"/>
              <a:t>Ethics form to be submitted by </a:t>
            </a:r>
          </a:p>
          <a:p>
            <a:pPr marL="0" indent="0" algn="ctr">
              <a:buNone/>
            </a:pPr>
            <a:r>
              <a:rPr lang="en-GB" sz="2800" b="1" dirty="0">
                <a:solidFill>
                  <a:srgbClr val="FF0000"/>
                </a:solidFill>
              </a:rPr>
              <a:t>23:59hrs on 27 February 2025</a:t>
            </a:r>
          </a:p>
          <a:p>
            <a:pPr marL="0" indent="0" algn="ctr">
              <a:buNone/>
            </a:pPr>
            <a:r>
              <a:rPr lang="en-GB" sz="2800" dirty="0"/>
              <a:t>via Turnitin</a:t>
            </a:r>
          </a:p>
          <a:p>
            <a:pPr marL="0" indent="0" algn="ctr">
              <a:buNone/>
            </a:pPr>
            <a:endParaRPr lang="en-GB" sz="2800" dirty="0"/>
          </a:p>
          <a:p>
            <a:pPr marL="0" indent="0" algn="ctr">
              <a:buNone/>
            </a:pPr>
            <a:r>
              <a:rPr lang="en-GB" sz="2800" dirty="0"/>
              <a:t>******Turnitin Portals are open now******</a:t>
            </a:r>
          </a:p>
          <a:p>
            <a:pPr marL="0" indent="0">
              <a:buNone/>
            </a:pP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Content Placeholder 5">
            <a:extLst>
              <a:ext uri="{FF2B5EF4-FFF2-40B4-BE49-F238E27FC236}">
                <a16:creationId xmlns:a16="http://schemas.microsoft.com/office/drawing/2014/main" id="{A80AEEA6-20DB-4304-28D0-7D647FED030D}"/>
              </a:ext>
            </a:extLst>
          </p:cNvPr>
          <p:cNvPicPr>
            <a:picLocks noGrp="1" noChangeAspect="1"/>
          </p:cNvPicPr>
          <p:nvPr>
            <p:ph idx="1"/>
          </p:nvPr>
        </p:nvPicPr>
        <p:blipFill>
          <a:blip r:embed="rId3"/>
          <a:stretch>
            <a:fillRect/>
          </a:stretch>
        </p:blipFill>
        <p:spPr>
          <a:xfrm>
            <a:off x="3547630" y="1659057"/>
            <a:ext cx="5430116" cy="3539886"/>
          </a:xfrm>
          <a:prstGeom prst="rect">
            <a:avLst/>
          </a:prstGeom>
        </p:spPr>
      </p:pic>
    </p:spTree>
    <p:extLst>
      <p:ext uri="{BB962C8B-B14F-4D97-AF65-F5344CB8AC3E}">
        <p14:creationId xmlns:p14="http://schemas.microsoft.com/office/powerpoint/2010/main" val="2141641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5FB35-6A9E-380B-44F5-7AE85B146BD4}"/>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sp>
        <p:nvSpPr>
          <p:cNvPr id="3" name="Content Placeholder 2">
            <a:extLst>
              <a:ext uri="{FF2B5EF4-FFF2-40B4-BE49-F238E27FC236}">
                <a16:creationId xmlns:a16="http://schemas.microsoft.com/office/drawing/2014/main" id="{C8B542E9-2CEF-E5C4-778B-0A5D6290F9C6}"/>
              </a:ext>
            </a:extLst>
          </p:cNvPr>
          <p:cNvSpPr>
            <a:spLocks noGrp="1"/>
          </p:cNvSpPr>
          <p:nvPr>
            <p:ph sz="half" idx="1"/>
          </p:nvPr>
        </p:nvSpPr>
        <p:spPr/>
        <p:txBody>
          <a:bodyPr/>
          <a:lstStyle/>
          <a:p>
            <a:endParaRPr lang="en-GB" dirty="0"/>
          </a:p>
          <a:p>
            <a:pPr marL="0" indent="0">
              <a:buNone/>
            </a:pPr>
            <a:endParaRPr lang="en-GB" dirty="0"/>
          </a:p>
          <a:p>
            <a:pPr marL="0" indent="0" algn="ctr">
              <a:buNone/>
            </a:pPr>
            <a:r>
              <a:rPr lang="en-GB" dirty="0"/>
              <a:t>What is ‘dissertation supervision’?</a:t>
            </a:r>
          </a:p>
        </p:txBody>
      </p:sp>
      <p:pic>
        <p:nvPicPr>
          <p:cNvPr id="5" name="Content Placeholder 4">
            <a:extLst>
              <a:ext uri="{FF2B5EF4-FFF2-40B4-BE49-F238E27FC236}">
                <a16:creationId xmlns:a16="http://schemas.microsoft.com/office/drawing/2014/main" id="{69C78C57-55E7-88E2-5963-FF52D5642D8D}"/>
              </a:ext>
            </a:extLst>
          </p:cNvPr>
          <p:cNvPicPr>
            <a:picLocks noGrp="1" noChangeAspect="1"/>
          </p:cNvPicPr>
          <p:nvPr>
            <p:ph sz="half" idx="2"/>
          </p:nvPr>
        </p:nvPicPr>
        <p:blipFill>
          <a:blip r:embed="rId3"/>
          <a:stretch>
            <a:fillRect/>
          </a:stretch>
        </p:blipFill>
        <p:spPr>
          <a:xfrm>
            <a:off x="5818909" y="2078182"/>
            <a:ext cx="5955634" cy="3131511"/>
          </a:xfrm>
          <a:prstGeom prst="rect">
            <a:avLst/>
          </a:prstGeom>
        </p:spPr>
      </p:pic>
    </p:spTree>
    <p:extLst>
      <p:ext uri="{BB962C8B-B14F-4D97-AF65-F5344CB8AC3E}">
        <p14:creationId xmlns:p14="http://schemas.microsoft.com/office/powerpoint/2010/main" val="4152849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C4733-61F9-6F5A-C893-3655993526EE}"/>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pic>
        <p:nvPicPr>
          <p:cNvPr id="6" name="Content Placeholder 5">
            <a:extLst>
              <a:ext uri="{FF2B5EF4-FFF2-40B4-BE49-F238E27FC236}">
                <a16:creationId xmlns:a16="http://schemas.microsoft.com/office/drawing/2014/main" id="{70649103-ABD7-7530-7BB8-5DB019A683A8}"/>
              </a:ext>
            </a:extLst>
          </p:cNvPr>
          <p:cNvPicPr>
            <a:picLocks noGrp="1" noChangeAspect="1"/>
          </p:cNvPicPr>
          <p:nvPr>
            <p:ph sz="half" idx="1"/>
          </p:nvPr>
        </p:nvPicPr>
        <p:blipFill>
          <a:blip r:embed="rId3"/>
          <a:stretch>
            <a:fillRect/>
          </a:stretch>
        </p:blipFill>
        <p:spPr>
          <a:xfrm>
            <a:off x="802633" y="1992086"/>
            <a:ext cx="5170714" cy="3102428"/>
          </a:xfrm>
          <a:prstGeom prst="rect">
            <a:avLst/>
          </a:prstGeom>
        </p:spPr>
      </p:pic>
      <p:sp>
        <p:nvSpPr>
          <p:cNvPr id="5" name="Content Placeholder 4">
            <a:extLst>
              <a:ext uri="{FF2B5EF4-FFF2-40B4-BE49-F238E27FC236}">
                <a16:creationId xmlns:a16="http://schemas.microsoft.com/office/drawing/2014/main" id="{4F97C387-581F-EED6-00AF-C42E44BD36BA}"/>
              </a:ext>
            </a:extLst>
          </p:cNvPr>
          <p:cNvSpPr>
            <a:spLocks noGrp="1"/>
          </p:cNvSpPr>
          <p:nvPr>
            <p:ph sz="half" idx="2"/>
          </p:nvPr>
        </p:nvSpPr>
        <p:spPr/>
        <p:txBody>
          <a:bodyPr>
            <a:normAutofit fontScale="92500" lnSpcReduction="20000"/>
          </a:bodyPr>
          <a:lstStyle/>
          <a:p>
            <a:pPr marL="0" indent="0">
              <a:buNone/>
            </a:pPr>
            <a:endParaRPr lang="en-GB" dirty="0"/>
          </a:p>
          <a:p>
            <a:pPr marL="0" indent="0" algn="ctr">
              <a:buNone/>
            </a:pPr>
            <a:r>
              <a:rPr lang="en-GB" i="1" dirty="0"/>
              <a:t>Dissertation supervision is the process of providing regular guidance and support to a student undertaking a dissertation.</a:t>
            </a:r>
          </a:p>
          <a:p>
            <a:pPr marL="0" indent="0" algn="ctr">
              <a:buNone/>
            </a:pPr>
            <a:r>
              <a:rPr lang="en-GB" i="1" dirty="0"/>
              <a:t>It is a process which is built on clear communication and mutually agreed expectations of work progress.</a:t>
            </a:r>
          </a:p>
          <a:p>
            <a:pPr marL="0" indent="0">
              <a:buNone/>
            </a:pPr>
            <a:endParaRPr lang="en-GB" i="1" dirty="0"/>
          </a:p>
          <a:p>
            <a:pPr marL="0" indent="0">
              <a:buNone/>
            </a:pPr>
            <a:r>
              <a:rPr lang="en-GB" sz="1500" i="1" dirty="0"/>
              <a:t>(Advanced HE, 2017)</a:t>
            </a:r>
          </a:p>
        </p:txBody>
      </p:sp>
    </p:spTree>
    <p:extLst>
      <p:ext uri="{BB962C8B-B14F-4D97-AF65-F5344CB8AC3E}">
        <p14:creationId xmlns:p14="http://schemas.microsoft.com/office/powerpoint/2010/main" val="2528265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F505-F525-5353-E8DA-DF0035B702C5}"/>
              </a:ext>
            </a:extLst>
          </p:cNvPr>
          <p:cNvSpPr>
            <a:spLocks noGrp="1"/>
          </p:cNvSpPr>
          <p:nvPr>
            <p:ph type="title"/>
          </p:nvPr>
        </p:nvSpPr>
        <p:spPr>
          <a:solidFill>
            <a:srgbClr val="002060"/>
          </a:solidFill>
        </p:spPr>
        <p:txBody>
          <a:bodyPr/>
          <a:lstStyle/>
          <a:p>
            <a:r>
              <a:rPr lang="en-GB" dirty="0">
                <a:solidFill>
                  <a:schemeClr val="bg1"/>
                </a:solidFill>
              </a:rPr>
              <a:t>‘Dissertation supervisor’</a:t>
            </a:r>
          </a:p>
        </p:txBody>
      </p:sp>
      <p:sp>
        <p:nvSpPr>
          <p:cNvPr id="3" name="Content Placeholder 2">
            <a:extLst>
              <a:ext uri="{FF2B5EF4-FFF2-40B4-BE49-F238E27FC236}">
                <a16:creationId xmlns:a16="http://schemas.microsoft.com/office/drawing/2014/main" id="{77681D0C-F86D-9308-6DB4-C739F72A8983}"/>
              </a:ext>
            </a:extLst>
          </p:cNvPr>
          <p:cNvSpPr>
            <a:spLocks noGrp="1"/>
          </p:cNvSpPr>
          <p:nvPr>
            <p:ph sz="half" idx="1"/>
          </p:nvPr>
        </p:nvSpPr>
        <p:spPr/>
        <p:txBody>
          <a:bodyPr>
            <a:normAutofit/>
          </a:bodyPr>
          <a:lstStyle/>
          <a:p>
            <a:pPr marL="0" indent="0">
              <a:buNone/>
            </a:pPr>
            <a:endParaRPr lang="en-GB" dirty="0"/>
          </a:p>
          <a:p>
            <a:pPr marL="0" indent="0">
              <a:buNone/>
            </a:pPr>
            <a:r>
              <a:rPr lang="en-GB" dirty="0"/>
              <a:t>Each student will be allocated a named supervisor who will offer advice and guidance throughout the dissertation module.</a:t>
            </a:r>
          </a:p>
          <a:p>
            <a:pPr marL="0" indent="0">
              <a:buNone/>
            </a:pPr>
            <a:endParaRPr lang="en-GB" dirty="0"/>
          </a:p>
          <a:p>
            <a:pPr marL="0" indent="0">
              <a:buNone/>
            </a:pPr>
            <a:endParaRPr lang="en-GB" dirty="0"/>
          </a:p>
          <a:p>
            <a:pPr marL="0" indent="0">
              <a:buNone/>
            </a:pPr>
            <a:endParaRPr lang="en-GB" dirty="0"/>
          </a:p>
        </p:txBody>
      </p:sp>
      <p:pic>
        <p:nvPicPr>
          <p:cNvPr id="5" name="Content Placeholder 4">
            <a:extLst>
              <a:ext uri="{FF2B5EF4-FFF2-40B4-BE49-F238E27FC236}">
                <a16:creationId xmlns:a16="http://schemas.microsoft.com/office/drawing/2014/main" id="{20AF9DED-58A0-5077-ECB1-933FC300A31D}"/>
              </a:ext>
            </a:extLst>
          </p:cNvPr>
          <p:cNvPicPr>
            <a:picLocks noGrp="1" noChangeAspect="1"/>
          </p:cNvPicPr>
          <p:nvPr>
            <p:ph sz="half" idx="2"/>
          </p:nvPr>
        </p:nvPicPr>
        <p:blipFill>
          <a:blip r:embed="rId3"/>
          <a:stretch>
            <a:fillRect/>
          </a:stretch>
        </p:blipFill>
        <p:spPr>
          <a:xfrm>
            <a:off x="6336204" y="1943100"/>
            <a:ext cx="5306785" cy="3184071"/>
          </a:xfrm>
          <a:prstGeom prst="rect">
            <a:avLst/>
          </a:prstGeom>
        </p:spPr>
      </p:pic>
    </p:spTree>
    <p:extLst>
      <p:ext uri="{BB962C8B-B14F-4D97-AF65-F5344CB8AC3E}">
        <p14:creationId xmlns:p14="http://schemas.microsoft.com/office/powerpoint/2010/main" val="26815231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595-2AE6-A352-48D3-BCFC961C25F0}"/>
              </a:ext>
            </a:extLst>
          </p:cNvPr>
          <p:cNvSpPr>
            <a:spLocks noGrp="1"/>
          </p:cNvSpPr>
          <p:nvPr>
            <p:ph type="title"/>
          </p:nvPr>
        </p:nvSpPr>
        <p:spPr>
          <a:solidFill>
            <a:srgbClr val="002060"/>
          </a:solidFill>
        </p:spPr>
        <p:txBody>
          <a:bodyPr/>
          <a:lstStyle/>
          <a:p>
            <a:r>
              <a:rPr lang="en-GB" dirty="0">
                <a:solidFill>
                  <a:schemeClr val="bg1"/>
                </a:solidFill>
              </a:rPr>
              <a:t>Dissertation support – allocated time</a:t>
            </a:r>
          </a:p>
        </p:txBody>
      </p:sp>
      <p:pic>
        <p:nvPicPr>
          <p:cNvPr id="5" name="Content Placeholder 4">
            <a:extLst>
              <a:ext uri="{FF2B5EF4-FFF2-40B4-BE49-F238E27FC236}">
                <a16:creationId xmlns:a16="http://schemas.microsoft.com/office/drawing/2014/main" id="{8AF1CCAB-E425-23B2-DE5F-19628A763BD0}"/>
              </a:ext>
            </a:extLst>
          </p:cNvPr>
          <p:cNvPicPr>
            <a:picLocks noGrp="1" noChangeAspect="1"/>
          </p:cNvPicPr>
          <p:nvPr>
            <p:ph sz="half" idx="1"/>
          </p:nvPr>
        </p:nvPicPr>
        <p:blipFill>
          <a:blip r:embed="rId3"/>
          <a:stretch>
            <a:fillRect/>
          </a:stretch>
        </p:blipFill>
        <p:spPr>
          <a:xfrm>
            <a:off x="609600" y="1718296"/>
            <a:ext cx="3521529" cy="2233218"/>
          </a:xfrm>
          <a:prstGeom prst="rect">
            <a:avLst/>
          </a:prstGeom>
        </p:spPr>
      </p:pic>
      <p:sp>
        <p:nvSpPr>
          <p:cNvPr id="4" name="Content Placeholder 3">
            <a:extLst>
              <a:ext uri="{FF2B5EF4-FFF2-40B4-BE49-F238E27FC236}">
                <a16:creationId xmlns:a16="http://schemas.microsoft.com/office/drawing/2014/main" id="{9EB13D15-4452-9A51-73DA-E0DDF9999BE1}"/>
              </a:ext>
            </a:extLst>
          </p:cNvPr>
          <p:cNvSpPr>
            <a:spLocks noGrp="1"/>
          </p:cNvSpPr>
          <p:nvPr>
            <p:ph sz="half" idx="2"/>
          </p:nvPr>
        </p:nvSpPr>
        <p:spPr>
          <a:xfrm>
            <a:off x="4196444" y="1718297"/>
            <a:ext cx="3521529" cy="3686460"/>
          </a:xfrm>
        </p:spPr>
        <p:txBody>
          <a:bodyPr>
            <a:normAutofit lnSpcReduction="10000"/>
          </a:bodyPr>
          <a:lstStyle/>
          <a:p>
            <a:pPr marL="0" indent="0" algn="ctr">
              <a:buNone/>
            </a:pPr>
            <a:r>
              <a:rPr lang="en-GB" dirty="0"/>
              <a:t>Allocation of:</a:t>
            </a:r>
          </a:p>
          <a:p>
            <a:pPr algn="ctr"/>
            <a:r>
              <a:rPr lang="en-GB" b="1" dirty="0">
                <a:solidFill>
                  <a:srgbClr val="7030A0"/>
                </a:solidFill>
              </a:rPr>
              <a:t>4hrs individual support</a:t>
            </a:r>
          </a:p>
          <a:p>
            <a:pPr algn="ctr"/>
            <a:r>
              <a:rPr lang="en-GB" b="1" dirty="0">
                <a:solidFill>
                  <a:srgbClr val="00B050"/>
                </a:solidFill>
              </a:rPr>
              <a:t>6hrs group support</a:t>
            </a:r>
          </a:p>
          <a:p>
            <a:pPr marL="0" indent="0" algn="ctr">
              <a:buNone/>
            </a:pPr>
            <a:r>
              <a:rPr lang="en-GB" dirty="0"/>
              <a:t>Between now and submission in November</a:t>
            </a:r>
          </a:p>
          <a:p>
            <a:endParaRPr lang="en-GB" dirty="0"/>
          </a:p>
        </p:txBody>
      </p:sp>
      <p:pic>
        <p:nvPicPr>
          <p:cNvPr id="6" name="Picture 5">
            <a:extLst>
              <a:ext uri="{FF2B5EF4-FFF2-40B4-BE49-F238E27FC236}">
                <a16:creationId xmlns:a16="http://schemas.microsoft.com/office/drawing/2014/main" id="{286AD558-50F1-64EC-8A5C-F4858A61D7C6}"/>
              </a:ext>
            </a:extLst>
          </p:cNvPr>
          <p:cNvPicPr>
            <a:picLocks noChangeAspect="1"/>
          </p:cNvPicPr>
          <p:nvPr/>
        </p:nvPicPr>
        <p:blipFill>
          <a:blip r:embed="rId4"/>
          <a:stretch>
            <a:fillRect/>
          </a:stretch>
        </p:blipFill>
        <p:spPr>
          <a:xfrm>
            <a:off x="7870370" y="2781587"/>
            <a:ext cx="4192061" cy="2133314"/>
          </a:xfrm>
          <a:prstGeom prst="rect">
            <a:avLst/>
          </a:prstGeom>
        </p:spPr>
      </p:pic>
    </p:spTree>
    <p:extLst>
      <p:ext uri="{BB962C8B-B14F-4D97-AF65-F5344CB8AC3E}">
        <p14:creationId xmlns:p14="http://schemas.microsoft.com/office/powerpoint/2010/main" val="29281558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C25F-F4B7-1249-8966-AF3D7A49A0B6}"/>
              </a:ext>
            </a:extLst>
          </p:cNvPr>
          <p:cNvSpPr>
            <a:spLocks noGrp="1"/>
          </p:cNvSpPr>
          <p:nvPr>
            <p:ph type="title"/>
          </p:nvPr>
        </p:nvSpPr>
        <p:spPr>
          <a:solidFill>
            <a:srgbClr val="002060"/>
          </a:solidFill>
        </p:spPr>
        <p:txBody>
          <a:bodyPr/>
          <a:lstStyle/>
          <a:p>
            <a:r>
              <a:rPr lang="en-GB" dirty="0">
                <a:solidFill>
                  <a:schemeClr val="bg1"/>
                </a:solidFill>
              </a:rPr>
              <a:t>Breakdown of ‘supervision’</a:t>
            </a:r>
          </a:p>
        </p:txBody>
      </p:sp>
      <p:graphicFrame>
        <p:nvGraphicFramePr>
          <p:cNvPr id="3" name="Table 3">
            <a:extLst>
              <a:ext uri="{FF2B5EF4-FFF2-40B4-BE49-F238E27FC236}">
                <a16:creationId xmlns:a16="http://schemas.microsoft.com/office/drawing/2014/main" id="{823FBA01-5C6E-AF8F-E539-0F88E65437A4}"/>
              </a:ext>
            </a:extLst>
          </p:cNvPr>
          <p:cNvGraphicFramePr>
            <a:graphicFrameLocks noGrp="1"/>
          </p:cNvGraphicFramePr>
          <p:nvPr>
            <p:extLst>
              <p:ext uri="{D42A27DB-BD31-4B8C-83A1-F6EECF244321}">
                <p14:modId xmlns:p14="http://schemas.microsoft.com/office/powerpoint/2010/main" val="997398219"/>
              </p:ext>
            </p:extLst>
          </p:nvPr>
        </p:nvGraphicFramePr>
        <p:xfrm>
          <a:off x="609600" y="2042280"/>
          <a:ext cx="10972800" cy="2265680"/>
        </p:xfrm>
        <a:graphic>
          <a:graphicData uri="http://schemas.openxmlformats.org/drawingml/2006/table">
            <a:tbl>
              <a:tblPr firstRow="1" bandRow="1">
                <a:tableStyleId>{125E5076-3810-47DD-B79F-674D7AD40C01}</a:tableStyleId>
              </a:tblPr>
              <a:tblGrid>
                <a:gridCol w="1026718">
                  <a:extLst>
                    <a:ext uri="{9D8B030D-6E8A-4147-A177-3AD203B41FA5}">
                      <a16:colId xmlns:a16="http://schemas.microsoft.com/office/drawing/2014/main" val="2345009944"/>
                    </a:ext>
                  </a:extLst>
                </a:gridCol>
                <a:gridCol w="802082">
                  <a:extLst>
                    <a:ext uri="{9D8B030D-6E8A-4147-A177-3AD203B41FA5}">
                      <a16:colId xmlns:a16="http://schemas.microsoft.com/office/drawing/2014/main" val="1128945947"/>
                    </a:ext>
                  </a:extLst>
                </a:gridCol>
                <a:gridCol w="914400">
                  <a:extLst>
                    <a:ext uri="{9D8B030D-6E8A-4147-A177-3AD203B41FA5}">
                      <a16:colId xmlns:a16="http://schemas.microsoft.com/office/drawing/2014/main" val="2566831225"/>
                    </a:ext>
                  </a:extLst>
                </a:gridCol>
                <a:gridCol w="914400">
                  <a:extLst>
                    <a:ext uri="{9D8B030D-6E8A-4147-A177-3AD203B41FA5}">
                      <a16:colId xmlns:a16="http://schemas.microsoft.com/office/drawing/2014/main" val="2318402352"/>
                    </a:ext>
                  </a:extLst>
                </a:gridCol>
                <a:gridCol w="914400">
                  <a:extLst>
                    <a:ext uri="{9D8B030D-6E8A-4147-A177-3AD203B41FA5}">
                      <a16:colId xmlns:a16="http://schemas.microsoft.com/office/drawing/2014/main" val="2882308155"/>
                    </a:ext>
                  </a:extLst>
                </a:gridCol>
                <a:gridCol w="914400">
                  <a:extLst>
                    <a:ext uri="{9D8B030D-6E8A-4147-A177-3AD203B41FA5}">
                      <a16:colId xmlns:a16="http://schemas.microsoft.com/office/drawing/2014/main" val="4122959688"/>
                    </a:ext>
                  </a:extLst>
                </a:gridCol>
                <a:gridCol w="914400">
                  <a:extLst>
                    <a:ext uri="{9D8B030D-6E8A-4147-A177-3AD203B41FA5}">
                      <a16:colId xmlns:a16="http://schemas.microsoft.com/office/drawing/2014/main" val="888118837"/>
                    </a:ext>
                  </a:extLst>
                </a:gridCol>
                <a:gridCol w="914400">
                  <a:extLst>
                    <a:ext uri="{9D8B030D-6E8A-4147-A177-3AD203B41FA5}">
                      <a16:colId xmlns:a16="http://schemas.microsoft.com/office/drawing/2014/main" val="1137271651"/>
                    </a:ext>
                  </a:extLst>
                </a:gridCol>
                <a:gridCol w="914400">
                  <a:extLst>
                    <a:ext uri="{9D8B030D-6E8A-4147-A177-3AD203B41FA5}">
                      <a16:colId xmlns:a16="http://schemas.microsoft.com/office/drawing/2014/main" val="4192969353"/>
                    </a:ext>
                  </a:extLst>
                </a:gridCol>
                <a:gridCol w="914400">
                  <a:extLst>
                    <a:ext uri="{9D8B030D-6E8A-4147-A177-3AD203B41FA5}">
                      <a16:colId xmlns:a16="http://schemas.microsoft.com/office/drawing/2014/main" val="244918474"/>
                    </a:ext>
                  </a:extLst>
                </a:gridCol>
                <a:gridCol w="914400">
                  <a:extLst>
                    <a:ext uri="{9D8B030D-6E8A-4147-A177-3AD203B41FA5}">
                      <a16:colId xmlns:a16="http://schemas.microsoft.com/office/drawing/2014/main" val="79720205"/>
                    </a:ext>
                  </a:extLst>
                </a:gridCol>
                <a:gridCol w="914400">
                  <a:extLst>
                    <a:ext uri="{9D8B030D-6E8A-4147-A177-3AD203B41FA5}">
                      <a16:colId xmlns:a16="http://schemas.microsoft.com/office/drawing/2014/main" val="378108672"/>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Sept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2882023"/>
                  </a:ext>
                </a:extLst>
              </a:tr>
              <a:tr h="370840">
                <a:tc>
                  <a:txBody>
                    <a:bodyPr/>
                    <a:lstStyle/>
                    <a:p>
                      <a:r>
                        <a:rPr lang="en-GB" sz="1400" dirty="0"/>
                        <a:t>1hr Group (6hrs 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Submit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9848034"/>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5821408"/>
                  </a:ext>
                </a:extLst>
              </a:tr>
              <a:tr h="370840">
                <a:tc>
                  <a:txBody>
                    <a:bodyPr/>
                    <a:lstStyle/>
                    <a:p>
                      <a:r>
                        <a:rPr lang="en-GB" sz="1400" dirty="0"/>
                        <a:t>1/1 Supervision </a:t>
                      </a:r>
                      <a:r>
                        <a:rPr lang="en-GB" dirty="0"/>
                        <a:t>(4hrs)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 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2952923"/>
                  </a:ext>
                </a:extLst>
              </a:tr>
            </a:tbl>
          </a:graphicData>
        </a:graphic>
      </p:graphicFrame>
    </p:spTree>
    <p:extLst>
      <p:ext uri="{BB962C8B-B14F-4D97-AF65-F5344CB8AC3E}">
        <p14:creationId xmlns:p14="http://schemas.microsoft.com/office/powerpoint/2010/main" val="447966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EF0D-6795-0AD7-C582-9F76454935E4}"/>
              </a:ext>
            </a:extLst>
          </p:cNvPr>
          <p:cNvSpPr>
            <a:spLocks noGrp="1"/>
          </p:cNvSpPr>
          <p:nvPr>
            <p:ph type="title"/>
          </p:nvPr>
        </p:nvSpPr>
        <p:spPr>
          <a:solidFill>
            <a:srgbClr val="002060"/>
          </a:solidFill>
        </p:spPr>
        <p:txBody>
          <a:bodyPr/>
          <a:lstStyle/>
          <a:p>
            <a:r>
              <a:rPr lang="en-GB" dirty="0">
                <a:solidFill>
                  <a:schemeClr val="bg1"/>
                </a:solidFill>
              </a:rPr>
              <a:t>Boundaries: student v supervisor</a:t>
            </a:r>
          </a:p>
        </p:txBody>
      </p:sp>
      <p:graphicFrame>
        <p:nvGraphicFramePr>
          <p:cNvPr id="15" name="Table 15">
            <a:extLst>
              <a:ext uri="{FF2B5EF4-FFF2-40B4-BE49-F238E27FC236}">
                <a16:creationId xmlns:a16="http://schemas.microsoft.com/office/drawing/2014/main" id="{7D407E94-375F-F4F5-D6BC-A1DB747850B7}"/>
              </a:ext>
            </a:extLst>
          </p:cNvPr>
          <p:cNvGraphicFramePr>
            <a:graphicFrameLocks noGrp="1"/>
          </p:cNvGraphicFramePr>
          <p:nvPr>
            <p:ph idx="1"/>
          </p:nvPr>
        </p:nvGraphicFramePr>
        <p:xfrm>
          <a:off x="609600" y="1417638"/>
          <a:ext cx="10972800" cy="4246880"/>
        </p:xfrm>
        <a:graphic>
          <a:graphicData uri="http://schemas.openxmlformats.org/drawingml/2006/table">
            <a:tbl>
              <a:tblPr firstRow="1" bandRow="1">
                <a:tableStyleId>{5C22544A-7EE6-4342-B048-85BDC9FD1C3A}</a:tableStyleId>
              </a:tblPr>
              <a:tblGrid>
                <a:gridCol w="2194560">
                  <a:extLst>
                    <a:ext uri="{9D8B030D-6E8A-4147-A177-3AD203B41FA5}">
                      <a16:colId xmlns:a16="http://schemas.microsoft.com/office/drawing/2014/main" val="3711938386"/>
                    </a:ext>
                  </a:extLst>
                </a:gridCol>
                <a:gridCol w="2194560">
                  <a:extLst>
                    <a:ext uri="{9D8B030D-6E8A-4147-A177-3AD203B41FA5}">
                      <a16:colId xmlns:a16="http://schemas.microsoft.com/office/drawing/2014/main" val="2176349450"/>
                    </a:ext>
                  </a:extLst>
                </a:gridCol>
                <a:gridCol w="2194560">
                  <a:extLst>
                    <a:ext uri="{9D8B030D-6E8A-4147-A177-3AD203B41FA5}">
                      <a16:colId xmlns:a16="http://schemas.microsoft.com/office/drawing/2014/main" val="2951422144"/>
                    </a:ext>
                  </a:extLst>
                </a:gridCol>
                <a:gridCol w="2194560">
                  <a:extLst>
                    <a:ext uri="{9D8B030D-6E8A-4147-A177-3AD203B41FA5}">
                      <a16:colId xmlns:a16="http://schemas.microsoft.com/office/drawing/2014/main" val="1448822392"/>
                    </a:ext>
                  </a:extLst>
                </a:gridCol>
                <a:gridCol w="2194560">
                  <a:extLst>
                    <a:ext uri="{9D8B030D-6E8A-4147-A177-3AD203B41FA5}">
                      <a16:colId xmlns:a16="http://schemas.microsoft.com/office/drawing/2014/main" val="4197346451"/>
                    </a:ext>
                  </a:extLst>
                </a:gridCol>
              </a:tblGrid>
              <a:tr h="370840">
                <a:tc>
                  <a:txBody>
                    <a:bodyPr/>
                    <a:lstStyle/>
                    <a:p>
                      <a:r>
                        <a:rPr lang="en-GB" dirty="0"/>
                        <a:t>Process</a:t>
                      </a:r>
                    </a:p>
                  </a:txBody>
                  <a:tcPr/>
                </a:tc>
                <a:tc>
                  <a:txBody>
                    <a:bodyPr/>
                    <a:lstStyle/>
                    <a:p>
                      <a:r>
                        <a:rPr lang="en-GB" dirty="0"/>
                        <a:t>Student </a:t>
                      </a:r>
                    </a:p>
                  </a:txBody>
                  <a:tcPr/>
                </a:tc>
                <a:tc>
                  <a:txBody>
                    <a:bodyPr/>
                    <a:lstStyle/>
                    <a:p>
                      <a:r>
                        <a:rPr lang="en-GB" dirty="0">
                          <a:solidFill>
                            <a:srgbClr val="002060"/>
                          </a:solidFill>
                        </a:rPr>
                        <a:t>Low involvement</a:t>
                      </a:r>
                    </a:p>
                  </a:txBody>
                  <a:tcPr/>
                </a:tc>
                <a:tc>
                  <a:txBody>
                    <a:bodyPr/>
                    <a:lstStyle/>
                    <a:p>
                      <a:r>
                        <a:rPr lang="en-GB" dirty="0">
                          <a:solidFill>
                            <a:srgbClr val="002060"/>
                          </a:solidFill>
                        </a:rPr>
                        <a:t>Medium involvement</a:t>
                      </a:r>
                    </a:p>
                  </a:txBody>
                  <a:tcPr/>
                </a:tc>
                <a:tc>
                  <a:txBody>
                    <a:bodyPr/>
                    <a:lstStyle/>
                    <a:p>
                      <a:r>
                        <a:rPr lang="en-GB" dirty="0">
                          <a:solidFill>
                            <a:srgbClr val="002060"/>
                          </a:solidFill>
                        </a:rPr>
                        <a:t>High involvement</a:t>
                      </a:r>
                    </a:p>
                  </a:txBody>
                  <a:tcPr/>
                </a:tc>
                <a:extLst>
                  <a:ext uri="{0D108BD9-81ED-4DB2-BD59-A6C34878D82A}">
                    <a16:rowId xmlns:a16="http://schemas.microsoft.com/office/drawing/2014/main" val="4105640988"/>
                  </a:ext>
                </a:extLst>
              </a:tr>
              <a:tr h="370840">
                <a:tc>
                  <a:txBody>
                    <a:bodyPr/>
                    <a:lstStyle/>
                    <a:p>
                      <a:r>
                        <a:rPr lang="en-GB" dirty="0"/>
                        <a:t>Selecting topic</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27395450"/>
                  </a:ext>
                </a:extLst>
              </a:tr>
              <a:tr h="370840">
                <a:tc>
                  <a:txBody>
                    <a:bodyPr/>
                    <a:lstStyle/>
                    <a:p>
                      <a:r>
                        <a:rPr lang="en-GB" dirty="0"/>
                        <a:t>Literature searching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60535974"/>
                  </a:ext>
                </a:extLst>
              </a:tr>
              <a:tr h="370840">
                <a:tc>
                  <a:txBody>
                    <a:bodyPr/>
                    <a:lstStyle/>
                    <a:p>
                      <a:r>
                        <a:rPr lang="en-GB" dirty="0"/>
                        <a:t>Literature reviewing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9952511"/>
                  </a:ext>
                </a:extLst>
              </a:tr>
              <a:tr h="370840">
                <a:tc>
                  <a:txBody>
                    <a:bodyPr/>
                    <a:lstStyle/>
                    <a:p>
                      <a:r>
                        <a:rPr lang="en-GB" dirty="0"/>
                        <a:t>Research question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5420175"/>
                  </a:ext>
                </a:extLst>
              </a:tr>
              <a:tr h="370840">
                <a:tc>
                  <a:txBody>
                    <a:bodyPr/>
                    <a:lstStyle/>
                    <a:p>
                      <a:r>
                        <a:rPr lang="en-GB" dirty="0"/>
                        <a:t>Selecting methodology</a:t>
                      </a:r>
                    </a:p>
                  </a:txBody>
                  <a:tcPr/>
                </a:tc>
                <a:tc>
                  <a:txBody>
                    <a:bodyPr/>
                    <a:lstStyle/>
                    <a:p>
                      <a:pPr algn="ctr"/>
                      <a:r>
                        <a:rPr lang="en-GB" dirty="0"/>
                        <a:t>X</a:t>
                      </a:r>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39495648"/>
                  </a:ext>
                </a:extLst>
              </a:tr>
              <a:tr h="370840">
                <a:tc>
                  <a:txBody>
                    <a:bodyPr/>
                    <a:lstStyle/>
                    <a:p>
                      <a:r>
                        <a:rPr lang="en-GB" dirty="0"/>
                        <a:t>Collecting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25120764"/>
                  </a:ext>
                </a:extLst>
              </a:tr>
              <a:tr h="370840">
                <a:tc>
                  <a:txBody>
                    <a:bodyPr/>
                    <a:lstStyle/>
                    <a:p>
                      <a:r>
                        <a:rPr lang="en-GB" dirty="0"/>
                        <a:t>Analysing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81124266"/>
                  </a:ext>
                </a:extLst>
              </a:tr>
              <a:tr h="370840">
                <a:tc>
                  <a:txBody>
                    <a:bodyPr/>
                    <a:lstStyle/>
                    <a:p>
                      <a:r>
                        <a:rPr lang="en-GB" dirty="0"/>
                        <a:t>Interpreting results</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02081209"/>
                  </a:ext>
                </a:extLst>
              </a:tr>
              <a:tr h="370840">
                <a:tc>
                  <a:txBody>
                    <a:bodyPr/>
                    <a:lstStyle/>
                    <a:p>
                      <a:r>
                        <a:rPr lang="en-GB" dirty="0"/>
                        <a:t>Writing dissertation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90180341"/>
                  </a:ext>
                </a:extLst>
              </a:tr>
            </a:tbl>
          </a:graphicData>
        </a:graphic>
      </p:graphicFrame>
    </p:spTree>
    <p:extLst>
      <p:ext uri="{BB962C8B-B14F-4D97-AF65-F5344CB8AC3E}">
        <p14:creationId xmlns:p14="http://schemas.microsoft.com/office/powerpoint/2010/main" val="3028769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19CA-6AD0-BB7E-1867-87CBE7A33F17}"/>
              </a:ext>
            </a:extLst>
          </p:cNvPr>
          <p:cNvSpPr>
            <a:spLocks noGrp="1"/>
          </p:cNvSpPr>
          <p:nvPr>
            <p:ph type="title"/>
          </p:nvPr>
        </p:nvSpPr>
        <p:spPr>
          <a:solidFill>
            <a:srgbClr val="002060"/>
          </a:solidFill>
        </p:spPr>
        <p:txBody>
          <a:bodyPr/>
          <a:lstStyle/>
          <a:p>
            <a:r>
              <a:rPr lang="en-GB" dirty="0">
                <a:solidFill>
                  <a:schemeClr val="bg1"/>
                </a:solidFill>
              </a:rPr>
              <a:t>Your responsibilities</a:t>
            </a:r>
          </a:p>
        </p:txBody>
      </p:sp>
      <p:sp>
        <p:nvSpPr>
          <p:cNvPr id="3" name="Content Placeholder 2">
            <a:extLst>
              <a:ext uri="{FF2B5EF4-FFF2-40B4-BE49-F238E27FC236}">
                <a16:creationId xmlns:a16="http://schemas.microsoft.com/office/drawing/2014/main" id="{911B241D-1948-3540-6096-D09FCB1BDBA7}"/>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 What do you think are your responsibilities within the supervision process?</a:t>
            </a:r>
          </a:p>
          <a:p>
            <a:pPr marL="0" indent="0">
              <a:buNone/>
            </a:pPr>
            <a:endParaRPr lang="en-GB" dirty="0"/>
          </a:p>
        </p:txBody>
      </p:sp>
      <p:pic>
        <p:nvPicPr>
          <p:cNvPr id="5" name="Content Placeholder 4">
            <a:extLst>
              <a:ext uri="{FF2B5EF4-FFF2-40B4-BE49-F238E27FC236}">
                <a16:creationId xmlns:a16="http://schemas.microsoft.com/office/drawing/2014/main" id="{0CD7425C-38A3-8813-6339-8C0F46B21456}"/>
              </a:ext>
            </a:extLst>
          </p:cNvPr>
          <p:cNvPicPr>
            <a:picLocks noGrp="1" noChangeAspect="1"/>
          </p:cNvPicPr>
          <p:nvPr>
            <p:ph sz="half" idx="2"/>
          </p:nvPr>
        </p:nvPicPr>
        <p:blipFill>
          <a:blip r:embed="rId3"/>
          <a:stretch>
            <a:fillRect/>
          </a:stretch>
        </p:blipFill>
        <p:spPr>
          <a:xfrm>
            <a:off x="6489246" y="1958968"/>
            <a:ext cx="4859111" cy="3233518"/>
          </a:xfrm>
          <a:prstGeom prst="rect">
            <a:avLst/>
          </a:prstGeom>
        </p:spPr>
      </p:pic>
    </p:spTree>
    <p:extLst>
      <p:ext uri="{BB962C8B-B14F-4D97-AF65-F5344CB8AC3E}">
        <p14:creationId xmlns:p14="http://schemas.microsoft.com/office/powerpoint/2010/main" val="32818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E4BE-0BC8-2AD2-8F07-DC3D54AD5126}"/>
              </a:ext>
            </a:extLst>
          </p:cNvPr>
          <p:cNvSpPr>
            <a:spLocks noGrp="1"/>
          </p:cNvSpPr>
          <p:nvPr>
            <p:ph type="title"/>
          </p:nvPr>
        </p:nvSpPr>
        <p:spPr>
          <a:solidFill>
            <a:srgbClr val="002060"/>
          </a:solidFill>
        </p:spPr>
        <p:txBody>
          <a:bodyPr/>
          <a:lstStyle/>
          <a:p>
            <a:r>
              <a:rPr lang="en-GB" dirty="0">
                <a:solidFill>
                  <a:schemeClr val="bg1"/>
                </a:solidFill>
              </a:rPr>
              <a:t>Student responsibilities include…</a:t>
            </a:r>
          </a:p>
        </p:txBody>
      </p:sp>
      <p:sp>
        <p:nvSpPr>
          <p:cNvPr id="3" name="Content Placeholder 2">
            <a:extLst>
              <a:ext uri="{FF2B5EF4-FFF2-40B4-BE49-F238E27FC236}">
                <a16:creationId xmlns:a16="http://schemas.microsoft.com/office/drawing/2014/main" id="{C997315C-0E55-A926-485D-AC5D6134439F}"/>
              </a:ext>
            </a:extLst>
          </p:cNvPr>
          <p:cNvSpPr>
            <a:spLocks noGrp="1"/>
          </p:cNvSpPr>
          <p:nvPr>
            <p:ph sz="half" idx="1"/>
          </p:nvPr>
        </p:nvSpPr>
        <p:spPr>
          <a:xfrm>
            <a:off x="609600" y="1600201"/>
            <a:ext cx="4408713" cy="3989040"/>
          </a:xfrm>
        </p:spPr>
        <p:txBody>
          <a:bodyPr>
            <a:normAutofit fontScale="85000" lnSpcReduction="20000"/>
          </a:bodyPr>
          <a:lstStyle/>
          <a:p>
            <a:r>
              <a:rPr lang="en-GB" dirty="0"/>
              <a:t>Be familiar with UWTSD dissertation guidelines</a:t>
            </a:r>
          </a:p>
          <a:p>
            <a:r>
              <a:rPr lang="en-GB" dirty="0"/>
              <a:t>Agree a suitable dissertation topic with your supervisor including a time-table of activities</a:t>
            </a:r>
          </a:p>
          <a:p>
            <a:r>
              <a:rPr lang="en-GB" dirty="0"/>
              <a:t>Attend all supervision sessions</a:t>
            </a:r>
          </a:p>
          <a:p>
            <a:r>
              <a:rPr lang="en-GB" dirty="0"/>
              <a:t>Participate in all sessions and come prepared – ask questions, give views, take the lead</a:t>
            </a:r>
          </a:p>
        </p:txBody>
      </p:sp>
      <p:sp>
        <p:nvSpPr>
          <p:cNvPr id="4" name="Content Placeholder 3">
            <a:extLst>
              <a:ext uri="{FF2B5EF4-FFF2-40B4-BE49-F238E27FC236}">
                <a16:creationId xmlns:a16="http://schemas.microsoft.com/office/drawing/2014/main" id="{4FC25A7C-4266-3508-77B0-424E05EF0098}"/>
              </a:ext>
            </a:extLst>
          </p:cNvPr>
          <p:cNvSpPr>
            <a:spLocks noGrp="1"/>
          </p:cNvSpPr>
          <p:nvPr>
            <p:ph sz="half" idx="2"/>
          </p:nvPr>
        </p:nvSpPr>
        <p:spPr>
          <a:xfrm>
            <a:off x="7903028" y="1600201"/>
            <a:ext cx="3679371" cy="3989040"/>
          </a:xfrm>
        </p:spPr>
        <p:txBody>
          <a:bodyPr>
            <a:normAutofit fontScale="85000" lnSpcReduction="20000"/>
          </a:bodyPr>
          <a:lstStyle/>
          <a:p>
            <a:r>
              <a:rPr lang="en-GB" dirty="0"/>
              <a:t>Submit drafts often and against targets for review</a:t>
            </a:r>
          </a:p>
          <a:p>
            <a:r>
              <a:rPr lang="en-GB" dirty="0"/>
              <a:t>Contact your supervisor if you are struggling</a:t>
            </a:r>
          </a:p>
          <a:p>
            <a:r>
              <a:rPr lang="en-GB" dirty="0"/>
              <a:t>Treat your supervisor with respect</a:t>
            </a:r>
          </a:p>
          <a:p>
            <a:r>
              <a:rPr lang="en-GB" dirty="0"/>
              <a:t>Submit final document on time!</a:t>
            </a:r>
          </a:p>
          <a:p>
            <a:endParaRPr lang="en-GB" dirty="0"/>
          </a:p>
        </p:txBody>
      </p:sp>
      <p:pic>
        <p:nvPicPr>
          <p:cNvPr id="5" name="Picture 4">
            <a:extLst>
              <a:ext uri="{FF2B5EF4-FFF2-40B4-BE49-F238E27FC236}">
                <a16:creationId xmlns:a16="http://schemas.microsoft.com/office/drawing/2014/main" id="{C0C01E45-4304-D832-4A23-7E1C9B5E5861}"/>
              </a:ext>
            </a:extLst>
          </p:cNvPr>
          <p:cNvPicPr>
            <a:picLocks noChangeAspect="1"/>
          </p:cNvPicPr>
          <p:nvPr/>
        </p:nvPicPr>
        <p:blipFill>
          <a:blip r:embed="rId3"/>
          <a:stretch>
            <a:fillRect/>
          </a:stretch>
        </p:blipFill>
        <p:spPr>
          <a:xfrm>
            <a:off x="5018313" y="2557462"/>
            <a:ext cx="2619375" cy="1743075"/>
          </a:xfrm>
          <a:prstGeom prst="rect">
            <a:avLst/>
          </a:prstGeom>
        </p:spPr>
      </p:pic>
    </p:spTree>
    <p:extLst>
      <p:ext uri="{BB962C8B-B14F-4D97-AF65-F5344CB8AC3E}">
        <p14:creationId xmlns:p14="http://schemas.microsoft.com/office/powerpoint/2010/main" val="342436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CB6D-6BDE-30E1-A3DB-4031C29EA12F}"/>
              </a:ext>
            </a:extLst>
          </p:cNvPr>
          <p:cNvSpPr>
            <a:spLocks noGrp="1"/>
          </p:cNvSpPr>
          <p:nvPr>
            <p:ph type="title"/>
          </p:nvPr>
        </p:nvSpPr>
        <p:spPr>
          <a:solidFill>
            <a:srgbClr val="002060"/>
          </a:solidFill>
        </p:spPr>
        <p:txBody>
          <a:bodyPr/>
          <a:lstStyle/>
          <a:p>
            <a:r>
              <a:rPr lang="en-GB" dirty="0">
                <a:solidFill>
                  <a:schemeClr val="bg1"/>
                </a:solidFill>
              </a:rPr>
              <a:t>Responsibilities of the supervisor</a:t>
            </a:r>
          </a:p>
        </p:txBody>
      </p:sp>
      <p:sp>
        <p:nvSpPr>
          <p:cNvPr id="3" name="Content Placeholder 2">
            <a:extLst>
              <a:ext uri="{FF2B5EF4-FFF2-40B4-BE49-F238E27FC236}">
                <a16:creationId xmlns:a16="http://schemas.microsoft.com/office/drawing/2014/main" id="{14D11E02-84DB-4CCF-D9EE-3FECF36516F2}"/>
              </a:ext>
            </a:extLst>
          </p:cNvPr>
          <p:cNvSpPr>
            <a:spLocks noGrp="1"/>
          </p:cNvSpPr>
          <p:nvPr>
            <p:ph sz="half" idx="1"/>
          </p:nvPr>
        </p:nvSpPr>
        <p:spPr/>
        <p:txBody>
          <a:bodyPr/>
          <a:lstStyle/>
          <a:p>
            <a:pPr marL="0" indent="0">
              <a:buNone/>
            </a:pPr>
            <a:endParaRPr lang="en-GB" dirty="0"/>
          </a:p>
          <a:p>
            <a:pPr marL="0" indent="0">
              <a:buNone/>
            </a:pPr>
            <a:r>
              <a:rPr lang="en-GB" dirty="0"/>
              <a:t>What do you consider to be the ‘role’ of the dissertation supervisor?</a:t>
            </a:r>
          </a:p>
        </p:txBody>
      </p:sp>
      <p:pic>
        <p:nvPicPr>
          <p:cNvPr id="5" name="Content Placeholder 4">
            <a:extLst>
              <a:ext uri="{FF2B5EF4-FFF2-40B4-BE49-F238E27FC236}">
                <a16:creationId xmlns:a16="http://schemas.microsoft.com/office/drawing/2014/main" id="{BBFBC9AD-1BFF-13A9-09BB-E96510ED3234}"/>
              </a:ext>
            </a:extLst>
          </p:cNvPr>
          <p:cNvPicPr>
            <a:picLocks noGrp="1" noChangeAspect="1"/>
          </p:cNvPicPr>
          <p:nvPr>
            <p:ph sz="half" idx="2"/>
          </p:nvPr>
        </p:nvPicPr>
        <p:blipFill>
          <a:blip r:embed="rId3"/>
          <a:stretch>
            <a:fillRect/>
          </a:stretch>
        </p:blipFill>
        <p:spPr>
          <a:xfrm>
            <a:off x="5037039" y="2990056"/>
            <a:ext cx="6545361" cy="2104458"/>
          </a:xfrm>
          <a:prstGeom prst="rect">
            <a:avLst/>
          </a:prstGeom>
        </p:spPr>
      </p:pic>
    </p:spTree>
    <p:extLst>
      <p:ext uri="{BB962C8B-B14F-4D97-AF65-F5344CB8AC3E}">
        <p14:creationId xmlns:p14="http://schemas.microsoft.com/office/powerpoint/2010/main" val="299408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22A-4E00-B736-C0D6-E64FFE6A06B3}"/>
              </a:ext>
            </a:extLst>
          </p:cNvPr>
          <p:cNvSpPr>
            <a:spLocks noGrp="1"/>
          </p:cNvSpPr>
          <p:nvPr>
            <p:ph type="title"/>
          </p:nvPr>
        </p:nvSpPr>
        <p:spPr>
          <a:solidFill>
            <a:srgbClr val="002060"/>
          </a:solidFill>
        </p:spPr>
        <p:txBody>
          <a:bodyPr/>
          <a:lstStyle/>
          <a:p>
            <a:r>
              <a:rPr lang="en-GB" dirty="0">
                <a:solidFill>
                  <a:schemeClr val="bg1"/>
                </a:solidFill>
              </a:rPr>
              <a:t>Responsibilities of supervisor</a:t>
            </a:r>
          </a:p>
        </p:txBody>
      </p:sp>
      <p:pic>
        <p:nvPicPr>
          <p:cNvPr id="5" name="Content Placeholder 4">
            <a:extLst>
              <a:ext uri="{FF2B5EF4-FFF2-40B4-BE49-F238E27FC236}">
                <a16:creationId xmlns:a16="http://schemas.microsoft.com/office/drawing/2014/main" id="{38056F52-606E-1C92-3984-43E7F40DFE2A}"/>
              </a:ext>
            </a:extLst>
          </p:cNvPr>
          <p:cNvPicPr>
            <a:picLocks noGrp="1" noChangeAspect="1"/>
          </p:cNvPicPr>
          <p:nvPr>
            <p:ph sz="half" idx="1"/>
          </p:nvPr>
        </p:nvPicPr>
        <p:blipFill>
          <a:blip r:embed="rId3"/>
          <a:stretch>
            <a:fillRect/>
          </a:stretch>
        </p:blipFill>
        <p:spPr>
          <a:xfrm>
            <a:off x="979941" y="2155419"/>
            <a:ext cx="3510417" cy="2336023"/>
          </a:xfrm>
          <a:prstGeom prst="rect">
            <a:avLst/>
          </a:prstGeom>
        </p:spPr>
      </p:pic>
      <p:sp>
        <p:nvSpPr>
          <p:cNvPr id="4" name="Content Placeholder 3">
            <a:extLst>
              <a:ext uri="{FF2B5EF4-FFF2-40B4-BE49-F238E27FC236}">
                <a16:creationId xmlns:a16="http://schemas.microsoft.com/office/drawing/2014/main" id="{341A6C81-2EC4-3887-5D11-5138F28B3ABF}"/>
              </a:ext>
            </a:extLst>
          </p:cNvPr>
          <p:cNvSpPr>
            <a:spLocks noGrp="1"/>
          </p:cNvSpPr>
          <p:nvPr>
            <p:ph sz="half" idx="2"/>
          </p:nvPr>
        </p:nvSpPr>
        <p:spPr/>
        <p:txBody>
          <a:bodyPr>
            <a:normAutofit fontScale="85000" lnSpcReduction="10000"/>
          </a:bodyPr>
          <a:lstStyle/>
          <a:p>
            <a:r>
              <a:rPr lang="en-GB" dirty="0"/>
              <a:t>Offer advice on topic, objectives &amp; timeline</a:t>
            </a:r>
          </a:p>
          <a:p>
            <a:r>
              <a:rPr lang="en-GB" dirty="0"/>
              <a:t>Guidance on standard of work</a:t>
            </a:r>
          </a:p>
          <a:p>
            <a:r>
              <a:rPr lang="en-GB" dirty="0"/>
              <a:t>Meet regularly &amp; provide feedback</a:t>
            </a:r>
          </a:p>
          <a:p>
            <a:r>
              <a:rPr lang="en-GB" dirty="0"/>
              <a:t>Respond to queries </a:t>
            </a:r>
          </a:p>
          <a:p>
            <a:r>
              <a:rPr lang="en-GB" dirty="0"/>
              <a:t>Step in when work not up to standard</a:t>
            </a:r>
          </a:p>
          <a:p>
            <a:r>
              <a:rPr lang="en-GB" dirty="0"/>
              <a:t>Offer advice/signpost when struggling</a:t>
            </a:r>
          </a:p>
          <a:p>
            <a:r>
              <a:rPr lang="en-GB" dirty="0"/>
              <a:t>Be fair and respectful</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93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2C71-7037-02C2-EFCD-C23D787D5CF0}"/>
              </a:ext>
            </a:extLst>
          </p:cNvPr>
          <p:cNvSpPr>
            <a:spLocks noGrp="1"/>
          </p:cNvSpPr>
          <p:nvPr>
            <p:ph type="title"/>
          </p:nvPr>
        </p:nvSpPr>
        <p:spPr>
          <a:solidFill>
            <a:srgbClr val="002060"/>
          </a:solidFill>
        </p:spPr>
        <p:txBody>
          <a:bodyPr>
            <a:normAutofit fontScale="90000"/>
          </a:bodyPr>
          <a:lstStyle/>
          <a:p>
            <a:r>
              <a:rPr lang="en-GB" dirty="0">
                <a:solidFill>
                  <a:schemeClr val="bg1"/>
                </a:solidFill>
              </a:rPr>
              <a:t>Making the most of the supervision session..</a:t>
            </a:r>
          </a:p>
        </p:txBody>
      </p:sp>
      <p:sp>
        <p:nvSpPr>
          <p:cNvPr id="3" name="Content Placeholder 2">
            <a:extLst>
              <a:ext uri="{FF2B5EF4-FFF2-40B4-BE49-F238E27FC236}">
                <a16:creationId xmlns:a16="http://schemas.microsoft.com/office/drawing/2014/main" id="{FB7C9D69-111E-7805-65C6-872CC9AC5D2E}"/>
              </a:ext>
            </a:extLst>
          </p:cNvPr>
          <p:cNvSpPr>
            <a:spLocks noGrp="1"/>
          </p:cNvSpPr>
          <p:nvPr>
            <p:ph sz="half" idx="1"/>
          </p:nvPr>
        </p:nvSpPr>
        <p:spPr/>
        <p:txBody>
          <a:bodyPr/>
          <a:lstStyle/>
          <a:p>
            <a:r>
              <a:rPr lang="en-GB" dirty="0"/>
              <a:t>Punctual</a:t>
            </a:r>
          </a:p>
          <a:p>
            <a:r>
              <a:rPr lang="en-GB" dirty="0"/>
              <a:t>Be prepared</a:t>
            </a:r>
          </a:p>
          <a:p>
            <a:r>
              <a:rPr lang="en-GB" dirty="0"/>
              <a:t>Send work in advance if relevant</a:t>
            </a:r>
          </a:p>
          <a:p>
            <a:r>
              <a:rPr lang="en-GB" dirty="0"/>
              <a:t>Engage in process</a:t>
            </a:r>
          </a:p>
          <a:p>
            <a:endParaRPr lang="en-GB" dirty="0">
              <a:solidFill>
                <a:srgbClr val="FF0000"/>
              </a:solidFill>
            </a:endParaRPr>
          </a:p>
          <a:p>
            <a:pPr marL="0" indent="0" algn="ctr">
              <a:buNone/>
            </a:pPr>
            <a:r>
              <a:rPr lang="en-GB" i="1" dirty="0">
                <a:solidFill>
                  <a:srgbClr val="FF0000"/>
                </a:solidFill>
              </a:rPr>
              <a:t>NB: You will only get out of it what you put into it</a:t>
            </a:r>
          </a:p>
        </p:txBody>
      </p:sp>
      <p:pic>
        <p:nvPicPr>
          <p:cNvPr id="5" name="Content Placeholder 4">
            <a:extLst>
              <a:ext uri="{FF2B5EF4-FFF2-40B4-BE49-F238E27FC236}">
                <a16:creationId xmlns:a16="http://schemas.microsoft.com/office/drawing/2014/main" id="{7A2EA24F-FFB4-E6F7-7F48-4F783FA73F1B}"/>
              </a:ext>
            </a:extLst>
          </p:cNvPr>
          <p:cNvPicPr>
            <a:picLocks noGrp="1" noChangeAspect="1"/>
          </p:cNvPicPr>
          <p:nvPr>
            <p:ph sz="half" idx="2"/>
          </p:nvPr>
        </p:nvPicPr>
        <p:blipFill>
          <a:blip r:embed="rId3"/>
          <a:stretch>
            <a:fillRect/>
          </a:stretch>
        </p:blipFill>
        <p:spPr>
          <a:xfrm>
            <a:off x="6241264" y="2073729"/>
            <a:ext cx="5365102" cy="3004457"/>
          </a:xfrm>
          <a:prstGeom prst="rect">
            <a:avLst/>
          </a:prstGeom>
        </p:spPr>
      </p:pic>
    </p:spTree>
    <p:extLst>
      <p:ext uri="{BB962C8B-B14F-4D97-AF65-F5344CB8AC3E}">
        <p14:creationId xmlns:p14="http://schemas.microsoft.com/office/powerpoint/2010/main" val="16745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D141-3B25-C8B6-ABEB-B74B9D5E8E18}"/>
              </a:ext>
            </a:extLst>
          </p:cNvPr>
          <p:cNvSpPr>
            <a:spLocks noGrp="1"/>
          </p:cNvSpPr>
          <p:nvPr>
            <p:ph type="title"/>
          </p:nvPr>
        </p:nvSpPr>
        <p:spPr>
          <a:solidFill>
            <a:srgbClr val="002060"/>
          </a:solidFill>
        </p:spPr>
        <p:txBody>
          <a:bodyPr/>
          <a:lstStyle/>
          <a:p>
            <a:r>
              <a:rPr lang="en-GB" dirty="0">
                <a:solidFill>
                  <a:schemeClr val="bg1"/>
                </a:solidFill>
              </a:rPr>
              <a:t>Record Keeping</a:t>
            </a:r>
          </a:p>
        </p:txBody>
      </p:sp>
      <p:pic>
        <p:nvPicPr>
          <p:cNvPr id="5" name="Content Placeholder 4">
            <a:extLst>
              <a:ext uri="{FF2B5EF4-FFF2-40B4-BE49-F238E27FC236}">
                <a16:creationId xmlns:a16="http://schemas.microsoft.com/office/drawing/2014/main" id="{4D6A1823-4B1F-FCA7-F1EF-C34C0FEB0413}"/>
              </a:ext>
            </a:extLst>
          </p:cNvPr>
          <p:cNvPicPr>
            <a:picLocks noGrp="1" noChangeAspect="1"/>
          </p:cNvPicPr>
          <p:nvPr>
            <p:ph sz="half" idx="1"/>
          </p:nvPr>
        </p:nvPicPr>
        <p:blipFill>
          <a:blip r:embed="rId2"/>
          <a:stretch>
            <a:fillRect/>
          </a:stretch>
        </p:blipFill>
        <p:spPr>
          <a:xfrm>
            <a:off x="609600" y="1853514"/>
            <a:ext cx="5367005" cy="3494345"/>
          </a:xfrm>
          <a:prstGeom prst="rect">
            <a:avLst/>
          </a:prstGeom>
        </p:spPr>
      </p:pic>
      <p:sp>
        <p:nvSpPr>
          <p:cNvPr id="4" name="Content Placeholder 3">
            <a:extLst>
              <a:ext uri="{FF2B5EF4-FFF2-40B4-BE49-F238E27FC236}">
                <a16:creationId xmlns:a16="http://schemas.microsoft.com/office/drawing/2014/main" id="{8C458A92-590E-B4CA-227C-456BA790A059}"/>
              </a:ext>
            </a:extLst>
          </p:cNvPr>
          <p:cNvSpPr>
            <a:spLocks noGrp="1"/>
          </p:cNvSpPr>
          <p:nvPr>
            <p:ph sz="half" idx="2"/>
          </p:nvPr>
        </p:nvSpPr>
        <p:spPr/>
        <p:txBody>
          <a:bodyPr/>
          <a:lstStyle/>
          <a:p>
            <a:r>
              <a:rPr lang="en-GB" dirty="0"/>
              <a:t>Diarise meetings</a:t>
            </a:r>
          </a:p>
          <a:p>
            <a:r>
              <a:rPr lang="en-GB" dirty="0"/>
              <a:t>Keep a record of:</a:t>
            </a:r>
          </a:p>
          <a:p>
            <a:pPr lvl="1"/>
            <a:r>
              <a:rPr lang="en-GB" dirty="0"/>
              <a:t>Meeting outcomes</a:t>
            </a:r>
          </a:p>
          <a:p>
            <a:pPr lvl="1"/>
            <a:r>
              <a:rPr lang="en-GB" dirty="0"/>
              <a:t>Tasks</a:t>
            </a:r>
          </a:p>
          <a:p>
            <a:pPr lvl="1"/>
            <a:r>
              <a:rPr lang="en-GB" dirty="0"/>
              <a:t>Dates</a:t>
            </a:r>
          </a:p>
          <a:p>
            <a:pPr marL="457200" lvl="1" indent="0">
              <a:buNone/>
            </a:pPr>
            <a:endParaRPr lang="en-GB" dirty="0"/>
          </a:p>
          <a:p>
            <a:pPr marL="457200" lvl="1" indent="0">
              <a:buNone/>
            </a:pPr>
            <a:endParaRPr lang="en-GB" dirty="0"/>
          </a:p>
          <a:p>
            <a:endParaRPr lang="en-GB" dirty="0"/>
          </a:p>
          <a:p>
            <a:endParaRPr lang="en-GB" dirty="0"/>
          </a:p>
        </p:txBody>
      </p:sp>
    </p:spTree>
    <p:extLst>
      <p:ext uri="{BB962C8B-B14F-4D97-AF65-F5344CB8AC3E}">
        <p14:creationId xmlns:p14="http://schemas.microsoft.com/office/powerpoint/2010/main" val="10285536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10000"/>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a:solidFill>
                  <a:srgbClr val="0070C0"/>
                </a:solidFill>
              </a:rPr>
              <a:t>Ymgyfarwyddo a chynnwys y templed y </a:t>
            </a:r>
            <a:r>
              <a:rPr lang="en-GB" dirty="0" err="1">
                <a:solidFill>
                  <a:srgbClr val="0070C0"/>
                </a:solidFill>
              </a:rPr>
              <a:t>cynnig</a:t>
            </a: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fontScale="92500" lnSpcReduction="10000"/>
          </a:bodyPr>
          <a:lstStyle/>
          <a:p>
            <a:r>
              <a:rPr lang="en-GB" dirty="0"/>
              <a:t>Recap on the requirements of the dissertation proposal</a:t>
            </a:r>
          </a:p>
          <a:p>
            <a:r>
              <a:rPr lang="en-GB" dirty="0"/>
              <a:t>Familiarise yourself with the contents of the proposal template and ethics form</a:t>
            </a:r>
          </a:p>
          <a:p>
            <a:r>
              <a:rPr lang="en-GB" dirty="0"/>
              <a:t>Outline the provision of supervision</a:t>
            </a:r>
          </a:p>
          <a:p>
            <a:r>
              <a:rPr lang="en-GB" dirty="0"/>
              <a:t>Explain your roles and responsibilities within supervision</a:t>
            </a:r>
          </a:p>
        </p:txBody>
      </p:sp>
    </p:spTree>
    <p:extLst>
      <p:ext uri="{BB962C8B-B14F-4D97-AF65-F5344CB8AC3E}">
        <p14:creationId xmlns:p14="http://schemas.microsoft.com/office/powerpoint/2010/main" val="27102591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Content Placeholder 5">
            <a:extLst>
              <a:ext uri="{FF2B5EF4-FFF2-40B4-BE49-F238E27FC236}">
                <a16:creationId xmlns:a16="http://schemas.microsoft.com/office/drawing/2014/main" id="{A80AEEA6-20DB-4304-28D0-7D647FED030D}"/>
              </a:ext>
            </a:extLst>
          </p:cNvPr>
          <p:cNvPicPr>
            <a:picLocks noGrp="1" noChangeAspect="1"/>
          </p:cNvPicPr>
          <p:nvPr>
            <p:ph idx="1"/>
          </p:nvPr>
        </p:nvPicPr>
        <p:blipFill>
          <a:blip r:embed="rId3"/>
          <a:stretch>
            <a:fillRect/>
          </a:stretch>
        </p:blipFill>
        <p:spPr>
          <a:xfrm>
            <a:off x="3547630" y="1659057"/>
            <a:ext cx="5430116" cy="3539886"/>
          </a:xfrm>
          <a:prstGeom prst="rect">
            <a:avLst/>
          </a:prstGeom>
        </p:spPr>
      </p:pic>
    </p:spTree>
    <p:extLst>
      <p:ext uri="{BB962C8B-B14F-4D97-AF65-F5344CB8AC3E}">
        <p14:creationId xmlns:p14="http://schemas.microsoft.com/office/powerpoint/2010/main" val="345991943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3586</Words>
  <Application>Microsoft Office PowerPoint</Application>
  <PresentationFormat>Widescreen</PresentationFormat>
  <Paragraphs>511</Paragraphs>
  <Slides>38</Slides>
  <Notes>36</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Theme1.thmx first page pp</vt:lpstr>
      <vt:lpstr>PowerPoint Presentation</vt:lpstr>
      <vt:lpstr>Deilliannau Dysgu    Learning outcomes</vt:lpstr>
      <vt:lpstr>Re-cap</vt:lpstr>
      <vt:lpstr>Y dogfen cynnig  The Proposal Document</vt:lpstr>
      <vt:lpstr>The Proposal Document</vt:lpstr>
      <vt:lpstr>Dissertation Proposal -  The Title</vt:lpstr>
      <vt:lpstr>What your research title should be…</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Aim &amp; Objectives - Example</vt:lpstr>
      <vt:lpstr>Top tip - Objectives</vt:lpstr>
      <vt:lpstr>Dissertation proposal – Research methods</vt:lpstr>
      <vt:lpstr>Research methods</vt:lpstr>
      <vt:lpstr> Timeline – How long will it take?</vt:lpstr>
      <vt:lpstr>Dissertation Proposal - Ethics</vt:lpstr>
      <vt:lpstr>Research Ethics – Core Principles</vt:lpstr>
      <vt:lpstr>Ethics Form</vt:lpstr>
      <vt:lpstr>Ethics &amp; Proposal forms</vt:lpstr>
      <vt:lpstr>Dissertation Proposal - Submission</vt:lpstr>
      <vt:lpstr>Cwestyniau/Questions?</vt:lpstr>
      <vt:lpstr>Dissertation Supervision</vt:lpstr>
      <vt:lpstr>‘Dissertation supervision’</vt:lpstr>
      <vt:lpstr>‘Dissertation supervisor’</vt:lpstr>
      <vt:lpstr>Dissertation support – allocated time</vt:lpstr>
      <vt:lpstr>Breakdown of ‘supervision’</vt:lpstr>
      <vt:lpstr>Boundaries: student v supervisor</vt:lpstr>
      <vt:lpstr>Your responsibilities</vt:lpstr>
      <vt:lpstr>Student responsibilities include…</vt:lpstr>
      <vt:lpstr>Responsibilities of the supervisor</vt:lpstr>
      <vt:lpstr>Responsibilities of supervisor</vt:lpstr>
      <vt:lpstr>Making the most of the supervision session..</vt:lpstr>
      <vt:lpstr>Record Keeping</vt:lpstr>
      <vt:lpstr>Deilliannau Dysgu    Learning outcomes</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269</cp:revision>
  <cp:lastPrinted>2022-03-01T12:52:44Z</cp:lastPrinted>
  <dcterms:created xsi:type="dcterms:W3CDTF">2021-10-13T07:56:41Z</dcterms:created>
  <dcterms:modified xsi:type="dcterms:W3CDTF">2024-11-21T13:09:17Z</dcterms:modified>
</cp:coreProperties>
</file>