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6"/>
  </p:notesMasterIdLst>
  <p:sldIdLst>
    <p:sldId id="256" r:id="rId2"/>
    <p:sldId id="257" r:id="rId3"/>
    <p:sldId id="258" r:id="rId4"/>
    <p:sldId id="302" r:id="rId5"/>
    <p:sldId id="260" r:id="rId6"/>
    <p:sldId id="261" r:id="rId7"/>
    <p:sldId id="259" r:id="rId8"/>
    <p:sldId id="262" r:id="rId9"/>
    <p:sldId id="263" r:id="rId10"/>
    <p:sldId id="264" r:id="rId11"/>
    <p:sldId id="265" r:id="rId12"/>
    <p:sldId id="266" r:id="rId13"/>
    <p:sldId id="268" r:id="rId14"/>
    <p:sldId id="269" r:id="rId15"/>
    <p:sldId id="267" r:id="rId16"/>
    <p:sldId id="270" r:id="rId17"/>
    <p:sldId id="274" r:id="rId18"/>
    <p:sldId id="271" r:id="rId19"/>
    <p:sldId id="272" r:id="rId20"/>
    <p:sldId id="273" r:id="rId21"/>
    <p:sldId id="275" r:id="rId22"/>
    <p:sldId id="276" r:id="rId23"/>
    <p:sldId id="277" r:id="rId24"/>
    <p:sldId id="303" r:id="rId25"/>
    <p:sldId id="278" r:id="rId26"/>
    <p:sldId id="279" r:id="rId27"/>
    <p:sldId id="280" r:id="rId28"/>
    <p:sldId id="281" r:id="rId29"/>
    <p:sldId id="282" r:id="rId30"/>
    <p:sldId id="283" r:id="rId31"/>
    <p:sldId id="284" r:id="rId32"/>
    <p:sldId id="285" r:id="rId33"/>
    <p:sldId id="286" r:id="rId34"/>
    <p:sldId id="287" r:id="rId35"/>
    <p:sldId id="289" r:id="rId36"/>
    <p:sldId id="288" r:id="rId37"/>
    <p:sldId id="290" r:id="rId38"/>
    <p:sldId id="291" r:id="rId39"/>
    <p:sldId id="292" r:id="rId40"/>
    <p:sldId id="293" r:id="rId41"/>
    <p:sldId id="294" r:id="rId42"/>
    <p:sldId id="295" r:id="rId43"/>
    <p:sldId id="296" r:id="rId44"/>
    <p:sldId id="304"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6039" autoAdjust="0"/>
    <p:restoredTop sz="94660"/>
  </p:normalViewPr>
  <p:slideViewPr>
    <p:cSldViewPr>
      <p:cViewPr varScale="1">
        <p:scale>
          <a:sx n="92" d="100"/>
          <a:sy n="92" d="100"/>
        </p:scale>
        <p:origin x="33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EC4A9E-AE7E-4D9B-8B34-0DA4F1AB9174}" type="datetimeFigureOut">
              <a:rPr lang="en-GB" smtClean="0"/>
              <a:pPr/>
              <a:t>02/02/2018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E039FA-51B7-4EDD-88CB-54B95088B945}" type="slidenum">
              <a:rPr lang="en-GB" smtClean="0"/>
              <a:pPr/>
              <a:t>‹#›</a:t>
            </a:fld>
            <a:endParaRPr lang="en-GB"/>
          </a:p>
        </p:txBody>
      </p:sp>
    </p:spTree>
    <p:extLst>
      <p:ext uri="{BB962C8B-B14F-4D97-AF65-F5344CB8AC3E}">
        <p14:creationId xmlns:p14="http://schemas.microsoft.com/office/powerpoint/2010/main" val="3578362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Alexander was going to be outflanked,</a:t>
            </a:r>
            <a:r>
              <a:rPr lang="en-GB" baseline="0" dirty="0" smtClean="0"/>
              <a:t> and knew it. There were no mountains to protect him as at Issus and no sea. Persian line overlapped his by nearly a mile. Special variations on his normal battle lines. </a:t>
            </a:r>
            <a:r>
              <a:rPr lang="en-GB" baseline="0" dirty="0" err="1" smtClean="0"/>
              <a:t>Mercs</a:t>
            </a:r>
            <a:r>
              <a:rPr lang="en-GB" baseline="0" dirty="0" smtClean="0"/>
              <a:t> on right wing, masked with cavalry. Both wings of the battle line go back at 45 degree angles, league infantry and rest of </a:t>
            </a:r>
            <a:r>
              <a:rPr lang="en-GB" baseline="0" dirty="0" err="1" smtClean="0"/>
              <a:t>mercs</a:t>
            </a:r>
            <a:r>
              <a:rPr lang="en-GB" baseline="0" dirty="0" smtClean="0"/>
              <a:t> in rear</a:t>
            </a:r>
          </a:p>
          <a:p>
            <a:r>
              <a:rPr lang="en-GB" baseline="0" dirty="0" smtClean="0"/>
              <a:t>This plan is essentially reused by Marlborough at </a:t>
            </a:r>
            <a:r>
              <a:rPr lang="en-GB" baseline="0" dirty="0" err="1" smtClean="0"/>
              <a:t>Benheim</a:t>
            </a:r>
            <a:r>
              <a:rPr lang="en-GB" baseline="0" dirty="0" smtClean="0"/>
              <a:t> and Napoleon at Austerlitz</a:t>
            </a:r>
          </a:p>
          <a:p>
            <a:r>
              <a:rPr lang="en-GB" baseline="0" dirty="0" smtClean="0"/>
              <a:t>Plan – draw cavalry to the flanks as much as possible. When flanks are fully committed, he strikes at the centre</a:t>
            </a:r>
          </a:p>
          <a:p>
            <a:r>
              <a:rPr lang="en-GB" baseline="0" dirty="0" smtClean="0"/>
              <a:t>All timing: Darius has to move first, Alexander has to strike at the right moment, he moves too quickly he is stopped, too slowly his wings collapse</a:t>
            </a:r>
            <a:endParaRPr lang="en-GB" dirty="0"/>
          </a:p>
        </p:txBody>
      </p:sp>
      <p:sp>
        <p:nvSpPr>
          <p:cNvPr id="4" name="Slide Number Placeholder 3"/>
          <p:cNvSpPr>
            <a:spLocks noGrp="1"/>
          </p:cNvSpPr>
          <p:nvPr>
            <p:ph type="sldNum" sz="quarter" idx="10"/>
          </p:nvPr>
        </p:nvSpPr>
        <p:spPr/>
        <p:txBody>
          <a:bodyPr/>
          <a:lstStyle/>
          <a:p>
            <a:fld id="{2BE039FA-51B7-4EDD-88CB-54B95088B945}" type="slidenum">
              <a:rPr lang="en-GB" smtClean="0"/>
              <a:pPr/>
              <a:t>10</a:t>
            </a:fld>
            <a:endParaRPr lang="en-GB"/>
          </a:p>
        </p:txBody>
      </p:sp>
    </p:spTree>
    <p:extLst>
      <p:ext uri="{BB962C8B-B14F-4D97-AF65-F5344CB8AC3E}">
        <p14:creationId xmlns:p14="http://schemas.microsoft.com/office/powerpoint/2010/main" val="3459403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By the </a:t>
            </a:r>
            <a:r>
              <a:rPr lang="en-GB" dirty="0" err="1" smtClean="0"/>
              <a:t>Sassanian</a:t>
            </a:r>
            <a:r>
              <a:rPr lang="en-GB" baseline="0" dirty="0" smtClean="0"/>
              <a:t> period Alexander is presented as the destroyer of the faith, interestingly this helps him come to be presented as a follower of the faith in the Islamic forces that overthrew the </a:t>
            </a:r>
            <a:r>
              <a:rPr lang="en-GB" baseline="0" dirty="0" err="1" smtClean="0"/>
              <a:t>Sassanians</a:t>
            </a:r>
            <a:endParaRPr lang="en-GB" dirty="0"/>
          </a:p>
        </p:txBody>
      </p:sp>
      <p:sp>
        <p:nvSpPr>
          <p:cNvPr id="4" name="Slide Number Placeholder 3"/>
          <p:cNvSpPr>
            <a:spLocks noGrp="1"/>
          </p:cNvSpPr>
          <p:nvPr>
            <p:ph type="sldNum" sz="quarter" idx="10"/>
          </p:nvPr>
        </p:nvSpPr>
        <p:spPr/>
        <p:txBody>
          <a:bodyPr/>
          <a:lstStyle/>
          <a:p>
            <a:fld id="{2BE039FA-51B7-4EDD-88CB-54B95088B945}" type="slidenum">
              <a:rPr lang="en-GB" smtClean="0"/>
              <a:pPr/>
              <a:t>12</a:t>
            </a:fld>
            <a:endParaRPr lang="en-GB"/>
          </a:p>
        </p:txBody>
      </p:sp>
    </p:spTree>
    <p:extLst>
      <p:ext uri="{BB962C8B-B14F-4D97-AF65-F5344CB8AC3E}">
        <p14:creationId xmlns:p14="http://schemas.microsoft.com/office/powerpoint/2010/main" val="1911516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Alexander spends a month in the city,</a:t>
            </a:r>
            <a:r>
              <a:rPr lang="en-GB" baseline="0" dirty="0" smtClean="0"/>
              <a:t> giving troops a rest</a:t>
            </a:r>
            <a:endParaRPr lang="en-GB" dirty="0"/>
          </a:p>
        </p:txBody>
      </p:sp>
      <p:sp>
        <p:nvSpPr>
          <p:cNvPr id="4" name="Slide Number Placeholder 3"/>
          <p:cNvSpPr>
            <a:spLocks noGrp="1"/>
          </p:cNvSpPr>
          <p:nvPr>
            <p:ph type="sldNum" sz="quarter" idx="10"/>
          </p:nvPr>
        </p:nvSpPr>
        <p:spPr/>
        <p:txBody>
          <a:bodyPr/>
          <a:lstStyle/>
          <a:p>
            <a:fld id="{2BE039FA-51B7-4EDD-88CB-54B95088B945}" type="slidenum">
              <a:rPr lang="en-GB" smtClean="0"/>
              <a:pPr/>
              <a:t>13</a:t>
            </a:fld>
            <a:endParaRPr lang="en-GB"/>
          </a:p>
        </p:txBody>
      </p:sp>
    </p:spTree>
    <p:extLst>
      <p:ext uri="{BB962C8B-B14F-4D97-AF65-F5344CB8AC3E}">
        <p14:creationId xmlns:p14="http://schemas.microsoft.com/office/powerpoint/2010/main" val="2225938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5A7E7584-0468-4130-983F-29FCD771000D}" type="datetimeFigureOut">
              <a:rPr lang="en-GB" smtClean="0"/>
              <a:pPr/>
              <a:t>02/02/2018</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5874439F-55B1-4527-923D-9FEEF21BC5A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A7E7584-0468-4130-983F-29FCD771000D}" type="datetimeFigureOut">
              <a:rPr lang="en-GB" smtClean="0"/>
              <a:pPr/>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874439F-55B1-4527-923D-9FEEF21BC5A9}"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5A7E7584-0468-4130-983F-29FCD771000D}" type="datetimeFigureOut">
              <a:rPr lang="en-GB" smtClean="0"/>
              <a:pPr/>
              <a:t>02/02/2018</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5874439F-55B1-4527-923D-9FEEF21BC5A9}"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5A7E7584-0468-4130-983F-29FCD771000D}" type="datetimeFigureOut">
              <a:rPr lang="en-GB" smtClean="0"/>
              <a:pPr/>
              <a:t>02/02/2018</a:t>
            </a:fld>
            <a:endParaRPr lang="en-GB"/>
          </a:p>
        </p:txBody>
      </p:sp>
      <p:sp>
        <p:nvSpPr>
          <p:cNvPr id="10" name="Slide Number Placeholder 9"/>
          <p:cNvSpPr>
            <a:spLocks noGrp="1"/>
          </p:cNvSpPr>
          <p:nvPr>
            <p:ph type="sldNum" sz="quarter" idx="16"/>
          </p:nvPr>
        </p:nvSpPr>
        <p:spPr/>
        <p:txBody>
          <a:bodyPr rtlCol="0"/>
          <a:lstStyle/>
          <a:p>
            <a:fld id="{5874439F-55B1-4527-923D-9FEEF21BC5A9}"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5A7E7584-0468-4130-983F-29FCD771000D}" type="datetimeFigureOut">
              <a:rPr lang="en-GB" smtClean="0"/>
              <a:pPr/>
              <a:t>02/02/2018</a:t>
            </a:fld>
            <a:endParaRPr lang="en-GB"/>
          </a:p>
        </p:txBody>
      </p:sp>
      <p:sp>
        <p:nvSpPr>
          <p:cNvPr id="12" name="Slide Number Placeholder 11"/>
          <p:cNvSpPr>
            <a:spLocks noGrp="1"/>
          </p:cNvSpPr>
          <p:nvPr>
            <p:ph type="sldNum" sz="quarter" idx="16"/>
          </p:nvPr>
        </p:nvSpPr>
        <p:spPr/>
        <p:txBody>
          <a:bodyPr rtlCol="0"/>
          <a:lstStyle/>
          <a:p>
            <a:fld id="{5874439F-55B1-4527-923D-9FEEF21BC5A9}"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A7E7584-0468-4130-983F-29FCD771000D}" type="datetimeFigureOut">
              <a:rPr lang="en-GB" smtClean="0"/>
              <a:pPr/>
              <a:t>02/02/2018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5874439F-55B1-4527-923D-9FEEF21BC5A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7E7584-0468-4130-983F-29FCD771000D}" type="datetimeFigureOut">
              <a:rPr lang="en-GB" smtClean="0"/>
              <a:pPr/>
              <a:t>02/02/2018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5874439F-55B1-4527-923D-9FEEF21BC5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A7E7584-0468-4130-983F-29FCD771000D}" type="datetimeFigureOut">
              <a:rPr lang="en-GB" smtClean="0"/>
              <a:pPr/>
              <a:t>02/02/2018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5874439F-55B1-4527-923D-9FEEF21BC5A9}"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5A7E7584-0468-4130-983F-29FCD771000D}" type="datetimeFigureOut">
              <a:rPr lang="en-GB" smtClean="0"/>
              <a:pPr/>
              <a:t>02/02/2018</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5874439F-55B1-4527-923D-9FEEF21BC5A9}"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A7E7584-0468-4130-983F-29FCD771000D}" type="datetimeFigureOut">
              <a:rPr lang="en-GB" smtClean="0"/>
              <a:pPr/>
              <a:t>02/02/2018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74439F-55B1-4527-923D-9FEEF21BC5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5A7E7584-0468-4130-983F-29FCD771000D}" type="datetimeFigureOut">
              <a:rPr lang="en-GB" smtClean="0"/>
              <a:pPr/>
              <a:t>02/02/2018</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5874439F-55B1-4527-923D-9FEEF21BC5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5A7E7584-0468-4130-983F-29FCD771000D}" type="datetimeFigureOut">
              <a:rPr lang="en-GB" smtClean="0"/>
              <a:pPr/>
              <a:t>02/02/2018</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5874439F-55B1-4527-923D-9FEEF21BC5A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jstor.org/stable/265752" TargetMode="External"/><Relationship Id="rId2" Type="http://schemas.openxmlformats.org/officeDocument/2006/relationships/hyperlink" Target="http://www.jstor.org/stable/28445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Alexander the Great and the Hellenistic World</a:t>
            </a:r>
            <a:endParaRPr lang="en-GB" dirty="0"/>
          </a:p>
        </p:txBody>
      </p:sp>
      <p:sp>
        <p:nvSpPr>
          <p:cNvPr id="3" name="Subtitle 2"/>
          <p:cNvSpPr>
            <a:spLocks noGrp="1"/>
          </p:cNvSpPr>
          <p:nvPr>
            <p:ph type="subTitle" idx="1"/>
          </p:nvPr>
        </p:nvSpPr>
        <p:spPr/>
        <p:txBody>
          <a:bodyPr/>
          <a:lstStyle/>
          <a:p>
            <a:r>
              <a:rPr lang="en-GB" dirty="0" smtClean="0"/>
              <a:t>Lecture 4: </a:t>
            </a:r>
            <a:r>
              <a:rPr lang="en-GB" smtClean="0"/>
              <a:t>From </a:t>
            </a:r>
            <a:r>
              <a:rPr lang="en-GB" smtClean="0"/>
              <a:t>Egypt to </a:t>
            </a:r>
            <a:r>
              <a:rPr lang="en-GB" dirty="0" smtClean="0"/>
              <a:t>Bactria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8229600" cy="1143000"/>
          </a:xfrm>
        </p:spPr>
        <p:txBody>
          <a:bodyPr>
            <a:normAutofit/>
          </a:bodyPr>
          <a:lstStyle/>
          <a:p>
            <a:r>
              <a:rPr lang="en-GB" dirty="0" smtClean="0"/>
              <a:t>Arrangement of Egyptian Affairs</a:t>
            </a:r>
            <a:endParaRPr lang="en-GB" dirty="0"/>
          </a:p>
        </p:txBody>
      </p:sp>
      <p:sp>
        <p:nvSpPr>
          <p:cNvPr id="3" name="Content Placeholder 2"/>
          <p:cNvSpPr>
            <a:spLocks noGrp="1"/>
          </p:cNvSpPr>
          <p:nvPr>
            <p:ph sz="quarter" idx="1"/>
          </p:nvPr>
        </p:nvSpPr>
        <p:spPr>
          <a:xfrm>
            <a:off x="457200" y="1600200"/>
            <a:ext cx="8229600" cy="4997152"/>
          </a:xfrm>
        </p:spPr>
        <p:txBody>
          <a:bodyPr>
            <a:normAutofit fontScale="85000" lnSpcReduction="20000"/>
          </a:bodyPr>
          <a:lstStyle/>
          <a:p>
            <a:r>
              <a:rPr lang="en-GB" dirty="0" smtClean="0"/>
              <a:t>Municipal government – unchanged</a:t>
            </a:r>
          </a:p>
          <a:p>
            <a:r>
              <a:rPr lang="en-GB" dirty="0" smtClean="0"/>
              <a:t>Taxes collected by native officials</a:t>
            </a:r>
          </a:p>
          <a:p>
            <a:r>
              <a:rPr lang="en-GB" dirty="0" smtClean="0"/>
              <a:t>‘</a:t>
            </a:r>
            <a:r>
              <a:rPr lang="en-GB" dirty="0" err="1" smtClean="0"/>
              <a:t>Nomarch</a:t>
            </a:r>
            <a:r>
              <a:rPr lang="en-GB" dirty="0" smtClean="0"/>
              <a:t>’ remains in existence – Upper and Lower Egypt</a:t>
            </a:r>
          </a:p>
          <a:p>
            <a:pPr lvl="1"/>
            <a:r>
              <a:rPr lang="en-GB" dirty="0" smtClean="0"/>
              <a:t>Does not control military or taxes</a:t>
            </a:r>
          </a:p>
          <a:p>
            <a:r>
              <a:rPr lang="en-GB" dirty="0" smtClean="0"/>
              <a:t>Eastern and western frontiers under different military commanders</a:t>
            </a:r>
          </a:p>
          <a:p>
            <a:r>
              <a:rPr lang="en-GB" dirty="0" smtClean="0"/>
              <a:t>Naval squadron – separate commander</a:t>
            </a:r>
          </a:p>
          <a:p>
            <a:r>
              <a:rPr lang="en-GB" dirty="0" err="1" smtClean="0"/>
              <a:t>Cleomenes</a:t>
            </a:r>
            <a:r>
              <a:rPr lang="en-GB" dirty="0" smtClean="0"/>
              <a:t> – one of the military commanders in charge of taxes</a:t>
            </a:r>
          </a:p>
          <a:p>
            <a:r>
              <a:rPr lang="en-GB" dirty="0" err="1" smtClean="0"/>
              <a:t>Cleomenes</a:t>
            </a:r>
            <a:r>
              <a:rPr lang="en-GB" dirty="0" smtClean="0"/>
              <a:t> makes himself satrap effectively, charged with robbery, blackmail etc.</a:t>
            </a:r>
          </a:p>
          <a:p>
            <a:r>
              <a:rPr lang="en-GB" dirty="0" smtClean="0"/>
              <a:t>Only official besides </a:t>
            </a:r>
            <a:r>
              <a:rPr lang="en-GB" dirty="0" err="1" smtClean="0"/>
              <a:t>Antiogonus</a:t>
            </a:r>
            <a:r>
              <a:rPr lang="en-GB" dirty="0" smtClean="0"/>
              <a:t> </a:t>
            </a:r>
            <a:r>
              <a:rPr lang="en-GB" dirty="0" err="1" smtClean="0"/>
              <a:t>Monopthalmus</a:t>
            </a:r>
            <a:r>
              <a:rPr lang="en-GB" dirty="0" smtClean="0"/>
              <a:t> to hold his position during all of Alexander’s reign</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Road to Gaugamela</a:t>
            </a:r>
            <a:endParaRPr lang="en-GB" dirty="0"/>
          </a:p>
        </p:txBody>
      </p:sp>
      <p:sp>
        <p:nvSpPr>
          <p:cNvPr id="3" name="Content Placeholder 2"/>
          <p:cNvSpPr>
            <a:spLocks noGrp="1"/>
          </p:cNvSpPr>
          <p:nvPr>
            <p:ph sz="quarter" idx="1"/>
          </p:nvPr>
        </p:nvSpPr>
        <p:spPr/>
        <p:txBody>
          <a:bodyPr/>
          <a:lstStyle/>
          <a:p>
            <a:r>
              <a:rPr lang="en-GB" dirty="0" smtClean="0"/>
              <a:t>Back to Tyre</a:t>
            </a:r>
          </a:p>
          <a:p>
            <a:r>
              <a:rPr lang="en-GB" dirty="0" smtClean="0"/>
              <a:t>Heads towards Babylon</a:t>
            </a:r>
          </a:p>
          <a:p>
            <a:r>
              <a:rPr lang="en-GB" dirty="0" smtClean="0"/>
              <a:t>Darius plans for battle at Cunaxa</a:t>
            </a:r>
          </a:p>
          <a:p>
            <a:pPr lvl="1"/>
            <a:r>
              <a:rPr lang="en-GB" dirty="0" smtClean="0"/>
              <a:t>Orders a scorched earth policy</a:t>
            </a:r>
          </a:p>
          <a:p>
            <a:r>
              <a:rPr lang="en-GB" dirty="0" smtClean="0"/>
              <a:t>Alexander does not follow the easiest route so as to avoid a battle there</a:t>
            </a:r>
          </a:p>
          <a:p>
            <a:r>
              <a:rPr lang="en-GB" dirty="0" smtClean="0"/>
              <a:t>4 possible crossings for Alexander, so Darius sends scouts to all of them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rahamphillips.net/Alexander/Alexander%27s_campaigns_map.jpg"/>
          <p:cNvPicPr>
            <a:picLocks noChangeAspect="1" noChangeArrowheads="1"/>
          </p:cNvPicPr>
          <p:nvPr/>
        </p:nvPicPr>
        <p:blipFill>
          <a:blip r:embed="rId2" cstate="print"/>
          <a:srcRect/>
          <a:stretch>
            <a:fillRect/>
          </a:stretch>
        </p:blipFill>
        <p:spPr bwMode="auto">
          <a:xfrm>
            <a:off x="0" y="980728"/>
            <a:ext cx="9139107" cy="508518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Arbela?</a:t>
            </a:r>
            <a:endParaRPr lang="en-GB" dirty="0"/>
          </a:p>
        </p:txBody>
      </p:sp>
      <p:sp>
        <p:nvSpPr>
          <p:cNvPr id="3" name="Content Placeholder 2"/>
          <p:cNvSpPr>
            <a:spLocks noGrp="1"/>
          </p:cNvSpPr>
          <p:nvPr>
            <p:ph sz="quarter" idx="1"/>
          </p:nvPr>
        </p:nvSpPr>
        <p:spPr/>
        <p:txBody>
          <a:bodyPr/>
          <a:lstStyle/>
          <a:p>
            <a:r>
              <a:rPr lang="en-GB" dirty="0" smtClean="0"/>
              <a:t>Darius has no choice given the distances and the size of his army but to attempt to prevent a crossing on the road to Arbela (due east of Mosul)</a:t>
            </a:r>
          </a:p>
          <a:p>
            <a:r>
              <a:rPr lang="en-GB" dirty="0" smtClean="0"/>
              <a:t>Alexander on his route captures some Persian scouts who reveal the Persian plans.</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Luck or skill</a:t>
            </a:r>
            <a:endParaRPr lang="en-GB" dirty="0"/>
          </a:p>
        </p:txBody>
      </p:sp>
      <p:sp>
        <p:nvSpPr>
          <p:cNvPr id="3" name="Content Placeholder 2"/>
          <p:cNvSpPr>
            <a:spLocks noGrp="1"/>
          </p:cNvSpPr>
          <p:nvPr>
            <p:ph sz="quarter" idx="1"/>
          </p:nvPr>
        </p:nvSpPr>
        <p:spPr/>
        <p:txBody>
          <a:bodyPr/>
          <a:lstStyle/>
          <a:p>
            <a:r>
              <a:rPr lang="en-GB" dirty="0" smtClean="0"/>
              <a:t>Alexander avoids all of the hardships Darius had hoped for, northern Mesopotamia had ample grain nor was it as hot.</a:t>
            </a:r>
          </a:p>
          <a:p>
            <a:r>
              <a:rPr lang="en-GB" dirty="0" smtClean="0"/>
              <a:t>Alexander manages to cross the Tigris relatively easily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picks a battle field</a:t>
            </a:r>
            <a:endParaRPr lang="en-GB" dirty="0"/>
          </a:p>
        </p:txBody>
      </p:sp>
      <p:sp>
        <p:nvSpPr>
          <p:cNvPr id="3" name="Content Placeholder 2"/>
          <p:cNvSpPr>
            <a:spLocks noGrp="1"/>
          </p:cNvSpPr>
          <p:nvPr>
            <p:ph sz="quarter" idx="1"/>
          </p:nvPr>
        </p:nvSpPr>
        <p:spPr/>
        <p:txBody>
          <a:bodyPr/>
          <a:lstStyle/>
          <a:p>
            <a:r>
              <a:rPr lang="en-GB" dirty="0" smtClean="0"/>
              <a:t>Gaugamela: Darius clears the field of trees, rocks etc.</a:t>
            </a:r>
          </a:p>
          <a:p>
            <a:r>
              <a:rPr lang="en-GB" dirty="0" smtClean="0"/>
              <a:t>He does not occupy the hills three-miles to the NW</a:t>
            </a:r>
          </a:p>
          <a:p>
            <a:r>
              <a:rPr lang="en-GB" dirty="0" smtClean="0"/>
              <a:t>Alexander finds Darius, but first rests his troops</a:t>
            </a:r>
          </a:p>
          <a:p>
            <a:r>
              <a:rPr lang="en-GB" dirty="0" smtClean="0"/>
              <a:t>Darius attempts to bribe Alexander’s officers</a:t>
            </a:r>
          </a:p>
          <a:p>
            <a:r>
              <a:rPr lang="en-GB" dirty="0" smtClean="0"/>
              <a:t>Darius’ wife dies (in childbirth?)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Darius’ offer</a:t>
            </a:r>
            <a:endParaRPr lang="en-GB" dirty="0"/>
          </a:p>
        </p:txBody>
      </p:sp>
      <p:sp>
        <p:nvSpPr>
          <p:cNvPr id="3" name="Content Placeholder 2"/>
          <p:cNvSpPr>
            <a:spLocks noGrp="1"/>
          </p:cNvSpPr>
          <p:nvPr>
            <p:ph sz="quarter" idx="1"/>
          </p:nvPr>
        </p:nvSpPr>
        <p:spPr/>
        <p:txBody>
          <a:bodyPr/>
          <a:lstStyle/>
          <a:p>
            <a:r>
              <a:rPr lang="en-GB" dirty="0" smtClean="0"/>
              <a:t>Euphrates west</a:t>
            </a:r>
          </a:p>
          <a:p>
            <a:r>
              <a:rPr lang="en-GB" dirty="0" smtClean="0"/>
              <a:t>10,000 talents for the Persian prisoners</a:t>
            </a:r>
          </a:p>
          <a:p>
            <a:pPr>
              <a:buNone/>
            </a:pPr>
            <a:r>
              <a:rPr lang="en-GB" dirty="0" smtClean="0"/>
              <a:t>“Alexander told his companions of this offer, whereupon </a:t>
            </a:r>
            <a:r>
              <a:rPr lang="en-GB" dirty="0" err="1" smtClean="0"/>
              <a:t>Parmenio</a:t>
            </a:r>
            <a:r>
              <a:rPr lang="en-GB" dirty="0" smtClean="0"/>
              <a:t> said, ‘I would accept those terms if I were Alexander.’ ‘So would I, by Zeus,’ retorted Alexander, ‘if I were </a:t>
            </a:r>
            <a:r>
              <a:rPr lang="en-GB" dirty="0" err="1" smtClean="0"/>
              <a:t>Parmenio</a:t>
            </a:r>
            <a:r>
              <a:rPr lang="en-GB" dirty="0" smtClean="0"/>
              <a:t>!’</a:t>
            </a:r>
          </a:p>
          <a:p>
            <a:pPr algn="r">
              <a:buNone/>
            </a:pPr>
            <a:r>
              <a:rPr lang="en-GB" dirty="0" smtClean="0"/>
              <a:t>Plutarch </a:t>
            </a:r>
            <a:r>
              <a:rPr lang="en-GB" i="1" dirty="0" smtClean="0"/>
              <a:t>Life of Alexander</a:t>
            </a:r>
            <a:r>
              <a:rPr lang="en-GB" dirty="0" smtClean="0"/>
              <a:t> 29</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GB" dirty="0" smtClean="0"/>
              <a:t>Darius’ Army</a:t>
            </a:r>
            <a:endParaRPr lang="en-GB" dirty="0"/>
          </a:p>
        </p:txBody>
      </p:sp>
      <p:sp>
        <p:nvSpPr>
          <p:cNvPr id="3" name="Content Placeholder 2"/>
          <p:cNvSpPr>
            <a:spLocks noGrp="1"/>
          </p:cNvSpPr>
          <p:nvPr>
            <p:ph sz="quarter" idx="1"/>
          </p:nvPr>
        </p:nvSpPr>
        <p:spPr>
          <a:xfrm>
            <a:off x="457200" y="1600200"/>
            <a:ext cx="8229600" cy="5069160"/>
          </a:xfrm>
        </p:spPr>
        <p:txBody>
          <a:bodyPr>
            <a:normAutofit fontScale="92500"/>
          </a:bodyPr>
          <a:lstStyle/>
          <a:p>
            <a:r>
              <a:rPr lang="en-GB" dirty="0" smtClean="0"/>
              <a:t>Mostly armoured cavalry: 34,000 v 7,250</a:t>
            </a:r>
          </a:p>
          <a:p>
            <a:r>
              <a:rPr lang="en-GB" dirty="0" smtClean="0"/>
              <a:t>Chariots</a:t>
            </a:r>
          </a:p>
          <a:p>
            <a:r>
              <a:rPr lang="en-GB" dirty="0" smtClean="0"/>
              <a:t>Scythed chariots (</a:t>
            </a:r>
            <a:r>
              <a:rPr lang="en-GB" dirty="0" err="1" smtClean="0"/>
              <a:t>Artaxerxes</a:t>
            </a:r>
            <a:r>
              <a:rPr lang="en-GB" dirty="0" smtClean="0"/>
              <a:t> had used them at Cunaxa)</a:t>
            </a:r>
          </a:p>
          <a:p>
            <a:r>
              <a:rPr lang="en-GB" dirty="0" smtClean="0"/>
              <a:t>Alexander delays a day to scout the battle field</a:t>
            </a:r>
          </a:p>
          <a:p>
            <a:pPr>
              <a:buNone/>
            </a:pPr>
            <a:r>
              <a:rPr lang="en-GB" dirty="0" smtClean="0"/>
              <a:t>“They therefore went to the king as soon as he had performed his sacrifice and tried to persuade him to attack by night, so as to conceal from his men the most terrifying element in the coming struggle, that is the odds against them. It was then that Alexander gave them his celebrated answer, ‘I will not steal my victory’. </a:t>
            </a:r>
          </a:p>
          <a:p>
            <a:pPr algn="r">
              <a:buNone/>
            </a:pPr>
            <a:r>
              <a:rPr lang="en-GB" dirty="0" smtClean="0"/>
              <a:t>Plutarch </a:t>
            </a:r>
            <a:r>
              <a:rPr lang="en-GB" i="1" dirty="0" smtClean="0"/>
              <a:t>Life of Alexander</a:t>
            </a:r>
            <a:r>
              <a:rPr lang="en-GB" dirty="0" smtClean="0"/>
              <a:t> 31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ww.utexas.edu/courses/introtogreece/lect32/fGaugamela.jpg"/>
          <p:cNvPicPr>
            <a:picLocks noChangeAspect="1" noChangeArrowheads="1"/>
          </p:cNvPicPr>
          <p:nvPr/>
        </p:nvPicPr>
        <p:blipFill>
          <a:blip r:embed="rId3" cstate="print"/>
          <a:srcRect/>
          <a:stretch>
            <a:fillRect/>
          </a:stretch>
        </p:blipFill>
        <p:spPr bwMode="auto">
          <a:xfrm>
            <a:off x="251520" y="-17629"/>
            <a:ext cx="8892480" cy="6875629"/>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Aftermath</a:t>
            </a:r>
            <a:endParaRPr lang="en-GB" dirty="0"/>
          </a:p>
        </p:txBody>
      </p:sp>
      <p:sp>
        <p:nvSpPr>
          <p:cNvPr id="3" name="Content Placeholder 2"/>
          <p:cNvSpPr>
            <a:spLocks noGrp="1"/>
          </p:cNvSpPr>
          <p:nvPr>
            <p:ph sz="quarter" idx="1"/>
          </p:nvPr>
        </p:nvSpPr>
        <p:spPr/>
        <p:txBody>
          <a:bodyPr/>
          <a:lstStyle/>
          <a:p>
            <a:r>
              <a:rPr lang="en-GB" dirty="0" smtClean="0"/>
              <a:t>Alexander proclaims himself ‘Lord of Asia’</a:t>
            </a:r>
          </a:p>
          <a:p>
            <a:r>
              <a:rPr lang="en-GB" dirty="0" smtClean="0"/>
              <a:t>Conquest rather then even most tenuous liberation</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Persian opposition?</a:t>
            </a:r>
            <a:endParaRPr lang="en-GB" dirty="0"/>
          </a:p>
        </p:txBody>
      </p:sp>
      <p:sp>
        <p:nvSpPr>
          <p:cNvPr id="3" name="Content Placeholder 2"/>
          <p:cNvSpPr>
            <a:spLocks noGrp="1"/>
          </p:cNvSpPr>
          <p:nvPr>
            <p:ph sz="quarter" idx="1"/>
          </p:nvPr>
        </p:nvSpPr>
        <p:spPr/>
        <p:txBody>
          <a:bodyPr/>
          <a:lstStyle/>
          <a:p>
            <a:r>
              <a:rPr lang="en-GB" dirty="0" smtClean="0"/>
              <a:t>Problems of becoming the Great King</a:t>
            </a:r>
          </a:p>
          <a:p>
            <a:pPr lvl="1"/>
            <a:r>
              <a:rPr lang="en-GB" dirty="0" smtClean="0"/>
              <a:t>Not Zoroastrian</a:t>
            </a:r>
          </a:p>
          <a:p>
            <a:pPr lvl="1"/>
            <a:r>
              <a:rPr lang="en-GB" dirty="0" smtClean="0"/>
              <a:t>Not a member of the seven noble families</a:t>
            </a:r>
          </a:p>
          <a:p>
            <a:pPr lvl="1"/>
            <a:r>
              <a:rPr lang="en-GB" dirty="0" smtClean="0"/>
              <a:t>Easy prey for pro-Persian propaganda</a:t>
            </a:r>
          </a:p>
          <a:p>
            <a:r>
              <a:rPr lang="en-GB" dirty="0" smtClean="0"/>
              <a:t>Kill Darius and marry into the royal family</a:t>
            </a:r>
          </a:p>
          <a:p>
            <a:pPr lvl="1"/>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Surrender of Babylon</a:t>
            </a:r>
            <a:endParaRPr lang="en-GB" dirty="0"/>
          </a:p>
        </p:txBody>
      </p:sp>
      <p:sp>
        <p:nvSpPr>
          <p:cNvPr id="3" name="Content Placeholder 2"/>
          <p:cNvSpPr>
            <a:spLocks noGrp="1"/>
          </p:cNvSpPr>
          <p:nvPr>
            <p:ph sz="quarter" idx="1"/>
          </p:nvPr>
        </p:nvSpPr>
        <p:spPr/>
        <p:txBody>
          <a:bodyPr/>
          <a:lstStyle/>
          <a:p>
            <a:r>
              <a:rPr lang="en-GB" dirty="0" err="1" smtClean="0"/>
              <a:t>Mazaeus</a:t>
            </a:r>
            <a:r>
              <a:rPr lang="en-GB" dirty="0" smtClean="0"/>
              <a:t> surrenders Babylon to Alexander</a:t>
            </a:r>
          </a:p>
          <a:p>
            <a:endParaRPr lang="en-GB" dirty="0" smtClean="0"/>
          </a:p>
        </p:txBody>
      </p:sp>
      <p:pic>
        <p:nvPicPr>
          <p:cNvPr id="22530" name="Picture 2" descr="Ishtar Gate"/>
          <p:cNvPicPr>
            <a:picLocks noChangeAspect="1" noChangeArrowheads="1"/>
          </p:cNvPicPr>
          <p:nvPr/>
        </p:nvPicPr>
        <p:blipFill>
          <a:blip r:embed="rId3" cstate="print"/>
          <a:srcRect/>
          <a:stretch>
            <a:fillRect/>
          </a:stretch>
        </p:blipFill>
        <p:spPr bwMode="auto">
          <a:xfrm>
            <a:off x="1835696" y="2348880"/>
            <a:ext cx="5753100" cy="4048125"/>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Reinforcements</a:t>
            </a:r>
            <a:endParaRPr lang="en-GB" dirty="0"/>
          </a:p>
        </p:txBody>
      </p:sp>
      <p:sp>
        <p:nvSpPr>
          <p:cNvPr id="3" name="Content Placeholder 2"/>
          <p:cNvSpPr>
            <a:spLocks noGrp="1"/>
          </p:cNvSpPr>
          <p:nvPr>
            <p:ph sz="quarter" idx="1"/>
          </p:nvPr>
        </p:nvSpPr>
        <p:spPr/>
        <p:txBody>
          <a:bodyPr/>
          <a:lstStyle/>
          <a:p>
            <a:r>
              <a:rPr lang="en-GB" dirty="0" smtClean="0"/>
              <a:t>Reinforcements arrive from Macedon</a:t>
            </a:r>
          </a:p>
          <a:p>
            <a:r>
              <a:rPr lang="en-GB" dirty="0" smtClean="0"/>
              <a:t>Redistribution of regiments and battalions </a:t>
            </a:r>
          </a:p>
          <a:p>
            <a:r>
              <a:rPr lang="en-GB" dirty="0" smtClean="0"/>
              <a:t>Breakdown of all territorial cavalry groups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Susa</a:t>
            </a:r>
            <a:endParaRPr lang="en-GB" dirty="0"/>
          </a:p>
        </p:txBody>
      </p:sp>
      <p:sp>
        <p:nvSpPr>
          <p:cNvPr id="3" name="Content Placeholder 2"/>
          <p:cNvSpPr>
            <a:spLocks noGrp="1"/>
          </p:cNvSpPr>
          <p:nvPr>
            <p:ph sz="quarter" idx="1"/>
          </p:nvPr>
        </p:nvSpPr>
        <p:spPr/>
        <p:txBody>
          <a:bodyPr/>
          <a:lstStyle/>
          <a:p>
            <a:r>
              <a:rPr lang="en-GB" dirty="0" smtClean="0"/>
              <a:t>40-50,000 talents of gold of silver bullion</a:t>
            </a:r>
          </a:p>
          <a:p>
            <a:r>
              <a:rPr lang="en-GB" dirty="0" smtClean="0"/>
              <a:t>9,000 in coined money</a:t>
            </a:r>
          </a:p>
          <a:p>
            <a:r>
              <a:rPr lang="en-GB" dirty="0" smtClean="0"/>
              <a:t>‘</a:t>
            </a:r>
            <a:r>
              <a:rPr lang="en-GB" dirty="0" err="1" smtClean="0"/>
              <a:t>Tyrannicide</a:t>
            </a:r>
            <a:r>
              <a:rPr lang="en-GB" dirty="0" smtClean="0"/>
              <a:t>’ statue</a:t>
            </a:r>
          </a:p>
          <a:p>
            <a:r>
              <a:rPr lang="en-GB" dirty="0" smtClean="0"/>
              <a:t>Riches of other sorts</a:t>
            </a:r>
          </a:p>
          <a:p>
            <a:r>
              <a:rPr lang="en-GB" dirty="0" smtClean="0"/>
              <a:t>Spends winter in Susa</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Persepolis</a:t>
            </a:r>
            <a:endParaRPr lang="en-GB" dirty="0"/>
          </a:p>
        </p:txBody>
      </p:sp>
      <p:sp>
        <p:nvSpPr>
          <p:cNvPr id="3" name="Content Placeholder 2"/>
          <p:cNvSpPr>
            <a:spLocks noGrp="1"/>
          </p:cNvSpPr>
          <p:nvPr>
            <p:ph sz="quarter" idx="1"/>
          </p:nvPr>
        </p:nvSpPr>
        <p:spPr/>
        <p:txBody>
          <a:bodyPr/>
          <a:lstStyle/>
          <a:p>
            <a:r>
              <a:rPr lang="en-GB" dirty="0" smtClean="0"/>
              <a:t>Defeats </a:t>
            </a:r>
            <a:r>
              <a:rPr lang="en-GB" dirty="0" err="1" smtClean="0"/>
              <a:t>Ariobarzanes</a:t>
            </a:r>
            <a:r>
              <a:rPr lang="en-GB" dirty="0" smtClean="0"/>
              <a:t> near the </a:t>
            </a:r>
            <a:r>
              <a:rPr lang="en-GB" dirty="0" err="1" smtClean="0"/>
              <a:t>Susian</a:t>
            </a:r>
            <a:r>
              <a:rPr lang="en-GB" dirty="0" smtClean="0"/>
              <a:t> Gates</a:t>
            </a:r>
          </a:p>
          <a:p>
            <a:r>
              <a:rPr lang="en-GB" dirty="0" err="1" smtClean="0"/>
              <a:t>Tiridates</a:t>
            </a:r>
            <a:r>
              <a:rPr lang="en-GB" dirty="0" smtClean="0"/>
              <a:t>, garrison-commander of Persepolis, surrenders the city if Alexander gets there quickly enough</a:t>
            </a:r>
          </a:p>
          <a:p>
            <a:r>
              <a:rPr lang="en-GB" dirty="0" smtClean="0"/>
              <a:t>Enters Persepolis 31 January 330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Treasure</a:t>
            </a:r>
            <a:endParaRPr lang="en-GB" dirty="0"/>
          </a:p>
        </p:txBody>
      </p:sp>
      <p:sp>
        <p:nvSpPr>
          <p:cNvPr id="3" name="Content Placeholder 2"/>
          <p:cNvSpPr>
            <a:spLocks noGrp="1"/>
          </p:cNvSpPr>
          <p:nvPr>
            <p:ph sz="quarter" idx="1"/>
          </p:nvPr>
        </p:nvSpPr>
        <p:spPr/>
        <p:txBody>
          <a:bodyPr/>
          <a:lstStyle/>
          <a:p>
            <a:r>
              <a:rPr lang="en-GB" dirty="0" smtClean="0"/>
              <a:t>Treasury vaults: 120,000 talents</a:t>
            </a:r>
          </a:p>
          <a:p>
            <a:r>
              <a:rPr lang="en-GB" dirty="0" smtClean="0"/>
              <a:t>Bedchamber: 8,000 talents</a:t>
            </a:r>
          </a:p>
          <a:p>
            <a:r>
              <a:rPr lang="en-GB" dirty="0" smtClean="0"/>
              <a:t>= Thucydides has the income of the Athenian Empire at its height at 500 talents a year. </a:t>
            </a:r>
          </a:p>
          <a:p>
            <a:r>
              <a:rPr lang="en-GB" dirty="0" smtClean="0"/>
              <a:t>=The money Alexander has taken at Susa and Persepolis is roughly 300 years worth of the income of the Athenian Empire at its height.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Burning of Persepolis</a:t>
            </a:r>
            <a:endParaRPr lang="en-GB" dirty="0"/>
          </a:p>
        </p:txBody>
      </p:sp>
      <p:sp>
        <p:nvSpPr>
          <p:cNvPr id="3" name="Content Placeholder 2"/>
          <p:cNvSpPr>
            <a:spLocks noGrp="1"/>
          </p:cNvSpPr>
          <p:nvPr>
            <p:ph sz="quarter" idx="1"/>
          </p:nvPr>
        </p:nvSpPr>
        <p:spPr/>
        <p:txBody>
          <a:bodyPr>
            <a:normAutofit fontScale="77500" lnSpcReduction="20000"/>
          </a:bodyPr>
          <a:lstStyle/>
          <a:p>
            <a:pPr indent="-71438">
              <a:buNone/>
            </a:pPr>
            <a:r>
              <a:rPr lang="en-GB" dirty="0" smtClean="0"/>
              <a:t>The most celebrated of these was Thais, an Athenian, at that time the mistress of Ptolemy who later became the ruler of Egypt. As the drinking went on, Thais delivered a speech which was intended partly as a graceful compliment to Alexander and partly to amuse him. What she said was typical of the spirit of Athens, but hardly in keeping with her own situation. She declared that all the hardships she had endured in wandering about Asia had been amply repaid on that day, when she found herself revelling luxuriously in the splendid palace of the Persians, but that it would be an even sweeter pleasure to end the party by going out and setting fire to the palace of Xerxes, who had laid Athens in ashes. She wanted to put a torch to the building herself in full view of Alexander, so that posterity should know that the women who followed Alexander had taken a more terrible revenge for the wrongs of Greece than all the famous commanders of earlier times by land or sea.</a:t>
            </a:r>
          </a:p>
          <a:p>
            <a:pPr algn="r">
              <a:buNone/>
            </a:pPr>
            <a:r>
              <a:rPr lang="en-GB" dirty="0" smtClean="0"/>
              <a:t>Plutarch </a:t>
            </a:r>
            <a:r>
              <a:rPr lang="en-GB" i="1" dirty="0" smtClean="0"/>
              <a:t>Life of Alexander</a:t>
            </a:r>
            <a:r>
              <a:rPr lang="en-GB" dirty="0" smtClean="0"/>
              <a:t> 38</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Impulse or Policy</a:t>
            </a:r>
            <a:endParaRPr lang="en-GB" dirty="0"/>
          </a:p>
        </p:txBody>
      </p:sp>
      <p:sp>
        <p:nvSpPr>
          <p:cNvPr id="3" name="Content Placeholder 2"/>
          <p:cNvSpPr>
            <a:spLocks noGrp="1"/>
          </p:cNvSpPr>
          <p:nvPr>
            <p:ph sz="quarter" idx="1"/>
          </p:nvPr>
        </p:nvSpPr>
        <p:spPr>
          <a:xfrm>
            <a:off x="6228184" y="2060848"/>
            <a:ext cx="2736304" cy="4525963"/>
          </a:xfrm>
        </p:spPr>
        <p:txBody>
          <a:bodyPr>
            <a:normAutofit fontScale="92500" lnSpcReduction="20000"/>
          </a:bodyPr>
          <a:lstStyle/>
          <a:p>
            <a:pPr marL="0" indent="0">
              <a:buNone/>
            </a:pPr>
            <a:r>
              <a:rPr lang="en-GB" dirty="0" smtClean="0"/>
              <a:t>According to a number of historians it was in this way that the place was burned down, that is on impulse, but there are others who maintain that it was an act of deliberate policy. </a:t>
            </a:r>
          </a:p>
          <a:p>
            <a:pPr algn="r">
              <a:buNone/>
            </a:pPr>
            <a:r>
              <a:rPr lang="en-GB" dirty="0" smtClean="0"/>
              <a:t>Plutarch </a:t>
            </a:r>
            <a:r>
              <a:rPr lang="en-GB" i="1" dirty="0" smtClean="0"/>
              <a:t>Alex. 38</a:t>
            </a:r>
            <a:endParaRPr lang="en-GB" dirty="0"/>
          </a:p>
        </p:txBody>
      </p:sp>
      <p:pic>
        <p:nvPicPr>
          <p:cNvPr id="1026" name="Picture 2" descr="http://www.mitchellteachers.net/WorldHistory/AncientGreece/Images/AlexanderPersepolisLootingTrans.jpg"/>
          <p:cNvPicPr>
            <a:picLocks noChangeAspect="1" noChangeArrowheads="1"/>
          </p:cNvPicPr>
          <p:nvPr/>
        </p:nvPicPr>
        <p:blipFill>
          <a:blip r:embed="rId2" cstate="print"/>
          <a:srcRect/>
          <a:stretch>
            <a:fillRect/>
          </a:stretch>
        </p:blipFill>
        <p:spPr bwMode="auto">
          <a:xfrm>
            <a:off x="0" y="2060848"/>
            <a:ext cx="6248400" cy="4457700"/>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Impulse or Policy</a:t>
            </a:r>
            <a:endParaRPr lang="en-GB" dirty="0"/>
          </a:p>
        </p:txBody>
      </p:sp>
      <p:sp>
        <p:nvSpPr>
          <p:cNvPr id="3" name="Content Placeholder 2"/>
          <p:cNvSpPr>
            <a:spLocks noGrp="1"/>
          </p:cNvSpPr>
          <p:nvPr>
            <p:ph sz="quarter" idx="1"/>
          </p:nvPr>
        </p:nvSpPr>
        <p:spPr/>
        <p:txBody>
          <a:bodyPr/>
          <a:lstStyle/>
          <a:p>
            <a:r>
              <a:rPr lang="en-GB" dirty="0" smtClean="0"/>
              <a:t>Cui bono?</a:t>
            </a:r>
          </a:p>
          <a:p>
            <a:pPr lvl="1"/>
            <a:r>
              <a:rPr lang="en-GB" dirty="0" smtClean="0"/>
              <a:t>Macedonians think they are going home?</a:t>
            </a:r>
          </a:p>
          <a:p>
            <a:pPr lvl="1"/>
            <a:r>
              <a:rPr lang="en-GB" dirty="0" smtClean="0"/>
              <a:t>Pan-Hellenic revenge for the burning of Athens</a:t>
            </a:r>
          </a:p>
          <a:p>
            <a:pPr lvl="1"/>
            <a:r>
              <a:rPr lang="en-GB" dirty="0" smtClean="0"/>
              <a:t>Let army take spoils for conquest</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final battle with Darius?</a:t>
            </a:r>
            <a:endParaRPr lang="en-GB" dirty="0"/>
          </a:p>
        </p:txBody>
      </p:sp>
      <p:sp>
        <p:nvSpPr>
          <p:cNvPr id="3" name="Content Placeholder 2"/>
          <p:cNvSpPr>
            <a:spLocks noGrp="1"/>
          </p:cNvSpPr>
          <p:nvPr>
            <p:ph sz="quarter" idx="1"/>
          </p:nvPr>
        </p:nvSpPr>
        <p:spPr/>
        <p:txBody>
          <a:bodyPr>
            <a:normAutofit/>
          </a:bodyPr>
          <a:lstStyle/>
          <a:p>
            <a:r>
              <a:rPr lang="en-GB" dirty="0" smtClean="0"/>
              <a:t>After 4 months around Persepolis, Alexander begins to pursue Darius</a:t>
            </a:r>
          </a:p>
          <a:p>
            <a:r>
              <a:rPr lang="en-GB" dirty="0" smtClean="0"/>
              <a:t>Darius building an army?</a:t>
            </a:r>
          </a:p>
          <a:p>
            <a:r>
              <a:rPr lang="en-GB" dirty="0" smtClean="0"/>
              <a:t>Darius retreats towards Bactria</a:t>
            </a:r>
          </a:p>
          <a:p>
            <a:r>
              <a:rPr lang="en-GB" dirty="0" smtClean="0"/>
              <a:t>All league troops are released</a:t>
            </a:r>
          </a:p>
          <a:p>
            <a:pPr lvl="1"/>
            <a:r>
              <a:rPr lang="en-GB" dirty="0" smtClean="0"/>
              <a:t>Cavalry get a bonus of 1 talent</a:t>
            </a:r>
          </a:p>
          <a:p>
            <a:pPr lvl="1"/>
            <a:r>
              <a:rPr lang="en-GB" dirty="0" smtClean="0"/>
              <a:t>Infantry get 1,000 drachmas</a:t>
            </a:r>
          </a:p>
          <a:p>
            <a:pPr lvl="1"/>
            <a:r>
              <a:rPr lang="en-GB" dirty="0" smtClean="0"/>
              <a:t>Anyone who re-enlisted gets 3 talents on enrolment</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Parmenio</a:t>
            </a:r>
            <a:endParaRPr lang="en-GB" dirty="0"/>
          </a:p>
        </p:txBody>
      </p:sp>
      <p:sp>
        <p:nvSpPr>
          <p:cNvPr id="3" name="Content Placeholder 2"/>
          <p:cNvSpPr>
            <a:spLocks noGrp="1"/>
          </p:cNvSpPr>
          <p:nvPr>
            <p:ph sz="quarter" idx="1"/>
          </p:nvPr>
        </p:nvSpPr>
        <p:spPr/>
        <p:txBody>
          <a:bodyPr/>
          <a:lstStyle/>
          <a:p>
            <a:r>
              <a:rPr lang="en-GB" dirty="0" err="1" smtClean="0"/>
              <a:t>Parmenio</a:t>
            </a:r>
            <a:r>
              <a:rPr lang="en-GB" dirty="0" smtClean="0"/>
              <a:t> is left in Ecbatana as regional military commander</a:t>
            </a:r>
          </a:p>
          <a:p>
            <a:r>
              <a:rPr lang="en-GB" dirty="0" smtClean="0"/>
              <a:t>Get treasury to Ecbatana</a:t>
            </a:r>
          </a:p>
          <a:p>
            <a:r>
              <a:rPr lang="en-GB" dirty="0" smtClean="0"/>
              <a:t>Pacify region</a:t>
            </a:r>
          </a:p>
          <a:p>
            <a:r>
              <a:rPr lang="en-GB" dirty="0" smtClean="0"/>
              <a:t>Only </a:t>
            </a:r>
            <a:r>
              <a:rPr lang="en-GB" dirty="0" err="1" smtClean="0"/>
              <a:t>Philotas</a:t>
            </a:r>
            <a:r>
              <a:rPr lang="en-GB" dirty="0" smtClean="0"/>
              <a:t> and </a:t>
            </a:r>
            <a:r>
              <a:rPr lang="en-GB" dirty="0" err="1" smtClean="0"/>
              <a:t>Nicanor</a:t>
            </a:r>
            <a:r>
              <a:rPr lang="en-GB" dirty="0" smtClean="0"/>
              <a:t> of </a:t>
            </a:r>
            <a:r>
              <a:rPr lang="en-GB" dirty="0" err="1" smtClean="0"/>
              <a:t>Parmenio’s</a:t>
            </a:r>
            <a:r>
              <a:rPr lang="en-GB" dirty="0" smtClean="0"/>
              <a:t> relatives still hold key commands</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Chasing Darius</a:t>
            </a:r>
            <a:endParaRPr lang="en-GB" dirty="0"/>
          </a:p>
        </p:txBody>
      </p:sp>
      <p:sp>
        <p:nvSpPr>
          <p:cNvPr id="3" name="Content Placeholder 2"/>
          <p:cNvSpPr>
            <a:spLocks noGrp="1"/>
          </p:cNvSpPr>
          <p:nvPr>
            <p:ph sz="quarter" idx="1"/>
          </p:nvPr>
        </p:nvSpPr>
        <p:spPr/>
        <p:txBody>
          <a:bodyPr/>
          <a:lstStyle/>
          <a:p>
            <a:r>
              <a:rPr lang="en-GB" dirty="0" smtClean="0"/>
              <a:t>Darius retreats through the Caspian gates and heads towards </a:t>
            </a:r>
            <a:r>
              <a:rPr lang="en-GB" dirty="0" err="1" smtClean="0"/>
              <a:t>Hecatomplylus</a:t>
            </a:r>
            <a:endParaRPr lang="en-GB" dirty="0" smtClean="0"/>
          </a:p>
          <a:p>
            <a:r>
              <a:rPr lang="en-GB" dirty="0" smtClean="0"/>
              <a:t>Alexander in pursuit, as he gets closer sped increases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ww.mayavisionint.com/Productions/Alexander_the_Great/images/zoommap2.jpg"/>
          <p:cNvPicPr>
            <a:picLocks noChangeAspect="1" noChangeArrowheads="1"/>
          </p:cNvPicPr>
          <p:nvPr/>
        </p:nvPicPr>
        <p:blipFill>
          <a:blip r:embed="rId2" cstate="print"/>
          <a:srcRect/>
          <a:stretch>
            <a:fillRect/>
          </a:stretch>
        </p:blipFill>
        <p:spPr bwMode="auto">
          <a:xfrm>
            <a:off x="0" y="0"/>
            <a:ext cx="9144000" cy="6893483"/>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Bessus</a:t>
            </a:r>
            <a:r>
              <a:rPr lang="en-GB" dirty="0" smtClean="0"/>
              <a:t>, satrap of Bactria</a:t>
            </a:r>
            <a:endParaRPr lang="en-GB" dirty="0"/>
          </a:p>
        </p:txBody>
      </p:sp>
      <p:sp>
        <p:nvSpPr>
          <p:cNvPr id="3" name="Content Placeholder 2"/>
          <p:cNvSpPr>
            <a:spLocks noGrp="1"/>
          </p:cNvSpPr>
          <p:nvPr>
            <p:ph sz="quarter" idx="1"/>
          </p:nvPr>
        </p:nvSpPr>
        <p:spPr/>
        <p:txBody>
          <a:bodyPr>
            <a:normAutofit/>
          </a:bodyPr>
          <a:lstStyle/>
          <a:p>
            <a:r>
              <a:rPr lang="en-GB" dirty="0" smtClean="0"/>
              <a:t>Dispute in Persian camp, Darius resign and </a:t>
            </a:r>
            <a:r>
              <a:rPr lang="en-GB" dirty="0" err="1" smtClean="0"/>
              <a:t>Bessus</a:t>
            </a:r>
            <a:r>
              <a:rPr lang="en-GB" dirty="0" smtClean="0"/>
              <a:t> replace him?</a:t>
            </a:r>
          </a:p>
          <a:p>
            <a:r>
              <a:rPr lang="en-GB" dirty="0" err="1" smtClean="0"/>
              <a:t>Bactrians</a:t>
            </a:r>
            <a:r>
              <a:rPr lang="en-GB" dirty="0" smtClean="0"/>
              <a:t> and East – Loyal to </a:t>
            </a:r>
            <a:r>
              <a:rPr lang="en-GB" dirty="0" err="1" smtClean="0"/>
              <a:t>Bessus</a:t>
            </a:r>
            <a:endParaRPr lang="en-GB" dirty="0" smtClean="0"/>
          </a:p>
          <a:p>
            <a:r>
              <a:rPr lang="en-GB" dirty="0" smtClean="0"/>
              <a:t>Persians and Greek Mercenaries – Loyal to Darius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Great King?</a:t>
            </a:r>
            <a:endParaRPr lang="en-GB" dirty="0"/>
          </a:p>
        </p:txBody>
      </p:sp>
      <p:sp>
        <p:nvSpPr>
          <p:cNvPr id="3" name="Content Placeholder 2"/>
          <p:cNvSpPr>
            <a:spLocks noGrp="1"/>
          </p:cNvSpPr>
          <p:nvPr>
            <p:ph sz="quarter" idx="1"/>
          </p:nvPr>
        </p:nvSpPr>
        <p:spPr/>
        <p:txBody>
          <a:bodyPr/>
          <a:lstStyle/>
          <a:p>
            <a:r>
              <a:rPr lang="en-GB" dirty="0" err="1" smtClean="0"/>
              <a:t>Bessus</a:t>
            </a:r>
            <a:r>
              <a:rPr lang="en-GB" dirty="0" smtClean="0"/>
              <a:t> deposes Darius and takes him captive</a:t>
            </a:r>
          </a:p>
          <a:p>
            <a:r>
              <a:rPr lang="en-GB" dirty="0" smtClean="0"/>
              <a:t>Persians and Greeks leave, but quickly come back</a:t>
            </a:r>
          </a:p>
          <a:p>
            <a:r>
              <a:rPr lang="en-GB" dirty="0" err="1" smtClean="0"/>
              <a:t>Bessus</a:t>
            </a:r>
            <a:r>
              <a:rPr lang="en-GB" dirty="0" smtClean="0"/>
              <a:t> now </a:t>
            </a:r>
            <a:r>
              <a:rPr lang="en-GB" dirty="0" err="1" smtClean="0"/>
              <a:t>Artaxerxes</a:t>
            </a:r>
            <a:r>
              <a:rPr lang="en-GB" dirty="0" smtClean="0"/>
              <a:t> IV</a:t>
            </a:r>
          </a:p>
          <a:p>
            <a:r>
              <a:rPr lang="en-GB" dirty="0" smtClean="0"/>
              <a:t>Can Alexander reach the rebels and capture Darius?</a:t>
            </a:r>
          </a:p>
          <a:p>
            <a:r>
              <a:rPr lang="en-GB" dirty="0" smtClean="0"/>
              <a:t>Alexander appears to cover 50 miles in a day to catch the Persians</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Darius</a:t>
            </a:r>
            <a:endParaRPr lang="en-GB" dirty="0"/>
          </a:p>
        </p:txBody>
      </p:sp>
      <p:sp>
        <p:nvSpPr>
          <p:cNvPr id="3" name="Content Placeholder 2"/>
          <p:cNvSpPr>
            <a:spLocks noGrp="1"/>
          </p:cNvSpPr>
          <p:nvPr>
            <p:ph sz="quarter" idx="1"/>
          </p:nvPr>
        </p:nvSpPr>
        <p:spPr/>
        <p:txBody>
          <a:bodyPr/>
          <a:lstStyle/>
          <a:p>
            <a:r>
              <a:rPr lang="en-GB" dirty="0" smtClean="0"/>
              <a:t>In the historians, a Macedonian reaches Darius before he dies, but not Alexander</a:t>
            </a:r>
          </a:p>
          <a:p>
            <a:r>
              <a:rPr lang="en-GB" dirty="0" smtClean="0"/>
              <a:t>In the </a:t>
            </a:r>
            <a:r>
              <a:rPr lang="en-GB" i="1" dirty="0" smtClean="0"/>
              <a:t>Alexander Romance</a:t>
            </a:r>
            <a:r>
              <a:rPr lang="en-GB" dirty="0" smtClean="0"/>
              <a:t>, it is Alexander who catches Darius. Darius then offers Alexander his kingdom and his daughter in marriage</a:t>
            </a:r>
          </a:p>
          <a:p>
            <a:endParaRPr lang="en-GB" i="1" dirty="0"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Hunting </a:t>
            </a:r>
            <a:r>
              <a:rPr lang="en-GB" dirty="0" err="1" smtClean="0"/>
              <a:t>Bessus</a:t>
            </a:r>
            <a:endParaRPr lang="en-GB" dirty="0"/>
          </a:p>
        </p:txBody>
      </p:sp>
      <p:sp>
        <p:nvSpPr>
          <p:cNvPr id="3" name="Content Placeholder 2"/>
          <p:cNvSpPr>
            <a:spLocks noGrp="1"/>
          </p:cNvSpPr>
          <p:nvPr>
            <p:ph sz="quarter" idx="1"/>
          </p:nvPr>
        </p:nvSpPr>
        <p:spPr/>
        <p:txBody>
          <a:bodyPr>
            <a:normAutofit/>
          </a:bodyPr>
          <a:lstStyle/>
          <a:p>
            <a:r>
              <a:rPr lang="en-GB" dirty="0" smtClean="0"/>
              <a:t>Alexander must now act as Great King</a:t>
            </a:r>
          </a:p>
          <a:p>
            <a:r>
              <a:rPr lang="en-GB" dirty="0" err="1" smtClean="0"/>
              <a:t>Bessus</a:t>
            </a:r>
            <a:r>
              <a:rPr lang="en-GB" dirty="0" smtClean="0"/>
              <a:t> hunted as a rebel, not as a successor to Darius</a:t>
            </a:r>
          </a:p>
          <a:p>
            <a:r>
              <a:rPr lang="en-GB" dirty="0" smtClean="0"/>
              <a:t>Mercenaries and Persians slowly desert </a:t>
            </a:r>
            <a:r>
              <a:rPr lang="en-GB" dirty="0" err="1" smtClean="0"/>
              <a:t>Bessus</a:t>
            </a:r>
            <a:endParaRPr lang="en-GB" dirty="0" smtClean="0"/>
          </a:p>
          <a:p>
            <a:r>
              <a:rPr lang="en-GB" dirty="0" smtClean="0"/>
              <a:t>Alexander pursues him into Parthia </a:t>
            </a:r>
          </a:p>
          <a:p>
            <a:r>
              <a:rPr lang="en-GB" dirty="0" err="1" smtClean="0"/>
              <a:t>Parmenio’s</a:t>
            </a:r>
            <a:r>
              <a:rPr lang="en-GB" dirty="0" smtClean="0"/>
              <a:t> son </a:t>
            </a:r>
            <a:r>
              <a:rPr lang="en-GB" dirty="0" err="1" smtClean="0"/>
              <a:t>Nicanor</a:t>
            </a:r>
            <a:r>
              <a:rPr lang="en-GB" dirty="0" smtClean="0"/>
              <a:t> gets sick and dies, </a:t>
            </a:r>
            <a:r>
              <a:rPr lang="en-GB" dirty="0" err="1" smtClean="0"/>
              <a:t>Philotas</a:t>
            </a:r>
            <a:r>
              <a:rPr lang="en-GB" dirty="0" smtClean="0"/>
              <a:t> is left behind to arrange funeral with instructions to catch up</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Adoption of Persian Customs</a:t>
            </a:r>
            <a:endParaRPr lang="en-GB" dirty="0"/>
          </a:p>
        </p:txBody>
      </p:sp>
      <p:sp>
        <p:nvSpPr>
          <p:cNvPr id="3" name="Content Placeholder 2"/>
          <p:cNvSpPr>
            <a:spLocks noGrp="1"/>
          </p:cNvSpPr>
          <p:nvPr>
            <p:ph sz="quarter" idx="1"/>
          </p:nvPr>
        </p:nvSpPr>
        <p:spPr/>
        <p:txBody>
          <a:bodyPr>
            <a:normAutofit/>
          </a:bodyPr>
          <a:lstStyle/>
          <a:p>
            <a:r>
              <a:rPr lang="en-GB" dirty="0" smtClean="0"/>
              <a:t>Adoption of some Persian court traditions</a:t>
            </a:r>
          </a:p>
          <a:p>
            <a:r>
              <a:rPr lang="en-GB" dirty="0" smtClean="0"/>
              <a:t>Adoption of diadem (perhaps not actually Persian)</a:t>
            </a:r>
          </a:p>
          <a:p>
            <a:r>
              <a:rPr lang="en-GB" dirty="0" smtClean="0"/>
              <a:t>No adoption of trousers, but adoption of other Persian clothing</a:t>
            </a:r>
          </a:p>
          <a:p>
            <a:r>
              <a:rPr lang="en-GB" dirty="0" smtClean="0"/>
              <a:t>No pointed tiara</a:t>
            </a:r>
          </a:p>
          <a:p>
            <a:r>
              <a:rPr lang="en-GB" dirty="0" smtClean="0"/>
              <a:t>2 signet rings </a:t>
            </a:r>
          </a:p>
          <a:p>
            <a:pPr lvl="1"/>
            <a:r>
              <a:rPr lang="en-GB" dirty="0" smtClean="0"/>
              <a:t>1 Macedonian</a:t>
            </a:r>
          </a:p>
          <a:p>
            <a:pPr lvl="1"/>
            <a:r>
              <a:rPr lang="en-GB" dirty="0" smtClean="0"/>
              <a:t>1 Darius’</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East is East and West is West</a:t>
            </a:r>
            <a:br>
              <a:rPr lang="en-GB" dirty="0" smtClean="0"/>
            </a:br>
            <a:r>
              <a:rPr lang="en-GB" dirty="0" smtClean="0"/>
              <a:t>and never the twain shall meet</a:t>
            </a:r>
            <a:endParaRPr lang="en-GB" dirty="0"/>
          </a:p>
        </p:txBody>
      </p:sp>
      <p:sp>
        <p:nvSpPr>
          <p:cNvPr id="3" name="Content Placeholder 2"/>
          <p:cNvSpPr>
            <a:spLocks noGrp="1"/>
          </p:cNvSpPr>
          <p:nvPr>
            <p:ph sz="quarter" idx="1"/>
          </p:nvPr>
        </p:nvSpPr>
        <p:spPr/>
        <p:txBody>
          <a:bodyPr/>
          <a:lstStyle/>
          <a:p>
            <a:r>
              <a:rPr lang="en-GB" dirty="0" smtClean="0"/>
              <a:t>Macedonians dislike the adoption of Persian customs</a:t>
            </a:r>
          </a:p>
          <a:p>
            <a:r>
              <a:rPr lang="en-GB" dirty="0" smtClean="0"/>
              <a:t>Dislike the allowance of Persians to the campaign</a:t>
            </a:r>
          </a:p>
          <a:p>
            <a:r>
              <a:rPr lang="en-GB" dirty="0" smtClean="0"/>
              <a:t>Alexander allows troops to marry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Into Legend</a:t>
            </a:r>
            <a:endParaRPr lang="en-GB" dirty="0"/>
          </a:p>
        </p:txBody>
      </p:sp>
      <p:sp>
        <p:nvSpPr>
          <p:cNvPr id="3" name="Content Placeholder 2"/>
          <p:cNvSpPr>
            <a:spLocks noGrp="1"/>
          </p:cNvSpPr>
          <p:nvPr>
            <p:ph sz="quarter" idx="1"/>
          </p:nvPr>
        </p:nvSpPr>
        <p:spPr/>
        <p:txBody>
          <a:bodyPr>
            <a:normAutofit/>
          </a:bodyPr>
          <a:lstStyle/>
          <a:p>
            <a:pPr indent="-71438">
              <a:buNone/>
            </a:pPr>
            <a:r>
              <a:rPr lang="en-GB" dirty="0" smtClean="0"/>
              <a:t>It was here that he was visited by the queen of the Amazons, according to the report we have from many writers…There is also a story that many years afterwards, when Lysimachus had become king of Macedonia, </a:t>
            </a:r>
            <a:r>
              <a:rPr lang="en-GB" dirty="0" err="1" smtClean="0"/>
              <a:t>Onesicritus</a:t>
            </a:r>
            <a:r>
              <a:rPr lang="en-GB" dirty="0" smtClean="0"/>
              <a:t> was reading aloud the fourth book of his history, which contained the tale of the Amazon, at which Lysimachus smiled and asked quietly, ‘I wonder where I was then.’</a:t>
            </a:r>
          </a:p>
          <a:p>
            <a:pPr algn="r">
              <a:buNone/>
            </a:pPr>
            <a:r>
              <a:rPr lang="en-GB" dirty="0" smtClean="0"/>
              <a:t>Plutarch </a:t>
            </a:r>
            <a:r>
              <a:rPr lang="en-GB" i="1" dirty="0" smtClean="0"/>
              <a:t>Life of Alexander </a:t>
            </a:r>
            <a:r>
              <a:rPr lang="en-GB" dirty="0" smtClean="0"/>
              <a:t>46</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GB" dirty="0" smtClean="0"/>
              <a:t>Conspiracy</a:t>
            </a:r>
            <a:endParaRPr lang="en-GB" dirty="0"/>
          </a:p>
        </p:txBody>
      </p:sp>
      <p:sp>
        <p:nvSpPr>
          <p:cNvPr id="3" name="Content Placeholder 2"/>
          <p:cNvSpPr>
            <a:spLocks noGrp="1"/>
          </p:cNvSpPr>
          <p:nvPr>
            <p:ph sz="quarter" idx="1"/>
          </p:nvPr>
        </p:nvSpPr>
        <p:spPr>
          <a:xfrm>
            <a:off x="539552" y="1556792"/>
            <a:ext cx="8229600" cy="4853136"/>
          </a:xfrm>
        </p:spPr>
        <p:txBody>
          <a:bodyPr>
            <a:normAutofit fontScale="92500" lnSpcReduction="20000"/>
          </a:bodyPr>
          <a:lstStyle/>
          <a:p>
            <a:pPr indent="-71438">
              <a:buNone/>
            </a:pPr>
            <a:r>
              <a:rPr lang="en-GB" dirty="0" smtClean="0"/>
              <a:t>Ptolemy’s account of what now occurred is this: </a:t>
            </a:r>
            <a:r>
              <a:rPr lang="en-GB" dirty="0" err="1" smtClean="0"/>
              <a:t>Philotas</a:t>
            </a:r>
            <a:r>
              <a:rPr lang="en-GB" dirty="0" smtClean="0"/>
              <a:t> was brought before the Macedonians to stand his trial; Alexander made his accusation in no uncertain terms, and </a:t>
            </a:r>
            <a:r>
              <a:rPr lang="en-GB" dirty="0" err="1" smtClean="0"/>
              <a:t>Philotas</a:t>
            </a:r>
            <a:r>
              <a:rPr lang="en-GB" dirty="0" smtClean="0"/>
              <a:t> answered the charge. Then the persons who had reported the affair came forward, with various irrefutable proofs of his own guilt and that of his fellow-conspirators, of which the most damning was that he admitted knowledge of a plot against Alexander but had said nothing about it, in spite of the fact that he was in the habit of visiting Alexander’s tent twice a day. Thereupon he was shot by the Macedonians, and the others who were concerned in the conspiracy shared the same fate. </a:t>
            </a:r>
            <a:r>
              <a:rPr lang="en-GB" dirty="0" err="1" smtClean="0"/>
              <a:t>Parmenio</a:t>
            </a:r>
            <a:r>
              <a:rPr lang="en-GB" dirty="0" smtClean="0"/>
              <a:t> was executed as well…</a:t>
            </a:r>
          </a:p>
          <a:p>
            <a:pPr algn="r">
              <a:buNone/>
            </a:pPr>
            <a:r>
              <a:rPr lang="en-GB" dirty="0" err="1" smtClean="0"/>
              <a:t>Arrian</a:t>
            </a:r>
            <a:r>
              <a:rPr lang="en-GB" dirty="0" smtClean="0"/>
              <a:t> </a:t>
            </a:r>
            <a:r>
              <a:rPr lang="en-GB" i="1" dirty="0" smtClean="0"/>
              <a:t>Anabasis</a:t>
            </a:r>
            <a:r>
              <a:rPr lang="en-GB" dirty="0" smtClean="0"/>
              <a:t> 3.27</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smtClean="0"/>
              <a:t>Death of </a:t>
            </a:r>
            <a:r>
              <a:rPr lang="en-GB" dirty="0" err="1" smtClean="0"/>
              <a:t>Parmenio</a:t>
            </a:r>
            <a:endParaRPr lang="en-GB" dirty="0"/>
          </a:p>
        </p:txBody>
      </p:sp>
      <p:sp>
        <p:nvSpPr>
          <p:cNvPr id="3" name="Content Placeholder 2"/>
          <p:cNvSpPr>
            <a:spLocks noGrp="1"/>
          </p:cNvSpPr>
          <p:nvPr>
            <p:ph sz="quarter" idx="1"/>
          </p:nvPr>
        </p:nvSpPr>
        <p:spPr>
          <a:xfrm>
            <a:off x="457200" y="1600200"/>
            <a:ext cx="8229600" cy="4997152"/>
          </a:xfrm>
        </p:spPr>
        <p:txBody>
          <a:bodyPr>
            <a:normAutofit fontScale="92500" lnSpcReduction="10000"/>
          </a:bodyPr>
          <a:lstStyle/>
          <a:p>
            <a:pPr indent="-71438">
              <a:buNone/>
            </a:pPr>
            <a:r>
              <a:rPr lang="en-GB" dirty="0" smtClean="0"/>
              <a:t>The reason for </a:t>
            </a:r>
            <a:r>
              <a:rPr lang="en-GB" dirty="0" err="1" smtClean="0"/>
              <a:t>Parmenio’s</a:t>
            </a:r>
            <a:r>
              <a:rPr lang="en-GB" dirty="0" smtClean="0"/>
              <a:t> execution may have been that Alexander could not believe that he had no share in his son’s conspiracy; on the other hand, even granting his innocence, his living on after his son’s execution was already in fact a danger; for he was a man of immense prestige: he had great influence not only with Alexander himself but also with the army – and not alone with the Macedonian units, but also with the mercenary soldiers, whom so often by Alexander’s orders and with Alexander’s approbation he had led on special missions or in the ordinary course of duty.</a:t>
            </a:r>
          </a:p>
          <a:p>
            <a:pPr algn="r">
              <a:buNone/>
            </a:pPr>
            <a:r>
              <a:rPr lang="en-GB" dirty="0" err="1" smtClean="0"/>
              <a:t>Arrian</a:t>
            </a:r>
            <a:r>
              <a:rPr lang="en-GB" dirty="0" smtClean="0"/>
              <a:t> </a:t>
            </a:r>
            <a:r>
              <a:rPr lang="en-GB" i="1" dirty="0" smtClean="0"/>
              <a:t>Anabasis</a:t>
            </a:r>
            <a:r>
              <a:rPr lang="en-GB" dirty="0" smtClean="0"/>
              <a:t> 3.27</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Eastern Campaign</a:t>
            </a:r>
            <a:endParaRPr lang="en-GB" dirty="0"/>
          </a:p>
        </p:txBody>
      </p:sp>
      <p:sp>
        <p:nvSpPr>
          <p:cNvPr id="3" name="Content Placeholder 2"/>
          <p:cNvSpPr>
            <a:spLocks noGrp="1"/>
          </p:cNvSpPr>
          <p:nvPr>
            <p:ph sz="quarter" idx="1"/>
          </p:nvPr>
        </p:nvSpPr>
        <p:spPr/>
        <p:txBody>
          <a:bodyPr/>
          <a:lstStyle/>
          <a:p>
            <a:r>
              <a:rPr lang="en-GB" dirty="0" smtClean="0"/>
              <a:t>Alexander goes through </a:t>
            </a:r>
            <a:r>
              <a:rPr lang="en-GB" dirty="0" err="1" smtClean="0"/>
              <a:t>Arachosia</a:t>
            </a:r>
            <a:r>
              <a:rPr lang="en-GB" dirty="0" smtClean="0"/>
              <a:t>, crosses the Hindu Kush</a:t>
            </a:r>
          </a:p>
          <a:p>
            <a:r>
              <a:rPr lang="en-GB" dirty="0" smtClean="0"/>
              <a:t>One of the satraps retained in place by Alexander, rebels and is killed </a:t>
            </a:r>
          </a:p>
          <a:p>
            <a:r>
              <a:rPr lang="en-GB" dirty="0" smtClean="0"/>
              <a:t>Alexander moves into Bactria</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grahamphillips.net/Alexander/Alexander%27s_campaigns_map.jpg"/>
          <p:cNvPicPr>
            <a:picLocks noChangeAspect="1" noChangeArrowheads="1"/>
          </p:cNvPicPr>
          <p:nvPr/>
        </p:nvPicPr>
        <p:blipFill>
          <a:blip r:embed="rId2" cstate="print"/>
          <a:srcRect/>
          <a:stretch>
            <a:fillRect/>
          </a:stretch>
        </p:blipFill>
        <p:spPr bwMode="auto">
          <a:xfrm>
            <a:off x="0" y="980728"/>
            <a:ext cx="9139107" cy="5085184"/>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a:t>
            </a:r>
            <a:endParaRPr lang="en-GB" dirty="0"/>
          </a:p>
        </p:txBody>
      </p:sp>
      <p:sp>
        <p:nvSpPr>
          <p:cNvPr id="3" name="Content Placeholder 2"/>
          <p:cNvSpPr>
            <a:spLocks noGrp="1"/>
          </p:cNvSpPr>
          <p:nvPr>
            <p:ph sz="quarter" idx="1"/>
          </p:nvPr>
        </p:nvSpPr>
        <p:spPr/>
        <p:txBody>
          <a:bodyPr/>
          <a:lstStyle/>
          <a:p>
            <a:r>
              <a:rPr lang="en-GB" dirty="0" err="1" smtClean="0"/>
              <a:t>Bessus</a:t>
            </a:r>
            <a:r>
              <a:rPr lang="en-GB" dirty="0" smtClean="0"/>
              <a:t> stations himself in Bactria, but Alexander outflanks him by going through a different pass. </a:t>
            </a:r>
          </a:p>
          <a:p>
            <a:r>
              <a:rPr lang="en-GB" dirty="0" err="1" smtClean="0"/>
              <a:t>Bessus</a:t>
            </a:r>
            <a:r>
              <a:rPr lang="en-GB" dirty="0" smtClean="0"/>
              <a:t> retreats to </a:t>
            </a:r>
            <a:r>
              <a:rPr lang="en-GB" dirty="0" err="1" smtClean="0"/>
              <a:t>Soghdiana</a:t>
            </a:r>
            <a:endParaRPr lang="en-GB" dirty="0" smtClean="0"/>
          </a:p>
          <a:p>
            <a:r>
              <a:rPr lang="en-GB" dirty="0" smtClean="0"/>
              <a:t>Alexander now occupies Bactria</a:t>
            </a:r>
          </a:p>
          <a:p>
            <a:r>
              <a:rPr lang="en-GB" dirty="0" err="1" smtClean="0"/>
              <a:t>Bessus</a:t>
            </a:r>
            <a:r>
              <a:rPr lang="en-GB" dirty="0" smtClean="0"/>
              <a:t> retreats beyond the Oxus</a:t>
            </a:r>
          </a:p>
          <a:p>
            <a:r>
              <a:rPr lang="en-GB" dirty="0" smtClean="0"/>
              <a:t>Alexander crosses the river using tent covers stitched to make floats</a:t>
            </a:r>
          </a:p>
          <a:p>
            <a:endParaRPr lang="en-GB" dirty="0" smtClean="0"/>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Spitamenes</a:t>
            </a:r>
            <a:endParaRPr lang="en-GB" dirty="0"/>
          </a:p>
        </p:txBody>
      </p:sp>
      <p:sp>
        <p:nvSpPr>
          <p:cNvPr id="3" name="Content Placeholder 2"/>
          <p:cNvSpPr>
            <a:spLocks noGrp="1"/>
          </p:cNvSpPr>
          <p:nvPr>
            <p:ph sz="quarter" idx="1"/>
          </p:nvPr>
        </p:nvSpPr>
        <p:spPr/>
        <p:txBody>
          <a:bodyPr/>
          <a:lstStyle/>
          <a:p>
            <a:r>
              <a:rPr lang="en-GB" dirty="0" err="1" smtClean="0"/>
              <a:t>Soghdian</a:t>
            </a:r>
            <a:r>
              <a:rPr lang="en-GB" dirty="0" smtClean="0"/>
              <a:t> baron, supporter of </a:t>
            </a:r>
            <a:r>
              <a:rPr lang="en-GB" dirty="0" err="1" smtClean="0"/>
              <a:t>Bessus</a:t>
            </a:r>
            <a:r>
              <a:rPr lang="en-GB" dirty="0" smtClean="0"/>
              <a:t>, decides </a:t>
            </a:r>
            <a:r>
              <a:rPr lang="en-GB" dirty="0" err="1" smtClean="0"/>
              <a:t>Bessus</a:t>
            </a:r>
            <a:r>
              <a:rPr lang="en-GB" dirty="0" smtClean="0"/>
              <a:t> is no longer useful so arrests him and offers him to Alexander</a:t>
            </a:r>
          </a:p>
          <a:p>
            <a:r>
              <a:rPr lang="en-GB" dirty="0" err="1" smtClean="0"/>
              <a:t>Bessus</a:t>
            </a:r>
            <a:r>
              <a:rPr lang="en-GB" dirty="0" smtClean="0"/>
              <a:t> is then bound and tied to a post, Alexander marches his troops past him, then has him sent to </a:t>
            </a:r>
            <a:r>
              <a:rPr lang="en-GB" dirty="0" err="1" smtClean="0"/>
              <a:t>Zariaspa</a:t>
            </a:r>
            <a:r>
              <a:rPr lang="en-GB" dirty="0" smtClean="0"/>
              <a:t> where his ears and nose are cut off, then public execution in Ecbatana before the Medes and the Persians</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Scythia?</a:t>
            </a:r>
            <a:endParaRPr lang="en-GB" dirty="0"/>
          </a:p>
        </p:txBody>
      </p:sp>
      <p:sp>
        <p:nvSpPr>
          <p:cNvPr id="3" name="Content Placeholder 2"/>
          <p:cNvSpPr>
            <a:spLocks noGrp="1"/>
          </p:cNvSpPr>
          <p:nvPr>
            <p:ph sz="quarter" idx="1"/>
          </p:nvPr>
        </p:nvSpPr>
        <p:spPr/>
        <p:txBody>
          <a:bodyPr>
            <a:normAutofit/>
          </a:bodyPr>
          <a:lstStyle/>
          <a:p>
            <a:r>
              <a:rPr lang="en-GB" dirty="0" smtClean="0"/>
              <a:t>Alexander marches for Samarkand and the </a:t>
            </a:r>
            <a:r>
              <a:rPr lang="en-GB" dirty="0" err="1" smtClean="0"/>
              <a:t>Jaxartes</a:t>
            </a:r>
            <a:r>
              <a:rPr lang="en-GB" dirty="0" smtClean="0"/>
              <a:t> river. The north east boundary of the Persian Empire</a:t>
            </a:r>
          </a:p>
          <a:p>
            <a:r>
              <a:rPr lang="en-GB" dirty="0" smtClean="0"/>
              <a:t>Alexander summons </a:t>
            </a:r>
            <a:r>
              <a:rPr lang="en-GB" dirty="0" err="1" smtClean="0"/>
              <a:t>Spitamenes</a:t>
            </a:r>
            <a:r>
              <a:rPr lang="en-GB" dirty="0" smtClean="0"/>
              <a:t> to a meeting in </a:t>
            </a:r>
            <a:r>
              <a:rPr lang="en-GB" dirty="0" err="1" smtClean="0"/>
              <a:t>Zariaspa</a:t>
            </a:r>
            <a:r>
              <a:rPr lang="en-GB" dirty="0" smtClean="0"/>
              <a:t>. </a:t>
            </a:r>
            <a:r>
              <a:rPr lang="en-GB" dirty="0" err="1" smtClean="0"/>
              <a:t>Spitamenes</a:t>
            </a:r>
            <a:r>
              <a:rPr lang="en-GB" dirty="0" smtClean="0"/>
              <a:t> refuses and the province rebels.</a:t>
            </a:r>
          </a:p>
          <a:p>
            <a:r>
              <a:rPr lang="en-GB" dirty="0" smtClean="0"/>
              <a:t>Alexander sends a small force to relieve the siege that </a:t>
            </a:r>
            <a:r>
              <a:rPr lang="en-GB" dirty="0" err="1" smtClean="0"/>
              <a:t>Spitamenes</a:t>
            </a:r>
            <a:r>
              <a:rPr lang="en-GB" dirty="0" smtClean="0"/>
              <a:t> has raised against </a:t>
            </a:r>
            <a:r>
              <a:rPr lang="en-GB" dirty="0" err="1" smtClean="0"/>
              <a:t>Maracanda</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t>
            </a:r>
            <a:r>
              <a:rPr lang="en-GB" dirty="0" smtClean="0"/>
              <a:t> War</a:t>
            </a:r>
            <a:endParaRPr lang="en-GB" dirty="0"/>
          </a:p>
        </p:txBody>
      </p:sp>
      <p:sp>
        <p:nvSpPr>
          <p:cNvPr id="3" name="Content Placeholder 2"/>
          <p:cNvSpPr>
            <a:spLocks noGrp="1"/>
          </p:cNvSpPr>
          <p:nvPr>
            <p:ph sz="quarter" idx="1"/>
          </p:nvPr>
        </p:nvSpPr>
        <p:spPr/>
        <p:txBody>
          <a:bodyPr/>
          <a:lstStyle/>
          <a:p>
            <a:r>
              <a:rPr lang="en-GB" dirty="0" err="1" smtClean="0"/>
              <a:t>Spitamenes</a:t>
            </a:r>
            <a:r>
              <a:rPr lang="en-GB" dirty="0" smtClean="0"/>
              <a:t> traps the troops that Alexander had sent against him and slaughters them</a:t>
            </a:r>
          </a:p>
          <a:p>
            <a:r>
              <a:rPr lang="en-GB" dirty="0" smtClean="0"/>
              <a:t>Alexander moves quickly and drives off the siege at </a:t>
            </a:r>
            <a:r>
              <a:rPr lang="en-GB" dirty="0" err="1" smtClean="0"/>
              <a:t>Maracanda</a:t>
            </a:r>
            <a:r>
              <a:rPr lang="en-GB" dirty="0" smtClean="0"/>
              <a:t>, </a:t>
            </a:r>
            <a:r>
              <a:rPr lang="en-GB" dirty="0" err="1" smtClean="0"/>
              <a:t>Spitamenes</a:t>
            </a:r>
            <a:r>
              <a:rPr lang="en-GB" dirty="0" smtClean="0"/>
              <a:t> retreats to wage a guerrilla war</a:t>
            </a:r>
          </a:p>
          <a:p>
            <a:r>
              <a:rPr lang="en-GB" dirty="0" smtClean="0"/>
              <a:t>Alexander winters in </a:t>
            </a:r>
            <a:r>
              <a:rPr lang="en-GB" dirty="0" err="1" smtClean="0"/>
              <a:t>Zariaspa</a:t>
            </a:r>
            <a:r>
              <a:rPr lang="en-GB" dirty="0" smtClean="0"/>
              <a:t> </a:t>
            </a:r>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Soghdian</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Campaign lasts most of the summer with little success</a:t>
            </a:r>
          </a:p>
          <a:p>
            <a:r>
              <a:rPr lang="en-GB" dirty="0" smtClean="0"/>
              <a:t>Engagement between </a:t>
            </a:r>
            <a:r>
              <a:rPr lang="en-GB" dirty="0" err="1" smtClean="0"/>
              <a:t>Craterus</a:t>
            </a:r>
            <a:r>
              <a:rPr lang="en-GB" dirty="0" smtClean="0"/>
              <a:t> and </a:t>
            </a:r>
            <a:r>
              <a:rPr lang="en-GB" dirty="0" err="1" smtClean="0"/>
              <a:t>Spitamenes</a:t>
            </a:r>
            <a:r>
              <a:rPr lang="en-GB" dirty="0" smtClean="0"/>
              <a:t>, but </a:t>
            </a:r>
            <a:r>
              <a:rPr lang="en-GB" dirty="0" err="1" smtClean="0"/>
              <a:t>Spitamenes</a:t>
            </a:r>
            <a:r>
              <a:rPr lang="en-GB" dirty="0" smtClean="0"/>
              <a:t> escapes</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noAutofit/>
          </a:bodyPr>
          <a:lstStyle/>
          <a:p>
            <a:r>
              <a:rPr lang="en-GB" sz="4300" dirty="0" smtClean="0"/>
              <a:t>Frustration in the Macedonian camp</a:t>
            </a:r>
            <a:endParaRPr lang="en-GB" sz="4300" dirty="0"/>
          </a:p>
        </p:txBody>
      </p:sp>
      <p:sp>
        <p:nvSpPr>
          <p:cNvPr id="3" name="Content Placeholder 2"/>
          <p:cNvSpPr>
            <a:spLocks noGrp="1"/>
          </p:cNvSpPr>
          <p:nvPr>
            <p:ph sz="quarter" idx="1"/>
          </p:nvPr>
        </p:nvSpPr>
        <p:spPr>
          <a:xfrm>
            <a:off x="457200" y="1600200"/>
            <a:ext cx="8229600" cy="5069160"/>
          </a:xfrm>
        </p:spPr>
        <p:txBody>
          <a:bodyPr>
            <a:normAutofit fontScale="70000" lnSpcReduction="20000"/>
          </a:bodyPr>
          <a:lstStyle/>
          <a:p>
            <a:pPr indent="-161925">
              <a:buNone/>
            </a:pPr>
            <a:r>
              <a:rPr lang="en-GB" dirty="0" smtClean="0"/>
              <a:t>After the company had drunk a good deal somebody began to sing the verse of a man named </a:t>
            </a:r>
            <a:r>
              <a:rPr lang="en-GB" dirty="0" err="1" smtClean="0"/>
              <a:t>Pranichus</a:t>
            </a:r>
            <a:r>
              <a:rPr lang="en-GB" dirty="0" smtClean="0"/>
              <a:t> (or </a:t>
            </a:r>
            <a:r>
              <a:rPr lang="en-GB" dirty="0" err="1" smtClean="0"/>
              <a:t>Pierio</a:t>
            </a:r>
            <a:r>
              <a:rPr lang="en-GB" dirty="0" smtClean="0"/>
              <a:t> according to another account), which had been written to humiliate and make fun of some Macedonian commanders who had recently been defeated by the barbarians. The older members of the party took offence at this and showed their resentment of both the poet and the singer, but Alexander and those sitting near him listened with obvious pleasure and told the man to continue. Thereupon </a:t>
            </a:r>
            <a:r>
              <a:rPr lang="en-GB" dirty="0" err="1" smtClean="0"/>
              <a:t>Cleitus</a:t>
            </a:r>
            <a:r>
              <a:rPr lang="en-GB" dirty="0" smtClean="0"/>
              <a:t>, who had already drunk too much and was rough and hot-tempered by nature became angrier than ever and shouted that it was not right for Macedonians to be insulted in the presence of barbarians and enemies, even if they had met with misfortune, for they were better men than those laughing at them. Alexander retorted that if </a:t>
            </a:r>
            <a:r>
              <a:rPr lang="en-GB" dirty="0" err="1" smtClean="0"/>
              <a:t>Cleitus</a:t>
            </a:r>
            <a:r>
              <a:rPr lang="en-GB" dirty="0" smtClean="0"/>
              <a:t> was trying to disguise cowardice as misfortune, he must be pleading his own case. At this </a:t>
            </a:r>
            <a:r>
              <a:rPr lang="en-GB" dirty="0" err="1" smtClean="0"/>
              <a:t>Cleitus</a:t>
            </a:r>
            <a:r>
              <a:rPr lang="en-GB" dirty="0" smtClean="0"/>
              <a:t> sprang to his feat and shouted back, ‘Yes it was my cowardice that saved your life, you who call yourself the son of the gods, when you were turning your back to </a:t>
            </a:r>
            <a:r>
              <a:rPr lang="en-GB" dirty="0" err="1" smtClean="0"/>
              <a:t>Spithridates</a:t>
            </a:r>
            <a:r>
              <a:rPr lang="en-GB" dirty="0" smtClean="0"/>
              <a:t>’ sword. And it is the blood of these Macedonians and their wounds which have made you so great that you disown your father and claim to be the son of </a:t>
            </a:r>
            <a:r>
              <a:rPr lang="en-GB" dirty="0" err="1" smtClean="0"/>
              <a:t>Ammon</a:t>
            </a:r>
            <a:r>
              <a:rPr lang="en-GB" dirty="0" smtClean="0"/>
              <a:t>!</a:t>
            </a:r>
          </a:p>
          <a:p>
            <a:pPr algn="r">
              <a:buNone/>
            </a:pPr>
            <a:r>
              <a:rPr lang="en-GB" dirty="0" smtClean="0"/>
              <a:t>Plutarch, </a:t>
            </a:r>
            <a:r>
              <a:rPr lang="en-GB" i="1" dirty="0" smtClean="0"/>
              <a:t>Life of Alexander</a:t>
            </a:r>
            <a:r>
              <a:rPr lang="en-GB" dirty="0" smtClean="0"/>
              <a:t> 50</a:t>
            </a:r>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dirty="0" smtClean="0"/>
              <a:t>Death of </a:t>
            </a:r>
            <a:r>
              <a:rPr lang="en-GB" dirty="0" err="1" smtClean="0"/>
              <a:t>Cleitus</a:t>
            </a:r>
            <a:endParaRPr lang="en-GB" dirty="0"/>
          </a:p>
        </p:txBody>
      </p:sp>
      <p:sp>
        <p:nvSpPr>
          <p:cNvPr id="3" name="Content Placeholder 2"/>
          <p:cNvSpPr>
            <a:spLocks noGrp="1"/>
          </p:cNvSpPr>
          <p:nvPr>
            <p:ph sz="quarter" idx="1"/>
          </p:nvPr>
        </p:nvSpPr>
        <p:spPr>
          <a:xfrm>
            <a:off x="457200" y="1556792"/>
            <a:ext cx="8229600" cy="5472608"/>
          </a:xfrm>
        </p:spPr>
        <p:txBody>
          <a:bodyPr>
            <a:normAutofit fontScale="85000" lnSpcReduction="20000"/>
          </a:bodyPr>
          <a:lstStyle/>
          <a:p>
            <a:pPr indent="107950">
              <a:buNone/>
            </a:pPr>
            <a:r>
              <a:rPr lang="en-GB" dirty="0" smtClean="0"/>
              <a:t>Meanwhile as </a:t>
            </a:r>
            <a:r>
              <a:rPr lang="en-GB" dirty="0" err="1" smtClean="0"/>
              <a:t>Cleitus</a:t>
            </a:r>
            <a:r>
              <a:rPr lang="en-GB" dirty="0" smtClean="0"/>
              <a:t> still refused to give way, his friends with great difficulty pushed him out of the banqueting room. But soon afterwards he came in by another door, and, as he did so, recited in a loud and contemptuous voice this line from Euripides’ </a:t>
            </a:r>
            <a:r>
              <a:rPr lang="en-GB" i="1" dirty="0" smtClean="0"/>
              <a:t>Andromache</a:t>
            </a:r>
            <a:endParaRPr lang="en-GB" dirty="0" smtClean="0"/>
          </a:p>
          <a:p>
            <a:pPr marL="1979613">
              <a:buNone/>
            </a:pPr>
            <a:r>
              <a:rPr lang="en-GB" dirty="0" smtClean="0"/>
              <a:t>Alas, what evil customs reign in Greece</a:t>
            </a:r>
          </a:p>
          <a:p>
            <a:pPr indent="107950">
              <a:buNone/>
            </a:pPr>
            <a:r>
              <a:rPr lang="en-GB" dirty="0" smtClean="0"/>
              <a:t>At this Alexander seized a spear from one of his guards, faced </a:t>
            </a:r>
            <a:r>
              <a:rPr lang="en-GB" dirty="0" err="1" smtClean="0"/>
              <a:t>Cleitus</a:t>
            </a:r>
            <a:r>
              <a:rPr lang="en-GB" dirty="0" smtClean="0"/>
              <a:t> as he was drawing aside the curtain of the doorway, and ran him through. With a roar of pain and a groan, </a:t>
            </a:r>
            <a:r>
              <a:rPr lang="en-GB" dirty="0" err="1" smtClean="0"/>
              <a:t>Cleitus</a:t>
            </a:r>
            <a:r>
              <a:rPr lang="en-GB" dirty="0" smtClean="0"/>
              <a:t> fell, and immediately the king’s anger left him. When he came to himself and saw his friends standing around him speechless, he snatched the weapon out of the dead body and would have plunged it into his own throat if the guards had not forestalled him by seizing his hands and carrying him by force into his chamber. </a:t>
            </a:r>
          </a:p>
          <a:p>
            <a:pPr indent="107950" algn="r">
              <a:buNone/>
            </a:pPr>
            <a:r>
              <a:rPr lang="en-GB" dirty="0" smtClean="0"/>
              <a:t>Plutarch </a:t>
            </a:r>
            <a:r>
              <a:rPr lang="en-GB" i="1" dirty="0" smtClean="0"/>
              <a:t>Life of Alexander </a:t>
            </a:r>
            <a:r>
              <a:rPr lang="en-GB" dirty="0" smtClean="0"/>
              <a:t>51</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t>
            </a:r>
            <a:r>
              <a:rPr lang="en-GB" dirty="0" err="1" smtClean="0"/>
              <a:t>Spitamenes</a:t>
            </a:r>
            <a:endParaRPr lang="en-GB" dirty="0"/>
          </a:p>
        </p:txBody>
      </p:sp>
      <p:sp>
        <p:nvSpPr>
          <p:cNvPr id="3" name="Content Placeholder 2"/>
          <p:cNvSpPr>
            <a:spLocks noGrp="1"/>
          </p:cNvSpPr>
          <p:nvPr>
            <p:ph sz="quarter" idx="1"/>
          </p:nvPr>
        </p:nvSpPr>
        <p:spPr/>
        <p:txBody>
          <a:bodyPr/>
          <a:lstStyle/>
          <a:p>
            <a:r>
              <a:rPr lang="en-GB" dirty="0" smtClean="0"/>
              <a:t>After 2 campaigning seasons, Alexander is finally able to deprive </a:t>
            </a:r>
            <a:r>
              <a:rPr lang="en-GB" dirty="0" err="1" smtClean="0"/>
              <a:t>Spitamenes</a:t>
            </a:r>
            <a:r>
              <a:rPr lang="en-GB" dirty="0" smtClean="0"/>
              <a:t> of supplies</a:t>
            </a:r>
          </a:p>
          <a:p>
            <a:r>
              <a:rPr lang="en-GB" dirty="0" err="1" smtClean="0"/>
              <a:t>Spitamenes</a:t>
            </a:r>
            <a:r>
              <a:rPr lang="en-GB" dirty="0" smtClean="0"/>
              <a:t> allies with </a:t>
            </a:r>
            <a:r>
              <a:rPr lang="en-GB" dirty="0" err="1" smtClean="0"/>
              <a:t>Massagetae</a:t>
            </a:r>
            <a:r>
              <a:rPr lang="en-GB" dirty="0" smtClean="0"/>
              <a:t>, they give up and kill him (or according to </a:t>
            </a:r>
            <a:r>
              <a:rPr lang="en-GB" dirty="0" err="1" smtClean="0"/>
              <a:t>Curtius</a:t>
            </a:r>
            <a:r>
              <a:rPr lang="en-GB" dirty="0" smtClean="0"/>
              <a:t> his wife does)</a:t>
            </a:r>
          </a:p>
          <a:p>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sz="quarter" idx="1"/>
          </p:nvPr>
        </p:nvSpPr>
        <p:spPr/>
        <p:txBody>
          <a:bodyPr/>
          <a:lstStyle/>
          <a:p>
            <a:r>
              <a:rPr lang="en-GB" dirty="0" smtClean="0"/>
              <a:t>Finish reading the </a:t>
            </a:r>
            <a:r>
              <a:rPr lang="en-GB" dirty="0" err="1" smtClean="0"/>
              <a:t>Arrian’s</a:t>
            </a:r>
            <a:r>
              <a:rPr lang="en-GB" dirty="0" smtClean="0"/>
              <a:t> </a:t>
            </a:r>
            <a:r>
              <a:rPr lang="en-GB" i="1" dirty="0" smtClean="0"/>
              <a:t>Anabasis </a:t>
            </a:r>
            <a:r>
              <a:rPr lang="en-GB" dirty="0" smtClean="0"/>
              <a:t>and </a:t>
            </a:r>
            <a:r>
              <a:rPr lang="en-GB" dirty="0" err="1" smtClean="0"/>
              <a:t>Plutarch’s</a:t>
            </a:r>
            <a:r>
              <a:rPr lang="en-GB" dirty="0" smtClean="0"/>
              <a:t> </a:t>
            </a:r>
            <a:r>
              <a:rPr lang="en-GB" i="1" dirty="0" smtClean="0"/>
              <a:t>Life of Alexander</a:t>
            </a:r>
            <a:r>
              <a:rPr lang="en-GB" dirty="0" smtClean="0"/>
              <a:t>. </a:t>
            </a:r>
          </a:p>
          <a:p>
            <a:r>
              <a:rPr lang="en-GB" dirty="0" err="1" smtClean="0"/>
              <a:t>Fredricksmeyer</a:t>
            </a:r>
            <a:r>
              <a:rPr lang="en-GB" dirty="0" smtClean="0"/>
              <a:t>, E.A.  1991. “</a:t>
            </a:r>
            <a:r>
              <a:rPr lang="en-GB" dirty="0" smtClean="0">
                <a:hlinkClick r:id="rId2"/>
              </a:rPr>
              <a:t>Alexander, Zeus </a:t>
            </a:r>
            <a:r>
              <a:rPr lang="en-GB" dirty="0" err="1" smtClean="0">
                <a:hlinkClick r:id="rId2"/>
              </a:rPr>
              <a:t>Ammon</a:t>
            </a:r>
            <a:r>
              <a:rPr lang="en-GB" dirty="0" smtClean="0">
                <a:hlinkClick r:id="rId2"/>
              </a:rPr>
              <a:t>, and the Conquest of Asia</a:t>
            </a:r>
            <a:r>
              <a:rPr lang="en-GB" dirty="0" smtClean="0"/>
              <a:t>” </a:t>
            </a:r>
            <a:r>
              <a:rPr lang="en-GB" i="1" dirty="0" smtClean="0"/>
              <a:t>Transactions of the American Philological Association, </a:t>
            </a:r>
            <a:r>
              <a:rPr lang="en-GB" dirty="0" smtClean="0"/>
              <a:t>vol. 121, pp. 191-214.</a:t>
            </a:r>
          </a:p>
          <a:p>
            <a:r>
              <a:rPr lang="en-GB" dirty="0" err="1" smtClean="0"/>
              <a:t>Fredricksmeyer</a:t>
            </a:r>
            <a:r>
              <a:rPr lang="en-GB" dirty="0" smtClean="0"/>
              <a:t>, E.A. 1961.  “</a:t>
            </a:r>
            <a:r>
              <a:rPr lang="en-GB" dirty="0" smtClean="0">
                <a:hlinkClick r:id="rId3"/>
              </a:rPr>
              <a:t>Alexander, Midas, and the Oracle at </a:t>
            </a:r>
            <a:r>
              <a:rPr lang="en-GB" dirty="0" err="1" smtClean="0">
                <a:hlinkClick r:id="rId3"/>
              </a:rPr>
              <a:t>Gordium</a:t>
            </a:r>
            <a:r>
              <a:rPr lang="en-GB" dirty="0" smtClean="0"/>
              <a:t>” </a:t>
            </a:r>
            <a:r>
              <a:rPr lang="en-GB" i="1" dirty="0" smtClean="0"/>
              <a:t>Classical Philology</a:t>
            </a:r>
            <a:r>
              <a:rPr lang="en-GB" dirty="0" smtClean="0"/>
              <a:t>, vol. 56, no. 3, pp. 160-168.</a:t>
            </a:r>
            <a:endParaRPr lang="en-GB"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1452</TotalTime>
  <Words>2523</Words>
  <Application>Microsoft Office PowerPoint</Application>
  <PresentationFormat>On-screen Show (4:3)</PresentationFormat>
  <Paragraphs>188</Paragraphs>
  <Slides>44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Calibri</vt:lpstr>
      <vt:lpstr>Tw Cen MT</vt:lpstr>
      <vt:lpstr>Wingdings</vt:lpstr>
      <vt:lpstr>Wingdings 2</vt:lpstr>
      <vt:lpstr>Median</vt:lpstr>
      <vt:lpstr>Alexander the Great and the Hellenistic World</vt:lpstr>
      <vt:lpstr>Arrangement of Egyptian Affairs</vt:lpstr>
      <vt:lpstr>The Road to Gaugamela</vt:lpstr>
      <vt:lpstr>PowerPoint Presentation</vt:lpstr>
      <vt:lpstr>Arbela?</vt:lpstr>
      <vt:lpstr>Luck or skill</vt:lpstr>
      <vt:lpstr>Darius picks a battle field</vt:lpstr>
      <vt:lpstr>Darius’ offer</vt:lpstr>
      <vt:lpstr>Darius’ Army</vt:lpstr>
      <vt:lpstr>PowerPoint Presentation</vt:lpstr>
      <vt:lpstr>Aftermath</vt:lpstr>
      <vt:lpstr>Persian opposition?</vt:lpstr>
      <vt:lpstr>Surrender of Babylon</vt:lpstr>
      <vt:lpstr>Reinforcements</vt:lpstr>
      <vt:lpstr>Susa</vt:lpstr>
      <vt:lpstr>Persepolis</vt:lpstr>
      <vt:lpstr>Treasure</vt:lpstr>
      <vt:lpstr>Burning of Persepolis</vt:lpstr>
      <vt:lpstr>Impulse or Policy</vt:lpstr>
      <vt:lpstr>Impulse or Policy</vt:lpstr>
      <vt:lpstr>A final battle with Darius?</vt:lpstr>
      <vt:lpstr>Parmenio</vt:lpstr>
      <vt:lpstr>Chasing Darius</vt:lpstr>
      <vt:lpstr>PowerPoint Presentation</vt:lpstr>
      <vt:lpstr>Bessus, satrap of Bactria</vt:lpstr>
      <vt:lpstr>A new Great King?</vt:lpstr>
      <vt:lpstr>Death of Darius</vt:lpstr>
      <vt:lpstr>Hunting Bessus</vt:lpstr>
      <vt:lpstr>Adoption of Persian Customs</vt:lpstr>
      <vt:lpstr>East is East and West is West and never the twain shall meet</vt:lpstr>
      <vt:lpstr>Into Legend</vt:lpstr>
      <vt:lpstr>Conspiracy</vt:lpstr>
      <vt:lpstr>Death of Parmenio</vt:lpstr>
      <vt:lpstr>The Eastern Campaign</vt:lpstr>
      <vt:lpstr>PowerPoint Presentation</vt:lpstr>
      <vt:lpstr>Soghdiana</vt:lpstr>
      <vt:lpstr>Spitamenes</vt:lpstr>
      <vt:lpstr>To Scythia?</vt:lpstr>
      <vt:lpstr>Soghdian War</vt:lpstr>
      <vt:lpstr>Soghdian War</vt:lpstr>
      <vt:lpstr>Frustration in the Macedonian camp</vt:lpstr>
      <vt:lpstr>Death of Cleitus</vt:lpstr>
      <vt:lpstr>Death of Spitamenes</vt:lpstr>
      <vt:lpstr>Further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158</cp:revision>
  <dcterms:created xsi:type="dcterms:W3CDTF">2011-02-07T10:22:52Z</dcterms:created>
  <dcterms:modified xsi:type="dcterms:W3CDTF">2018-02-02T08:34:50Z</dcterms:modified>
</cp:coreProperties>
</file>