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311CCE0-DF7D-48BA-86AF-029AB6D4988A}" type="datetimeFigureOut">
              <a:rPr lang="en-GB" smtClean="0"/>
              <a:t>10/07/2022</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992079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11CCE0-DF7D-48BA-86AF-029AB6D4988A}"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762126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11CCE0-DF7D-48BA-86AF-029AB6D4988A}"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2713874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11CCE0-DF7D-48BA-86AF-029AB6D4988A}"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2114823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11CCE0-DF7D-48BA-86AF-029AB6D4988A}" type="datetimeFigureOut">
              <a:rPr lang="en-GB" smtClean="0"/>
              <a:t>10/07/2022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69278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11CCE0-DF7D-48BA-86AF-029AB6D4988A}" type="datetimeFigureOut">
              <a:rPr lang="en-GB" smtClean="0"/>
              <a:t>10/07/2022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3518670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11CCE0-DF7D-48BA-86AF-029AB6D4988A}" type="datetimeFigureOut">
              <a:rPr lang="en-GB" smtClean="0"/>
              <a:t>10/07/2022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93810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311CCE0-DF7D-48BA-86AF-029AB6D4988A}"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887803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311CCE0-DF7D-48BA-86AF-029AB6D4988A}" type="datetimeFigureOut">
              <a:rPr lang="en-GB" smtClean="0"/>
              <a:t>10/07/2022</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170958940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11CCE0-DF7D-48BA-86AF-029AB6D4988A}"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64410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11CCE0-DF7D-48BA-86AF-029AB6D4988A}"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93570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311CCE0-DF7D-48BA-86AF-029AB6D4988A}" type="datetimeFigureOut">
              <a:rPr lang="en-GB" smtClean="0"/>
              <a:t>10/07/2022</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763222324"/>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2DA0A-A429-D7CD-DE3A-F4AD5F4BBD75}"/>
              </a:ext>
            </a:extLst>
          </p:cNvPr>
          <p:cNvSpPr>
            <a:spLocks noGrp="1"/>
          </p:cNvSpPr>
          <p:nvPr>
            <p:ph type="ctrTitle"/>
          </p:nvPr>
        </p:nvSpPr>
        <p:spPr>
          <a:xfrm>
            <a:off x="1244600" y="579120"/>
            <a:ext cx="9519920" cy="1231423"/>
          </a:xfrm>
        </p:spPr>
        <p:txBody>
          <a:bodyPr/>
          <a:lstStyle/>
          <a:p>
            <a:r>
              <a:rPr lang="en-GB" sz="4800" b="1" i="1" u="sng" dirty="0">
                <a:effectLst>
                  <a:outerShdw blurRad="38100" dist="38100" dir="2700000" algn="tl">
                    <a:srgbClr val="000000">
                      <a:alpha val="43137"/>
                    </a:srgbClr>
                  </a:outerShdw>
                </a:effectLst>
              </a:rPr>
              <a:t>Problem Solving and decision making </a:t>
            </a:r>
            <a:br>
              <a:rPr lang="en-GB" sz="3600" b="1" i="1" u="sng" dirty="0">
                <a:effectLst>
                  <a:outerShdw blurRad="38100" dist="38100" dir="2700000" algn="tl">
                    <a:srgbClr val="000000">
                      <a:alpha val="43137"/>
                    </a:srgbClr>
                  </a:outerShdw>
                </a:effectLst>
              </a:rPr>
            </a:br>
            <a:endParaRPr lang="en-GB" sz="3600" b="1" i="1" u="sng"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B2D14225-E521-A3A9-99BC-F15722A8599B}"/>
              </a:ext>
            </a:extLst>
          </p:cNvPr>
          <p:cNvSpPr txBox="1"/>
          <p:nvPr/>
        </p:nvSpPr>
        <p:spPr>
          <a:xfrm>
            <a:off x="1244600" y="1810543"/>
            <a:ext cx="9037320" cy="1754326"/>
          </a:xfrm>
          <a:prstGeom prst="rect">
            <a:avLst/>
          </a:prstGeom>
          <a:noFill/>
        </p:spPr>
        <p:txBody>
          <a:bodyPr wrap="square">
            <a:spAutoFit/>
          </a:bodyPr>
          <a:lstStyle/>
          <a:p>
            <a:r>
              <a:rPr lang="nl-NL" sz="3600" dirty="0">
                <a:solidFill>
                  <a:schemeClr val="bg1"/>
                </a:solidFill>
              </a:rPr>
              <a:t>Student Name: Anghelus Boronica</a:t>
            </a:r>
            <a:br>
              <a:rPr lang="nl-NL" sz="3600" dirty="0">
                <a:solidFill>
                  <a:schemeClr val="bg1"/>
                </a:solidFill>
              </a:rPr>
            </a:br>
            <a:r>
              <a:rPr lang="nl-NL" sz="3600" dirty="0">
                <a:solidFill>
                  <a:schemeClr val="bg1"/>
                </a:solidFill>
              </a:rPr>
              <a:t>Student id: 2120839</a:t>
            </a:r>
            <a:br>
              <a:rPr lang="nl-NL" dirty="0"/>
            </a:br>
            <a:br>
              <a:rPr lang="nl-NL" dirty="0"/>
            </a:br>
            <a:endParaRPr lang="en-GB" dirty="0"/>
          </a:p>
        </p:txBody>
      </p:sp>
      <p:pic>
        <p:nvPicPr>
          <p:cNvPr id="7" name="Picture 6">
            <a:extLst>
              <a:ext uri="{FF2B5EF4-FFF2-40B4-BE49-F238E27FC236}">
                <a16:creationId xmlns:a16="http://schemas.microsoft.com/office/drawing/2014/main" id="{BB04A60A-BA2E-98BB-8BD4-F59C7D32C344}"/>
              </a:ext>
            </a:extLst>
          </p:cNvPr>
          <p:cNvPicPr>
            <a:picLocks noChangeAspect="1"/>
          </p:cNvPicPr>
          <p:nvPr/>
        </p:nvPicPr>
        <p:blipFill>
          <a:blip r:embed="rId2"/>
          <a:stretch>
            <a:fillRect/>
          </a:stretch>
        </p:blipFill>
        <p:spPr>
          <a:xfrm>
            <a:off x="7481654" y="2687706"/>
            <a:ext cx="3913971" cy="3853006"/>
          </a:xfrm>
          <a:prstGeom prst="rect">
            <a:avLst/>
          </a:prstGeom>
        </p:spPr>
      </p:pic>
    </p:spTree>
    <p:extLst>
      <p:ext uri="{BB962C8B-B14F-4D97-AF65-F5344CB8AC3E}">
        <p14:creationId xmlns:p14="http://schemas.microsoft.com/office/powerpoint/2010/main" val="3292593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FF0F2-C294-A8D4-4337-F359D7715D43}"/>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418CC240-223D-967F-1455-89A663CFF57B}"/>
              </a:ext>
            </a:extLst>
          </p:cNvPr>
          <p:cNvSpPr>
            <a:spLocks noGrp="1"/>
          </p:cNvSpPr>
          <p:nvPr>
            <p:ph idx="1"/>
          </p:nvPr>
        </p:nvSpPr>
        <p:spPr>
          <a:xfrm>
            <a:off x="676656" y="2011681"/>
            <a:ext cx="10753725" cy="2184400"/>
          </a:xfrm>
        </p:spPr>
        <p:txBody>
          <a:bodyPr/>
          <a:lstStyle/>
          <a:p>
            <a:pPr>
              <a:buFont typeface="Wingdings" panose="05000000000000000000" pitchFamily="2" charset="2"/>
              <a:buChar char="Ø"/>
            </a:pPr>
            <a:r>
              <a:rPr lang="en-GB" dirty="0"/>
              <a:t>Problem solving is at the core of human evolution. It is the methods we use to understand what is happening in our environment, identify things we want to change and then figure out the things that need to be done to create the desired outcome. Problem solving is the source of all new inventions, social and cultural evolution, and the basis for market based economies. It is the basis for continuous improvement, communication and learning.</a:t>
            </a:r>
          </a:p>
        </p:txBody>
      </p:sp>
      <p:pic>
        <p:nvPicPr>
          <p:cNvPr id="5" name="Picture 4">
            <a:extLst>
              <a:ext uri="{FF2B5EF4-FFF2-40B4-BE49-F238E27FC236}">
                <a16:creationId xmlns:a16="http://schemas.microsoft.com/office/drawing/2014/main" id="{C233A8F0-2A15-1AEA-EA39-F4238D2D3EEA}"/>
              </a:ext>
            </a:extLst>
          </p:cNvPr>
          <p:cNvPicPr>
            <a:picLocks noChangeAspect="1"/>
          </p:cNvPicPr>
          <p:nvPr/>
        </p:nvPicPr>
        <p:blipFill>
          <a:blip r:embed="rId2"/>
          <a:stretch>
            <a:fillRect/>
          </a:stretch>
        </p:blipFill>
        <p:spPr>
          <a:xfrm>
            <a:off x="1415732" y="4268787"/>
            <a:ext cx="5723186" cy="2008400"/>
          </a:xfrm>
          <a:prstGeom prst="rect">
            <a:avLst/>
          </a:prstGeom>
        </p:spPr>
      </p:pic>
    </p:spTree>
    <p:extLst>
      <p:ext uri="{BB962C8B-B14F-4D97-AF65-F5344CB8AC3E}">
        <p14:creationId xmlns:p14="http://schemas.microsoft.com/office/powerpoint/2010/main" val="514180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31A-F1BF-DB77-B972-14754FBB8F26}"/>
              </a:ext>
            </a:extLst>
          </p:cNvPr>
          <p:cNvSpPr>
            <a:spLocks noGrp="1"/>
          </p:cNvSpPr>
          <p:nvPr>
            <p:ph type="title"/>
          </p:nvPr>
        </p:nvSpPr>
        <p:spPr/>
        <p:txBody>
          <a:bodyPr/>
          <a:lstStyle/>
          <a:p>
            <a:r>
              <a:rPr lang="en-GB" dirty="0"/>
              <a:t>The Problem </a:t>
            </a:r>
          </a:p>
        </p:txBody>
      </p:sp>
      <p:sp>
        <p:nvSpPr>
          <p:cNvPr id="3" name="Content Placeholder 2">
            <a:extLst>
              <a:ext uri="{FF2B5EF4-FFF2-40B4-BE49-F238E27FC236}">
                <a16:creationId xmlns:a16="http://schemas.microsoft.com/office/drawing/2014/main" id="{10512E43-00D1-CD05-55A2-1DC02A5B899E}"/>
              </a:ext>
            </a:extLst>
          </p:cNvPr>
          <p:cNvSpPr>
            <a:spLocks noGrp="1"/>
          </p:cNvSpPr>
          <p:nvPr>
            <p:ph idx="1"/>
          </p:nvPr>
        </p:nvSpPr>
        <p:spPr>
          <a:xfrm>
            <a:off x="402337" y="2276475"/>
            <a:ext cx="6323583" cy="3870959"/>
          </a:xfrm>
        </p:spPr>
        <p:txBody>
          <a:bodyPr>
            <a:normAutofit/>
          </a:bodyPr>
          <a:lstStyle/>
          <a:p>
            <a:pPr>
              <a:buFont typeface="Wingdings" panose="05000000000000000000" pitchFamily="2" charset="2"/>
              <a:buChar char="Ø"/>
            </a:pPr>
            <a:r>
              <a:rPr lang="en-GB" dirty="0"/>
              <a:t>Problems. We’ve all got them, but let’s face it; some of us have more than others. Our problems can consume both our personal and professional lives, seemingly crippling our days as we focus on what’s going wrong. These problems can stop a productive team dead in its tracks. </a:t>
            </a:r>
          </a:p>
        </p:txBody>
      </p:sp>
      <p:pic>
        <p:nvPicPr>
          <p:cNvPr id="4" name="Picture 3">
            <a:extLst>
              <a:ext uri="{FF2B5EF4-FFF2-40B4-BE49-F238E27FC236}">
                <a16:creationId xmlns:a16="http://schemas.microsoft.com/office/drawing/2014/main" id="{841E6883-44D2-EE68-1921-1D7CF07310AD}"/>
              </a:ext>
            </a:extLst>
          </p:cNvPr>
          <p:cNvPicPr>
            <a:picLocks noChangeAspect="1"/>
          </p:cNvPicPr>
          <p:nvPr/>
        </p:nvPicPr>
        <p:blipFill>
          <a:blip r:embed="rId2"/>
          <a:stretch>
            <a:fillRect/>
          </a:stretch>
        </p:blipFill>
        <p:spPr>
          <a:xfrm>
            <a:off x="6903720" y="2276475"/>
            <a:ext cx="1981200" cy="2305050"/>
          </a:xfrm>
          <a:prstGeom prst="rect">
            <a:avLst/>
          </a:prstGeom>
        </p:spPr>
      </p:pic>
    </p:spTree>
    <p:extLst>
      <p:ext uri="{BB962C8B-B14F-4D97-AF65-F5344CB8AC3E}">
        <p14:creationId xmlns:p14="http://schemas.microsoft.com/office/powerpoint/2010/main" val="57951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18F77-CBDD-A854-8365-A0011E833D76}"/>
              </a:ext>
            </a:extLst>
          </p:cNvPr>
          <p:cNvSpPr>
            <a:spLocks noGrp="1"/>
          </p:cNvSpPr>
          <p:nvPr>
            <p:ph type="title"/>
          </p:nvPr>
        </p:nvSpPr>
        <p:spPr/>
        <p:txBody>
          <a:bodyPr/>
          <a:lstStyle/>
          <a:p>
            <a:r>
              <a:rPr lang="en-GB" dirty="0"/>
              <a:t>The main causes of the problem </a:t>
            </a:r>
          </a:p>
        </p:txBody>
      </p:sp>
      <p:sp>
        <p:nvSpPr>
          <p:cNvPr id="3" name="Content Placeholder 2">
            <a:extLst>
              <a:ext uri="{FF2B5EF4-FFF2-40B4-BE49-F238E27FC236}">
                <a16:creationId xmlns:a16="http://schemas.microsoft.com/office/drawing/2014/main" id="{5C2DC416-F022-B17E-4CC6-359893CDDA8E}"/>
              </a:ext>
            </a:extLst>
          </p:cNvPr>
          <p:cNvSpPr>
            <a:spLocks noGrp="1"/>
          </p:cNvSpPr>
          <p:nvPr>
            <p:ph idx="1"/>
          </p:nvPr>
        </p:nvSpPr>
        <p:spPr>
          <a:xfrm>
            <a:off x="657224" y="2499361"/>
            <a:ext cx="10753725" cy="2550160"/>
          </a:xfrm>
        </p:spPr>
        <p:txBody>
          <a:bodyPr/>
          <a:lstStyle/>
          <a:p>
            <a:pPr>
              <a:buFont typeface="Wingdings" panose="05000000000000000000" pitchFamily="2" charset="2"/>
              <a:buChar char="Ø"/>
            </a:pPr>
            <a:r>
              <a:rPr lang="en-GB" dirty="0"/>
              <a:t>These are all common problems we hear and it’s obvious that the answers aren’t going to be good as these comments and questions presuppose that the problem is only going to get worse or is out of their hands.</a:t>
            </a:r>
          </a:p>
          <a:p>
            <a:pPr>
              <a:buFont typeface="Wingdings" panose="05000000000000000000" pitchFamily="2" charset="2"/>
              <a:buChar char="Ø"/>
            </a:pPr>
            <a:r>
              <a:rPr lang="en-GB" dirty="0"/>
              <a:t>For the fit pro, this took some time. It can be hard to shake the presupposition that you already had, but once you do with a quality question (which she changed four times), the answers start flowing. She came up with three right away:</a:t>
            </a:r>
          </a:p>
        </p:txBody>
      </p:sp>
    </p:spTree>
    <p:extLst>
      <p:ext uri="{BB962C8B-B14F-4D97-AF65-F5344CB8AC3E}">
        <p14:creationId xmlns:p14="http://schemas.microsoft.com/office/powerpoint/2010/main" val="1654416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7BE1D-DBE4-EB1D-6B29-B08111EDF5A3}"/>
              </a:ext>
            </a:extLst>
          </p:cNvPr>
          <p:cNvSpPr>
            <a:spLocks noGrp="1"/>
          </p:cNvSpPr>
          <p:nvPr>
            <p:ph type="title"/>
          </p:nvPr>
        </p:nvSpPr>
        <p:spPr/>
        <p:txBody>
          <a:bodyPr/>
          <a:lstStyle/>
          <a:p>
            <a:r>
              <a:rPr lang="en-GB" dirty="0"/>
              <a:t>The main causes of the problem (pt.2)</a:t>
            </a:r>
          </a:p>
        </p:txBody>
      </p:sp>
      <p:sp>
        <p:nvSpPr>
          <p:cNvPr id="3" name="Content Placeholder 2">
            <a:extLst>
              <a:ext uri="{FF2B5EF4-FFF2-40B4-BE49-F238E27FC236}">
                <a16:creationId xmlns:a16="http://schemas.microsoft.com/office/drawing/2014/main" id="{EE1D2B59-8DA1-57C0-CF0A-243A3EDAA110}"/>
              </a:ext>
            </a:extLst>
          </p:cNvPr>
          <p:cNvSpPr>
            <a:spLocks noGrp="1"/>
          </p:cNvSpPr>
          <p:nvPr>
            <p:ph idx="1"/>
          </p:nvPr>
        </p:nvSpPr>
        <p:spPr>
          <a:xfrm>
            <a:off x="657224" y="2223771"/>
            <a:ext cx="10753725" cy="3766185"/>
          </a:xfrm>
        </p:spPr>
        <p:txBody>
          <a:bodyPr/>
          <a:lstStyle/>
          <a:p>
            <a:pPr>
              <a:buFont typeface="Wingdings" panose="05000000000000000000" pitchFamily="2" charset="2"/>
              <a:buChar char="Ø"/>
            </a:pPr>
            <a:r>
              <a:rPr lang="en-GB" dirty="0"/>
              <a:t>How many times you heard, or have spoken the phrase “this project is a mess” yourself? I have countless times. That said, the word “mess” means many things to many people so it means not much at all without context. </a:t>
            </a:r>
            <a:r>
              <a:rPr lang="en-GB" dirty="0" err="1"/>
              <a:t>Ackoff</a:t>
            </a:r>
            <a:r>
              <a:rPr lang="en-GB" dirty="0"/>
              <a:t> defined it as follows:</a:t>
            </a:r>
          </a:p>
          <a:p>
            <a:pPr>
              <a:buFont typeface="Wingdings" panose="05000000000000000000" pitchFamily="2" charset="2"/>
              <a:buChar char="Ø"/>
            </a:pPr>
            <a:r>
              <a:rPr lang="en-GB" dirty="0"/>
              <a:t>“Managers are not confronted with problems that are independent of each other, but with dynamic situations that consist of complex systems of changing problems that interact with each other. I call such situations messes. Problems are abstractions extracted from messes by analysis; they are to messes as atoms are to tables and chairs.”</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217814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7BA8-1B2B-DF39-0953-BC2744757A8F}"/>
              </a:ext>
            </a:extLst>
          </p:cNvPr>
          <p:cNvSpPr>
            <a:spLocks noGrp="1"/>
          </p:cNvSpPr>
          <p:nvPr>
            <p:ph type="title"/>
          </p:nvPr>
        </p:nvSpPr>
        <p:spPr/>
        <p:txBody>
          <a:bodyPr/>
          <a:lstStyle/>
          <a:p>
            <a:r>
              <a:rPr lang="en-GB" dirty="0"/>
              <a:t>Fishbone analysis</a:t>
            </a:r>
          </a:p>
        </p:txBody>
      </p:sp>
      <p:sp>
        <p:nvSpPr>
          <p:cNvPr id="3" name="Content Placeholder 2">
            <a:extLst>
              <a:ext uri="{FF2B5EF4-FFF2-40B4-BE49-F238E27FC236}">
                <a16:creationId xmlns:a16="http://schemas.microsoft.com/office/drawing/2014/main" id="{3F2DB0F9-52AD-C152-5036-173A9F5B0277}"/>
              </a:ext>
            </a:extLst>
          </p:cNvPr>
          <p:cNvSpPr>
            <a:spLocks noGrp="1"/>
          </p:cNvSpPr>
          <p:nvPr>
            <p:ph idx="1"/>
          </p:nvPr>
        </p:nvSpPr>
        <p:spPr>
          <a:xfrm>
            <a:off x="676656" y="2011681"/>
            <a:ext cx="10753725" cy="1270000"/>
          </a:xfrm>
        </p:spPr>
        <p:txBody>
          <a:bodyPr/>
          <a:lstStyle/>
          <a:p>
            <a:r>
              <a:rPr lang="en-GB" dirty="0"/>
              <a:t>A cause-and-effect diagram, often called a “fishbone” diagram, can help in brainstorming to identify possible causes of a problem and in sorting ideas into useful categories. A fishbone diagram is a visual way to look at cause and effect.</a:t>
            </a:r>
          </a:p>
        </p:txBody>
      </p:sp>
      <p:pic>
        <p:nvPicPr>
          <p:cNvPr id="4" name="Picture 3">
            <a:extLst>
              <a:ext uri="{FF2B5EF4-FFF2-40B4-BE49-F238E27FC236}">
                <a16:creationId xmlns:a16="http://schemas.microsoft.com/office/drawing/2014/main" id="{0A904F38-A8E9-2751-654D-D0FB43EF7B69}"/>
              </a:ext>
            </a:extLst>
          </p:cNvPr>
          <p:cNvPicPr>
            <a:picLocks noChangeAspect="1"/>
          </p:cNvPicPr>
          <p:nvPr/>
        </p:nvPicPr>
        <p:blipFill>
          <a:blip r:embed="rId2"/>
          <a:stretch>
            <a:fillRect/>
          </a:stretch>
        </p:blipFill>
        <p:spPr>
          <a:xfrm>
            <a:off x="1757680" y="3281681"/>
            <a:ext cx="6725920" cy="2932081"/>
          </a:xfrm>
          <a:prstGeom prst="rect">
            <a:avLst/>
          </a:prstGeom>
        </p:spPr>
      </p:pic>
    </p:spTree>
    <p:extLst>
      <p:ext uri="{BB962C8B-B14F-4D97-AF65-F5344CB8AC3E}">
        <p14:creationId xmlns:p14="http://schemas.microsoft.com/office/powerpoint/2010/main" val="1139456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59DCD-30C3-F66F-E115-AD032956DF58}"/>
              </a:ext>
            </a:extLst>
          </p:cNvPr>
          <p:cNvSpPr>
            <a:spLocks noGrp="1"/>
          </p:cNvSpPr>
          <p:nvPr>
            <p:ph type="title"/>
          </p:nvPr>
        </p:nvSpPr>
        <p:spPr/>
        <p:txBody>
          <a:bodyPr/>
          <a:lstStyle/>
          <a:p>
            <a:r>
              <a:rPr lang="en-GB" b="1" i="1" u="sng" dirty="0">
                <a:effectLst>
                  <a:outerShdw blurRad="38100" dist="38100" dir="2700000" algn="tl">
                    <a:srgbClr val="000000">
                      <a:alpha val="43137"/>
                    </a:srgbClr>
                  </a:outerShdw>
                </a:effectLst>
              </a:rPr>
              <a:t>Possible solutions</a:t>
            </a:r>
          </a:p>
        </p:txBody>
      </p:sp>
      <p:sp>
        <p:nvSpPr>
          <p:cNvPr id="6" name="Content Placeholder 5">
            <a:extLst>
              <a:ext uri="{FF2B5EF4-FFF2-40B4-BE49-F238E27FC236}">
                <a16:creationId xmlns:a16="http://schemas.microsoft.com/office/drawing/2014/main" id="{2915625D-C0EF-14B5-89D1-D8B4ED33CA0B}"/>
              </a:ext>
            </a:extLst>
          </p:cNvPr>
          <p:cNvSpPr>
            <a:spLocks noGrp="1"/>
          </p:cNvSpPr>
          <p:nvPr>
            <p:ph idx="1"/>
          </p:nvPr>
        </p:nvSpPr>
        <p:spPr/>
        <p:txBody>
          <a:bodyPr/>
          <a:lstStyle/>
          <a:p>
            <a:pPr>
              <a:buFont typeface="Wingdings" panose="05000000000000000000" pitchFamily="2" charset="2"/>
              <a:buChar char="Ø"/>
            </a:pPr>
            <a:r>
              <a:rPr lang="en-GB" dirty="0"/>
              <a:t>Another possible solution for minimising a person's dependence on family and friends outside the household is to recruit a relative to join the household.</a:t>
            </a:r>
          </a:p>
          <a:p>
            <a:pPr>
              <a:buFont typeface="Wingdings" panose="05000000000000000000" pitchFamily="2" charset="2"/>
              <a:buChar char="Ø"/>
            </a:pPr>
            <a:r>
              <a:rPr lang="en-GB" dirty="0"/>
              <a:t>Although this is a possible solution for a hand prosthesis, it has limited appeal as it would entail the user carrying many different specialist devices.</a:t>
            </a:r>
          </a:p>
          <a:p>
            <a:pPr>
              <a:buFont typeface="Wingdings" panose="05000000000000000000" pitchFamily="2" charset="2"/>
              <a:buChar char="Ø"/>
            </a:pPr>
            <a:r>
              <a:rPr lang="en-GB" dirty="0"/>
              <a:t>At the end of each generation, the candidate solution providing the fittest fitness function value (usually the minimum value) emerges as the best possible solution.</a:t>
            </a:r>
          </a:p>
        </p:txBody>
      </p:sp>
    </p:spTree>
    <p:extLst>
      <p:ext uri="{BB962C8B-B14F-4D97-AF65-F5344CB8AC3E}">
        <p14:creationId xmlns:p14="http://schemas.microsoft.com/office/powerpoint/2010/main" val="3292571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F5B3E-04A7-58EA-0EC4-731F3F679671}"/>
              </a:ext>
            </a:extLst>
          </p:cNvPr>
          <p:cNvSpPr>
            <a:spLocks noGrp="1"/>
          </p:cNvSpPr>
          <p:nvPr>
            <p:ph type="title"/>
          </p:nvPr>
        </p:nvSpPr>
        <p:spPr/>
        <p:txBody>
          <a:bodyPr/>
          <a:lstStyle/>
          <a:p>
            <a:r>
              <a:rPr lang="en-GB" b="1" i="1" u="sng" dirty="0">
                <a:effectLst>
                  <a:outerShdw blurRad="38100" dist="38100" dir="2700000" algn="tl">
                    <a:srgbClr val="000000">
                      <a:alpha val="43137"/>
                    </a:srgbClr>
                  </a:outerShdw>
                </a:effectLst>
              </a:rPr>
              <a:t>Conclusion</a:t>
            </a:r>
            <a:r>
              <a:rPr lang="en-GB" dirty="0"/>
              <a:t> </a:t>
            </a:r>
          </a:p>
        </p:txBody>
      </p:sp>
      <p:sp>
        <p:nvSpPr>
          <p:cNvPr id="3" name="Content Placeholder 2">
            <a:extLst>
              <a:ext uri="{FF2B5EF4-FFF2-40B4-BE49-F238E27FC236}">
                <a16:creationId xmlns:a16="http://schemas.microsoft.com/office/drawing/2014/main" id="{2EED0A58-BE54-A2C9-DDE3-00207255E23A}"/>
              </a:ext>
            </a:extLst>
          </p:cNvPr>
          <p:cNvSpPr>
            <a:spLocks noGrp="1"/>
          </p:cNvSpPr>
          <p:nvPr>
            <p:ph idx="1"/>
          </p:nvPr>
        </p:nvSpPr>
        <p:spPr>
          <a:xfrm>
            <a:off x="676656" y="2011680"/>
            <a:ext cx="11119104" cy="2763520"/>
          </a:xfrm>
        </p:spPr>
        <p:txBody>
          <a:bodyPr>
            <a:normAutofit/>
          </a:bodyPr>
          <a:lstStyle/>
          <a:p>
            <a:r>
              <a:rPr lang="en-GB" dirty="0"/>
              <a:t>Our values haven’t changed, but our world has. So the NHS needs to adapt to take advantage of the opportunities that science and technology offer patients, carers and those who serve them. But it also needs to evolve to meet new challenges: we live longer, with complex health issues, sometimes of our own making.</a:t>
            </a:r>
          </a:p>
          <a:p>
            <a:endParaRPr lang="en-GB" dirty="0"/>
          </a:p>
          <a:p>
            <a:r>
              <a:rPr lang="en-GB" dirty="0"/>
              <a:t> </a:t>
            </a:r>
          </a:p>
        </p:txBody>
      </p:sp>
      <p:pic>
        <p:nvPicPr>
          <p:cNvPr id="5" name="Picture 4">
            <a:extLst>
              <a:ext uri="{FF2B5EF4-FFF2-40B4-BE49-F238E27FC236}">
                <a16:creationId xmlns:a16="http://schemas.microsoft.com/office/drawing/2014/main" id="{DCEAA757-B03E-7A85-76E2-73872B0FDAF6}"/>
              </a:ext>
            </a:extLst>
          </p:cNvPr>
          <p:cNvPicPr>
            <a:picLocks noChangeAspect="1"/>
          </p:cNvPicPr>
          <p:nvPr/>
        </p:nvPicPr>
        <p:blipFill>
          <a:blip r:embed="rId2"/>
          <a:stretch>
            <a:fillRect/>
          </a:stretch>
        </p:blipFill>
        <p:spPr>
          <a:xfrm>
            <a:off x="553402" y="3874928"/>
            <a:ext cx="6175416" cy="1800543"/>
          </a:xfrm>
          <a:prstGeom prst="rect">
            <a:avLst/>
          </a:prstGeom>
        </p:spPr>
      </p:pic>
      <p:pic>
        <p:nvPicPr>
          <p:cNvPr id="6" name="Picture 5">
            <a:extLst>
              <a:ext uri="{FF2B5EF4-FFF2-40B4-BE49-F238E27FC236}">
                <a16:creationId xmlns:a16="http://schemas.microsoft.com/office/drawing/2014/main" id="{DB61A4BC-EB0E-72D9-C02A-CD69142E89B4}"/>
              </a:ext>
            </a:extLst>
          </p:cNvPr>
          <p:cNvPicPr>
            <a:picLocks noChangeAspect="1"/>
          </p:cNvPicPr>
          <p:nvPr/>
        </p:nvPicPr>
        <p:blipFill>
          <a:blip r:embed="rId3"/>
          <a:stretch>
            <a:fillRect/>
          </a:stretch>
        </p:blipFill>
        <p:spPr>
          <a:xfrm>
            <a:off x="7564437" y="3532346"/>
            <a:ext cx="2143125" cy="2143125"/>
          </a:xfrm>
          <a:prstGeom prst="rect">
            <a:avLst/>
          </a:prstGeom>
        </p:spPr>
      </p:pic>
    </p:spTree>
    <p:extLst>
      <p:ext uri="{BB962C8B-B14F-4D97-AF65-F5344CB8AC3E}">
        <p14:creationId xmlns:p14="http://schemas.microsoft.com/office/powerpoint/2010/main" val="2130554988"/>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41</TotalTime>
  <Words>575</Words>
  <Application>Microsoft Office PowerPoint</Application>
  <PresentationFormat>Widescreen</PresentationFormat>
  <Paragraphs>22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 Light</vt:lpstr>
      <vt:lpstr>Wingdings</vt:lpstr>
      <vt:lpstr>Metropolitan</vt:lpstr>
      <vt:lpstr>Problem Solving and decision making  </vt:lpstr>
      <vt:lpstr>Introduction </vt:lpstr>
      <vt:lpstr>The Problem </vt:lpstr>
      <vt:lpstr>The main causes of the problem </vt:lpstr>
      <vt:lpstr>The main causes of the problem (pt.2)</vt:lpstr>
      <vt:lpstr>Fishbone analysis</vt:lpstr>
      <vt:lpstr>Possible solutions</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MARIUS TASCU</dc:creator>
  <cp:lastModifiedBy>MARIUS TASCU</cp:lastModifiedBy>
  <cp:revision>1</cp:revision>
  <dcterms:created xsi:type="dcterms:W3CDTF">2022-07-10T11:35:33Z</dcterms:created>
  <dcterms:modified xsi:type="dcterms:W3CDTF">2022-07-10T12:17:22Z</dcterms:modified>
</cp:coreProperties>
</file>