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55" d="100"/>
          <a:sy n="155" d="100"/>
        </p:scale>
        <p:origin x="49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F6A93E-F2AB-4F18-84EB-64A097062BD3}" type="doc">
      <dgm:prSet loTypeId="urn:microsoft.com/office/officeart/2011/layout/HexagonRadial" loCatId="cycle" qsTypeId="urn:microsoft.com/office/officeart/2005/8/quickstyle/simple5" qsCatId="simple" csTypeId="urn:microsoft.com/office/officeart/2005/8/colors/colorful1" csCatId="colorful" phldr="1"/>
      <dgm:spPr/>
      <dgm:t>
        <a:bodyPr/>
        <a:lstStyle/>
        <a:p>
          <a:endParaRPr lang="en-GB"/>
        </a:p>
      </dgm:t>
    </dgm:pt>
    <dgm:pt modelId="{94C511E5-2B5B-4F01-9C1B-5FA8CB288EB5}">
      <dgm:prSet phldrT="[Text]"/>
      <dgm:spPr/>
      <dgm:t>
        <a:bodyPr/>
        <a:lstStyle/>
        <a:p>
          <a:r>
            <a:rPr lang="en-US" dirty="0"/>
            <a:t>HR</a:t>
          </a:r>
          <a:endParaRPr lang="en-GB" dirty="0"/>
        </a:p>
      </dgm:t>
    </dgm:pt>
    <dgm:pt modelId="{A1282009-5DE3-49EE-8551-50790664376A}" type="parTrans" cxnId="{E09FF394-C69F-4AE4-936F-F4D0822813EA}">
      <dgm:prSet/>
      <dgm:spPr/>
      <dgm:t>
        <a:bodyPr/>
        <a:lstStyle/>
        <a:p>
          <a:endParaRPr lang="en-GB"/>
        </a:p>
      </dgm:t>
    </dgm:pt>
    <dgm:pt modelId="{A115C1A8-74FC-47D5-9703-DDD851D8FF8D}" type="sibTrans" cxnId="{E09FF394-C69F-4AE4-936F-F4D0822813EA}">
      <dgm:prSet/>
      <dgm:spPr/>
      <dgm:t>
        <a:bodyPr/>
        <a:lstStyle/>
        <a:p>
          <a:endParaRPr lang="en-GB"/>
        </a:p>
      </dgm:t>
    </dgm:pt>
    <dgm:pt modelId="{3BEA0051-5F5C-4E41-99B5-E88760D08E99}">
      <dgm:prSet phldrT="[Text]"/>
      <dgm:spPr/>
      <dgm:t>
        <a:bodyPr/>
        <a:lstStyle/>
        <a:p>
          <a:r>
            <a:rPr lang="en-US" dirty="0"/>
            <a:t>Recruitment and selection</a:t>
          </a:r>
          <a:endParaRPr lang="en-GB" dirty="0"/>
        </a:p>
      </dgm:t>
    </dgm:pt>
    <dgm:pt modelId="{BADB3B4B-6155-4504-B4C4-6022CA863001}" type="parTrans" cxnId="{86CB7708-D544-46B7-8EA3-9044CED73459}">
      <dgm:prSet/>
      <dgm:spPr/>
      <dgm:t>
        <a:bodyPr/>
        <a:lstStyle/>
        <a:p>
          <a:endParaRPr lang="en-GB"/>
        </a:p>
      </dgm:t>
    </dgm:pt>
    <dgm:pt modelId="{3EA8B9C0-DFC2-4FE3-804B-30CEB5DF7A58}" type="sibTrans" cxnId="{86CB7708-D544-46B7-8EA3-9044CED73459}">
      <dgm:prSet/>
      <dgm:spPr/>
      <dgm:t>
        <a:bodyPr/>
        <a:lstStyle/>
        <a:p>
          <a:endParaRPr lang="en-GB"/>
        </a:p>
      </dgm:t>
    </dgm:pt>
    <dgm:pt modelId="{63C22F55-A8A6-49C6-A196-5F497AE13F44}">
      <dgm:prSet phldrT="[Text]"/>
      <dgm:spPr/>
      <dgm:t>
        <a:bodyPr/>
        <a:lstStyle/>
        <a:p>
          <a:r>
            <a:rPr lang="en-US" dirty="0"/>
            <a:t>Training and development</a:t>
          </a:r>
          <a:endParaRPr lang="en-GB" dirty="0"/>
        </a:p>
      </dgm:t>
    </dgm:pt>
    <dgm:pt modelId="{A14B5E7F-D122-49BA-8AC9-3F0035ED1259}" type="parTrans" cxnId="{3ABB5433-DC9F-4836-BCE2-250D5B4AB4F7}">
      <dgm:prSet/>
      <dgm:spPr/>
      <dgm:t>
        <a:bodyPr/>
        <a:lstStyle/>
        <a:p>
          <a:endParaRPr lang="en-GB"/>
        </a:p>
      </dgm:t>
    </dgm:pt>
    <dgm:pt modelId="{BF07856D-E1C2-44FC-8CCF-BA79FE2F744F}" type="sibTrans" cxnId="{3ABB5433-DC9F-4836-BCE2-250D5B4AB4F7}">
      <dgm:prSet/>
      <dgm:spPr/>
      <dgm:t>
        <a:bodyPr/>
        <a:lstStyle/>
        <a:p>
          <a:endParaRPr lang="en-GB"/>
        </a:p>
      </dgm:t>
    </dgm:pt>
    <dgm:pt modelId="{647389D4-7537-4329-A57F-C298AD00164E}">
      <dgm:prSet phldrT="[Text]"/>
      <dgm:spPr/>
      <dgm:t>
        <a:bodyPr/>
        <a:lstStyle/>
        <a:p>
          <a:r>
            <a:rPr lang="en-US" dirty="0"/>
            <a:t>Compensation and benefits</a:t>
          </a:r>
          <a:endParaRPr lang="en-GB" dirty="0"/>
        </a:p>
      </dgm:t>
    </dgm:pt>
    <dgm:pt modelId="{2D3F3F5E-D1A4-4E35-BDF8-F2FA293D7E2F}" type="parTrans" cxnId="{BB47A14E-0D90-4083-9130-738AF8E6E336}">
      <dgm:prSet/>
      <dgm:spPr/>
      <dgm:t>
        <a:bodyPr/>
        <a:lstStyle/>
        <a:p>
          <a:endParaRPr lang="en-GB"/>
        </a:p>
      </dgm:t>
    </dgm:pt>
    <dgm:pt modelId="{0ECC319F-126F-4DBD-9E46-EDD017FF3F95}" type="sibTrans" cxnId="{BB47A14E-0D90-4083-9130-738AF8E6E336}">
      <dgm:prSet/>
      <dgm:spPr/>
      <dgm:t>
        <a:bodyPr/>
        <a:lstStyle/>
        <a:p>
          <a:endParaRPr lang="en-GB"/>
        </a:p>
      </dgm:t>
    </dgm:pt>
    <dgm:pt modelId="{373DCF34-BD4F-4A26-8DD6-6FE2C251E6CA}">
      <dgm:prSet phldrT="[Text]"/>
      <dgm:spPr/>
      <dgm:t>
        <a:bodyPr/>
        <a:lstStyle/>
        <a:p>
          <a:r>
            <a:rPr lang="en-US" dirty="0"/>
            <a:t>Employee relationship</a:t>
          </a:r>
          <a:endParaRPr lang="en-GB" dirty="0"/>
        </a:p>
      </dgm:t>
    </dgm:pt>
    <dgm:pt modelId="{8775F25B-5333-4D34-A84F-87F7096C91C7}" type="parTrans" cxnId="{59E6ADD9-3EC7-40FB-A3B8-905293AB47F3}">
      <dgm:prSet/>
      <dgm:spPr/>
      <dgm:t>
        <a:bodyPr/>
        <a:lstStyle/>
        <a:p>
          <a:endParaRPr lang="en-GB"/>
        </a:p>
      </dgm:t>
    </dgm:pt>
    <dgm:pt modelId="{DA824CBC-6A6C-4388-9BD5-4FE22BC2575C}" type="sibTrans" cxnId="{59E6ADD9-3EC7-40FB-A3B8-905293AB47F3}">
      <dgm:prSet/>
      <dgm:spPr/>
      <dgm:t>
        <a:bodyPr/>
        <a:lstStyle/>
        <a:p>
          <a:endParaRPr lang="en-GB"/>
        </a:p>
      </dgm:t>
    </dgm:pt>
    <dgm:pt modelId="{619D70BA-BF39-4CBC-A0A0-F824211979AC}">
      <dgm:prSet phldrT="[Text]"/>
      <dgm:spPr/>
      <dgm:t>
        <a:bodyPr/>
        <a:lstStyle/>
        <a:p>
          <a:r>
            <a:rPr lang="en-US" dirty="0"/>
            <a:t>Compliance</a:t>
          </a:r>
          <a:endParaRPr lang="en-GB" dirty="0"/>
        </a:p>
      </dgm:t>
    </dgm:pt>
    <dgm:pt modelId="{6B6318C2-FBDE-4FFE-B909-CE24C47A9E2C}" type="parTrans" cxnId="{2D0F18AA-D6A8-40F8-A8C5-E773F5E03101}">
      <dgm:prSet/>
      <dgm:spPr/>
      <dgm:t>
        <a:bodyPr/>
        <a:lstStyle/>
        <a:p>
          <a:endParaRPr lang="en-GB"/>
        </a:p>
      </dgm:t>
    </dgm:pt>
    <dgm:pt modelId="{DA93C9ED-0539-47E3-A931-18C0563B7867}" type="sibTrans" cxnId="{2D0F18AA-D6A8-40F8-A8C5-E773F5E03101}">
      <dgm:prSet/>
      <dgm:spPr/>
      <dgm:t>
        <a:bodyPr/>
        <a:lstStyle/>
        <a:p>
          <a:endParaRPr lang="en-GB"/>
        </a:p>
      </dgm:t>
    </dgm:pt>
    <dgm:pt modelId="{70081314-6AFF-442A-9CDC-C3A92270BC0B}" type="pres">
      <dgm:prSet presAssocID="{6EF6A93E-F2AB-4F18-84EB-64A097062BD3}" presName="Name0" presStyleCnt="0">
        <dgm:presLayoutVars>
          <dgm:chMax val="1"/>
          <dgm:chPref val="1"/>
          <dgm:dir/>
          <dgm:animOne val="branch"/>
          <dgm:animLvl val="lvl"/>
        </dgm:presLayoutVars>
      </dgm:prSet>
      <dgm:spPr/>
    </dgm:pt>
    <dgm:pt modelId="{A323F8E2-B14A-4CA7-8F80-527959BE8583}" type="pres">
      <dgm:prSet presAssocID="{94C511E5-2B5B-4F01-9C1B-5FA8CB288EB5}" presName="Parent" presStyleLbl="node0" presStyleIdx="0" presStyleCnt="1">
        <dgm:presLayoutVars>
          <dgm:chMax val="6"/>
          <dgm:chPref val="6"/>
        </dgm:presLayoutVars>
      </dgm:prSet>
      <dgm:spPr/>
    </dgm:pt>
    <dgm:pt modelId="{73D09320-D351-468C-84DF-34BABE0BCB27}" type="pres">
      <dgm:prSet presAssocID="{3BEA0051-5F5C-4E41-99B5-E88760D08E99}" presName="Accent1" presStyleCnt="0"/>
      <dgm:spPr/>
    </dgm:pt>
    <dgm:pt modelId="{F7E60EF7-B413-439B-B084-7FCD81C040F9}" type="pres">
      <dgm:prSet presAssocID="{3BEA0051-5F5C-4E41-99B5-E88760D08E99}" presName="Accent" presStyleLbl="bgShp" presStyleIdx="0" presStyleCnt="5"/>
      <dgm:spPr/>
    </dgm:pt>
    <dgm:pt modelId="{336C4D51-15FB-4E19-BBC1-0136A2B14D4A}" type="pres">
      <dgm:prSet presAssocID="{3BEA0051-5F5C-4E41-99B5-E88760D08E99}" presName="Child1" presStyleLbl="node1" presStyleIdx="0" presStyleCnt="5">
        <dgm:presLayoutVars>
          <dgm:chMax val="0"/>
          <dgm:chPref val="0"/>
          <dgm:bulletEnabled val="1"/>
        </dgm:presLayoutVars>
      </dgm:prSet>
      <dgm:spPr/>
    </dgm:pt>
    <dgm:pt modelId="{68E61F49-A518-4FA1-B71D-3347A1E19362}" type="pres">
      <dgm:prSet presAssocID="{63C22F55-A8A6-49C6-A196-5F497AE13F44}" presName="Accent2" presStyleCnt="0"/>
      <dgm:spPr/>
    </dgm:pt>
    <dgm:pt modelId="{1D472EFD-6A8A-49DD-B7CE-B69CA213FA54}" type="pres">
      <dgm:prSet presAssocID="{63C22F55-A8A6-49C6-A196-5F497AE13F44}" presName="Accent" presStyleLbl="bgShp" presStyleIdx="1" presStyleCnt="5"/>
      <dgm:spPr/>
    </dgm:pt>
    <dgm:pt modelId="{23AE7364-DA1B-4AC1-998C-4A496328B8B0}" type="pres">
      <dgm:prSet presAssocID="{63C22F55-A8A6-49C6-A196-5F497AE13F44}" presName="Child2" presStyleLbl="node1" presStyleIdx="1" presStyleCnt="5">
        <dgm:presLayoutVars>
          <dgm:chMax val="0"/>
          <dgm:chPref val="0"/>
          <dgm:bulletEnabled val="1"/>
        </dgm:presLayoutVars>
      </dgm:prSet>
      <dgm:spPr/>
    </dgm:pt>
    <dgm:pt modelId="{400C6B0C-638E-4DC2-AA0F-D53647AA7C25}" type="pres">
      <dgm:prSet presAssocID="{647389D4-7537-4329-A57F-C298AD00164E}" presName="Accent3" presStyleCnt="0"/>
      <dgm:spPr/>
    </dgm:pt>
    <dgm:pt modelId="{1B9952C3-5D4B-47AD-A6BA-A307AB05AC65}" type="pres">
      <dgm:prSet presAssocID="{647389D4-7537-4329-A57F-C298AD00164E}" presName="Accent" presStyleLbl="bgShp" presStyleIdx="2" presStyleCnt="5"/>
      <dgm:spPr/>
    </dgm:pt>
    <dgm:pt modelId="{6BD10B18-9F62-46A6-8C52-0BE0DE1FE324}" type="pres">
      <dgm:prSet presAssocID="{647389D4-7537-4329-A57F-C298AD00164E}" presName="Child3" presStyleLbl="node1" presStyleIdx="2" presStyleCnt="5">
        <dgm:presLayoutVars>
          <dgm:chMax val="0"/>
          <dgm:chPref val="0"/>
          <dgm:bulletEnabled val="1"/>
        </dgm:presLayoutVars>
      </dgm:prSet>
      <dgm:spPr/>
    </dgm:pt>
    <dgm:pt modelId="{5102CEF8-C763-4520-94F2-70AD95B62D45}" type="pres">
      <dgm:prSet presAssocID="{373DCF34-BD4F-4A26-8DD6-6FE2C251E6CA}" presName="Accent4" presStyleCnt="0"/>
      <dgm:spPr/>
    </dgm:pt>
    <dgm:pt modelId="{31E7142D-2A68-4CB5-8FAF-D8A47B7A086D}" type="pres">
      <dgm:prSet presAssocID="{373DCF34-BD4F-4A26-8DD6-6FE2C251E6CA}" presName="Accent" presStyleLbl="bgShp" presStyleIdx="3" presStyleCnt="5"/>
      <dgm:spPr/>
    </dgm:pt>
    <dgm:pt modelId="{3ABD71E0-2515-4CAF-A7DF-E2FDBF3CE1CE}" type="pres">
      <dgm:prSet presAssocID="{373DCF34-BD4F-4A26-8DD6-6FE2C251E6CA}" presName="Child4" presStyleLbl="node1" presStyleIdx="3" presStyleCnt="5">
        <dgm:presLayoutVars>
          <dgm:chMax val="0"/>
          <dgm:chPref val="0"/>
          <dgm:bulletEnabled val="1"/>
        </dgm:presLayoutVars>
      </dgm:prSet>
      <dgm:spPr/>
    </dgm:pt>
    <dgm:pt modelId="{1E289D1F-5D47-4F59-A677-27CAEE6E94A9}" type="pres">
      <dgm:prSet presAssocID="{619D70BA-BF39-4CBC-A0A0-F824211979AC}" presName="Accent5" presStyleCnt="0"/>
      <dgm:spPr/>
    </dgm:pt>
    <dgm:pt modelId="{A260958B-0362-450D-89F6-244E717B33E5}" type="pres">
      <dgm:prSet presAssocID="{619D70BA-BF39-4CBC-A0A0-F824211979AC}" presName="Accent" presStyleLbl="bgShp" presStyleIdx="4" presStyleCnt="5"/>
      <dgm:spPr/>
    </dgm:pt>
    <dgm:pt modelId="{0DA324D2-73C0-4D4B-858C-1003FB54936B}" type="pres">
      <dgm:prSet presAssocID="{619D70BA-BF39-4CBC-A0A0-F824211979AC}" presName="Child5" presStyleLbl="node1" presStyleIdx="4" presStyleCnt="5">
        <dgm:presLayoutVars>
          <dgm:chMax val="0"/>
          <dgm:chPref val="0"/>
          <dgm:bulletEnabled val="1"/>
        </dgm:presLayoutVars>
      </dgm:prSet>
      <dgm:spPr/>
    </dgm:pt>
  </dgm:ptLst>
  <dgm:cxnLst>
    <dgm:cxn modelId="{395CC103-A376-4A2A-B54C-FDD525CF2FEC}" type="presOf" srcId="{647389D4-7537-4329-A57F-C298AD00164E}" destId="{6BD10B18-9F62-46A6-8C52-0BE0DE1FE324}" srcOrd="0" destOrd="0" presId="urn:microsoft.com/office/officeart/2011/layout/HexagonRadial"/>
    <dgm:cxn modelId="{86CB7708-D544-46B7-8EA3-9044CED73459}" srcId="{94C511E5-2B5B-4F01-9C1B-5FA8CB288EB5}" destId="{3BEA0051-5F5C-4E41-99B5-E88760D08E99}" srcOrd="0" destOrd="0" parTransId="{BADB3B4B-6155-4504-B4C4-6022CA863001}" sibTransId="{3EA8B9C0-DFC2-4FE3-804B-30CEB5DF7A58}"/>
    <dgm:cxn modelId="{74825908-D9F9-4537-90AB-CF6D2D3A9A3C}" type="presOf" srcId="{619D70BA-BF39-4CBC-A0A0-F824211979AC}" destId="{0DA324D2-73C0-4D4B-858C-1003FB54936B}" srcOrd="0" destOrd="0" presId="urn:microsoft.com/office/officeart/2011/layout/HexagonRadial"/>
    <dgm:cxn modelId="{7FA7270C-5C51-44B8-9A4A-2B2BD62868D6}" type="presOf" srcId="{63C22F55-A8A6-49C6-A196-5F497AE13F44}" destId="{23AE7364-DA1B-4AC1-998C-4A496328B8B0}" srcOrd="0" destOrd="0" presId="urn:microsoft.com/office/officeart/2011/layout/HexagonRadial"/>
    <dgm:cxn modelId="{7D469224-EAD3-4CCA-89FD-46402A71BA4C}" type="presOf" srcId="{94C511E5-2B5B-4F01-9C1B-5FA8CB288EB5}" destId="{A323F8E2-B14A-4CA7-8F80-527959BE8583}" srcOrd="0" destOrd="0" presId="urn:microsoft.com/office/officeart/2011/layout/HexagonRadial"/>
    <dgm:cxn modelId="{3ABB5433-DC9F-4836-BCE2-250D5B4AB4F7}" srcId="{94C511E5-2B5B-4F01-9C1B-5FA8CB288EB5}" destId="{63C22F55-A8A6-49C6-A196-5F497AE13F44}" srcOrd="1" destOrd="0" parTransId="{A14B5E7F-D122-49BA-8AC9-3F0035ED1259}" sibTransId="{BF07856D-E1C2-44FC-8CCF-BA79FE2F744F}"/>
    <dgm:cxn modelId="{CB73F065-7061-4A38-BACF-6B5BA371A0B0}" type="presOf" srcId="{3BEA0051-5F5C-4E41-99B5-E88760D08E99}" destId="{336C4D51-15FB-4E19-BBC1-0136A2B14D4A}" srcOrd="0" destOrd="0" presId="urn:microsoft.com/office/officeart/2011/layout/HexagonRadial"/>
    <dgm:cxn modelId="{BB47A14E-0D90-4083-9130-738AF8E6E336}" srcId="{94C511E5-2B5B-4F01-9C1B-5FA8CB288EB5}" destId="{647389D4-7537-4329-A57F-C298AD00164E}" srcOrd="2" destOrd="0" parTransId="{2D3F3F5E-D1A4-4E35-BDF8-F2FA293D7E2F}" sibTransId="{0ECC319F-126F-4DBD-9E46-EDD017FF3F95}"/>
    <dgm:cxn modelId="{76FE718B-DA28-4634-96F5-CACD126FFB50}" type="presOf" srcId="{373DCF34-BD4F-4A26-8DD6-6FE2C251E6CA}" destId="{3ABD71E0-2515-4CAF-A7DF-E2FDBF3CE1CE}" srcOrd="0" destOrd="0" presId="urn:microsoft.com/office/officeart/2011/layout/HexagonRadial"/>
    <dgm:cxn modelId="{E09FF394-C69F-4AE4-936F-F4D0822813EA}" srcId="{6EF6A93E-F2AB-4F18-84EB-64A097062BD3}" destId="{94C511E5-2B5B-4F01-9C1B-5FA8CB288EB5}" srcOrd="0" destOrd="0" parTransId="{A1282009-5DE3-49EE-8551-50790664376A}" sibTransId="{A115C1A8-74FC-47D5-9703-DDD851D8FF8D}"/>
    <dgm:cxn modelId="{2D0F18AA-D6A8-40F8-A8C5-E773F5E03101}" srcId="{94C511E5-2B5B-4F01-9C1B-5FA8CB288EB5}" destId="{619D70BA-BF39-4CBC-A0A0-F824211979AC}" srcOrd="4" destOrd="0" parTransId="{6B6318C2-FBDE-4FFE-B909-CE24C47A9E2C}" sibTransId="{DA93C9ED-0539-47E3-A931-18C0563B7867}"/>
    <dgm:cxn modelId="{7875D2D2-5646-4945-9521-52EDCB255DFD}" type="presOf" srcId="{6EF6A93E-F2AB-4F18-84EB-64A097062BD3}" destId="{70081314-6AFF-442A-9CDC-C3A92270BC0B}" srcOrd="0" destOrd="0" presId="urn:microsoft.com/office/officeart/2011/layout/HexagonRadial"/>
    <dgm:cxn modelId="{59E6ADD9-3EC7-40FB-A3B8-905293AB47F3}" srcId="{94C511E5-2B5B-4F01-9C1B-5FA8CB288EB5}" destId="{373DCF34-BD4F-4A26-8DD6-6FE2C251E6CA}" srcOrd="3" destOrd="0" parTransId="{8775F25B-5333-4D34-A84F-87F7096C91C7}" sibTransId="{DA824CBC-6A6C-4388-9BD5-4FE22BC2575C}"/>
    <dgm:cxn modelId="{93E340FF-27DC-412D-B3D5-7301040A0273}" type="presParOf" srcId="{70081314-6AFF-442A-9CDC-C3A92270BC0B}" destId="{A323F8E2-B14A-4CA7-8F80-527959BE8583}" srcOrd="0" destOrd="0" presId="urn:microsoft.com/office/officeart/2011/layout/HexagonRadial"/>
    <dgm:cxn modelId="{84F7E1F8-36C6-4C7F-AB5F-0A1FD20C0015}" type="presParOf" srcId="{70081314-6AFF-442A-9CDC-C3A92270BC0B}" destId="{73D09320-D351-468C-84DF-34BABE0BCB27}" srcOrd="1" destOrd="0" presId="urn:microsoft.com/office/officeart/2011/layout/HexagonRadial"/>
    <dgm:cxn modelId="{B44245B5-4643-410C-A121-4271EE8936AA}" type="presParOf" srcId="{73D09320-D351-468C-84DF-34BABE0BCB27}" destId="{F7E60EF7-B413-439B-B084-7FCD81C040F9}" srcOrd="0" destOrd="0" presId="urn:microsoft.com/office/officeart/2011/layout/HexagonRadial"/>
    <dgm:cxn modelId="{BAAFF2B2-4D33-42C4-B675-D94AD0B039FF}" type="presParOf" srcId="{70081314-6AFF-442A-9CDC-C3A92270BC0B}" destId="{336C4D51-15FB-4E19-BBC1-0136A2B14D4A}" srcOrd="2" destOrd="0" presId="urn:microsoft.com/office/officeart/2011/layout/HexagonRadial"/>
    <dgm:cxn modelId="{D92105E8-7EB2-4EA0-A398-6AA17B9118A9}" type="presParOf" srcId="{70081314-6AFF-442A-9CDC-C3A92270BC0B}" destId="{68E61F49-A518-4FA1-B71D-3347A1E19362}" srcOrd="3" destOrd="0" presId="urn:microsoft.com/office/officeart/2011/layout/HexagonRadial"/>
    <dgm:cxn modelId="{B3F60FB3-9EBC-4CBB-9F84-2B39467FDD3C}" type="presParOf" srcId="{68E61F49-A518-4FA1-B71D-3347A1E19362}" destId="{1D472EFD-6A8A-49DD-B7CE-B69CA213FA54}" srcOrd="0" destOrd="0" presId="urn:microsoft.com/office/officeart/2011/layout/HexagonRadial"/>
    <dgm:cxn modelId="{D028ED98-D08D-4364-86B2-0C7B5AEB2D0E}" type="presParOf" srcId="{70081314-6AFF-442A-9CDC-C3A92270BC0B}" destId="{23AE7364-DA1B-4AC1-998C-4A496328B8B0}" srcOrd="4" destOrd="0" presId="urn:microsoft.com/office/officeart/2011/layout/HexagonRadial"/>
    <dgm:cxn modelId="{F3AB442A-B467-4F76-934E-C15956CF3456}" type="presParOf" srcId="{70081314-6AFF-442A-9CDC-C3A92270BC0B}" destId="{400C6B0C-638E-4DC2-AA0F-D53647AA7C25}" srcOrd="5" destOrd="0" presId="urn:microsoft.com/office/officeart/2011/layout/HexagonRadial"/>
    <dgm:cxn modelId="{72B2B8B6-A1B2-4A84-9C78-933DEEBBD6BB}" type="presParOf" srcId="{400C6B0C-638E-4DC2-AA0F-D53647AA7C25}" destId="{1B9952C3-5D4B-47AD-A6BA-A307AB05AC65}" srcOrd="0" destOrd="0" presId="urn:microsoft.com/office/officeart/2011/layout/HexagonRadial"/>
    <dgm:cxn modelId="{ED1EA921-8E8D-4533-B5D7-B6A8D745C798}" type="presParOf" srcId="{70081314-6AFF-442A-9CDC-C3A92270BC0B}" destId="{6BD10B18-9F62-46A6-8C52-0BE0DE1FE324}" srcOrd="6" destOrd="0" presId="urn:microsoft.com/office/officeart/2011/layout/HexagonRadial"/>
    <dgm:cxn modelId="{E984CFCD-009F-4394-9DBD-031225F9E50F}" type="presParOf" srcId="{70081314-6AFF-442A-9CDC-C3A92270BC0B}" destId="{5102CEF8-C763-4520-94F2-70AD95B62D45}" srcOrd="7" destOrd="0" presId="urn:microsoft.com/office/officeart/2011/layout/HexagonRadial"/>
    <dgm:cxn modelId="{2CA6B006-5690-49E0-82BE-4801D758AD4B}" type="presParOf" srcId="{5102CEF8-C763-4520-94F2-70AD95B62D45}" destId="{31E7142D-2A68-4CB5-8FAF-D8A47B7A086D}" srcOrd="0" destOrd="0" presId="urn:microsoft.com/office/officeart/2011/layout/HexagonRadial"/>
    <dgm:cxn modelId="{20D3757F-BBA0-4580-94F7-9431F96D187A}" type="presParOf" srcId="{70081314-6AFF-442A-9CDC-C3A92270BC0B}" destId="{3ABD71E0-2515-4CAF-A7DF-E2FDBF3CE1CE}" srcOrd="8" destOrd="0" presId="urn:microsoft.com/office/officeart/2011/layout/HexagonRadial"/>
    <dgm:cxn modelId="{C47BEBCF-FCC2-42F7-9156-E2639AE44A52}" type="presParOf" srcId="{70081314-6AFF-442A-9CDC-C3A92270BC0B}" destId="{1E289D1F-5D47-4F59-A677-27CAEE6E94A9}" srcOrd="9" destOrd="0" presId="urn:microsoft.com/office/officeart/2011/layout/HexagonRadial"/>
    <dgm:cxn modelId="{6AEA90A5-A177-4280-81B1-C83C284294FE}" type="presParOf" srcId="{1E289D1F-5D47-4F59-A677-27CAEE6E94A9}" destId="{A260958B-0362-450D-89F6-244E717B33E5}" srcOrd="0" destOrd="0" presId="urn:microsoft.com/office/officeart/2011/layout/HexagonRadial"/>
    <dgm:cxn modelId="{D62E7A63-7B84-4D11-AA2E-52486B6AF8E4}" type="presParOf" srcId="{70081314-6AFF-442A-9CDC-C3A92270BC0B}" destId="{0DA324D2-73C0-4D4B-858C-1003FB54936B}" srcOrd="10"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624CDF-5C97-43EF-9CF8-56CF3D732BC6}" type="doc">
      <dgm:prSet loTypeId="urn:microsoft.com/office/officeart/2008/layout/VerticalCircleList" loCatId="list" qsTypeId="urn:microsoft.com/office/officeart/2005/8/quickstyle/simple3" qsCatId="simple" csTypeId="urn:microsoft.com/office/officeart/2005/8/colors/colorful1" csCatId="colorful" phldr="1"/>
      <dgm:spPr/>
      <dgm:t>
        <a:bodyPr/>
        <a:lstStyle/>
        <a:p>
          <a:endParaRPr lang="en-GB"/>
        </a:p>
      </dgm:t>
    </dgm:pt>
    <dgm:pt modelId="{2AF94C95-FA73-4C5C-88A3-0C82EFCCA1D8}">
      <dgm:prSet phldrT="[Text]" custT="1"/>
      <dgm:spPr/>
      <dgm:t>
        <a:bodyPr/>
        <a:lstStyle/>
        <a:p>
          <a:r>
            <a:rPr lang="en-GB" sz="2400" dirty="0">
              <a:latin typeface="Arial" panose="020B0604020202020204" pitchFamily="34" charset="0"/>
              <a:cs typeface="Arial" panose="020B0604020202020204" pitchFamily="34" charset="0"/>
            </a:rPr>
            <a:t>Authoritative relationship</a:t>
          </a:r>
        </a:p>
      </dgm:t>
    </dgm:pt>
    <dgm:pt modelId="{D25E1FC8-23C0-4D5C-A2BB-FE9EAB22C33F}" type="parTrans" cxnId="{D3F27D57-42AA-422A-91E9-642580FEC22C}">
      <dgm:prSet/>
      <dgm:spPr/>
      <dgm:t>
        <a:bodyPr/>
        <a:lstStyle/>
        <a:p>
          <a:endParaRPr lang="en-GB"/>
        </a:p>
      </dgm:t>
    </dgm:pt>
    <dgm:pt modelId="{CCDA533C-7439-483D-8901-A62BE8BFCAFC}" type="sibTrans" cxnId="{D3F27D57-42AA-422A-91E9-642580FEC22C}">
      <dgm:prSet/>
      <dgm:spPr/>
      <dgm:t>
        <a:bodyPr/>
        <a:lstStyle/>
        <a:p>
          <a:endParaRPr lang="en-GB"/>
        </a:p>
      </dgm:t>
    </dgm:pt>
    <dgm:pt modelId="{012DD2F9-D055-4777-84C7-CE746DA5723E}">
      <dgm:prSet phldrT="[Text]" custT="1"/>
      <dgm:spPr/>
      <dgm:t>
        <a:bodyPr/>
        <a:lstStyle/>
        <a:p>
          <a:r>
            <a:rPr lang="en-GB" sz="2400" dirty="0">
              <a:latin typeface="Arial" panose="020B0604020202020204" pitchFamily="34" charset="0"/>
              <a:cs typeface="Arial" panose="020B0604020202020204" pitchFamily="34" charset="0"/>
            </a:rPr>
            <a:t>Collaborative relationship</a:t>
          </a:r>
        </a:p>
      </dgm:t>
    </dgm:pt>
    <dgm:pt modelId="{7DD7275A-E3D1-418D-B405-377D73BA74FA}" type="parTrans" cxnId="{88B8A647-4590-4FF1-8A93-7E5D0422D3DA}">
      <dgm:prSet/>
      <dgm:spPr/>
      <dgm:t>
        <a:bodyPr/>
        <a:lstStyle/>
        <a:p>
          <a:endParaRPr lang="en-GB"/>
        </a:p>
      </dgm:t>
    </dgm:pt>
    <dgm:pt modelId="{C50B07BF-1CFE-470B-A763-FF7CEF7F8076}" type="sibTrans" cxnId="{88B8A647-4590-4FF1-8A93-7E5D0422D3DA}">
      <dgm:prSet/>
      <dgm:spPr/>
      <dgm:t>
        <a:bodyPr/>
        <a:lstStyle/>
        <a:p>
          <a:endParaRPr lang="en-GB"/>
        </a:p>
      </dgm:t>
    </dgm:pt>
    <dgm:pt modelId="{CE1ABD9E-2B81-401A-999D-B62D289FFA91}">
      <dgm:prSet phldrT="[Text]" custT="1"/>
      <dgm:spPr/>
      <dgm:t>
        <a:bodyPr/>
        <a:lstStyle/>
        <a:p>
          <a:r>
            <a:rPr lang="en-GB" sz="2400" dirty="0">
              <a:latin typeface="Arial" panose="020B0604020202020204" pitchFamily="34" charset="0"/>
              <a:cs typeface="Arial" panose="020B0604020202020204" pitchFamily="34" charset="0"/>
            </a:rPr>
            <a:t>Supportive relationship</a:t>
          </a:r>
        </a:p>
      </dgm:t>
    </dgm:pt>
    <dgm:pt modelId="{E57ABD04-F3D5-408A-B182-5764771823A8}" type="parTrans" cxnId="{9EE7FB9C-5FB3-4718-A667-294C0833E8DB}">
      <dgm:prSet/>
      <dgm:spPr/>
      <dgm:t>
        <a:bodyPr/>
        <a:lstStyle/>
        <a:p>
          <a:endParaRPr lang="en-GB"/>
        </a:p>
      </dgm:t>
    </dgm:pt>
    <dgm:pt modelId="{1040CA70-6B95-4459-8688-68A24FFF11B9}" type="sibTrans" cxnId="{9EE7FB9C-5FB3-4718-A667-294C0833E8DB}">
      <dgm:prSet/>
      <dgm:spPr/>
      <dgm:t>
        <a:bodyPr/>
        <a:lstStyle/>
        <a:p>
          <a:endParaRPr lang="en-GB"/>
        </a:p>
      </dgm:t>
    </dgm:pt>
    <dgm:pt modelId="{EDBDC95F-58DF-415A-AC48-482072D75029}">
      <dgm:prSet custT="1"/>
      <dgm:spPr/>
      <dgm:t>
        <a:bodyPr/>
        <a:lstStyle/>
        <a:p>
          <a:r>
            <a:rPr lang="en-GB" sz="2400" dirty="0">
              <a:latin typeface="Arial" panose="020B0604020202020204" pitchFamily="34" charset="0"/>
              <a:cs typeface="Arial" panose="020B0604020202020204" pitchFamily="34" charset="0"/>
            </a:rPr>
            <a:t>Transactional relationship</a:t>
          </a:r>
        </a:p>
      </dgm:t>
    </dgm:pt>
    <dgm:pt modelId="{C84DE804-AA1F-4892-811B-C98181900D1D}" type="parTrans" cxnId="{4BC1A0D7-A778-48D3-8DAC-D783FC94127B}">
      <dgm:prSet/>
      <dgm:spPr/>
      <dgm:t>
        <a:bodyPr/>
        <a:lstStyle/>
        <a:p>
          <a:endParaRPr lang="en-GB"/>
        </a:p>
      </dgm:t>
    </dgm:pt>
    <dgm:pt modelId="{5A58F56E-AA12-4087-9953-2A86F0487F43}" type="sibTrans" cxnId="{4BC1A0D7-A778-48D3-8DAC-D783FC94127B}">
      <dgm:prSet/>
      <dgm:spPr/>
      <dgm:t>
        <a:bodyPr/>
        <a:lstStyle/>
        <a:p>
          <a:endParaRPr lang="en-GB"/>
        </a:p>
      </dgm:t>
    </dgm:pt>
    <dgm:pt modelId="{59ED0253-89BF-44A2-8147-FFB101C740DD}" type="pres">
      <dgm:prSet presAssocID="{66624CDF-5C97-43EF-9CF8-56CF3D732BC6}" presName="Name0" presStyleCnt="0">
        <dgm:presLayoutVars>
          <dgm:dir/>
        </dgm:presLayoutVars>
      </dgm:prSet>
      <dgm:spPr/>
    </dgm:pt>
    <dgm:pt modelId="{DF1ABBB1-4A54-4467-B368-382441EAC122}" type="pres">
      <dgm:prSet presAssocID="{2AF94C95-FA73-4C5C-88A3-0C82EFCCA1D8}" presName="noChildren" presStyleCnt="0"/>
      <dgm:spPr/>
    </dgm:pt>
    <dgm:pt modelId="{29172B5B-F48C-4E3E-B95C-0C5D5D33D9CF}" type="pres">
      <dgm:prSet presAssocID="{2AF94C95-FA73-4C5C-88A3-0C82EFCCA1D8}" presName="gap" presStyleCnt="0"/>
      <dgm:spPr/>
    </dgm:pt>
    <dgm:pt modelId="{78A48B3C-064A-4E66-9BD5-B986B7AC7A34}" type="pres">
      <dgm:prSet presAssocID="{2AF94C95-FA73-4C5C-88A3-0C82EFCCA1D8}" presName="medCircle2" presStyleLbl="vennNode1" presStyleIdx="0" presStyleCnt="4"/>
      <dgm:spPr/>
    </dgm:pt>
    <dgm:pt modelId="{B17303D0-B12E-434B-B023-DD8BE0A08A00}" type="pres">
      <dgm:prSet presAssocID="{2AF94C95-FA73-4C5C-88A3-0C82EFCCA1D8}" presName="txLvlOnly1" presStyleLbl="revTx" presStyleIdx="0" presStyleCnt="4"/>
      <dgm:spPr/>
    </dgm:pt>
    <dgm:pt modelId="{20C4E581-8431-436A-8A0D-E9CE5F7F9AEF}" type="pres">
      <dgm:prSet presAssocID="{012DD2F9-D055-4777-84C7-CE746DA5723E}" presName="noChildren" presStyleCnt="0"/>
      <dgm:spPr/>
    </dgm:pt>
    <dgm:pt modelId="{96D45C66-D120-4EBF-A432-F8CC07E17A62}" type="pres">
      <dgm:prSet presAssocID="{012DD2F9-D055-4777-84C7-CE746DA5723E}" presName="gap" presStyleCnt="0"/>
      <dgm:spPr/>
    </dgm:pt>
    <dgm:pt modelId="{90BF3416-F48B-4020-83EF-209C2293AB62}" type="pres">
      <dgm:prSet presAssocID="{012DD2F9-D055-4777-84C7-CE746DA5723E}" presName="medCircle2" presStyleLbl="vennNode1" presStyleIdx="1" presStyleCnt="4"/>
      <dgm:spPr/>
    </dgm:pt>
    <dgm:pt modelId="{A9DF9438-F653-494D-8B36-76724692D108}" type="pres">
      <dgm:prSet presAssocID="{012DD2F9-D055-4777-84C7-CE746DA5723E}" presName="txLvlOnly1" presStyleLbl="revTx" presStyleIdx="1" presStyleCnt="4"/>
      <dgm:spPr/>
    </dgm:pt>
    <dgm:pt modelId="{C644D008-A736-4149-8070-7BB930DDDCA9}" type="pres">
      <dgm:prSet presAssocID="{CE1ABD9E-2B81-401A-999D-B62D289FFA91}" presName="noChildren" presStyleCnt="0"/>
      <dgm:spPr/>
    </dgm:pt>
    <dgm:pt modelId="{B3C12359-A781-4473-BC0D-C9F394C128B7}" type="pres">
      <dgm:prSet presAssocID="{CE1ABD9E-2B81-401A-999D-B62D289FFA91}" presName="gap" presStyleCnt="0"/>
      <dgm:spPr/>
    </dgm:pt>
    <dgm:pt modelId="{A62537F4-496B-4112-90B0-C5878B362C28}" type="pres">
      <dgm:prSet presAssocID="{CE1ABD9E-2B81-401A-999D-B62D289FFA91}" presName="medCircle2" presStyleLbl="vennNode1" presStyleIdx="2" presStyleCnt="4"/>
      <dgm:spPr/>
    </dgm:pt>
    <dgm:pt modelId="{27BED2AF-FB43-4875-823C-1EC685171EB0}" type="pres">
      <dgm:prSet presAssocID="{CE1ABD9E-2B81-401A-999D-B62D289FFA91}" presName="txLvlOnly1" presStyleLbl="revTx" presStyleIdx="2" presStyleCnt="4"/>
      <dgm:spPr/>
    </dgm:pt>
    <dgm:pt modelId="{9282844E-1B66-48BA-9F59-9828122FE9BD}" type="pres">
      <dgm:prSet presAssocID="{EDBDC95F-58DF-415A-AC48-482072D75029}" presName="noChildren" presStyleCnt="0"/>
      <dgm:spPr/>
    </dgm:pt>
    <dgm:pt modelId="{157F7E92-F417-420A-BD3A-D64B1BBE427C}" type="pres">
      <dgm:prSet presAssocID="{EDBDC95F-58DF-415A-AC48-482072D75029}" presName="gap" presStyleCnt="0"/>
      <dgm:spPr/>
    </dgm:pt>
    <dgm:pt modelId="{DBC052E0-53E8-4C86-ACD8-8389988E773D}" type="pres">
      <dgm:prSet presAssocID="{EDBDC95F-58DF-415A-AC48-482072D75029}" presName="medCircle2" presStyleLbl="vennNode1" presStyleIdx="3" presStyleCnt="4"/>
      <dgm:spPr/>
    </dgm:pt>
    <dgm:pt modelId="{2DCB8488-ED4E-4B0A-93E2-C0217935C445}" type="pres">
      <dgm:prSet presAssocID="{EDBDC95F-58DF-415A-AC48-482072D75029}" presName="txLvlOnly1" presStyleLbl="revTx" presStyleIdx="3" presStyleCnt="4"/>
      <dgm:spPr/>
    </dgm:pt>
  </dgm:ptLst>
  <dgm:cxnLst>
    <dgm:cxn modelId="{0D2F1E26-5F16-4051-923A-E4FCA7553F0F}" type="presOf" srcId="{CE1ABD9E-2B81-401A-999D-B62D289FFA91}" destId="{27BED2AF-FB43-4875-823C-1EC685171EB0}" srcOrd="0" destOrd="0" presId="urn:microsoft.com/office/officeart/2008/layout/VerticalCircleList"/>
    <dgm:cxn modelId="{88B8A647-4590-4FF1-8A93-7E5D0422D3DA}" srcId="{66624CDF-5C97-43EF-9CF8-56CF3D732BC6}" destId="{012DD2F9-D055-4777-84C7-CE746DA5723E}" srcOrd="1" destOrd="0" parTransId="{7DD7275A-E3D1-418D-B405-377D73BA74FA}" sibTransId="{C50B07BF-1CFE-470B-A763-FF7CEF7F8076}"/>
    <dgm:cxn modelId="{B4E28A51-F082-45D7-8F5E-F2D919A3F335}" type="presOf" srcId="{012DD2F9-D055-4777-84C7-CE746DA5723E}" destId="{A9DF9438-F653-494D-8B36-76724692D108}" srcOrd="0" destOrd="0" presId="urn:microsoft.com/office/officeart/2008/layout/VerticalCircleList"/>
    <dgm:cxn modelId="{AC56CC71-08CF-49E7-9661-7C0C35B9895C}" type="presOf" srcId="{66624CDF-5C97-43EF-9CF8-56CF3D732BC6}" destId="{59ED0253-89BF-44A2-8147-FFB101C740DD}" srcOrd="0" destOrd="0" presId="urn:microsoft.com/office/officeart/2008/layout/VerticalCircleList"/>
    <dgm:cxn modelId="{81AD3674-61DB-437B-8CAE-94F8A989714A}" type="presOf" srcId="{EDBDC95F-58DF-415A-AC48-482072D75029}" destId="{2DCB8488-ED4E-4B0A-93E2-C0217935C445}" srcOrd="0" destOrd="0" presId="urn:microsoft.com/office/officeart/2008/layout/VerticalCircleList"/>
    <dgm:cxn modelId="{D3F27D57-42AA-422A-91E9-642580FEC22C}" srcId="{66624CDF-5C97-43EF-9CF8-56CF3D732BC6}" destId="{2AF94C95-FA73-4C5C-88A3-0C82EFCCA1D8}" srcOrd="0" destOrd="0" parTransId="{D25E1FC8-23C0-4D5C-A2BB-FE9EAB22C33F}" sibTransId="{CCDA533C-7439-483D-8901-A62BE8BFCAFC}"/>
    <dgm:cxn modelId="{BB57547E-22AB-4B20-AD71-6D9AA317EB13}" type="presOf" srcId="{2AF94C95-FA73-4C5C-88A3-0C82EFCCA1D8}" destId="{B17303D0-B12E-434B-B023-DD8BE0A08A00}" srcOrd="0" destOrd="0" presId="urn:microsoft.com/office/officeart/2008/layout/VerticalCircleList"/>
    <dgm:cxn modelId="{9EE7FB9C-5FB3-4718-A667-294C0833E8DB}" srcId="{66624CDF-5C97-43EF-9CF8-56CF3D732BC6}" destId="{CE1ABD9E-2B81-401A-999D-B62D289FFA91}" srcOrd="2" destOrd="0" parTransId="{E57ABD04-F3D5-408A-B182-5764771823A8}" sibTransId="{1040CA70-6B95-4459-8688-68A24FFF11B9}"/>
    <dgm:cxn modelId="{4BC1A0D7-A778-48D3-8DAC-D783FC94127B}" srcId="{66624CDF-5C97-43EF-9CF8-56CF3D732BC6}" destId="{EDBDC95F-58DF-415A-AC48-482072D75029}" srcOrd="3" destOrd="0" parTransId="{C84DE804-AA1F-4892-811B-C98181900D1D}" sibTransId="{5A58F56E-AA12-4087-9953-2A86F0487F43}"/>
    <dgm:cxn modelId="{89E4C6A3-CDCB-48DF-92FD-B88ED96DCA05}" type="presParOf" srcId="{59ED0253-89BF-44A2-8147-FFB101C740DD}" destId="{DF1ABBB1-4A54-4467-B368-382441EAC122}" srcOrd="0" destOrd="0" presId="urn:microsoft.com/office/officeart/2008/layout/VerticalCircleList"/>
    <dgm:cxn modelId="{AD9B8866-B8F1-4E1D-8FEE-86ADC0BAE8D9}" type="presParOf" srcId="{DF1ABBB1-4A54-4467-B368-382441EAC122}" destId="{29172B5B-F48C-4E3E-B95C-0C5D5D33D9CF}" srcOrd="0" destOrd="0" presId="urn:microsoft.com/office/officeart/2008/layout/VerticalCircleList"/>
    <dgm:cxn modelId="{9F772557-98C5-497E-BF6F-1B7BA3BB8B0A}" type="presParOf" srcId="{DF1ABBB1-4A54-4467-B368-382441EAC122}" destId="{78A48B3C-064A-4E66-9BD5-B986B7AC7A34}" srcOrd="1" destOrd="0" presId="urn:microsoft.com/office/officeart/2008/layout/VerticalCircleList"/>
    <dgm:cxn modelId="{1F74CF55-227F-4D19-9670-823CCFF13002}" type="presParOf" srcId="{DF1ABBB1-4A54-4467-B368-382441EAC122}" destId="{B17303D0-B12E-434B-B023-DD8BE0A08A00}" srcOrd="2" destOrd="0" presId="urn:microsoft.com/office/officeart/2008/layout/VerticalCircleList"/>
    <dgm:cxn modelId="{B877551B-0AC7-4F8C-A1F4-2AFE8CEFC94C}" type="presParOf" srcId="{59ED0253-89BF-44A2-8147-FFB101C740DD}" destId="{20C4E581-8431-436A-8A0D-E9CE5F7F9AEF}" srcOrd="1" destOrd="0" presId="urn:microsoft.com/office/officeart/2008/layout/VerticalCircleList"/>
    <dgm:cxn modelId="{B2B7FB06-8A3C-47FA-AC7F-A03FFD636C8A}" type="presParOf" srcId="{20C4E581-8431-436A-8A0D-E9CE5F7F9AEF}" destId="{96D45C66-D120-4EBF-A432-F8CC07E17A62}" srcOrd="0" destOrd="0" presId="urn:microsoft.com/office/officeart/2008/layout/VerticalCircleList"/>
    <dgm:cxn modelId="{CC7A73BD-BE44-4E17-97CA-9A23026097E4}" type="presParOf" srcId="{20C4E581-8431-436A-8A0D-E9CE5F7F9AEF}" destId="{90BF3416-F48B-4020-83EF-209C2293AB62}" srcOrd="1" destOrd="0" presId="urn:microsoft.com/office/officeart/2008/layout/VerticalCircleList"/>
    <dgm:cxn modelId="{8249D859-708B-4887-8717-8CEC71D7CF58}" type="presParOf" srcId="{20C4E581-8431-436A-8A0D-E9CE5F7F9AEF}" destId="{A9DF9438-F653-494D-8B36-76724692D108}" srcOrd="2" destOrd="0" presId="urn:microsoft.com/office/officeart/2008/layout/VerticalCircleList"/>
    <dgm:cxn modelId="{0F092410-7BCF-4D42-A144-24BE86C3BBCB}" type="presParOf" srcId="{59ED0253-89BF-44A2-8147-FFB101C740DD}" destId="{C644D008-A736-4149-8070-7BB930DDDCA9}" srcOrd="2" destOrd="0" presId="urn:microsoft.com/office/officeart/2008/layout/VerticalCircleList"/>
    <dgm:cxn modelId="{779A57B2-7FD7-48A3-B123-B59D75E5FFF9}" type="presParOf" srcId="{C644D008-A736-4149-8070-7BB930DDDCA9}" destId="{B3C12359-A781-4473-BC0D-C9F394C128B7}" srcOrd="0" destOrd="0" presId="urn:microsoft.com/office/officeart/2008/layout/VerticalCircleList"/>
    <dgm:cxn modelId="{852BC62E-E12F-41CA-ADF0-3EAA64ECA567}" type="presParOf" srcId="{C644D008-A736-4149-8070-7BB930DDDCA9}" destId="{A62537F4-496B-4112-90B0-C5878B362C28}" srcOrd="1" destOrd="0" presId="urn:microsoft.com/office/officeart/2008/layout/VerticalCircleList"/>
    <dgm:cxn modelId="{F35DF128-106E-4E1C-8CA0-5E33D832243D}" type="presParOf" srcId="{C644D008-A736-4149-8070-7BB930DDDCA9}" destId="{27BED2AF-FB43-4875-823C-1EC685171EB0}" srcOrd="2" destOrd="0" presId="urn:microsoft.com/office/officeart/2008/layout/VerticalCircleList"/>
    <dgm:cxn modelId="{4ECF901A-648E-4CE3-8AD0-37F9B0DB00A0}" type="presParOf" srcId="{59ED0253-89BF-44A2-8147-FFB101C740DD}" destId="{9282844E-1B66-48BA-9F59-9828122FE9BD}" srcOrd="3" destOrd="0" presId="urn:microsoft.com/office/officeart/2008/layout/VerticalCircleList"/>
    <dgm:cxn modelId="{7852A392-BDFE-4158-93EE-C1184E2B84D8}" type="presParOf" srcId="{9282844E-1B66-48BA-9F59-9828122FE9BD}" destId="{157F7E92-F417-420A-BD3A-D64B1BBE427C}" srcOrd="0" destOrd="0" presId="urn:microsoft.com/office/officeart/2008/layout/VerticalCircleList"/>
    <dgm:cxn modelId="{285E11C3-BF25-4960-9109-5FEB9A616C37}" type="presParOf" srcId="{9282844E-1B66-48BA-9F59-9828122FE9BD}" destId="{DBC052E0-53E8-4C86-ACD8-8389988E773D}" srcOrd="1" destOrd="0" presId="urn:microsoft.com/office/officeart/2008/layout/VerticalCircleList"/>
    <dgm:cxn modelId="{251997A3-0886-4B2F-B002-AB1DDCB339C5}" type="presParOf" srcId="{9282844E-1B66-48BA-9F59-9828122FE9BD}" destId="{2DCB8488-ED4E-4B0A-93E2-C0217935C445}"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FD0C42-0E3D-42D6-842C-E698802349C7}" type="doc">
      <dgm:prSet loTypeId="urn:microsoft.com/office/officeart/2008/layout/VerticalCircleList" loCatId="list" qsTypeId="urn:microsoft.com/office/officeart/2005/8/quickstyle/simple3" qsCatId="simple" csTypeId="urn:microsoft.com/office/officeart/2005/8/colors/colorful1" csCatId="colorful" phldr="1"/>
      <dgm:spPr/>
      <dgm:t>
        <a:bodyPr/>
        <a:lstStyle/>
        <a:p>
          <a:endParaRPr lang="en-GB"/>
        </a:p>
      </dgm:t>
    </dgm:pt>
    <dgm:pt modelId="{8FB3AA55-8D21-4329-88B6-4CAF7902F0BE}">
      <dgm:prSet phldrT="[Text]" custT="1"/>
      <dgm:spPr/>
      <dgm:t>
        <a:bodyPr/>
        <a:lstStyle/>
        <a:p>
          <a:r>
            <a:rPr lang="en-US" sz="2400" dirty="0">
              <a:latin typeface="Arial" panose="020B0604020202020204" pitchFamily="34" charset="0"/>
              <a:cs typeface="Arial" panose="020B0604020202020204" pitchFamily="34" charset="0"/>
            </a:rPr>
            <a:t>Fair Compensation and benefits. </a:t>
          </a:r>
          <a:r>
            <a:rPr lang="en-US" sz="1600" dirty="0">
              <a:latin typeface="Arial" panose="020B0604020202020204" pitchFamily="34" charset="0"/>
              <a:cs typeface="Arial" panose="020B0604020202020204" pitchFamily="34" charset="0"/>
            </a:rPr>
            <a:t>(Lau and Martin-</a:t>
          </a:r>
          <a:r>
            <a:rPr lang="en-US" sz="1600" dirty="0" err="1">
              <a:latin typeface="Arial" panose="020B0604020202020204" pitchFamily="34" charset="0"/>
              <a:cs typeface="Arial" panose="020B0604020202020204" pitchFamily="34" charset="0"/>
            </a:rPr>
            <a:t>Sardesai</a:t>
          </a:r>
          <a:r>
            <a:rPr lang="en-US" sz="1600" dirty="0">
              <a:latin typeface="Arial" panose="020B0604020202020204" pitchFamily="34" charset="0"/>
              <a:cs typeface="Arial" panose="020B0604020202020204" pitchFamily="34" charset="0"/>
            </a:rPr>
            <a:t>, 2012)</a:t>
          </a:r>
          <a:endParaRPr lang="en-GB" sz="1600" dirty="0">
            <a:latin typeface="Arial" panose="020B0604020202020204" pitchFamily="34" charset="0"/>
            <a:cs typeface="Arial" panose="020B0604020202020204" pitchFamily="34" charset="0"/>
          </a:endParaRPr>
        </a:p>
      </dgm:t>
    </dgm:pt>
    <dgm:pt modelId="{E5A5C264-6E48-4B24-BA7C-DA97B70F720C}" type="parTrans" cxnId="{1364F7E8-9566-4A79-912D-FDDAF1835323}">
      <dgm:prSet/>
      <dgm:spPr/>
      <dgm:t>
        <a:bodyPr/>
        <a:lstStyle/>
        <a:p>
          <a:endParaRPr lang="en-GB"/>
        </a:p>
      </dgm:t>
    </dgm:pt>
    <dgm:pt modelId="{5A0143D5-FC0C-4A8F-8AEA-8C8718F30B87}" type="sibTrans" cxnId="{1364F7E8-9566-4A79-912D-FDDAF1835323}">
      <dgm:prSet/>
      <dgm:spPr/>
      <dgm:t>
        <a:bodyPr/>
        <a:lstStyle/>
        <a:p>
          <a:endParaRPr lang="en-GB"/>
        </a:p>
      </dgm:t>
    </dgm:pt>
    <dgm:pt modelId="{F22BA892-ADF4-46F6-AC4B-6CABAD3A8F6A}">
      <dgm:prSet phldrT="[Text]" custT="1"/>
      <dgm:spPr/>
      <dgm:t>
        <a:bodyPr/>
        <a:lstStyle/>
        <a:p>
          <a:r>
            <a:rPr lang="en-US" sz="2400" dirty="0">
              <a:latin typeface="Arial" panose="020B0604020202020204" pitchFamily="34" charset="0"/>
              <a:cs typeface="Arial" panose="020B0604020202020204" pitchFamily="34" charset="0"/>
            </a:rPr>
            <a:t> Expectations and feedback.</a:t>
          </a:r>
          <a:endParaRPr lang="en-GB" sz="2400" dirty="0">
            <a:latin typeface="Arial" panose="020B0604020202020204" pitchFamily="34" charset="0"/>
            <a:cs typeface="Arial" panose="020B0604020202020204" pitchFamily="34" charset="0"/>
          </a:endParaRPr>
        </a:p>
      </dgm:t>
    </dgm:pt>
    <dgm:pt modelId="{EC7EE42A-B851-4828-97B6-6F80F83950D2}" type="parTrans" cxnId="{96ADD6C4-94BE-4484-AF85-20DBA2B7E199}">
      <dgm:prSet/>
      <dgm:spPr/>
      <dgm:t>
        <a:bodyPr/>
        <a:lstStyle/>
        <a:p>
          <a:endParaRPr lang="en-GB"/>
        </a:p>
      </dgm:t>
    </dgm:pt>
    <dgm:pt modelId="{D4A3D92E-24AC-40B3-A8A3-0015E473A71F}" type="sibTrans" cxnId="{96ADD6C4-94BE-4484-AF85-20DBA2B7E199}">
      <dgm:prSet/>
      <dgm:spPr/>
      <dgm:t>
        <a:bodyPr/>
        <a:lstStyle/>
        <a:p>
          <a:endParaRPr lang="en-GB"/>
        </a:p>
      </dgm:t>
    </dgm:pt>
    <dgm:pt modelId="{D57A04B4-0D65-4BD5-8996-B7D1AC760C43}">
      <dgm:prSet phldrT="[Text]" custT="1"/>
      <dgm:spPr/>
      <dgm:t>
        <a:bodyPr/>
        <a:lstStyle/>
        <a:p>
          <a:r>
            <a:rPr lang="en-US" sz="2400" dirty="0">
              <a:latin typeface="Arial" panose="020B0604020202020204" pitchFamily="34" charset="0"/>
              <a:cs typeface="Arial" panose="020B0604020202020204" pitchFamily="34" charset="0"/>
            </a:rPr>
            <a:t> Opportunities and recognition. </a:t>
          </a:r>
          <a:r>
            <a:rPr lang="en-US" sz="1600" dirty="0">
              <a:latin typeface="Arial" panose="020B0604020202020204" pitchFamily="34" charset="0"/>
              <a:cs typeface="Arial" panose="020B0604020202020204" pitchFamily="34" charset="0"/>
            </a:rPr>
            <a:t>(Bergin and </a:t>
          </a:r>
          <a:r>
            <a:rPr lang="en-US" sz="1600" dirty="0" err="1">
              <a:latin typeface="Arial" panose="020B0604020202020204" pitchFamily="34" charset="0"/>
              <a:cs typeface="Arial" panose="020B0604020202020204" pitchFamily="34" charset="0"/>
            </a:rPr>
            <a:t>Jimmieson</a:t>
          </a:r>
          <a:r>
            <a:rPr lang="en-US" sz="1600" dirty="0">
              <a:latin typeface="Arial" panose="020B0604020202020204" pitchFamily="34" charset="0"/>
              <a:cs typeface="Arial" panose="020B0604020202020204" pitchFamily="34" charset="0"/>
            </a:rPr>
            <a:t>, 2020)  </a:t>
          </a:r>
          <a:endParaRPr lang="en-GB" sz="1600" dirty="0">
            <a:latin typeface="Arial" panose="020B0604020202020204" pitchFamily="34" charset="0"/>
            <a:cs typeface="Arial" panose="020B0604020202020204" pitchFamily="34" charset="0"/>
          </a:endParaRPr>
        </a:p>
      </dgm:t>
    </dgm:pt>
    <dgm:pt modelId="{720E9EC3-768C-4B71-A152-9E1D2FD2CCBC}" type="parTrans" cxnId="{9A20D028-D863-4585-B28E-97E866A209E9}">
      <dgm:prSet/>
      <dgm:spPr/>
      <dgm:t>
        <a:bodyPr/>
        <a:lstStyle/>
        <a:p>
          <a:endParaRPr lang="en-GB"/>
        </a:p>
      </dgm:t>
    </dgm:pt>
    <dgm:pt modelId="{ED4E5E71-3942-4DD0-A54C-B7AE7E29D02C}" type="sibTrans" cxnId="{9A20D028-D863-4585-B28E-97E866A209E9}">
      <dgm:prSet/>
      <dgm:spPr/>
      <dgm:t>
        <a:bodyPr/>
        <a:lstStyle/>
        <a:p>
          <a:endParaRPr lang="en-GB"/>
        </a:p>
      </dgm:t>
    </dgm:pt>
    <dgm:pt modelId="{88D6C0F8-E22F-4F08-B90F-C796B9996D99}">
      <dgm:prSet custT="1"/>
      <dgm:spPr/>
      <dgm:t>
        <a:bodyPr/>
        <a:lstStyle/>
        <a:p>
          <a:r>
            <a:rPr lang="en-US" sz="2400" dirty="0">
              <a:latin typeface="Arial" panose="020B0604020202020204" pitchFamily="34" charset="0"/>
              <a:cs typeface="Arial" panose="020B0604020202020204" pitchFamily="34" charset="0"/>
            </a:rPr>
            <a:t>Mutual respect.</a:t>
          </a:r>
          <a:endParaRPr lang="en-GB" sz="2400" dirty="0">
            <a:latin typeface="Arial" panose="020B0604020202020204" pitchFamily="34" charset="0"/>
            <a:cs typeface="Arial" panose="020B0604020202020204" pitchFamily="34" charset="0"/>
          </a:endParaRPr>
        </a:p>
      </dgm:t>
    </dgm:pt>
    <dgm:pt modelId="{D700DE4B-F203-4258-804B-908E390B5FAE}" type="parTrans" cxnId="{2C5031C7-0473-4416-B83E-B6C005391DE7}">
      <dgm:prSet/>
      <dgm:spPr/>
      <dgm:t>
        <a:bodyPr/>
        <a:lstStyle/>
        <a:p>
          <a:endParaRPr lang="en-GB"/>
        </a:p>
      </dgm:t>
    </dgm:pt>
    <dgm:pt modelId="{859C5AEE-53F0-46B2-9BE7-FB2598537A6B}" type="sibTrans" cxnId="{2C5031C7-0473-4416-B83E-B6C005391DE7}">
      <dgm:prSet/>
      <dgm:spPr/>
      <dgm:t>
        <a:bodyPr/>
        <a:lstStyle/>
        <a:p>
          <a:endParaRPr lang="en-GB"/>
        </a:p>
      </dgm:t>
    </dgm:pt>
    <dgm:pt modelId="{4072224C-CFA9-487E-9D3F-E4FCBD1D7CBE}">
      <dgm:prSet custT="1"/>
      <dgm:spPr/>
      <dgm:t>
        <a:bodyPr/>
        <a:lstStyle/>
        <a:p>
          <a:r>
            <a:rPr lang="en-US" sz="2400" dirty="0">
              <a:latin typeface="Arial" panose="020B0604020202020204" pitchFamily="34" charset="0"/>
              <a:cs typeface="Arial" panose="020B0604020202020204" pitchFamily="34" charset="0"/>
            </a:rPr>
            <a:t>Open communications.</a:t>
          </a:r>
          <a:endParaRPr lang="en-GB" sz="2400" dirty="0">
            <a:latin typeface="Arial" panose="020B0604020202020204" pitchFamily="34" charset="0"/>
            <a:cs typeface="Arial" panose="020B0604020202020204" pitchFamily="34" charset="0"/>
          </a:endParaRPr>
        </a:p>
      </dgm:t>
    </dgm:pt>
    <dgm:pt modelId="{A01F1C35-05C0-4ECC-9E20-FAC383C62444}" type="parTrans" cxnId="{58F83540-916F-406D-976F-4CCFA2E63D7E}">
      <dgm:prSet/>
      <dgm:spPr/>
      <dgm:t>
        <a:bodyPr/>
        <a:lstStyle/>
        <a:p>
          <a:endParaRPr lang="en-GB"/>
        </a:p>
      </dgm:t>
    </dgm:pt>
    <dgm:pt modelId="{BA181767-81A6-4773-881A-CBEF32F99E7A}" type="sibTrans" cxnId="{58F83540-916F-406D-976F-4CCFA2E63D7E}">
      <dgm:prSet/>
      <dgm:spPr/>
      <dgm:t>
        <a:bodyPr/>
        <a:lstStyle/>
        <a:p>
          <a:endParaRPr lang="en-GB"/>
        </a:p>
      </dgm:t>
    </dgm:pt>
    <dgm:pt modelId="{C0D28488-74D4-4796-A4B9-C73B7F4872DA}" type="pres">
      <dgm:prSet presAssocID="{31FD0C42-0E3D-42D6-842C-E698802349C7}" presName="Name0" presStyleCnt="0">
        <dgm:presLayoutVars>
          <dgm:dir/>
        </dgm:presLayoutVars>
      </dgm:prSet>
      <dgm:spPr/>
    </dgm:pt>
    <dgm:pt modelId="{A3707CEF-637E-45A4-A764-22D583AAE486}" type="pres">
      <dgm:prSet presAssocID="{8FB3AA55-8D21-4329-88B6-4CAF7902F0BE}" presName="noChildren" presStyleCnt="0"/>
      <dgm:spPr/>
    </dgm:pt>
    <dgm:pt modelId="{50FCB35A-7D43-41B9-9591-582B922C5CF4}" type="pres">
      <dgm:prSet presAssocID="{8FB3AA55-8D21-4329-88B6-4CAF7902F0BE}" presName="gap" presStyleCnt="0"/>
      <dgm:spPr/>
    </dgm:pt>
    <dgm:pt modelId="{9B48E82B-B1F4-4194-BA06-4BB27D5DD042}" type="pres">
      <dgm:prSet presAssocID="{8FB3AA55-8D21-4329-88B6-4CAF7902F0BE}" presName="medCircle2" presStyleLbl="vennNode1" presStyleIdx="0" presStyleCnt="5"/>
      <dgm:spPr/>
    </dgm:pt>
    <dgm:pt modelId="{95157477-47A4-490C-A6DE-44DC7370830A}" type="pres">
      <dgm:prSet presAssocID="{8FB3AA55-8D21-4329-88B6-4CAF7902F0BE}" presName="txLvlOnly1" presStyleLbl="revTx" presStyleIdx="0" presStyleCnt="5"/>
      <dgm:spPr/>
    </dgm:pt>
    <dgm:pt modelId="{406A409A-3F21-447B-A3D4-EC7A4C863C0B}" type="pres">
      <dgm:prSet presAssocID="{F22BA892-ADF4-46F6-AC4B-6CABAD3A8F6A}" presName="noChildren" presStyleCnt="0"/>
      <dgm:spPr/>
    </dgm:pt>
    <dgm:pt modelId="{B833B696-9C1C-4FFD-A414-0FFE9BCAEDE2}" type="pres">
      <dgm:prSet presAssocID="{F22BA892-ADF4-46F6-AC4B-6CABAD3A8F6A}" presName="gap" presStyleCnt="0"/>
      <dgm:spPr/>
    </dgm:pt>
    <dgm:pt modelId="{DEDEE794-3AD4-47A7-8D05-6571B6364A45}" type="pres">
      <dgm:prSet presAssocID="{F22BA892-ADF4-46F6-AC4B-6CABAD3A8F6A}" presName="medCircle2" presStyleLbl="vennNode1" presStyleIdx="1" presStyleCnt="5"/>
      <dgm:spPr/>
    </dgm:pt>
    <dgm:pt modelId="{220DFBF1-0895-4328-9594-66921A1C7ECD}" type="pres">
      <dgm:prSet presAssocID="{F22BA892-ADF4-46F6-AC4B-6CABAD3A8F6A}" presName="txLvlOnly1" presStyleLbl="revTx" presStyleIdx="1" presStyleCnt="5"/>
      <dgm:spPr/>
    </dgm:pt>
    <dgm:pt modelId="{04A1EA83-EDA0-4E94-99AB-941B51086851}" type="pres">
      <dgm:prSet presAssocID="{D57A04B4-0D65-4BD5-8996-B7D1AC760C43}" presName="noChildren" presStyleCnt="0"/>
      <dgm:spPr/>
    </dgm:pt>
    <dgm:pt modelId="{432B9BFB-608D-4B8E-8454-1203EBF953A8}" type="pres">
      <dgm:prSet presAssocID="{D57A04B4-0D65-4BD5-8996-B7D1AC760C43}" presName="gap" presStyleCnt="0"/>
      <dgm:spPr/>
    </dgm:pt>
    <dgm:pt modelId="{991CCAE2-14A1-46F4-8654-6374D79A12EC}" type="pres">
      <dgm:prSet presAssocID="{D57A04B4-0D65-4BD5-8996-B7D1AC760C43}" presName="medCircle2" presStyleLbl="vennNode1" presStyleIdx="2" presStyleCnt="5"/>
      <dgm:spPr/>
    </dgm:pt>
    <dgm:pt modelId="{2560B2A0-0BAD-4C2D-A0C0-A75058299BD5}" type="pres">
      <dgm:prSet presAssocID="{D57A04B4-0D65-4BD5-8996-B7D1AC760C43}" presName="txLvlOnly1" presStyleLbl="revTx" presStyleIdx="2" presStyleCnt="5"/>
      <dgm:spPr/>
    </dgm:pt>
    <dgm:pt modelId="{31C4EB50-2CA0-4178-8BD5-2F006AF1CD08}" type="pres">
      <dgm:prSet presAssocID="{88D6C0F8-E22F-4F08-B90F-C796B9996D99}" presName="noChildren" presStyleCnt="0"/>
      <dgm:spPr/>
    </dgm:pt>
    <dgm:pt modelId="{B4C0B70B-9BA8-4091-911C-5E6534ED4CF8}" type="pres">
      <dgm:prSet presAssocID="{88D6C0F8-E22F-4F08-B90F-C796B9996D99}" presName="gap" presStyleCnt="0"/>
      <dgm:spPr/>
    </dgm:pt>
    <dgm:pt modelId="{19F941AA-9DA0-4F39-9865-0DBB6D8268A8}" type="pres">
      <dgm:prSet presAssocID="{88D6C0F8-E22F-4F08-B90F-C796B9996D99}" presName="medCircle2" presStyleLbl="vennNode1" presStyleIdx="3" presStyleCnt="5"/>
      <dgm:spPr/>
    </dgm:pt>
    <dgm:pt modelId="{1EBBCBEE-478B-41D0-B7D5-84212BDA4A61}" type="pres">
      <dgm:prSet presAssocID="{88D6C0F8-E22F-4F08-B90F-C796B9996D99}" presName="txLvlOnly1" presStyleLbl="revTx" presStyleIdx="3" presStyleCnt="5"/>
      <dgm:spPr/>
    </dgm:pt>
    <dgm:pt modelId="{3BF8D1B5-6406-4F25-A790-BEEAC4549DCB}" type="pres">
      <dgm:prSet presAssocID="{4072224C-CFA9-487E-9D3F-E4FCBD1D7CBE}" presName="noChildren" presStyleCnt="0"/>
      <dgm:spPr/>
    </dgm:pt>
    <dgm:pt modelId="{E561BE0A-72BF-49AF-B459-E975F60E2AEC}" type="pres">
      <dgm:prSet presAssocID="{4072224C-CFA9-487E-9D3F-E4FCBD1D7CBE}" presName="gap" presStyleCnt="0"/>
      <dgm:spPr/>
    </dgm:pt>
    <dgm:pt modelId="{F135CA2E-5C6C-40B0-9707-5EC9DC2699EB}" type="pres">
      <dgm:prSet presAssocID="{4072224C-CFA9-487E-9D3F-E4FCBD1D7CBE}" presName="medCircle2" presStyleLbl="vennNode1" presStyleIdx="4" presStyleCnt="5"/>
      <dgm:spPr/>
    </dgm:pt>
    <dgm:pt modelId="{B8435F29-D7E0-4391-9F21-6B193ED34A59}" type="pres">
      <dgm:prSet presAssocID="{4072224C-CFA9-487E-9D3F-E4FCBD1D7CBE}" presName="txLvlOnly1" presStyleLbl="revTx" presStyleIdx="4" presStyleCnt="5"/>
      <dgm:spPr/>
    </dgm:pt>
  </dgm:ptLst>
  <dgm:cxnLst>
    <dgm:cxn modelId="{E6A2E618-0AB0-478E-8A75-BE417A830BB6}" type="presOf" srcId="{4072224C-CFA9-487E-9D3F-E4FCBD1D7CBE}" destId="{B8435F29-D7E0-4391-9F21-6B193ED34A59}" srcOrd="0" destOrd="0" presId="urn:microsoft.com/office/officeart/2008/layout/VerticalCircleList"/>
    <dgm:cxn modelId="{C0891D21-8380-4112-B651-6CC5DF9D6502}" type="presOf" srcId="{88D6C0F8-E22F-4F08-B90F-C796B9996D99}" destId="{1EBBCBEE-478B-41D0-B7D5-84212BDA4A61}" srcOrd="0" destOrd="0" presId="urn:microsoft.com/office/officeart/2008/layout/VerticalCircleList"/>
    <dgm:cxn modelId="{9A20D028-D863-4585-B28E-97E866A209E9}" srcId="{31FD0C42-0E3D-42D6-842C-E698802349C7}" destId="{D57A04B4-0D65-4BD5-8996-B7D1AC760C43}" srcOrd="2" destOrd="0" parTransId="{720E9EC3-768C-4B71-A152-9E1D2FD2CCBC}" sibTransId="{ED4E5E71-3942-4DD0-A54C-B7AE7E29D02C}"/>
    <dgm:cxn modelId="{58F83540-916F-406D-976F-4CCFA2E63D7E}" srcId="{31FD0C42-0E3D-42D6-842C-E698802349C7}" destId="{4072224C-CFA9-487E-9D3F-E4FCBD1D7CBE}" srcOrd="4" destOrd="0" parTransId="{A01F1C35-05C0-4ECC-9E20-FAC383C62444}" sibTransId="{BA181767-81A6-4773-881A-CBEF32F99E7A}"/>
    <dgm:cxn modelId="{B4996D59-E9E8-4417-BA24-DADECC2C2883}" type="presOf" srcId="{D57A04B4-0D65-4BD5-8996-B7D1AC760C43}" destId="{2560B2A0-0BAD-4C2D-A0C0-A75058299BD5}" srcOrd="0" destOrd="0" presId="urn:microsoft.com/office/officeart/2008/layout/VerticalCircleList"/>
    <dgm:cxn modelId="{96ADD6C4-94BE-4484-AF85-20DBA2B7E199}" srcId="{31FD0C42-0E3D-42D6-842C-E698802349C7}" destId="{F22BA892-ADF4-46F6-AC4B-6CABAD3A8F6A}" srcOrd="1" destOrd="0" parTransId="{EC7EE42A-B851-4828-97B6-6F80F83950D2}" sibTransId="{D4A3D92E-24AC-40B3-A8A3-0015E473A71F}"/>
    <dgm:cxn modelId="{2C5031C7-0473-4416-B83E-B6C005391DE7}" srcId="{31FD0C42-0E3D-42D6-842C-E698802349C7}" destId="{88D6C0F8-E22F-4F08-B90F-C796B9996D99}" srcOrd="3" destOrd="0" parTransId="{D700DE4B-F203-4258-804B-908E390B5FAE}" sibTransId="{859C5AEE-53F0-46B2-9BE7-FB2598537A6B}"/>
    <dgm:cxn modelId="{AE6979D7-4A4A-4548-9B1D-C220DB41505C}" type="presOf" srcId="{8FB3AA55-8D21-4329-88B6-4CAF7902F0BE}" destId="{95157477-47A4-490C-A6DE-44DC7370830A}" srcOrd="0" destOrd="0" presId="urn:microsoft.com/office/officeart/2008/layout/VerticalCircleList"/>
    <dgm:cxn modelId="{123B8CE6-5888-45B1-8E84-28106606DB40}" type="presOf" srcId="{F22BA892-ADF4-46F6-AC4B-6CABAD3A8F6A}" destId="{220DFBF1-0895-4328-9594-66921A1C7ECD}" srcOrd="0" destOrd="0" presId="urn:microsoft.com/office/officeart/2008/layout/VerticalCircleList"/>
    <dgm:cxn modelId="{1364F7E8-9566-4A79-912D-FDDAF1835323}" srcId="{31FD0C42-0E3D-42D6-842C-E698802349C7}" destId="{8FB3AA55-8D21-4329-88B6-4CAF7902F0BE}" srcOrd="0" destOrd="0" parTransId="{E5A5C264-6E48-4B24-BA7C-DA97B70F720C}" sibTransId="{5A0143D5-FC0C-4A8F-8AEA-8C8718F30B87}"/>
    <dgm:cxn modelId="{134FAEF6-3794-47AE-A543-3F108DEFB026}" type="presOf" srcId="{31FD0C42-0E3D-42D6-842C-E698802349C7}" destId="{C0D28488-74D4-4796-A4B9-C73B7F4872DA}" srcOrd="0" destOrd="0" presId="urn:microsoft.com/office/officeart/2008/layout/VerticalCircleList"/>
    <dgm:cxn modelId="{030F38E4-2486-48B0-B41B-1CB4D7E95C9E}" type="presParOf" srcId="{C0D28488-74D4-4796-A4B9-C73B7F4872DA}" destId="{A3707CEF-637E-45A4-A764-22D583AAE486}" srcOrd="0" destOrd="0" presId="urn:microsoft.com/office/officeart/2008/layout/VerticalCircleList"/>
    <dgm:cxn modelId="{CB6C486F-432E-46EA-9920-DF10F84F4598}" type="presParOf" srcId="{A3707CEF-637E-45A4-A764-22D583AAE486}" destId="{50FCB35A-7D43-41B9-9591-582B922C5CF4}" srcOrd="0" destOrd="0" presId="urn:microsoft.com/office/officeart/2008/layout/VerticalCircleList"/>
    <dgm:cxn modelId="{0DEF2F23-5DE7-47F7-BE0F-653094F7A20A}" type="presParOf" srcId="{A3707CEF-637E-45A4-A764-22D583AAE486}" destId="{9B48E82B-B1F4-4194-BA06-4BB27D5DD042}" srcOrd="1" destOrd="0" presId="urn:microsoft.com/office/officeart/2008/layout/VerticalCircleList"/>
    <dgm:cxn modelId="{685B685B-23CC-41F2-8D82-A8FE6D70FB6E}" type="presParOf" srcId="{A3707CEF-637E-45A4-A764-22D583AAE486}" destId="{95157477-47A4-490C-A6DE-44DC7370830A}" srcOrd="2" destOrd="0" presId="urn:microsoft.com/office/officeart/2008/layout/VerticalCircleList"/>
    <dgm:cxn modelId="{C4F85621-C93A-4698-B15D-B96DCC944707}" type="presParOf" srcId="{C0D28488-74D4-4796-A4B9-C73B7F4872DA}" destId="{406A409A-3F21-447B-A3D4-EC7A4C863C0B}" srcOrd="1" destOrd="0" presId="urn:microsoft.com/office/officeart/2008/layout/VerticalCircleList"/>
    <dgm:cxn modelId="{AE6EDB1A-6F35-4239-9E4F-944B9E916201}" type="presParOf" srcId="{406A409A-3F21-447B-A3D4-EC7A4C863C0B}" destId="{B833B696-9C1C-4FFD-A414-0FFE9BCAEDE2}" srcOrd="0" destOrd="0" presId="urn:microsoft.com/office/officeart/2008/layout/VerticalCircleList"/>
    <dgm:cxn modelId="{63AC5C91-BD7C-4FA5-945E-51563DD46F17}" type="presParOf" srcId="{406A409A-3F21-447B-A3D4-EC7A4C863C0B}" destId="{DEDEE794-3AD4-47A7-8D05-6571B6364A45}" srcOrd="1" destOrd="0" presId="urn:microsoft.com/office/officeart/2008/layout/VerticalCircleList"/>
    <dgm:cxn modelId="{B515209A-1FB9-4D4C-935F-7BF992FC2028}" type="presParOf" srcId="{406A409A-3F21-447B-A3D4-EC7A4C863C0B}" destId="{220DFBF1-0895-4328-9594-66921A1C7ECD}" srcOrd="2" destOrd="0" presId="urn:microsoft.com/office/officeart/2008/layout/VerticalCircleList"/>
    <dgm:cxn modelId="{5E964FD7-A118-4147-8C92-1E0470205262}" type="presParOf" srcId="{C0D28488-74D4-4796-A4B9-C73B7F4872DA}" destId="{04A1EA83-EDA0-4E94-99AB-941B51086851}" srcOrd="2" destOrd="0" presId="urn:microsoft.com/office/officeart/2008/layout/VerticalCircleList"/>
    <dgm:cxn modelId="{90F82D5F-C734-40FC-96CA-2E28E8DEB269}" type="presParOf" srcId="{04A1EA83-EDA0-4E94-99AB-941B51086851}" destId="{432B9BFB-608D-4B8E-8454-1203EBF953A8}" srcOrd="0" destOrd="0" presId="urn:microsoft.com/office/officeart/2008/layout/VerticalCircleList"/>
    <dgm:cxn modelId="{E1C50158-617A-46D1-9CBB-DA4762F34625}" type="presParOf" srcId="{04A1EA83-EDA0-4E94-99AB-941B51086851}" destId="{991CCAE2-14A1-46F4-8654-6374D79A12EC}" srcOrd="1" destOrd="0" presId="urn:microsoft.com/office/officeart/2008/layout/VerticalCircleList"/>
    <dgm:cxn modelId="{03681E95-6122-4730-8BDE-D084916B4E9D}" type="presParOf" srcId="{04A1EA83-EDA0-4E94-99AB-941B51086851}" destId="{2560B2A0-0BAD-4C2D-A0C0-A75058299BD5}" srcOrd="2" destOrd="0" presId="urn:microsoft.com/office/officeart/2008/layout/VerticalCircleList"/>
    <dgm:cxn modelId="{C05CEB61-1105-48B9-B0FC-C4A3E693ECC0}" type="presParOf" srcId="{C0D28488-74D4-4796-A4B9-C73B7F4872DA}" destId="{31C4EB50-2CA0-4178-8BD5-2F006AF1CD08}" srcOrd="3" destOrd="0" presId="urn:microsoft.com/office/officeart/2008/layout/VerticalCircleList"/>
    <dgm:cxn modelId="{870C3E93-73BB-4556-8C84-5B3E02CFC647}" type="presParOf" srcId="{31C4EB50-2CA0-4178-8BD5-2F006AF1CD08}" destId="{B4C0B70B-9BA8-4091-911C-5E6534ED4CF8}" srcOrd="0" destOrd="0" presId="urn:microsoft.com/office/officeart/2008/layout/VerticalCircleList"/>
    <dgm:cxn modelId="{F609FA7E-F816-46C0-B670-52201B973500}" type="presParOf" srcId="{31C4EB50-2CA0-4178-8BD5-2F006AF1CD08}" destId="{19F941AA-9DA0-4F39-9865-0DBB6D8268A8}" srcOrd="1" destOrd="0" presId="urn:microsoft.com/office/officeart/2008/layout/VerticalCircleList"/>
    <dgm:cxn modelId="{746BE31C-4286-46E7-BF6B-3C5B9DB00BD7}" type="presParOf" srcId="{31C4EB50-2CA0-4178-8BD5-2F006AF1CD08}" destId="{1EBBCBEE-478B-41D0-B7D5-84212BDA4A61}" srcOrd="2" destOrd="0" presId="urn:microsoft.com/office/officeart/2008/layout/VerticalCircleList"/>
    <dgm:cxn modelId="{B5127048-BDF1-482C-8677-79003862D27C}" type="presParOf" srcId="{C0D28488-74D4-4796-A4B9-C73B7F4872DA}" destId="{3BF8D1B5-6406-4F25-A790-BEEAC4549DCB}" srcOrd="4" destOrd="0" presId="urn:microsoft.com/office/officeart/2008/layout/VerticalCircleList"/>
    <dgm:cxn modelId="{95C7696E-A2B7-4826-BDA1-1B6E9CCDD35B}" type="presParOf" srcId="{3BF8D1B5-6406-4F25-A790-BEEAC4549DCB}" destId="{E561BE0A-72BF-49AF-B459-E975F60E2AEC}" srcOrd="0" destOrd="0" presId="urn:microsoft.com/office/officeart/2008/layout/VerticalCircleList"/>
    <dgm:cxn modelId="{C735E2E0-F6AB-41FF-835E-E4730CDDE359}" type="presParOf" srcId="{3BF8D1B5-6406-4F25-A790-BEEAC4549DCB}" destId="{F135CA2E-5C6C-40B0-9707-5EC9DC2699EB}" srcOrd="1" destOrd="0" presId="urn:microsoft.com/office/officeart/2008/layout/VerticalCircleList"/>
    <dgm:cxn modelId="{78BFCA73-6AD4-4BED-B314-E98978998551}" type="presParOf" srcId="{3BF8D1B5-6406-4F25-A790-BEEAC4549DCB}" destId="{B8435F29-D7E0-4391-9F21-6B193ED34A59}"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3F8E2-B14A-4CA7-8F80-527959BE8583}">
      <dsp:nvSpPr>
        <dsp:cNvPr id="0" name=""/>
        <dsp:cNvSpPr/>
      </dsp:nvSpPr>
      <dsp:spPr>
        <a:xfrm>
          <a:off x="2482782" y="1521475"/>
          <a:ext cx="1933861" cy="1672868"/>
        </a:xfrm>
        <a:prstGeom prst="hexagon">
          <a:avLst>
            <a:gd name="adj" fmla="val 28570"/>
            <a:gd name="vf" fmla="val 115470"/>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US" sz="6500" kern="1200" dirty="0"/>
            <a:t>HR</a:t>
          </a:r>
          <a:endParaRPr lang="en-GB" sz="6500" kern="1200" dirty="0"/>
        </a:p>
      </dsp:txBody>
      <dsp:txXfrm>
        <a:off x="2803250" y="1798693"/>
        <a:ext cx="1292925" cy="1118432"/>
      </dsp:txXfrm>
    </dsp:sp>
    <dsp:sp modelId="{1D472EFD-6A8A-49DD-B7CE-B69CA213FA54}">
      <dsp:nvSpPr>
        <dsp:cNvPr id="0" name=""/>
        <dsp:cNvSpPr/>
      </dsp:nvSpPr>
      <dsp:spPr>
        <a:xfrm>
          <a:off x="3693751" y="721120"/>
          <a:ext cx="729640" cy="62868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36C4D51-15FB-4E19-BBC1-0136A2B14D4A}">
      <dsp:nvSpPr>
        <dsp:cNvPr id="0" name=""/>
        <dsp:cNvSpPr/>
      </dsp:nvSpPr>
      <dsp:spPr>
        <a:xfrm>
          <a:off x="2660918" y="0"/>
          <a:ext cx="1584785" cy="1371025"/>
        </a:xfrm>
        <a:prstGeom prst="hexagon">
          <a:avLst>
            <a:gd name="adj" fmla="val 28570"/>
            <a:gd name="vf" fmla="val 115470"/>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Recruitment and selection</a:t>
          </a:r>
          <a:endParaRPr lang="en-GB" sz="1200" kern="1200" dirty="0"/>
        </a:p>
      </dsp:txBody>
      <dsp:txXfrm>
        <a:off x="2923551" y="227208"/>
        <a:ext cx="1059519" cy="916609"/>
      </dsp:txXfrm>
    </dsp:sp>
    <dsp:sp modelId="{1B9952C3-5D4B-47AD-A6BA-A307AB05AC65}">
      <dsp:nvSpPr>
        <dsp:cNvPr id="0" name=""/>
        <dsp:cNvSpPr/>
      </dsp:nvSpPr>
      <dsp:spPr>
        <a:xfrm>
          <a:off x="4545297" y="1896420"/>
          <a:ext cx="729640" cy="62868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3AE7364-DA1B-4AC1-998C-4A496328B8B0}">
      <dsp:nvSpPr>
        <dsp:cNvPr id="0" name=""/>
        <dsp:cNvSpPr/>
      </dsp:nvSpPr>
      <dsp:spPr>
        <a:xfrm>
          <a:off x="4114351" y="843272"/>
          <a:ext cx="1584785" cy="1371025"/>
        </a:xfrm>
        <a:prstGeom prst="hexagon">
          <a:avLst>
            <a:gd name="adj" fmla="val 28570"/>
            <a:gd name="vf" fmla="val 115470"/>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Training and development</a:t>
          </a:r>
          <a:endParaRPr lang="en-GB" sz="1200" kern="1200" dirty="0"/>
        </a:p>
      </dsp:txBody>
      <dsp:txXfrm>
        <a:off x="4376984" y="1070480"/>
        <a:ext cx="1059519" cy="916609"/>
      </dsp:txXfrm>
    </dsp:sp>
    <dsp:sp modelId="{31E7142D-2A68-4CB5-8FAF-D8A47B7A086D}">
      <dsp:nvSpPr>
        <dsp:cNvPr id="0" name=""/>
        <dsp:cNvSpPr/>
      </dsp:nvSpPr>
      <dsp:spPr>
        <a:xfrm>
          <a:off x="3953758" y="3223113"/>
          <a:ext cx="729640" cy="62868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BD10B18-9F62-46A6-8C52-0BE0DE1FE324}">
      <dsp:nvSpPr>
        <dsp:cNvPr id="0" name=""/>
        <dsp:cNvSpPr/>
      </dsp:nvSpPr>
      <dsp:spPr>
        <a:xfrm>
          <a:off x="4114351" y="2501049"/>
          <a:ext cx="1584785" cy="1371025"/>
        </a:xfrm>
        <a:prstGeom prst="hexagon">
          <a:avLst>
            <a:gd name="adj" fmla="val 28570"/>
            <a:gd name="vf" fmla="val 115470"/>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Compensation and benefits</a:t>
          </a:r>
          <a:endParaRPr lang="en-GB" sz="1200" kern="1200" dirty="0"/>
        </a:p>
      </dsp:txBody>
      <dsp:txXfrm>
        <a:off x="4376984" y="2728257"/>
        <a:ext cx="1059519" cy="916609"/>
      </dsp:txXfrm>
    </dsp:sp>
    <dsp:sp modelId="{A260958B-0362-450D-89F6-244E717B33E5}">
      <dsp:nvSpPr>
        <dsp:cNvPr id="0" name=""/>
        <dsp:cNvSpPr/>
      </dsp:nvSpPr>
      <dsp:spPr>
        <a:xfrm>
          <a:off x="2486381" y="3360828"/>
          <a:ext cx="729640" cy="62868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ABD71E0-2515-4CAF-A7DF-E2FDBF3CE1CE}">
      <dsp:nvSpPr>
        <dsp:cNvPr id="0" name=""/>
        <dsp:cNvSpPr/>
      </dsp:nvSpPr>
      <dsp:spPr>
        <a:xfrm>
          <a:off x="2660918" y="3345265"/>
          <a:ext cx="1584785" cy="1371025"/>
        </a:xfrm>
        <a:prstGeom prst="hexagon">
          <a:avLst>
            <a:gd name="adj" fmla="val 28570"/>
            <a:gd name="vf" fmla="val 115470"/>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Employee relationship</a:t>
          </a:r>
          <a:endParaRPr lang="en-GB" sz="1200" kern="1200" dirty="0"/>
        </a:p>
      </dsp:txBody>
      <dsp:txXfrm>
        <a:off x="2923551" y="3572473"/>
        <a:ext cx="1059519" cy="916609"/>
      </dsp:txXfrm>
    </dsp:sp>
    <dsp:sp modelId="{0DA324D2-73C0-4D4B-858C-1003FB54936B}">
      <dsp:nvSpPr>
        <dsp:cNvPr id="0" name=""/>
        <dsp:cNvSpPr/>
      </dsp:nvSpPr>
      <dsp:spPr>
        <a:xfrm>
          <a:off x="1200738" y="2501992"/>
          <a:ext cx="1584785" cy="1371025"/>
        </a:xfrm>
        <a:prstGeom prst="hexagon">
          <a:avLst>
            <a:gd name="adj" fmla="val 28570"/>
            <a:gd name="vf" fmla="val 115470"/>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Compliance</a:t>
          </a:r>
          <a:endParaRPr lang="en-GB" sz="1200" kern="1200" dirty="0"/>
        </a:p>
      </dsp:txBody>
      <dsp:txXfrm>
        <a:off x="1463371" y="2729200"/>
        <a:ext cx="1059519" cy="9166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48B3C-064A-4E66-9BD5-B986B7AC7A34}">
      <dsp:nvSpPr>
        <dsp:cNvPr id="0" name=""/>
        <dsp:cNvSpPr/>
      </dsp:nvSpPr>
      <dsp:spPr>
        <a:xfrm>
          <a:off x="232200" y="208799"/>
          <a:ext cx="885600" cy="885600"/>
        </a:xfrm>
        <a:prstGeom prst="ellipse">
          <a:avLst/>
        </a:prstGeom>
        <a:gradFill rotWithShape="0">
          <a:gsLst>
            <a:gs pos="0">
              <a:schemeClr val="accent2">
                <a:alpha val="50000"/>
                <a:hueOff val="0"/>
                <a:satOff val="0"/>
                <a:lumOff val="0"/>
                <a:alphaOff val="0"/>
                <a:tint val="60000"/>
                <a:satMod val="100000"/>
                <a:lumMod val="110000"/>
              </a:schemeClr>
            </a:gs>
            <a:gs pos="100000">
              <a:schemeClr val="accent2">
                <a:alpha val="50000"/>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B17303D0-B12E-434B-B023-DD8BE0A08A00}">
      <dsp:nvSpPr>
        <dsp:cNvPr id="0" name=""/>
        <dsp:cNvSpPr/>
      </dsp:nvSpPr>
      <dsp:spPr>
        <a:xfrm>
          <a:off x="675000" y="208799"/>
          <a:ext cx="4725000" cy="88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0" bIns="3048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Authoritative relationship</a:t>
          </a:r>
        </a:p>
      </dsp:txBody>
      <dsp:txXfrm>
        <a:off x="675000" y="208799"/>
        <a:ext cx="4725000" cy="885600"/>
      </dsp:txXfrm>
    </dsp:sp>
    <dsp:sp modelId="{90BF3416-F48B-4020-83EF-209C2293AB62}">
      <dsp:nvSpPr>
        <dsp:cNvPr id="0" name=""/>
        <dsp:cNvSpPr/>
      </dsp:nvSpPr>
      <dsp:spPr>
        <a:xfrm>
          <a:off x="232200" y="1094399"/>
          <a:ext cx="885600" cy="885600"/>
        </a:xfrm>
        <a:prstGeom prst="ellipse">
          <a:avLst/>
        </a:prstGeom>
        <a:gradFill rotWithShape="0">
          <a:gsLst>
            <a:gs pos="0">
              <a:schemeClr val="accent3">
                <a:alpha val="50000"/>
                <a:hueOff val="0"/>
                <a:satOff val="0"/>
                <a:lumOff val="0"/>
                <a:alphaOff val="0"/>
                <a:tint val="60000"/>
                <a:satMod val="100000"/>
                <a:lumMod val="110000"/>
              </a:schemeClr>
            </a:gs>
            <a:gs pos="100000">
              <a:schemeClr val="accent3">
                <a:alpha val="50000"/>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A9DF9438-F653-494D-8B36-76724692D108}">
      <dsp:nvSpPr>
        <dsp:cNvPr id="0" name=""/>
        <dsp:cNvSpPr/>
      </dsp:nvSpPr>
      <dsp:spPr>
        <a:xfrm>
          <a:off x="675000" y="1094399"/>
          <a:ext cx="4725000" cy="88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0" bIns="3048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Collaborative relationship</a:t>
          </a:r>
        </a:p>
      </dsp:txBody>
      <dsp:txXfrm>
        <a:off x="675000" y="1094399"/>
        <a:ext cx="4725000" cy="885600"/>
      </dsp:txXfrm>
    </dsp:sp>
    <dsp:sp modelId="{A62537F4-496B-4112-90B0-C5878B362C28}">
      <dsp:nvSpPr>
        <dsp:cNvPr id="0" name=""/>
        <dsp:cNvSpPr/>
      </dsp:nvSpPr>
      <dsp:spPr>
        <a:xfrm>
          <a:off x="232200" y="1980000"/>
          <a:ext cx="885600" cy="885600"/>
        </a:xfrm>
        <a:prstGeom prst="ellipse">
          <a:avLst/>
        </a:prstGeom>
        <a:gradFill rotWithShape="0">
          <a:gsLst>
            <a:gs pos="0">
              <a:schemeClr val="accent4">
                <a:alpha val="50000"/>
                <a:hueOff val="0"/>
                <a:satOff val="0"/>
                <a:lumOff val="0"/>
                <a:alphaOff val="0"/>
                <a:tint val="60000"/>
                <a:satMod val="100000"/>
                <a:lumMod val="110000"/>
              </a:schemeClr>
            </a:gs>
            <a:gs pos="100000">
              <a:schemeClr val="accent4">
                <a:alpha val="50000"/>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27BED2AF-FB43-4875-823C-1EC685171EB0}">
      <dsp:nvSpPr>
        <dsp:cNvPr id="0" name=""/>
        <dsp:cNvSpPr/>
      </dsp:nvSpPr>
      <dsp:spPr>
        <a:xfrm>
          <a:off x="675000" y="1980000"/>
          <a:ext cx="4725000" cy="88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0" bIns="3048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Supportive relationship</a:t>
          </a:r>
        </a:p>
      </dsp:txBody>
      <dsp:txXfrm>
        <a:off x="675000" y="1980000"/>
        <a:ext cx="4725000" cy="885600"/>
      </dsp:txXfrm>
    </dsp:sp>
    <dsp:sp modelId="{DBC052E0-53E8-4C86-ACD8-8389988E773D}">
      <dsp:nvSpPr>
        <dsp:cNvPr id="0" name=""/>
        <dsp:cNvSpPr/>
      </dsp:nvSpPr>
      <dsp:spPr>
        <a:xfrm>
          <a:off x="232200" y="2865599"/>
          <a:ext cx="885600" cy="885600"/>
        </a:xfrm>
        <a:prstGeom prst="ellipse">
          <a:avLst/>
        </a:prstGeom>
        <a:gradFill rotWithShape="0">
          <a:gsLst>
            <a:gs pos="0">
              <a:schemeClr val="accent5">
                <a:alpha val="50000"/>
                <a:hueOff val="0"/>
                <a:satOff val="0"/>
                <a:lumOff val="0"/>
                <a:alphaOff val="0"/>
                <a:tint val="60000"/>
                <a:satMod val="100000"/>
                <a:lumMod val="110000"/>
              </a:schemeClr>
            </a:gs>
            <a:gs pos="100000">
              <a:schemeClr val="accent5">
                <a:alpha val="50000"/>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2DCB8488-ED4E-4B0A-93E2-C0217935C445}">
      <dsp:nvSpPr>
        <dsp:cNvPr id="0" name=""/>
        <dsp:cNvSpPr/>
      </dsp:nvSpPr>
      <dsp:spPr>
        <a:xfrm>
          <a:off x="675000" y="2865599"/>
          <a:ext cx="4725000" cy="88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0" bIns="3048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Transactional relationship</a:t>
          </a:r>
        </a:p>
      </dsp:txBody>
      <dsp:txXfrm>
        <a:off x="675000" y="2865599"/>
        <a:ext cx="4725000" cy="8856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8E82B-B1F4-4194-BA06-4BB27D5DD042}">
      <dsp:nvSpPr>
        <dsp:cNvPr id="0" name=""/>
        <dsp:cNvSpPr/>
      </dsp:nvSpPr>
      <dsp:spPr>
        <a:xfrm>
          <a:off x="494885" y="1669"/>
          <a:ext cx="791332" cy="791332"/>
        </a:xfrm>
        <a:prstGeom prst="ellipse">
          <a:avLst/>
        </a:prstGeom>
        <a:gradFill rotWithShape="0">
          <a:gsLst>
            <a:gs pos="0">
              <a:schemeClr val="accent2">
                <a:alpha val="50000"/>
                <a:hueOff val="0"/>
                <a:satOff val="0"/>
                <a:lumOff val="0"/>
                <a:alphaOff val="0"/>
                <a:tint val="60000"/>
                <a:satMod val="100000"/>
                <a:lumMod val="110000"/>
              </a:schemeClr>
            </a:gs>
            <a:gs pos="100000">
              <a:schemeClr val="accent2">
                <a:alpha val="50000"/>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95157477-47A4-490C-A6DE-44DC7370830A}">
      <dsp:nvSpPr>
        <dsp:cNvPr id="0" name=""/>
        <dsp:cNvSpPr/>
      </dsp:nvSpPr>
      <dsp:spPr>
        <a:xfrm>
          <a:off x="890551" y="1669"/>
          <a:ext cx="4222045" cy="79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0" bIns="3048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Fair Compensation and benefits. </a:t>
          </a:r>
          <a:r>
            <a:rPr lang="en-US" sz="1600" kern="1200" dirty="0">
              <a:latin typeface="Arial" panose="020B0604020202020204" pitchFamily="34" charset="0"/>
              <a:cs typeface="Arial" panose="020B0604020202020204" pitchFamily="34" charset="0"/>
            </a:rPr>
            <a:t>(Lau and Martin-</a:t>
          </a:r>
          <a:r>
            <a:rPr lang="en-US" sz="1600" kern="1200" dirty="0" err="1">
              <a:latin typeface="Arial" panose="020B0604020202020204" pitchFamily="34" charset="0"/>
              <a:cs typeface="Arial" panose="020B0604020202020204" pitchFamily="34" charset="0"/>
            </a:rPr>
            <a:t>Sardesai</a:t>
          </a:r>
          <a:r>
            <a:rPr lang="en-US" sz="1600" kern="1200" dirty="0">
              <a:latin typeface="Arial" panose="020B0604020202020204" pitchFamily="34" charset="0"/>
              <a:cs typeface="Arial" panose="020B0604020202020204" pitchFamily="34" charset="0"/>
            </a:rPr>
            <a:t>, 2012)</a:t>
          </a:r>
          <a:endParaRPr lang="en-GB" sz="1600" kern="1200" dirty="0">
            <a:latin typeface="Arial" panose="020B0604020202020204" pitchFamily="34" charset="0"/>
            <a:cs typeface="Arial" panose="020B0604020202020204" pitchFamily="34" charset="0"/>
          </a:endParaRPr>
        </a:p>
      </dsp:txBody>
      <dsp:txXfrm>
        <a:off x="890551" y="1669"/>
        <a:ext cx="4222045" cy="791332"/>
      </dsp:txXfrm>
    </dsp:sp>
    <dsp:sp modelId="{DEDEE794-3AD4-47A7-8D05-6571B6364A45}">
      <dsp:nvSpPr>
        <dsp:cNvPr id="0" name=""/>
        <dsp:cNvSpPr/>
      </dsp:nvSpPr>
      <dsp:spPr>
        <a:xfrm>
          <a:off x="494885" y="793001"/>
          <a:ext cx="791332" cy="791332"/>
        </a:xfrm>
        <a:prstGeom prst="ellipse">
          <a:avLst/>
        </a:prstGeom>
        <a:gradFill rotWithShape="0">
          <a:gsLst>
            <a:gs pos="0">
              <a:schemeClr val="accent3">
                <a:alpha val="50000"/>
                <a:hueOff val="0"/>
                <a:satOff val="0"/>
                <a:lumOff val="0"/>
                <a:alphaOff val="0"/>
                <a:tint val="60000"/>
                <a:satMod val="100000"/>
                <a:lumMod val="110000"/>
              </a:schemeClr>
            </a:gs>
            <a:gs pos="100000">
              <a:schemeClr val="accent3">
                <a:alpha val="50000"/>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220DFBF1-0895-4328-9594-66921A1C7ECD}">
      <dsp:nvSpPr>
        <dsp:cNvPr id="0" name=""/>
        <dsp:cNvSpPr/>
      </dsp:nvSpPr>
      <dsp:spPr>
        <a:xfrm>
          <a:off x="890551" y="793001"/>
          <a:ext cx="4222045" cy="79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0" bIns="3048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Expectations and feedback.</a:t>
          </a:r>
          <a:endParaRPr lang="en-GB" sz="2400" kern="1200" dirty="0">
            <a:latin typeface="Arial" panose="020B0604020202020204" pitchFamily="34" charset="0"/>
            <a:cs typeface="Arial" panose="020B0604020202020204" pitchFamily="34" charset="0"/>
          </a:endParaRPr>
        </a:p>
      </dsp:txBody>
      <dsp:txXfrm>
        <a:off x="890551" y="793001"/>
        <a:ext cx="4222045" cy="791332"/>
      </dsp:txXfrm>
    </dsp:sp>
    <dsp:sp modelId="{991CCAE2-14A1-46F4-8654-6374D79A12EC}">
      <dsp:nvSpPr>
        <dsp:cNvPr id="0" name=""/>
        <dsp:cNvSpPr/>
      </dsp:nvSpPr>
      <dsp:spPr>
        <a:xfrm>
          <a:off x="494885" y="1584333"/>
          <a:ext cx="791332" cy="791332"/>
        </a:xfrm>
        <a:prstGeom prst="ellipse">
          <a:avLst/>
        </a:prstGeom>
        <a:gradFill rotWithShape="0">
          <a:gsLst>
            <a:gs pos="0">
              <a:schemeClr val="accent4">
                <a:alpha val="50000"/>
                <a:hueOff val="0"/>
                <a:satOff val="0"/>
                <a:lumOff val="0"/>
                <a:alphaOff val="0"/>
                <a:tint val="60000"/>
                <a:satMod val="100000"/>
                <a:lumMod val="110000"/>
              </a:schemeClr>
            </a:gs>
            <a:gs pos="100000">
              <a:schemeClr val="accent4">
                <a:alpha val="50000"/>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2560B2A0-0BAD-4C2D-A0C0-A75058299BD5}">
      <dsp:nvSpPr>
        <dsp:cNvPr id="0" name=""/>
        <dsp:cNvSpPr/>
      </dsp:nvSpPr>
      <dsp:spPr>
        <a:xfrm>
          <a:off x="890551" y="1584333"/>
          <a:ext cx="4222045" cy="79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0" bIns="3048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Opportunities and recognition. </a:t>
          </a:r>
          <a:r>
            <a:rPr lang="en-US" sz="1600" kern="1200" dirty="0">
              <a:latin typeface="Arial" panose="020B0604020202020204" pitchFamily="34" charset="0"/>
              <a:cs typeface="Arial" panose="020B0604020202020204" pitchFamily="34" charset="0"/>
            </a:rPr>
            <a:t>(Bergin and </a:t>
          </a:r>
          <a:r>
            <a:rPr lang="en-US" sz="1600" kern="1200" dirty="0" err="1">
              <a:latin typeface="Arial" panose="020B0604020202020204" pitchFamily="34" charset="0"/>
              <a:cs typeface="Arial" panose="020B0604020202020204" pitchFamily="34" charset="0"/>
            </a:rPr>
            <a:t>Jimmieson</a:t>
          </a:r>
          <a:r>
            <a:rPr lang="en-US" sz="1600" kern="1200" dirty="0">
              <a:latin typeface="Arial" panose="020B0604020202020204" pitchFamily="34" charset="0"/>
              <a:cs typeface="Arial" panose="020B0604020202020204" pitchFamily="34" charset="0"/>
            </a:rPr>
            <a:t>, 2020)  </a:t>
          </a:r>
          <a:endParaRPr lang="en-GB" sz="1600" kern="1200" dirty="0">
            <a:latin typeface="Arial" panose="020B0604020202020204" pitchFamily="34" charset="0"/>
            <a:cs typeface="Arial" panose="020B0604020202020204" pitchFamily="34" charset="0"/>
          </a:endParaRPr>
        </a:p>
      </dsp:txBody>
      <dsp:txXfrm>
        <a:off x="890551" y="1584333"/>
        <a:ext cx="4222045" cy="791332"/>
      </dsp:txXfrm>
    </dsp:sp>
    <dsp:sp modelId="{19F941AA-9DA0-4F39-9865-0DBB6D8268A8}">
      <dsp:nvSpPr>
        <dsp:cNvPr id="0" name=""/>
        <dsp:cNvSpPr/>
      </dsp:nvSpPr>
      <dsp:spPr>
        <a:xfrm>
          <a:off x="494885" y="2375666"/>
          <a:ext cx="791332" cy="791332"/>
        </a:xfrm>
        <a:prstGeom prst="ellipse">
          <a:avLst/>
        </a:prstGeom>
        <a:gradFill rotWithShape="0">
          <a:gsLst>
            <a:gs pos="0">
              <a:schemeClr val="accent5">
                <a:alpha val="50000"/>
                <a:hueOff val="0"/>
                <a:satOff val="0"/>
                <a:lumOff val="0"/>
                <a:alphaOff val="0"/>
                <a:tint val="60000"/>
                <a:satMod val="100000"/>
                <a:lumMod val="110000"/>
              </a:schemeClr>
            </a:gs>
            <a:gs pos="100000">
              <a:schemeClr val="accent5">
                <a:alpha val="50000"/>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1EBBCBEE-478B-41D0-B7D5-84212BDA4A61}">
      <dsp:nvSpPr>
        <dsp:cNvPr id="0" name=""/>
        <dsp:cNvSpPr/>
      </dsp:nvSpPr>
      <dsp:spPr>
        <a:xfrm>
          <a:off x="890551" y="2375666"/>
          <a:ext cx="4222045" cy="79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0" bIns="3048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Mutual respect.</a:t>
          </a:r>
          <a:endParaRPr lang="en-GB" sz="2400" kern="1200" dirty="0">
            <a:latin typeface="Arial" panose="020B0604020202020204" pitchFamily="34" charset="0"/>
            <a:cs typeface="Arial" panose="020B0604020202020204" pitchFamily="34" charset="0"/>
          </a:endParaRPr>
        </a:p>
      </dsp:txBody>
      <dsp:txXfrm>
        <a:off x="890551" y="2375666"/>
        <a:ext cx="4222045" cy="791332"/>
      </dsp:txXfrm>
    </dsp:sp>
    <dsp:sp modelId="{F135CA2E-5C6C-40B0-9707-5EC9DC2699EB}">
      <dsp:nvSpPr>
        <dsp:cNvPr id="0" name=""/>
        <dsp:cNvSpPr/>
      </dsp:nvSpPr>
      <dsp:spPr>
        <a:xfrm>
          <a:off x="494885" y="3166998"/>
          <a:ext cx="791332" cy="791332"/>
        </a:xfrm>
        <a:prstGeom prst="ellipse">
          <a:avLst/>
        </a:prstGeom>
        <a:gradFill rotWithShape="0">
          <a:gsLst>
            <a:gs pos="0">
              <a:schemeClr val="accent6">
                <a:alpha val="50000"/>
                <a:hueOff val="0"/>
                <a:satOff val="0"/>
                <a:lumOff val="0"/>
                <a:alphaOff val="0"/>
                <a:tint val="60000"/>
                <a:satMod val="100000"/>
                <a:lumMod val="110000"/>
              </a:schemeClr>
            </a:gs>
            <a:gs pos="100000">
              <a:schemeClr val="accent6">
                <a:alpha val="50000"/>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B8435F29-D7E0-4391-9F21-6B193ED34A59}">
      <dsp:nvSpPr>
        <dsp:cNvPr id="0" name=""/>
        <dsp:cNvSpPr/>
      </dsp:nvSpPr>
      <dsp:spPr>
        <a:xfrm>
          <a:off x="890551" y="3166998"/>
          <a:ext cx="4222045" cy="79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0" bIns="3048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Open communications.</a:t>
          </a:r>
          <a:endParaRPr lang="en-GB" sz="2400" kern="1200" dirty="0">
            <a:latin typeface="Arial" panose="020B0604020202020204" pitchFamily="34" charset="0"/>
            <a:cs typeface="Arial" panose="020B0604020202020204" pitchFamily="34" charset="0"/>
          </a:endParaRPr>
        </a:p>
      </dsp:txBody>
      <dsp:txXfrm>
        <a:off x="890551" y="3166998"/>
        <a:ext cx="4222045" cy="79133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3F4A00-6190-4B73-8F94-515AE0048A1E}" type="datetimeFigureOut">
              <a:rPr lang="en-GB" smtClean="0"/>
              <a:t>11/03/2023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E9E962-02B2-4CF1-9FBC-7C6A5C3B2B7D}" type="slidenum">
              <a:rPr lang="en-GB" smtClean="0"/>
              <a:t>‹#›</a:t>
            </a:fld>
            <a:endParaRPr lang="en-GB"/>
          </a:p>
        </p:txBody>
      </p:sp>
    </p:spTree>
    <p:extLst>
      <p:ext uri="{BB962C8B-B14F-4D97-AF65-F5344CB8AC3E}">
        <p14:creationId xmlns:p14="http://schemas.microsoft.com/office/powerpoint/2010/main" val="4080153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E9E962-02B2-4CF1-9FBC-7C6A5C3B2B7D}" type="slidenum">
              <a:rPr lang="en-GB" smtClean="0"/>
              <a:t>4</a:t>
            </a:fld>
            <a:endParaRPr lang="en-GB"/>
          </a:p>
        </p:txBody>
      </p:sp>
    </p:spTree>
    <p:extLst>
      <p:ext uri="{BB962C8B-B14F-4D97-AF65-F5344CB8AC3E}">
        <p14:creationId xmlns:p14="http://schemas.microsoft.com/office/powerpoint/2010/main" val="205252781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DAA865-85CF-4838-9DA1-63B1C497DA6D}" type="datetimeFigureOut">
              <a:rPr lang="en-GB" smtClean="0"/>
              <a:t>11/03/2023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40302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AA865-85CF-4838-9DA1-63B1C497DA6D}" type="datetimeFigureOut">
              <a:rPr lang="en-GB" smtClean="0"/>
              <a:t>11/03/2023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2678878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DAA865-85CF-4838-9DA1-63B1C497DA6D}" type="datetimeFigureOut">
              <a:rPr lang="en-GB" smtClean="0"/>
              <a:t>11/03/2023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4260147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DAA865-85CF-4838-9DA1-63B1C497DA6D}" type="datetimeFigureOut">
              <a:rPr lang="en-GB" smtClean="0"/>
              <a:t>11/03/2023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3551942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DAA865-85CF-4838-9DA1-63B1C497DA6D}" type="datetimeFigureOut">
              <a:rPr lang="en-GB" smtClean="0"/>
              <a:t>11/03/2023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1879991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DAA865-85CF-4838-9DA1-63B1C497DA6D}" type="datetimeFigureOut">
              <a:rPr lang="en-GB" smtClean="0"/>
              <a:t>11/03/2023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3340394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ADAA865-85CF-4838-9DA1-63B1C497DA6D}" type="datetimeFigureOut">
              <a:rPr lang="en-GB" smtClean="0"/>
              <a:t>11/03/2023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1965122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DAA865-85CF-4838-9DA1-63B1C497DA6D}" type="datetimeFigureOut">
              <a:rPr lang="en-GB" smtClean="0"/>
              <a:t>11/03/2023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2460929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DAA865-85CF-4838-9DA1-63B1C497DA6D}" type="datetimeFigureOut">
              <a:rPr lang="en-GB" smtClean="0"/>
              <a:t>11/03/2023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1710909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DAA865-85CF-4838-9DA1-63B1C497DA6D}" type="datetimeFigureOut">
              <a:rPr lang="en-GB" smtClean="0"/>
              <a:t>11/03/2023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499715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DAA865-85CF-4838-9DA1-63B1C497DA6D}" type="datetimeFigureOut">
              <a:rPr lang="en-GB" smtClean="0"/>
              <a:t>11/03/2023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2328198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DAA865-85CF-4838-9DA1-63B1C497DA6D}" type="datetimeFigureOut">
              <a:rPr lang="en-GB" smtClean="0"/>
              <a:t>11/03/2023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15C4C11C-48E2-4044-87C2-EC46563F51A0}"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640734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DAA865-85CF-4838-9DA1-63B1C497DA6D}" type="datetimeFigureOut">
              <a:rPr lang="en-GB" smtClean="0"/>
              <a:t>11/03/2023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2278647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ADAA865-85CF-4838-9DA1-63B1C497DA6D}" type="datetimeFigureOut">
              <a:rPr lang="en-GB" smtClean="0"/>
              <a:t>11/03/2023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17494435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ADAA865-85CF-4838-9DA1-63B1C497DA6D}" type="datetimeFigureOut">
              <a:rPr lang="en-GB" smtClean="0"/>
              <a:t>11/03/2023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40408789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AA865-85CF-4838-9DA1-63B1C497DA6D}" type="datetimeFigureOut">
              <a:rPr lang="en-GB" smtClean="0"/>
              <a:t>11/03/2023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4C11C-48E2-4044-87C2-EC46563F51A0}" type="slidenum">
              <a:rPr lang="en-GB" smtClean="0"/>
              <a:t>‹#›</a:t>
            </a:fld>
            <a:endParaRPr lang="en-GB"/>
          </a:p>
        </p:txBody>
      </p:sp>
    </p:spTree>
    <p:extLst>
      <p:ext uri="{BB962C8B-B14F-4D97-AF65-F5344CB8AC3E}">
        <p14:creationId xmlns:p14="http://schemas.microsoft.com/office/powerpoint/2010/main" val="38330481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ADAA865-85CF-4838-9DA1-63B1C497DA6D}" type="datetimeFigureOut">
              <a:rPr lang="en-GB" smtClean="0"/>
              <a:t>11/03/2023</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15C4C11C-48E2-4044-87C2-EC46563F51A0}" type="slidenum">
              <a:rPr lang="en-GB" smtClean="0"/>
              <a:t>‹#›</a:t>
            </a:fld>
            <a:endParaRPr lang="en-GB"/>
          </a:p>
        </p:txBody>
      </p:sp>
    </p:spTree>
    <p:extLst>
      <p:ext uri="{BB962C8B-B14F-4D97-AF65-F5344CB8AC3E}">
        <p14:creationId xmlns:p14="http://schemas.microsoft.com/office/powerpoint/2010/main" val="2885968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ADAA865-85CF-4838-9DA1-63B1C497DA6D}" type="datetimeFigureOut">
              <a:rPr lang="en-GB" smtClean="0"/>
              <a:t>11/03/2023</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15C4C11C-48E2-4044-87C2-EC46563F51A0}" type="slidenum">
              <a:rPr lang="en-GB" smtClean="0"/>
              <a:t>‹#›</a:t>
            </a:fld>
            <a:endParaRPr lang="en-GB"/>
          </a:p>
        </p:txBody>
      </p:sp>
    </p:spTree>
    <p:extLst>
      <p:ext uri="{BB962C8B-B14F-4D97-AF65-F5344CB8AC3E}">
        <p14:creationId xmlns:p14="http://schemas.microsoft.com/office/powerpoint/2010/main" val="628692398"/>
      </p:ext>
    </p:extLst>
  </p:cSld>
  <p:clrMap bg1="dk1" tx1="lt1" bg2="dk2" tx2="lt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 id="2147483790"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488FF-99C0-FF72-FF41-B676F4249B76}"/>
              </a:ext>
            </a:extLst>
          </p:cNvPr>
          <p:cNvSpPr>
            <a:spLocks noGrp="1"/>
          </p:cNvSpPr>
          <p:nvPr>
            <p:ph type="ctrTitle"/>
          </p:nvPr>
        </p:nvSpPr>
        <p:spPr/>
        <p:txBody>
          <a:bodyPr>
            <a:normAutofit fontScale="90000"/>
          </a:bodyPr>
          <a:lstStyle/>
          <a:p>
            <a:r>
              <a:rPr lang="en-US" dirty="0">
                <a:latin typeface="Arial" panose="020B0604020202020204" pitchFamily="34" charset="0"/>
                <a:cs typeface="Arial" panose="020B0604020202020204" pitchFamily="34" charset="0"/>
              </a:rPr>
              <a:t>Managing People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LCBB5004</a:t>
            </a: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ACEADE4-0371-B6DE-30A4-B26784114348}"/>
              </a:ext>
            </a:extLst>
          </p:cNvPr>
          <p:cNvSpPr>
            <a:spLocks noGrp="1"/>
          </p:cNvSpPr>
          <p:nvPr>
            <p:ph type="subTitle" idx="1"/>
          </p:nvPr>
        </p:nvSpPr>
        <p:spPr/>
        <p:txBody>
          <a:bodyPr>
            <a:normAutofit fontScale="70000" lnSpcReduction="20000"/>
          </a:bodyPr>
          <a:lstStyle/>
          <a:p>
            <a:r>
              <a:rPr lang="en-US" sz="3400" dirty="0">
                <a:latin typeface="Arial" panose="020B0604020202020204" pitchFamily="34" charset="0"/>
                <a:cs typeface="Arial" panose="020B0604020202020204" pitchFamily="34" charset="0"/>
              </a:rPr>
              <a:t>Assessment Component 1 – Individual Presentation</a:t>
            </a:r>
          </a:p>
          <a:p>
            <a:pPr algn="l"/>
            <a:endParaRPr lang="en-US" sz="1600" dirty="0">
              <a:latin typeface="Arial" panose="020B0604020202020204" pitchFamily="34" charset="0"/>
              <a:cs typeface="Arial" panose="020B0604020202020204" pitchFamily="34" charset="0"/>
            </a:endParaRPr>
          </a:p>
          <a:p>
            <a:pPr algn="l"/>
            <a:r>
              <a:rPr lang="en-US" sz="1600" dirty="0">
                <a:latin typeface="Arial" panose="020B0604020202020204" pitchFamily="34" charset="0"/>
                <a:cs typeface="Arial" panose="020B0604020202020204" pitchFamily="34" charset="0"/>
              </a:rPr>
              <a:t>Student: Radu-Daniel Catrina 2123271</a:t>
            </a:r>
          </a:p>
          <a:p>
            <a:pPr algn="l"/>
            <a:r>
              <a:rPr lang="en-US" sz="1600" dirty="0">
                <a:latin typeface="Arial" panose="020B0604020202020204" pitchFamily="34" charset="0"/>
                <a:cs typeface="Arial" panose="020B0604020202020204" pitchFamily="34" charset="0"/>
              </a:rPr>
              <a:t>Lecturer: Abdi Rahman</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5889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D5E93-7881-BD29-EFDD-64EFB1394150}"/>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Table of Contents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AEADD53-77C8-E977-ABF8-CF2A6E148505}"/>
              </a:ext>
            </a:extLst>
          </p:cNvPr>
          <p:cNvSpPr>
            <a:spLocks noGrp="1"/>
          </p:cNvSpPr>
          <p:nvPr>
            <p:ph idx="1"/>
          </p:nvPr>
        </p:nvSpPr>
        <p:spPr/>
        <p:txBody>
          <a:bodyPr>
            <a:normAutofit/>
          </a:bodyPr>
          <a:lstStyle/>
          <a:p>
            <a:pPr algn="just"/>
            <a:r>
              <a:rPr lang="en-US" sz="2400" dirty="0">
                <a:latin typeface="Arial" panose="020B0604020202020204" pitchFamily="34" charset="0"/>
                <a:cs typeface="Arial" panose="020B0604020202020204" pitchFamily="34" charset="0"/>
              </a:rPr>
              <a:t>Introduction</a:t>
            </a:r>
          </a:p>
          <a:p>
            <a:pPr algn="just"/>
            <a:r>
              <a:rPr lang="en-US" sz="2400" dirty="0">
                <a:latin typeface="Arial" panose="020B0604020202020204" pitchFamily="34" charset="0"/>
                <a:cs typeface="Arial" panose="020B0604020202020204" pitchFamily="34" charset="0"/>
              </a:rPr>
              <a:t>HR Professionals: Overview of duties and responsibilities.</a:t>
            </a:r>
          </a:p>
          <a:p>
            <a:pPr algn="just"/>
            <a:r>
              <a:rPr lang="en-US" sz="2400" dirty="0">
                <a:latin typeface="Arial" panose="020B0604020202020204" pitchFamily="34" charset="0"/>
                <a:cs typeface="Arial" panose="020B0604020202020204" pitchFamily="34" charset="0"/>
              </a:rPr>
              <a:t>CIPD Progression map: shared identity, values and standards.</a:t>
            </a:r>
          </a:p>
          <a:p>
            <a:pPr algn="just"/>
            <a:r>
              <a:rPr lang="en-US" sz="2400" dirty="0">
                <a:latin typeface="Arial" panose="020B0604020202020204" pitchFamily="34" charset="0"/>
                <a:cs typeface="Arial" panose="020B0604020202020204" pitchFamily="34" charset="0"/>
              </a:rPr>
              <a:t>Employer-Employee Relationships: Overview and classification.</a:t>
            </a:r>
          </a:p>
          <a:p>
            <a:pPr algn="just"/>
            <a:r>
              <a:rPr lang="en-US" sz="2400" dirty="0">
                <a:latin typeface="Arial" panose="020B0604020202020204" pitchFamily="34" charset="0"/>
                <a:cs typeface="Arial" panose="020B0604020202020204" pitchFamily="34" charset="0"/>
              </a:rPr>
              <a:t>Employer-Employee Relationship: Factors to consider for a positive mutual relation.</a:t>
            </a:r>
          </a:p>
          <a:p>
            <a:pPr algn="just"/>
            <a:r>
              <a:rPr lang="en-US" sz="2400" dirty="0">
                <a:latin typeface="Arial" panose="020B0604020202020204" pitchFamily="34" charset="0"/>
                <a:cs typeface="Arial" panose="020B0604020202020204" pitchFamily="34" charset="0"/>
              </a:rPr>
              <a:t>Conclusions</a:t>
            </a:r>
          </a:p>
          <a:p>
            <a:pPr algn="just"/>
            <a:r>
              <a:rPr lang="en-US" sz="2400" dirty="0">
                <a:latin typeface="Arial" panose="020B0604020202020204" pitchFamily="34" charset="0"/>
                <a:cs typeface="Arial" panose="020B0604020202020204" pitchFamily="34" charset="0"/>
              </a:rPr>
              <a:t>References</a:t>
            </a:r>
          </a:p>
          <a:p>
            <a:endParaRPr lang="en-US" dirty="0"/>
          </a:p>
          <a:p>
            <a:endParaRPr lang="en-US" dirty="0"/>
          </a:p>
          <a:p>
            <a:endParaRPr lang="en-GB" dirty="0"/>
          </a:p>
        </p:txBody>
      </p:sp>
    </p:spTree>
    <p:extLst>
      <p:ext uri="{BB962C8B-B14F-4D97-AF65-F5344CB8AC3E}">
        <p14:creationId xmlns:p14="http://schemas.microsoft.com/office/powerpoint/2010/main" val="3895395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153AA-9624-60E7-0D86-4601E97554FC}"/>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Introduction</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1BAA79-C3FB-C7B3-2B27-B32F6B800670}"/>
              </a:ext>
            </a:extLst>
          </p:cNvPr>
          <p:cNvSpPr>
            <a:spLocks noGrp="1"/>
          </p:cNvSpPr>
          <p:nvPr>
            <p:ph idx="1"/>
          </p:nvPr>
        </p:nvSpPr>
        <p:spPr/>
        <p:txBody>
          <a:bodyPr>
            <a:normAutofit/>
          </a:bodyPr>
          <a:lstStyle/>
          <a:p>
            <a:pPr algn="just"/>
            <a:r>
              <a:rPr lang="en-US" sz="2400" dirty="0">
                <a:latin typeface="Arial" panose="020B0604020202020204" pitchFamily="34" charset="0"/>
                <a:cs typeface="Arial" panose="020B0604020202020204" pitchFamily="34" charset="0"/>
              </a:rPr>
              <a:t>Managing people is the process of guiding and overseeing individuals with the purpose of achieving certain goals or objectives.</a:t>
            </a:r>
          </a:p>
          <a:p>
            <a:pPr algn="just"/>
            <a:r>
              <a:rPr lang="en-US" sz="2400" dirty="0">
                <a:latin typeface="Arial" panose="020B0604020202020204" pitchFamily="34" charset="0"/>
                <a:cs typeface="Arial" panose="020B0604020202020204" pitchFamily="34" charset="0"/>
              </a:rPr>
              <a:t>An effective process requires understanding of concepts such as motivation, needs and wants, fairness or empathy.</a:t>
            </a:r>
          </a:p>
          <a:p>
            <a:pPr algn="just"/>
            <a:r>
              <a:rPr lang="en-US" sz="2400" dirty="0">
                <a:latin typeface="Arial" panose="020B0604020202020204" pitchFamily="34" charset="0"/>
                <a:cs typeface="Arial" panose="020B0604020202020204" pitchFamily="34" charset="0"/>
              </a:rPr>
              <a:t>Thus, HR plays a key role in satisfying these demands and applying them accordingly within an organization and its staff.</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30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6DC89-0341-1C52-556F-6DCD8F84D2A1}"/>
              </a:ext>
            </a:extLst>
          </p:cNvPr>
          <p:cNvSpPr>
            <a:spLocks noGrp="1"/>
          </p:cNvSpPr>
          <p:nvPr>
            <p:ph type="title"/>
          </p:nvPr>
        </p:nvSpPr>
        <p:spPr/>
        <p:txBody>
          <a:bodyPr>
            <a:normAutofit fontScale="90000"/>
          </a:bodyPr>
          <a:lstStyle/>
          <a:p>
            <a:r>
              <a:rPr lang="en-US" sz="4000" dirty="0">
                <a:latin typeface="Arial" panose="020B0604020202020204" pitchFamily="34" charset="0"/>
                <a:cs typeface="Arial" panose="020B0604020202020204" pitchFamily="34" charset="0"/>
              </a:rPr>
              <a:t>HR Professionals: Overview of duties and responsibilities</a:t>
            </a:r>
            <a:r>
              <a:rPr lang="en-US" sz="2400"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9592B19-80E5-CC40-FB2D-70A1B51022E3}"/>
              </a:ext>
            </a:extLst>
          </p:cNvPr>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1. Recruitment and selection</a:t>
            </a:r>
          </a:p>
          <a:p>
            <a:r>
              <a:rPr lang="en-US" sz="2400" dirty="0">
                <a:latin typeface="Arial" panose="020B0604020202020204" pitchFamily="34" charset="0"/>
                <a:cs typeface="Arial" panose="020B0604020202020204" pitchFamily="34" charset="0"/>
              </a:rPr>
              <a:t>2. Training and development</a:t>
            </a:r>
          </a:p>
          <a:p>
            <a:r>
              <a:rPr lang="en-US" sz="2400" dirty="0">
                <a:latin typeface="Arial" panose="020B0604020202020204" pitchFamily="34" charset="0"/>
                <a:cs typeface="Arial" panose="020B0604020202020204" pitchFamily="34" charset="0"/>
              </a:rPr>
              <a:t>3. Compensation and benefits</a:t>
            </a:r>
          </a:p>
          <a:p>
            <a:r>
              <a:rPr lang="en-US" sz="2400" dirty="0">
                <a:latin typeface="Arial" panose="020B0604020202020204" pitchFamily="34" charset="0"/>
                <a:cs typeface="Arial" panose="020B0604020202020204" pitchFamily="34" charset="0"/>
              </a:rPr>
              <a:t>4. Employee relationships</a:t>
            </a:r>
          </a:p>
          <a:p>
            <a:r>
              <a:rPr lang="en-US" sz="2400" dirty="0">
                <a:latin typeface="Arial" panose="020B0604020202020204" pitchFamily="34" charset="0"/>
                <a:cs typeface="Arial" panose="020B0604020202020204" pitchFamily="34" charset="0"/>
              </a:rPr>
              <a:t>5. Compliance</a:t>
            </a:r>
          </a:p>
          <a:p>
            <a:pPr marL="0" indent="0">
              <a:buNone/>
            </a:pPr>
            <a:r>
              <a:rPr lang="en-US" sz="1400" dirty="0">
                <a:solidFill>
                  <a:srgbClr val="3A3A3A"/>
                </a:solidFill>
                <a:latin typeface="Arial" panose="020B0604020202020204" pitchFamily="34" charset="0"/>
                <a:cs typeface="Arial" panose="020B0604020202020204" pitchFamily="34" charset="0"/>
              </a:rPr>
              <a:t>    </a:t>
            </a:r>
            <a:r>
              <a:rPr lang="en-US" sz="1600" dirty="0">
                <a:solidFill>
                  <a:srgbClr val="3A3A3A"/>
                </a:solidFill>
                <a:latin typeface="Arial" panose="020B0604020202020204" pitchFamily="34" charset="0"/>
                <a:cs typeface="Arial" panose="020B0604020202020204" pitchFamily="34" charset="0"/>
              </a:rPr>
              <a:t>(</a:t>
            </a:r>
            <a:r>
              <a:rPr lang="en-US" sz="1600" b="0" i="0" dirty="0">
                <a:solidFill>
                  <a:srgbClr val="3A3A3A"/>
                </a:solidFill>
                <a:effectLst/>
                <a:latin typeface="Arial" panose="020B0604020202020204" pitchFamily="34" charset="0"/>
                <a:cs typeface="Arial" panose="020B0604020202020204" pitchFamily="34" charset="0"/>
              </a:rPr>
              <a:t>Armstrong and Taylor, 2014)</a:t>
            </a:r>
            <a:endParaRPr lang="en-US" sz="16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FE894BE9-8E0F-6959-8107-2FC2767C24FE}"/>
              </a:ext>
            </a:extLst>
          </p:cNvPr>
          <p:cNvGraphicFramePr/>
          <p:nvPr>
            <p:extLst>
              <p:ext uri="{D42A27DB-BD31-4B8C-83A1-F6EECF244321}">
                <p14:modId xmlns:p14="http://schemas.microsoft.com/office/powerpoint/2010/main" val="975505833"/>
              </p:ext>
            </p:extLst>
          </p:nvPr>
        </p:nvGraphicFramePr>
        <p:xfrm>
          <a:off x="5197389" y="2073747"/>
          <a:ext cx="6899876" cy="47162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0326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A3C19-7859-18B3-16E7-1D323CF4F49B}"/>
              </a:ext>
            </a:extLst>
          </p:cNvPr>
          <p:cNvSpPr>
            <a:spLocks noGrp="1"/>
          </p:cNvSpPr>
          <p:nvPr>
            <p:ph type="title"/>
          </p:nvPr>
        </p:nvSpPr>
        <p:spPr/>
        <p:txBody>
          <a:bodyPr>
            <a:normAutofit fontScale="90000"/>
          </a:bodyPr>
          <a:lstStyle/>
          <a:p>
            <a:r>
              <a:rPr lang="en-US" sz="4000" dirty="0">
                <a:latin typeface="Arial" panose="020B0604020202020204" pitchFamily="34" charset="0"/>
                <a:cs typeface="Arial" panose="020B0604020202020204" pitchFamily="34" charset="0"/>
              </a:rPr>
              <a:t>CIPD Progression map: shared identity, values and standards.</a:t>
            </a:r>
            <a:endParaRPr lang="en-GB" sz="4000" dirty="0">
              <a:latin typeface="Arial" panose="020B0604020202020204" pitchFamily="34" charset="0"/>
              <a:cs typeface="Arial" panose="020B0604020202020204" pitchFamily="34" charset="0"/>
            </a:endParaRPr>
          </a:p>
        </p:txBody>
      </p:sp>
      <p:pic>
        <p:nvPicPr>
          <p:cNvPr id="24" name="Content Placeholder 23">
            <a:extLst>
              <a:ext uri="{FF2B5EF4-FFF2-40B4-BE49-F238E27FC236}">
                <a16:creationId xmlns:a16="http://schemas.microsoft.com/office/drawing/2014/main" id="{E93AA50D-8A7A-64E1-79E0-0F2563FB7B01}"/>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backgroundRemoval t="5435" b="94130" l="9953" r="89929">
                        <a14:foregroundMark x1="34242" y1="10435" x2="50355" y2="5435"/>
                        <a14:foregroundMark x1="50355" y1="5435" x2="66232" y2="10435"/>
                        <a14:foregroundMark x1="40284" y1="90217" x2="48341" y2="95870"/>
                        <a14:foregroundMark x1="48341" y1="95870" x2="56280" y2="94130"/>
                        <a14:foregroundMark x1="56280" y1="94130" x2="60900" y2="89130"/>
                        <a14:backgroundMark x1="82583" y1="37826" x2="85900" y2="64130"/>
                        <a14:backgroundMark x1="85900" y1="64130" x2="85071" y2="56304"/>
                        <a14:backgroundMark x1="82820" y1="42391" x2="83412" y2="43261"/>
                      </a14:backgroundRemoval>
                    </a14:imgEffect>
                  </a14:imgLayer>
                </a14:imgProps>
              </a:ext>
              <a:ext uri="{28A0092B-C50C-407E-A947-70E740481C1C}">
                <a14:useLocalDpi xmlns:a14="http://schemas.microsoft.com/office/drawing/2010/main" val="0"/>
              </a:ext>
            </a:extLst>
          </a:blip>
          <a:stretch>
            <a:fillRect/>
          </a:stretch>
        </p:blipFill>
        <p:spPr>
          <a:xfrm>
            <a:off x="0" y="1936836"/>
            <a:ext cx="6954781" cy="3790521"/>
          </a:xfrm>
        </p:spPr>
      </p:pic>
      <p:sp>
        <p:nvSpPr>
          <p:cNvPr id="26" name="TextBox 25">
            <a:extLst>
              <a:ext uri="{FF2B5EF4-FFF2-40B4-BE49-F238E27FC236}">
                <a16:creationId xmlns:a16="http://schemas.microsoft.com/office/drawing/2014/main" id="{8EE5B121-A1C9-E942-E279-233584C6CF18}"/>
              </a:ext>
            </a:extLst>
          </p:cNvPr>
          <p:cNvSpPr txBox="1"/>
          <p:nvPr/>
        </p:nvSpPr>
        <p:spPr>
          <a:xfrm>
            <a:off x="6954781" y="2828835"/>
            <a:ext cx="5110548" cy="954107"/>
          </a:xfrm>
          <a:prstGeom prst="rect">
            <a:avLst/>
          </a:prstGeom>
          <a:noFill/>
        </p:spPr>
        <p:txBody>
          <a:bodyPr wrap="square">
            <a:spAutoFit/>
          </a:bodyPr>
          <a:lstStyle/>
          <a:p>
            <a:pPr algn="just"/>
            <a:r>
              <a:rPr lang="en-US" sz="1400" i="1" dirty="0">
                <a:latin typeface="Arial" panose="020B0604020202020204" pitchFamily="34" charset="0"/>
                <a:cs typeface="Arial" panose="020B0604020202020204" pitchFamily="34" charset="0"/>
              </a:rPr>
              <a:t>“The Profession Map reminds us that our profession is greater than just the job we are each doing right now and that we have the power to shape the experience of every single person in a job.” </a:t>
            </a:r>
            <a:r>
              <a:rPr lang="en-US" sz="1400" dirty="0">
                <a:latin typeface="Arial" panose="020B0604020202020204" pitchFamily="34" charset="0"/>
                <a:cs typeface="Arial" panose="020B0604020202020204" pitchFamily="34" charset="0"/>
              </a:rPr>
              <a:t>(</a:t>
            </a:r>
            <a:r>
              <a:rPr lang="en-US" sz="1400" dirty="0" err="1">
                <a:latin typeface="Arial" panose="020B0604020202020204" pitchFamily="34" charset="0"/>
                <a:cs typeface="Arial" panose="020B0604020202020204" pitchFamily="34" charset="0"/>
              </a:rPr>
              <a:t>Chiplin</a:t>
            </a:r>
            <a:r>
              <a:rPr lang="en-US" sz="1400" dirty="0">
                <a:latin typeface="Arial" panose="020B0604020202020204" pitchFamily="34" charset="0"/>
                <a:cs typeface="Arial" panose="020B0604020202020204" pitchFamily="34" charset="0"/>
              </a:rPr>
              <a:t>, 2018, cited in Adams, 2018, p.54)</a:t>
            </a:r>
            <a:endParaRPr lang="en-GB" sz="14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98041C23-164D-985D-061F-4759CB5B639B}"/>
              </a:ext>
            </a:extLst>
          </p:cNvPr>
          <p:cNvSpPr txBox="1"/>
          <p:nvPr/>
        </p:nvSpPr>
        <p:spPr>
          <a:xfrm>
            <a:off x="1123937" y="5634681"/>
            <a:ext cx="5830844" cy="307777"/>
          </a:xfrm>
          <a:prstGeom prst="rect">
            <a:avLst/>
          </a:prstGeom>
          <a:noFill/>
        </p:spPr>
        <p:txBody>
          <a:bodyPr wrap="square">
            <a:spAutoFit/>
          </a:bodyPr>
          <a:lstStyle/>
          <a:p>
            <a:r>
              <a:rPr lang="en-GB" sz="1400" dirty="0">
                <a:solidFill>
                  <a:srgbClr val="3A3A3A"/>
                </a:solidFill>
                <a:effectLst/>
                <a:latin typeface="Arial" panose="020B0604020202020204" pitchFamily="34" charset="0"/>
                <a:ea typeface="Calibri" panose="020F0502020204030204" pitchFamily="34" charset="0"/>
                <a:cs typeface="Arial" panose="020B0604020202020204" pitchFamily="34" charset="0"/>
              </a:rPr>
              <a:t>(Chartered Institute of Personnel and Development, 2021)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9884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51136CB-567A-2623-E722-4E6725E9E399}"/>
              </a:ext>
            </a:extLst>
          </p:cNvPr>
          <p:cNvSpPr/>
          <p:nvPr/>
        </p:nvSpPr>
        <p:spPr>
          <a:xfrm>
            <a:off x="4296000" y="939113"/>
            <a:ext cx="3600000" cy="8031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PURPOSE</a:t>
            </a:r>
            <a:endParaRPr lang="en-GB" sz="2400" dirty="0">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9A93ECBE-FDD7-259C-85BF-214A439AE5A7}"/>
              </a:ext>
            </a:extLst>
          </p:cNvPr>
          <p:cNvSpPr/>
          <p:nvPr/>
        </p:nvSpPr>
        <p:spPr>
          <a:xfrm>
            <a:off x="982361" y="2394341"/>
            <a:ext cx="3688492" cy="720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Professional Values</a:t>
            </a:r>
            <a:endParaRPr lang="en-GB" sz="2000" dirty="0">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A2047DC8-59B7-CAA1-7381-12741129B194}"/>
              </a:ext>
            </a:extLst>
          </p:cNvPr>
          <p:cNvSpPr/>
          <p:nvPr/>
        </p:nvSpPr>
        <p:spPr>
          <a:xfrm>
            <a:off x="5993026" y="2397211"/>
            <a:ext cx="1800000" cy="720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Core Knowledge</a:t>
            </a:r>
            <a:endParaRPr lang="en-GB" dirty="0"/>
          </a:p>
        </p:txBody>
      </p:sp>
      <p:sp>
        <p:nvSpPr>
          <p:cNvPr id="6" name="Rectangle: Rounded Corners 5">
            <a:extLst>
              <a:ext uri="{FF2B5EF4-FFF2-40B4-BE49-F238E27FC236}">
                <a16:creationId xmlns:a16="http://schemas.microsoft.com/office/drawing/2014/main" id="{09DA5A94-C131-A23C-FED1-41085618E6F3}"/>
              </a:ext>
            </a:extLst>
          </p:cNvPr>
          <p:cNvSpPr/>
          <p:nvPr/>
        </p:nvSpPr>
        <p:spPr>
          <a:xfrm>
            <a:off x="7916593" y="2394341"/>
            <a:ext cx="1800000" cy="720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Core Behaviors</a:t>
            </a:r>
            <a:endParaRPr lang="en-GB" dirty="0"/>
          </a:p>
        </p:txBody>
      </p:sp>
      <p:sp>
        <p:nvSpPr>
          <p:cNvPr id="7" name="Rectangle: Rounded Corners 6">
            <a:extLst>
              <a:ext uri="{FF2B5EF4-FFF2-40B4-BE49-F238E27FC236}">
                <a16:creationId xmlns:a16="http://schemas.microsoft.com/office/drawing/2014/main" id="{3DDF4515-56A4-EF60-9453-D55A4AEB675D}"/>
              </a:ext>
            </a:extLst>
          </p:cNvPr>
          <p:cNvSpPr/>
          <p:nvPr/>
        </p:nvSpPr>
        <p:spPr>
          <a:xfrm>
            <a:off x="9840160" y="2394341"/>
            <a:ext cx="1800000" cy="720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Specialist Knowledge</a:t>
            </a:r>
            <a:endParaRPr lang="en-GB" dirty="0"/>
          </a:p>
        </p:txBody>
      </p:sp>
      <p:graphicFrame>
        <p:nvGraphicFramePr>
          <p:cNvPr id="12" name="Table 12">
            <a:extLst>
              <a:ext uri="{FF2B5EF4-FFF2-40B4-BE49-F238E27FC236}">
                <a16:creationId xmlns:a16="http://schemas.microsoft.com/office/drawing/2014/main" id="{571C5DEF-0D4B-4C94-C901-A8A3114F9CFA}"/>
              </a:ext>
            </a:extLst>
          </p:cNvPr>
          <p:cNvGraphicFramePr>
            <a:graphicFrameLocks noGrp="1"/>
          </p:cNvGraphicFramePr>
          <p:nvPr>
            <p:extLst>
              <p:ext uri="{D42A27DB-BD31-4B8C-83A1-F6EECF244321}">
                <p14:modId xmlns:p14="http://schemas.microsoft.com/office/powerpoint/2010/main" val="4223942401"/>
              </p:ext>
            </p:extLst>
          </p:nvPr>
        </p:nvGraphicFramePr>
        <p:xfrm>
          <a:off x="44096" y="3197197"/>
          <a:ext cx="5565021" cy="1838183"/>
        </p:xfrm>
        <a:graphic>
          <a:graphicData uri="http://schemas.openxmlformats.org/drawingml/2006/table">
            <a:tbl>
              <a:tblPr firstRow="1" bandRow="1">
                <a:tableStyleId>{69012ECD-51FC-41F1-AA8D-1B2483CD663E}</a:tableStyleId>
              </a:tblPr>
              <a:tblGrid>
                <a:gridCol w="1855007">
                  <a:extLst>
                    <a:ext uri="{9D8B030D-6E8A-4147-A177-3AD203B41FA5}">
                      <a16:colId xmlns:a16="http://schemas.microsoft.com/office/drawing/2014/main" val="3725458691"/>
                    </a:ext>
                  </a:extLst>
                </a:gridCol>
                <a:gridCol w="1855007">
                  <a:extLst>
                    <a:ext uri="{9D8B030D-6E8A-4147-A177-3AD203B41FA5}">
                      <a16:colId xmlns:a16="http://schemas.microsoft.com/office/drawing/2014/main" val="1226196138"/>
                    </a:ext>
                  </a:extLst>
                </a:gridCol>
                <a:gridCol w="1855007">
                  <a:extLst>
                    <a:ext uri="{9D8B030D-6E8A-4147-A177-3AD203B41FA5}">
                      <a16:colId xmlns:a16="http://schemas.microsoft.com/office/drawing/2014/main" val="3152619612"/>
                    </a:ext>
                  </a:extLst>
                </a:gridCol>
              </a:tblGrid>
              <a:tr h="416244">
                <a:tc>
                  <a:txBody>
                    <a:bodyPr/>
                    <a:lstStyle/>
                    <a:p>
                      <a:r>
                        <a:rPr lang="en-US" sz="1400" b="1" dirty="0">
                          <a:latin typeface="Arial" panose="020B0604020202020204" pitchFamily="34" charset="0"/>
                          <a:cs typeface="Arial" panose="020B0604020202020204" pitchFamily="34" charset="0"/>
                        </a:rPr>
                        <a:t>Principles-led</a:t>
                      </a:r>
                      <a:endParaRPr lang="en-GB" sz="1400" b="1"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Evidence-based</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Outcomes-driven</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97371596"/>
                  </a:ext>
                </a:extLst>
              </a:tr>
              <a:tr h="372480">
                <a:tc>
                  <a:txBody>
                    <a:bodyPr/>
                    <a:lstStyle/>
                    <a:p>
                      <a:pPr marL="0" indent="0">
                        <a:buFont typeface="Arial" panose="020B0604020202020204" pitchFamily="34" charset="0"/>
                        <a:buNone/>
                      </a:pPr>
                      <a:r>
                        <a:rPr lang="en-US" sz="1400" dirty="0">
                          <a:latin typeface="Arial" panose="020B0604020202020204" pitchFamily="34" charset="0"/>
                          <a:cs typeface="Arial" panose="020B0604020202020204" pitchFamily="34" charset="0"/>
                        </a:rPr>
                        <a:t>Work importance</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Behavioral Science</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Impact at work</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90771296"/>
                  </a:ext>
                </a:extLst>
              </a:tr>
              <a:tr h="416244">
                <a:tc>
                  <a:txBody>
                    <a:bodyPr/>
                    <a:lstStyle/>
                    <a:p>
                      <a:pPr marL="0" indent="0">
                        <a:buFont typeface="+mj-lt"/>
                        <a:buNone/>
                      </a:pPr>
                      <a:r>
                        <a:rPr lang="en-US" sz="1400" dirty="0">
                          <a:latin typeface="Arial" panose="020B0604020202020204" pitchFamily="34" charset="0"/>
                          <a:cs typeface="Arial" panose="020B0604020202020204" pitchFamily="34" charset="0"/>
                        </a:rPr>
                        <a:t>People importance</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Organizational Data</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Impact on people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66221848"/>
                  </a:ext>
                </a:extLst>
              </a:tr>
              <a:tr h="633215">
                <a:tc>
                  <a:txBody>
                    <a:bodyPr/>
                    <a:lstStyle/>
                    <a:p>
                      <a:r>
                        <a:rPr lang="en-US" sz="1400" dirty="0">
                          <a:latin typeface="Arial" panose="020B0604020202020204" pitchFamily="34" charset="0"/>
                          <a:cs typeface="Arial" panose="020B0604020202020204" pitchFamily="34" charset="0"/>
                        </a:rPr>
                        <a:t>Professionalism importance</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Practitioner Expertise</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Impact on professionalism</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959746"/>
                  </a:ext>
                </a:extLst>
              </a:tr>
            </a:tbl>
          </a:graphicData>
        </a:graphic>
      </p:graphicFrame>
      <p:graphicFrame>
        <p:nvGraphicFramePr>
          <p:cNvPr id="13" name="Table 13">
            <a:extLst>
              <a:ext uri="{FF2B5EF4-FFF2-40B4-BE49-F238E27FC236}">
                <a16:creationId xmlns:a16="http://schemas.microsoft.com/office/drawing/2014/main" id="{C98DC99F-693E-2108-32FE-FEFDC520DFD8}"/>
              </a:ext>
            </a:extLst>
          </p:cNvPr>
          <p:cNvGraphicFramePr>
            <a:graphicFrameLocks noGrp="1"/>
          </p:cNvGraphicFramePr>
          <p:nvPr>
            <p:extLst>
              <p:ext uri="{D42A27DB-BD31-4B8C-83A1-F6EECF244321}">
                <p14:modId xmlns:p14="http://schemas.microsoft.com/office/powerpoint/2010/main" val="1352441260"/>
              </p:ext>
            </p:extLst>
          </p:nvPr>
        </p:nvGraphicFramePr>
        <p:xfrm>
          <a:off x="6059795" y="3197197"/>
          <a:ext cx="1666461" cy="2777295"/>
        </p:xfrm>
        <a:graphic>
          <a:graphicData uri="http://schemas.openxmlformats.org/drawingml/2006/table">
            <a:tbl>
              <a:tblPr bandRow="1">
                <a:tableStyleId>{69012ECD-51FC-41F1-AA8D-1B2483CD663E}</a:tableStyleId>
              </a:tblPr>
              <a:tblGrid>
                <a:gridCol w="1666461">
                  <a:extLst>
                    <a:ext uri="{9D8B030D-6E8A-4147-A177-3AD203B41FA5}">
                      <a16:colId xmlns:a16="http://schemas.microsoft.com/office/drawing/2014/main" val="3803764701"/>
                    </a:ext>
                  </a:extLst>
                </a:gridCol>
              </a:tblGrid>
              <a:tr h="555459">
                <a:tc>
                  <a:txBody>
                    <a:bodyPr/>
                    <a:lstStyle/>
                    <a:p>
                      <a:r>
                        <a:rPr lang="en-US" sz="1400" dirty="0">
                          <a:latin typeface="Arial" panose="020B0604020202020204" pitchFamily="34" charset="0"/>
                          <a:cs typeface="Arial" panose="020B0604020202020204" pitchFamily="34" charset="0"/>
                        </a:rPr>
                        <a:t>People practice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55656851"/>
                  </a:ext>
                </a:extLst>
              </a:tr>
              <a:tr h="555459">
                <a:tc>
                  <a:txBody>
                    <a:bodyPr/>
                    <a:lstStyle/>
                    <a:p>
                      <a:r>
                        <a:rPr lang="en-US" sz="1400" dirty="0">
                          <a:latin typeface="Arial" panose="020B0604020202020204" pitchFamily="34" charset="0"/>
                          <a:cs typeface="Arial" panose="020B0604020202020204" pitchFamily="34" charset="0"/>
                        </a:rPr>
                        <a:t>Culture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45079559"/>
                  </a:ext>
                </a:extLst>
              </a:tr>
              <a:tr h="555459">
                <a:tc>
                  <a:txBody>
                    <a:bodyPr/>
                    <a:lstStyle/>
                    <a:p>
                      <a:r>
                        <a:rPr lang="en-US" sz="1400" dirty="0">
                          <a:latin typeface="Arial" panose="020B0604020202020204" pitchFamily="34" charset="0"/>
                          <a:cs typeface="Arial" panose="020B0604020202020204" pitchFamily="34" charset="0"/>
                        </a:rPr>
                        <a:t>Business awareness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63875229"/>
                  </a:ext>
                </a:extLst>
              </a:tr>
              <a:tr h="555459">
                <a:tc>
                  <a:txBody>
                    <a:bodyPr/>
                    <a:lstStyle/>
                    <a:p>
                      <a:r>
                        <a:rPr lang="en-US" sz="1400" dirty="0">
                          <a:latin typeface="Arial" panose="020B0604020202020204" pitchFamily="34" charset="0"/>
                          <a:cs typeface="Arial" panose="020B0604020202020204" pitchFamily="34" charset="0"/>
                        </a:rPr>
                        <a:t>Creating value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74870608"/>
                  </a:ext>
                </a:extLst>
              </a:tr>
              <a:tr h="555459">
                <a:tc>
                  <a:txBody>
                    <a:bodyPr/>
                    <a:lstStyle/>
                    <a:p>
                      <a:r>
                        <a:rPr lang="en-US" sz="1400" dirty="0">
                          <a:latin typeface="Arial" panose="020B0604020202020204" pitchFamily="34" charset="0"/>
                          <a:cs typeface="Arial" panose="020B0604020202020204" pitchFamily="34" charset="0"/>
                        </a:rPr>
                        <a:t>Digital expertise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13432525"/>
                  </a:ext>
                </a:extLst>
              </a:tr>
            </a:tbl>
          </a:graphicData>
        </a:graphic>
      </p:graphicFrame>
      <p:graphicFrame>
        <p:nvGraphicFramePr>
          <p:cNvPr id="17" name="Table 13">
            <a:extLst>
              <a:ext uri="{FF2B5EF4-FFF2-40B4-BE49-F238E27FC236}">
                <a16:creationId xmlns:a16="http://schemas.microsoft.com/office/drawing/2014/main" id="{569646D2-0510-E44A-6D3C-BF1009B747A9}"/>
              </a:ext>
            </a:extLst>
          </p:cNvPr>
          <p:cNvGraphicFramePr>
            <a:graphicFrameLocks noGrp="1"/>
          </p:cNvGraphicFramePr>
          <p:nvPr>
            <p:extLst>
              <p:ext uri="{D42A27DB-BD31-4B8C-83A1-F6EECF244321}">
                <p14:modId xmlns:p14="http://schemas.microsoft.com/office/powerpoint/2010/main" val="2388227366"/>
              </p:ext>
            </p:extLst>
          </p:nvPr>
        </p:nvGraphicFramePr>
        <p:xfrm>
          <a:off x="7983362" y="3197197"/>
          <a:ext cx="1666461" cy="2777295"/>
        </p:xfrm>
        <a:graphic>
          <a:graphicData uri="http://schemas.openxmlformats.org/drawingml/2006/table">
            <a:tbl>
              <a:tblPr bandRow="1">
                <a:tableStyleId>{69012ECD-51FC-41F1-AA8D-1B2483CD663E}</a:tableStyleId>
              </a:tblPr>
              <a:tblGrid>
                <a:gridCol w="1666461">
                  <a:extLst>
                    <a:ext uri="{9D8B030D-6E8A-4147-A177-3AD203B41FA5}">
                      <a16:colId xmlns:a16="http://schemas.microsoft.com/office/drawing/2014/main" val="3803764701"/>
                    </a:ext>
                  </a:extLst>
                </a:gridCol>
              </a:tblGrid>
              <a:tr h="555459">
                <a:tc>
                  <a:txBody>
                    <a:bodyPr/>
                    <a:lstStyle/>
                    <a:p>
                      <a:r>
                        <a:rPr lang="en-US" sz="1400" dirty="0">
                          <a:latin typeface="Arial" panose="020B0604020202020204" pitchFamily="34" charset="0"/>
                          <a:cs typeface="Arial" panose="020B0604020202020204" pitchFamily="34" charset="0"/>
                        </a:rPr>
                        <a:t>Ethical practice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55656851"/>
                  </a:ext>
                </a:extLst>
              </a:tr>
              <a:tr h="555459">
                <a:tc>
                  <a:txBody>
                    <a:bodyPr/>
                    <a:lstStyle/>
                    <a:p>
                      <a:r>
                        <a:rPr lang="en-US" sz="1400" dirty="0">
                          <a:latin typeface="Arial" panose="020B0604020202020204" pitchFamily="34" charset="0"/>
                          <a:cs typeface="Arial" panose="020B0604020202020204" pitchFamily="34" charset="0"/>
                        </a:rPr>
                        <a:t>Valuing people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45079559"/>
                  </a:ext>
                </a:extLst>
              </a:tr>
              <a:tr h="555459">
                <a:tc>
                  <a:txBody>
                    <a:bodyPr/>
                    <a:lstStyle/>
                    <a:p>
                      <a:r>
                        <a:rPr lang="en-US" sz="1400" dirty="0">
                          <a:latin typeface="Arial" panose="020B0604020202020204" pitchFamily="34" charset="0"/>
                          <a:cs typeface="Arial" panose="020B0604020202020204" pitchFamily="34" charset="0"/>
                        </a:rPr>
                        <a:t>Inclusivity</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63875229"/>
                  </a:ext>
                </a:extLst>
              </a:tr>
              <a:tr h="555459">
                <a:tc>
                  <a:txBody>
                    <a:bodyPr/>
                    <a:lstStyle/>
                    <a:p>
                      <a:r>
                        <a:rPr lang="en-US" sz="1400" dirty="0">
                          <a:latin typeface="Arial" panose="020B0604020202020204" pitchFamily="34" charset="0"/>
                          <a:cs typeface="Arial" panose="020B0604020202020204" pitchFamily="34" charset="0"/>
                        </a:rPr>
                        <a:t>Enthusiasm for learning</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74870608"/>
                  </a:ext>
                </a:extLst>
              </a:tr>
              <a:tr h="555459">
                <a:tc>
                  <a:txBody>
                    <a:bodyPr/>
                    <a:lstStyle/>
                    <a:p>
                      <a:r>
                        <a:rPr lang="en-US" sz="1400" dirty="0">
                          <a:latin typeface="Arial" panose="020B0604020202020204" pitchFamily="34" charset="0"/>
                          <a:cs typeface="Arial" panose="020B0604020202020204" pitchFamily="34" charset="0"/>
                        </a:rPr>
                        <a:t>Decision-making</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13432525"/>
                  </a:ext>
                </a:extLst>
              </a:tr>
            </a:tbl>
          </a:graphicData>
        </a:graphic>
      </p:graphicFrame>
      <p:graphicFrame>
        <p:nvGraphicFramePr>
          <p:cNvPr id="18" name="Table 13">
            <a:extLst>
              <a:ext uri="{FF2B5EF4-FFF2-40B4-BE49-F238E27FC236}">
                <a16:creationId xmlns:a16="http://schemas.microsoft.com/office/drawing/2014/main" id="{A615B8AE-0A9C-60B9-02C5-8427882F9FD5}"/>
              </a:ext>
            </a:extLst>
          </p:cNvPr>
          <p:cNvGraphicFramePr>
            <a:graphicFrameLocks noGrp="1"/>
          </p:cNvGraphicFramePr>
          <p:nvPr>
            <p:extLst>
              <p:ext uri="{D42A27DB-BD31-4B8C-83A1-F6EECF244321}">
                <p14:modId xmlns:p14="http://schemas.microsoft.com/office/powerpoint/2010/main" val="2304695430"/>
              </p:ext>
            </p:extLst>
          </p:nvPr>
        </p:nvGraphicFramePr>
        <p:xfrm>
          <a:off x="9906929" y="3197197"/>
          <a:ext cx="1666461" cy="2777295"/>
        </p:xfrm>
        <a:graphic>
          <a:graphicData uri="http://schemas.openxmlformats.org/drawingml/2006/table">
            <a:tbl>
              <a:tblPr bandRow="1">
                <a:tableStyleId>{69012ECD-51FC-41F1-AA8D-1B2483CD663E}</a:tableStyleId>
              </a:tblPr>
              <a:tblGrid>
                <a:gridCol w="1666461">
                  <a:extLst>
                    <a:ext uri="{9D8B030D-6E8A-4147-A177-3AD203B41FA5}">
                      <a16:colId xmlns:a16="http://schemas.microsoft.com/office/drawing/2014/main" val="3803764701"/>
                    </a:ext>
                  </a:extLst>
                </a:gridCol>
              </a:tblGrid>
              <a:tr h="555459">
                <a:tc>
                  <a:txBody>
                    <a:bodyPr/>
                    <a:lstStyle/>
                    <a:p>
                      <a:r>
                        <a:rPr lang="en-US" sz="1400" dirty="0">
                          <a:latin typeface="Arial" panose="020B0604020202020204" pitchFamily="34" charset="0"/>
                          <a:cs typeface="Arial" panose="020B0604020202020204" pitchFamily="34" charset="0"/>
                        </a:rPr>
                        <a:t>Experience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55656851"/>
                  </a:ext>
                </a:extLst>
              </a:tr>
              <a:tr h="555459">
                <a:tc>
                  <a:txBody>
                    <a:bodyPr/>
                    <a:lstStyle/>
                    <a:p>
                      <a:r>
                        <a:rPr lang="en-US" sz="1400" dirty="0">
                          <a:latin typeface="Arial" panose="020B0604020202020204" pitchFamily="34" charset="0"/>
                          <a:cs typeface="Arial" panose="020B0604020202020204" pitchFamily="34" charset="0"/>
                        </a:rPr>
                        <a:t>Diversity and inclusion</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45079559"/>
                  </a:ext>
                </a:extLst>
              </a:tr>
              <a:tr h="555459">
                <a:tc>
                  <a:txBody>
                    <a:bodyPr/>
                    <a:lstStyle/>
                    <a:p>
                      <a:r>
                        <a:rPr lang="en-US" sz="1400" dirty="0">
                          <a:latin typeface="Arial" panose="020B0604020202020204" pitchFamily="34" charset="0"/>
                          <a:cs typeface="Arial" panose="020B0604020202020204" pitchFamily="34" charset="0"/>
                        </a:rPr>
                        <a:t>Learning and development</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63875229"/>
                  </a:ext>
                </a:extLst>
              </a:tr>
              <a:tr h="555459">
                <a:tc>
                  <a:txBody>
                    <a:bodyPr/>
                    <a:lstStyle/>
                    <a:p>
                      <a:r>
                        <a:rPr lang="en-US" sz="1400" dirty="0">
                          <a:latin typeface="Arial" panose="020B0604020202020204" pitchFamily="34" charset="0"/>
                          <a:cs typeface="Arial" panose="020B0604020202020204" pitchFamily="34" charset="0"/>
                        </a:rPr>
                        <a:t>Finding talent</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74870608"/>
                  </a:ext>
                </a:extLst>
              </a:tr>
              <a:tr h="555459">
                <a:tc>
                  <a:txBody>
                    <a:bodyPr/>
                    <a:lstStyle/>
                    <a:p>
                      <a:r>
                        <a:rPr lang="en-US" sz="1400" dirty="0">
                          <a:latin typeface="Arial" panose="020B0604020202020204" pitchFamily="34" charset="0"/>
                          <a:cs typeface="Arial" panose="020B0604020202020204" pitchFamily="34" charset="0"/>
                        </a:rPr>
                        <a:t>People analytics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13432525"/>
                  </a:ext>
                </a:extLst>
              </a:tr>
            </a:tbl>
          </a:graphicData>
        </a:graphic>
      </p:graphicFrame>
      <p:cxnSp>
        <p:nvCxnSpPr>
          <p:cNvPr id="41" name="Connector: Elbow 40">
            <a:extLst>
              <a:ext uri="{FF2B5EF4-FFF2-40B4-BE49-F238E27FC236}">
                <a16:creationId xmlns:a16="http://schemas.microsoft.com/office/drawing/2014/main" id="{9706B8DB-9F39-E219-4C31-EFFB677DE2FD}"/>
              </a:ext>
            </a:extLst>
          </p:cNvPr>
          <p:cNvCxnSpPr>
            <a:stCxn id="2" idx="3"/>
          </p:cNvCxnSpPr>
          <p:nvPr/>
        </p:nvCxnSpPr>
        <p:spPr>
          <a:xfrm flipV="1">
            <a:off x="7896000" y="1340706"/>
            <a:ext cx="3978843" cy="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Connector: Elbow 42">
            <a:extLst>
              <a:ext uri="{FF2B5EF4-FFF2-40B4-BE49-F238E27FC236}">
                <a16:creationId xmlns:a16="http://schemas.microsoft.com/office/drawing/2014/main" id="{A0506E59-557B-8249-41AC-07B94D1607BF}"/>
              </a:ext>
            </a:extLst>
          </p:cNvPr>
          <p:cNvCxnSpPr>
            <a:endCxn id="7" idx="3"/>
          </p:cNvCxnSpPr>
          <p:nvPr/>
        </p:nvCxnSpPr>
        <p:spPr>
          <a:xfrm rot="5400000">
            <a:off x="11053774" y="1927092"/>
            <a:ext cx="1413635" cy="240862"/>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Connector: Elbow 44">
            <a:extLst>
              <a:ext uri="{FF2B5EF4-FFF2-40B4-BE49-F238E27FC236}">
                <a16:creationId xmlns:a16="http://schemas.microsoft.com/office/drawing/2014/main" id="{96CE28B2-D04E-6119-1BE9-EDE709AE6391}"/>
              </a:ext>
            </a:extLst>
          </p:cNvPr>
          <p:cNvCxnSpPr>
            <a:stCxn id="2" idx="1"/>
          </p:cNvCxnSpPr>
          <p:nvPr/>
        </p:nvCxnSpPr>
        <p:spPr>
          <a:xfrm rot="10800000">
            <a:off x="321276" y="1340706"/>
            <a:ext cx="3974724" cy="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7" name="Connector: Elbow 46">
            <a:extLst>
              <a:ext uri="{FF2B5EF4-FFF2-40B4-BE49-F238E27FC236}">
                <a16:creationId xmlns:a16="http://schemas.microsoft.com/office/drawing/2014/main" id="{A860A636-A27D-BDCF-CD2A-6D07E9834635}"/>
              </a:ext>
            </a:extLst>
          </p:cNvPr>
          <p:cNvCxnSpPr>
            <a:endCxn id="3" idx="1"/>
          </p:cNvCxnSpPr>
          <p:nvPr/>
        </p:nvCxnSpPr>
        <p:spPr>
          <a:xfrm rot="16200000" flipH="1">
            <a:off x="-60149" y="1711831"/>
            <a:ext cx="1413636" cy="671384"/>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7759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17BEA-CE20-F104-8ABF-92C3C432C3C7}"/>
              </a:ext>
            </a:extLst>
          </p:cNvPr>
          <p:cNvSpPr>
            <a:spLocks noGrp="1"/>
          </p:cNvSpPr>
          <p:nvPr>
            <p:ph type="title"/>
          </p:nvPr>
        </p:nvSpPr>
        <p:spPr/>
        <p:txBody>
          <a:bodyPr>
            <a:normAutofit fontScale="90000"/>
          </a:bodyPr>
          <a:lstStyle/>
          <a:p>
            <a:r>
              <a:rPr lang="en-US" sz="4000" dirty="0">
                <a:latin typeface="Arial" panose="020B0604020202020204" pitchFamily="34" charset="0"/>
                <a:cs typeface="Arial" panose="020B0604020202020204" pitchFamily="34" charset="0"/>
              </a:rPr>
              <a:t>Employer-Employee Relationships: Overview and classification</a:t>
            </a:r>
            <a:r>
              <a:rPr lang="en-US" dirty="0"/>
              <a:t>.</a:t>
            </a:r>
            <a:endParaRPr lang="en-GB" dirty="0"/>
          </a:p>
        </p:txBody>
      </p:sp>
      <p:graphicFrame>
        <p:nvGraphicFramePr>
          <p:cNvPr id="30" name="Diagram 29">
            <a:extLst>
              <a:ext uri="{FF2B5EF4-FFF2-40B4-BE49-F238E27FC236}">
                <a16:creationId xmlns:a16="http://schemas.microsoft.com/office/drawing/2014/main" id="{86AB1448-DA46-4E25-C059-954E034D0782}"/>
              </a:ext>
            </a:extLst>
          </p:cNvPr>
          <p:cNvGraphicFramePr/>
          <p:nvPr>
            <p:extLst>
              <p:ext uri="{D42A27DB-BD31-4B8C-83A1-F6EECF244321}">
                <p14:modId xmlns:p14="http://schemas.microsoft.com/office/powerpoint/2010/main" val="1399877804"/>
              </p:ext>
            </p:extLst>
          </p:nvPr>
        </p:nvGraphicFramePr>
        <p:xfrm>
          <a:off x="696000" y="2898000"/>
          <a:ext cx="5400000" cy="396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2" name="TextBox 31">
            <a:extLst>
              <a:ext uri="{FF2B5EF4-FFF2-40B4-BE49-F238E27FC236}">
                <a16:creationId xmlns:a16="http://schemas.microsoft.com/office/drawing/2014/main" id="{11AECF97-0E66-B084-FCAF-E0559D0418C6}"/>
              </a:ext>
            </a:extLst>
          </p:cNvPr>
          <p:cNvSpPr txBox="1"/>
          <p:nvPr/>
        </p:nvSpPr>
        <p:spPr>
          <a:xfrm>
            <a:off x="838200" y="2006933"/>
            <a:ext cx="6094970" cy="738664"/>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‘An economic, social and political relationship in which employees provide manual and mental labour in exchange for rewards allotted by employers’. (Gospel and Palmer, 1993, cited in Lewis </a:t>
            </a:r>
            <a:r>
              <a:rPr lang="en-GB" sz="1400" i="1" dirty="0">
                <a:latin typeface="Arial" panose="020B0604020202020204" pitchFamily="34" charset="0"/>
                <a:cs typeface="Arial" panose="020B0604020202020204" pitchFamily="34" charset="0"/>
              </a:rPr>
              <a:t>et al. </a:t>
            </a:r>
            <a:r>
              <a:rPr lang="en-GB" sz="1400" dirty="0">
                <a:latin typeface="Arial" panose="020B0604020202020204" pitchFamily="34" charset="0"/>
                <a:cs typeface="Arial" panose="020B0604020202020204" pitchFamily="34" charset="0"/>
              </a:rPr>
              <a:t>2003, p.4)</a:t>
            </a:r>
          </a:p>
        </p:txBody>
      </p:sp>
    </p:spTree>
    <p:extLst>
      <p:ext uri="{BB962C8B-B14F-4D97-AF65-F5344CB8AC3E}">
        <p14:creationId xmlns:p14="http://schemas.microsoft.com/office/powerpoint/2010/main" val="170330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5C850-0C11-C7E6-0D19-24C2F9EF268A}"/>
              </a:ext>
            </a:extLst>
          </p:cNvPr>
          <p:cNvSpPr>
            <a:spLocks noGrp="1"/>
          </p:cNvSpPr>
          <p:nvPr>
            <p:ph type="title"/>
          </p:nvPr>
        </p:nvSpPr>
        <p:spPr/>
        <p:txBody>
          <a:bodyPr>
            <a:normAutofit fontScale="90000"/>
          </a:bodyPr>
          <a:lstStyle/>
          <a:p>
            <a:r>
              <a:rPr lang="en-US" sz="4000" dirty="0">
                <a:latin typeface="Arial" panose="020B0604020202020204" pitchFamily="34" charset="0"/>
                <a:cs typeface="Arial" panose="020B0604020202020204" pitchFamily="34" charset="0"/>
              </a:rPr>
              <a:t>Employer-Employee Relationship: Factors to consider for a positive mutual relation. </a:t>
            </a:r>
            <a:endParaRPr lang="en-GB" sz="4000" dirty="0">
              <a:latin typeface="Arial" panose="020B0604020202020204" pitchFamily="34" charset="0"/>
              <a:cs typeface="Arial" panose="020B0604020202020204" pitchFamily="34" charset="0"/>
            </a:endParaRPr>
          </a:p>
        </p:txBody>
      </p:sp>
      <p:graphicFrame>
        <p:nvGraphicFramePr>
          <p:cNvPr id="8" name="Content Placeholder 7">
            <a:extLst>
              <a:ext uri="{FF2B5EF4-FFF2-40B4-BE49-F238E27FC236}">
                <a16:creationId xmlns:a16="http://schemas.microsoft.com/office/drawing/2014/main" id="{76F86FB2-B43C-2134-2862-D82D7F5375CE}"/>
              </a:ext>
            </a:extLst>
          </p:cNvPr>
          <p:cNvGraphicFramePr>
            <a:graphicFrameLocks noGrp="1"/>
          </p:cNvGraphicFramePr>
          <p:nvPr>
            <p:ph idx="1"/>
            <p:extLst>
              <p:ext uri="{D42A27DB-BD31-4B8C-83A1-F6EECF244321}">
                <p14:modId xmlns:p14="http://schemas.microsoft.com/office/powerpoint/2010/main" val="2575481969"/>
              </p:ext>
            </p:extLst>
          </p:nvPr>
        </p:nvGraphicFramePr>
        <p:xfrm>
          <a:off x="387179" y="2289002"/>
          <a:ext cx="5400000" cy="396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4874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05EBA-09FE-E40C-FF5E-2DA732833D7F}"/>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Conclusions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C12589-064D-E257-E68A-14B770444143}"/>
              </a:ext>
            </a:extLst>
          </p:cNvPr>
          <p:cNvSpPr>
            <a:spLocks noGrp="1"/>
          </p:cNvSpPr>
          <p:nvPr>
            <p:ph idx="1"/>
          </p:nvPr>
        </p:nvSpPr>
        <p:spPr/>
        <p:txBody>
          <a:bodyPr>
            <a:normAutofit/>
          </a:bodyPr>
          <a:lstStyle/>
          <a:p>
            <a:pPr algn="just"/>
            <a:r>
              <a:rPr lang="en-US" sz="2400" dirty="0">
                <a:latin typeface="Arial" panose="020B0604020202020204" pitchFamily="34" charset="0"/>
                <a:cs typeface="Arial" panose="020B0604020202020204" pitchFamily="34" charset="0"/>
              </a:rPr>
              <a:t>Managing people is a critical function of any organization and requires in depth knowledge and understanding of individuals.</a:t>
            </a:r>
          </a:p>
          <a:p>
            <a:pPr algn="just"/>
            <a:r>
              <a:rPr lang="en-US" sz="2400" dirty="0">
                <a:latin typeface="Arial" panose="020B0604020202020204" pitchFamily="34" charset="0"/>
                <a:cs typeface="Arial" panose="020B0604020202020204" pitchFamily="34" charset="0"/>
              </a:rPr>
              <a:t>HR plays a key role by managing and expanding human capital.</a:t>
            </a:r>
          </a:p>
          <a:p>
            <a:pPr algn="just"/>
            <a:r>
              <a:rPr lang="en-US" sz="2400" dirty="0">
                <a:latin typeface="Arial" panose="020B0604020202020204" pitchFamily="34" charset="0"/>
                <a:cs typeface="Arial" panose="020B0604020202020204" pitchFamily="34" charset="0"/>
              </a:rPr>
              <a:t>The relationship between employer and employee must have positive values in order to create a productive working environment.</a:t>
            </a:r>
          </a:p>
          <a:p>
            <a:pPr algn="just"/>
            <a:r>
              <a:rPr lang="en-US" sz="2400" dirty="0">
                <a:latin typeface="Arial" panose="020B0604020202020204" pitchFamily="34" charset="0"/>
                <a:cs typeface="Arial" panose="020B0604020202020204" pitchFamily="34" charset="0"/>
              </a:rPr>
              <a:t>Building strong relationships between the two parties ensures mutual understanding and is a key element in achieving success. </a:t>
            </a:r>
          </a:p>
          <a:p>
            <a:pPr marL="0" indent="0">
              <a:buNone/>
            </a:pPr>
            <a:endParaRPr lang="en-GB" dirty="0"/>
          </a:p>
        </p:txBody>
      </p:sp>
    </p:spTree>
    <p:extLst>
      <p:ext uri="{BB962C8B-B14F-4D97-AF65-F5344CB8AC3E}">
        <p14:creationId xmlns:p14="http://schemas.microsoft.com/office/powerpoint/2010/main" val="3151235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A904F-DA33-9367-3661-A92EF1C502E8}"/>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References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70EA7E7-9D9B-BAEE-74CB-B1A69B3ADD4C}"/>
              </a:ext>
            </a:extLst>
          </p:cNvPr>
          <p:cNvSpPr>
            <a:spLocks noGrp="1"/>
          </p:cNvSpPr>
          <p:nvPr>
            <p:ph idx="1"/>
          </p:nvPr>
        </p:nvSpPr>
        <p:spPr/>
        <p:txBody>
          <a:bodyPr>
            <a:normAutofit fontScale="85000" lnSpcReduction="20000"/>
          </a:bodyPr>
          <a:lstStyle/>
          <a:p>
            <a:pPr marL="342900" lvl="0" indent="-342900">
              <a:lnSpc>
                <a:spcPct val="150000"/>
              </a:lnSpc>
              <a:buFont typeface="Arial" panose="020B0604020202020204" pitchFamily="34" charset="0"/>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Adams, K. (2018) ‘CIPD launches new Profession Map’, </a:t>
            </a:r>
            <a:r>
              <a:rPr lang="en-GB" sz="1600" i="1" dirty="0">
                <a:effectLst/>
                <a:latin typeface="Arial" panose="020B0604020202020204" pitchFamily="34" charset="0"/>
                <a:ea typeface="Calibri" panose="020F0502020204030204" pitchFamily="34" charset="0"/>
                <a:cs typeface="Arial" panose="020B0604020202020204" pitchFamily="34" charset="0"/>
              </a:rPr>
              <a:t>People Management</a:t>
            </a:r>
            <a:r>
              <a:rPr lang="en-GB" sz="1600" dirty="0">
                <a:effectLst/>
                <a:latin typeface="Arial" panose="020B0604020202020204" pitchFamily="34" charset="0"/>
                <a:ea typeface="Calibri" panose="020F0502020204030204" pitchFamily="34" charset="0"/>
                <a:cs typeface="Arial" panose="020B0604020202020204" pitchFamily="34" charset="0"/>
              </a:rPr>
              <a:t>, p. 54–.</a:t>
            </a:r>
          </a:p>
          <a:p>
            <a:pPr marL="342900" lvl="0" indent="-342900">
              <a:lnSpc>
                <a:spcPct val="150000"/>
              </a:lnSpc>
              <a:buFont typeface="Arial" panose="020B0604020202020204" pitchFamily="34" charset="0"/>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Armstrong, M. and Taylor, S. (2014) </a:t>
            </a:r>
            <a:r>
              <a:rPr lang="en-GB" sz="1600" i="1" dirty="0">
                <a:effectLst/>
                <a:latin typeface="Arial" panose="020B0604020202020204" pitchFamily="34" charset="0"/>
                <a:ea typeface="Calibri" panose="020F0502020204030204" pitchFamily="34" charset="0"/>
                <a:cs typeface="Arial" panose="020B0604020202020204" pitchFamily="34" charset="0"/>
              </a:rPr>
              <a:t>Armstrong’s handbook of human resource management practice</a:t>
            </a:r>
            <a:r>
              <a:rPr lang="en-GB" sz="1600" dirty="0">
                <a:effectLst/>
                <a:latin typeface="Arial" panose="020B0604020202020204" pitchFamily="34" charset="0"/>
                <a:ea typeface="Calibri" panose="020F0502020204030204" pitchFamily="34" charset="0"/>
                <a:cs typeface="Arial" panose="020B0604020202020204" pitchFamily="34" charset="0"/>
              </a:rPr>
              <a:t>. 13th edition. London: Kogan Page.</a:t>
            </a:r>
          </a:p>
          <a:p>
            <a:pPr marL="342900" lvl="0" indent="-342900">
              <a:lnSpc>
                <a:spcPct val="150000"/>
              </a:lnSpc>
              <a:buFont typeface="Arial" panose="020B0604020202020204" pitchFamily="34" charset="0"/>
              <a:buChar char="•"/>
              <a:tabLst>
                <a:tab pos="457200" algn="l"/>
              </a:tabLst>
            </a:pPr>
            <a:r>
              <a:rPr lang="en-US" sz="1600" dirty="0">
                <a:effectLst/>
                <a:latin typeface="Arial" panose="020B0604020202020204" pitchFamily="34" charset="0"/>
                <a:ea typeface="Calibri" panose="020F0502020204030204" pitchFamily="34" charset="0"/>
                <a:cs typeface="Arial" panose="020B0604020202020204" pitchFamily="34" charset="0"/>
              </a:rPr>
              <a:t>Bergin, A.J. and </a:t>
            </a:r>
            <a:r>
              <a:rPr lang="en-US" sz="1600" dirty="0" err="1">
                <a:effectLst/>
                <a:latin typeface="Arial" panose="020B0604020202020204" pitchFamily="34" charset="0"/>
                <a:ea typeface="Calibri" panose="020F0502020204030204" pitchFamily="34" charset="0"/>
                <a:cs typeface="Arial" panose="020B0604020202020204" pitchFamily="34" charset="0"/>
              </a:rPr>
              <a:t>Jimmieson</a:t>
            </a:r>
            <a:r>
              <a:rPr lang="en-US" sz="1600" dirty="0">
                <a:effectLst/>
                <a:latin typeface="Arial" panose="020B0604020202020204" pitchFamily="34" charset="0"/>
                <a:ea typeface="Calibri" panose="020F0502020204030204" pitchFamily="34" charset="0"/>
                <a:cs typeface="Arial" panose="020B0604020202020204" pitchFamily="34" charset="0"/>
              </a:rPr>
              <a:t>, N.L. (2020) ‘The importance of supervisor emotion recognition for praise and recognition for employees with psychological strain’, Anxiety, stress, and coping, 33(2), pp. 148–164.</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Chartered Institute of Personnel and Development (CIPD). (2021). CIPD Profession Map.</a:t>
            </a:r>
          </a:p>
          <a:p>
            <a:pPr marL="342900" lvl="0" indent="-342900">
              <a:lnSpc>
                <a:spcPct val="150000"/>
              </a:lnSpc>
              <a:buFont typeface="Arial" panose="020B0604020202020204" pitchFamily="34" charset="0"/>
              <a:buChar char="•"/>
              <a:tabLst>
                <a:tab pos="457200" algn="l"/>
              </a:tabLst>
            </a:pPr>
            <a:r>
              <a:rPr lang="en-US" sz="1600" dirty="0">
                <a:effectLst/>
                <a:latin typeface="Arial" panose="020B0604020202020204" pitchFamily="34" charset="0"/>
                <a:ea typeface="Calibri" panose="020F0502020204030204" pitchFamily="34" charset="0"/>
                <a:cs typeface="Arial" panose="020B0604020202020204" pitchFamily="34" charset="0"/>
              </a:rPr>
              <a:t>Lau, C.M. and Martin-</a:t>
            </a:r>
            <a:r>
              <a:rPr lang="en-US" sz="1600" dirty="0" err="1">
                <a:effectLst/>
                <a:latin typeface="Arial" panose="020B0604020202020204" pitchFamily="34" charset="0"/>
                <a:ea typeface="Calibri" panose="020F0502020204030204" pitchFamily="34" charset="0"/>
                <a:cs typeface="Arial" panose="020B0604020202020204" pitchFamily="34" charset="0"/>
              </a:rPr>
              <a:t>Sardesai</a:t>
            </a:r>
            <a:r>
              <a:rPr lang="en-US" sz="1600" dirty="0">
                <a:effectLst/>
                <a:latin typeface="Arial" panose="020B0604020202020204" pitchFamily="34" charset="0"/>
                <a:ea typeface="Calibri" panose="020F0502020204030204" pitchFamily="34" charset="0"/>
                <a:cs typeface="Arial" panose="020B0604020202020204" pitchFamily="34" charset="0"/>
              </a:rPr>
              <a:t>, A.V. (2012) ‘The role of </a:t>
            </a:r>
            <a:r>
              <a:rPr lang="en-US" sz="1600" dirty="0" err="1">
                <a:effectLst/>
                <a:latin typeface="Arial" panose="020B0604020202020204" pitchFamily="34" charset="0"/>
                <a:ea typeface="Calibri" panose="020F0502020204030204" pitchFamily="34" charset="0"/>
                <a:cs typeface="Arial" panose="020B0604020202020204" pitchFamily="34" charset="0"/>
              </a:rPr>
              <a:t>organisational</a:t>
            </a:r>
            <a:r>
              <a:rPr lang="en-US" sz="1600" dirty="0">
                <a:effectLst/>
                <a:latin typeface="Arial" panose="020B0604020202020204" pitchFamily="34" charset="0"/>
                <a:ea typeface="Calibri" panose="020F0502020204030204" pitchFamily="34" charset="0"/>
                <a:cs typeface="Arial" panose="020B0604020202020204" pitchFamily="34" charset="0"/>
              </a:rPr>
              <a:t> concern for workplace fairness in the choice of a performance measurement system’, The British accounting review, 44(3), pp. 157–172.</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Arial" panose="020B0604020202020204" pitchFamily="34" charset="0"/>
              <a:buChar char="•"/>
              <a:tabLst>
                <a:tab pos="457200" algn="l"/>
              </a:tabLst>
            </a:pPr>
            <a:r>
              <a:rPr lang="en-US" sz="1600" dirty="0">
                <a:effectLst/>
                <a:latin typeface="Arial" panose="020B0604020202020204" pitchFamily="34" charset="0"/>
                <a:ea typeface="Calibri" panose="020F0502020204030204" pitchFamily="34" charset="0"/>
                <a:cs typeface="Arial" panose="020B0604020202020204" pitchFamily="34" charset="0"/>
              </a:rPr>
              <a:t>Lewis, P., Thornhill, A. and Saunders, M. (2003) Employee relations: understanding the employment relationship. 1st ed. Harlow: Pearson Education.</a:t>
            </a: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0046495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580</TotalTime>
  <Words>680</Words>
  <Application>Microsoft Office PowerPoint</Application>
  <PresentationFormat>Widescreen</PresentationFormat>
  <Paragraphs>91</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Trebuchet MS</vt:lpstr>
      <vt:lpstr>Berlin</vt:lpstr>
      <vt:lpstr>Managing People LCBB5004</vt:lpstr>
      <vt:lpstr>Table of Contents</vt:lpstr>
      <vt:lpstr>Introduction</vt:lpstr>
      <vt:lpstr>HR Professionals: Overview of duties and responsibilities.</vt:lpstr>
      <vt:lpstr>CIPD Progression map: shared identity, values and standards.</vt:lpstr>
      <vt:lpstr>PowerPoint Presentation</vt:lpstr>
      <vt:lpstr>Employer-Employee Relationships: Overview and classification.</vt:lpstr>
      <vt:lpstr>Employer-Employee Relationship: Factors to consider for a positive mutual relation. </vt:lpstr>
      <vt:lpstr>Conclusions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LCB5004</dc:title>
  <dc:creator>Daniel Catrina</dc:creator>
  <cp:lastModifiedBy>Daniel Catrina</cp:lastModifiedBy>
  <cp:revision>30</cp:revision>
  <dcterms:created xsi:type="dcterms:W3CDTF">2023-03-10T08:09:16Z</dcterms:created>
  <dcterms:modified xsi:type="dcterms:W3CDTF">2023-03-11T18:01:23Z</dcterms:modified>
</cp:coreProperties>
</file>