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24"/>
  </p:notes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3" r:id="rId11"/>
    <p:sldId id="284" r:id="rId12"/>
    <p:sldId id="281" r:id="rId13"/>
    <p:sldId id="282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7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7777"/>
    <a:srgbClr val="FF7979"/>
    <a:srgbClr val="FF5050"/>
    <a:srgbClr val="FF66FF"/>
    <a:srgbClr val="009900"/>
    <a:srgbClr val="3A763B"/>
    <a:srgbClr val="E78041"/>
    <a:srgbClr val="C69696"/>
    <a:srgbClr val="1C00EE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7/13/2012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Data Warehousing – Lecture 11</a:t>
            </a:r>
          </a:p>
          <a:p>
            <a:r>
              <a:rPr lang="en-GB" dirty="0" smtClean="0"/>
              <a:t> Introduction to Data Visualisation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r>
              <a:rPr lang="en-GB" dirty="0" smtClean="0"/>
              <a:t>Vision is the means by which most humans gather the most information about their world</a:t>
            </a:r>
          </a:p>
          <a:p>
            <a:r>
              <a:rPr lang="en-GB" dirty="0" smtClean="0"/>
              <a:t>As designers of information systems we must design things that allow users to identify information visually quickly and accurately</a:t>
            </a:r>
          </a:p>
          <a:p>
            <a:r>
              <a:rPr lang="en-GB" dirty="0" smtClean="0"/>
              <a:t>To do this, we need to know how human vision works</a:t>
            </a:r>
          </a:p>
          <a:p>
            <a:endParaRPr lang="en-GB" dirty="0" smtClean="0"/>
          </a:p>
          <a:p>
            <a:r>
              <a:rPr lang="en-GB" b="1" dirty="0" smtClean="0">
                <a:ea typeface="Times New Roman"/>
                <a:cs typeface="Times New Roman"/>
              </a:rPr>
              <a:t>Information Dashboard Design</a:t>
            </a:r>
          </a:p>
          <a:p>
            <a:pPr>
              <a:buNone/>
            </a:pPr>
            <a:r>
              <a:rPr lang="en-GB" dirty="0" smtClean="0">
                <a:ea typeface="Times New Roman"/>
                <a:cs typeface="Times New Roman"/>
              </a:rPr>
              <a:t>	Few, S</a:t>
            </a:r>
          </a:p>
          <a:p>
            <a:pPr>
              <a:buNone/>
            </a:pPr>
            <a:r>
              <a:rPr lang="en-GB" dirty="0" smtClean="0">
                <a:ea typeface="Times New Roman"/>
                <a:cs typeface="Times New Roman"/>
              </a:rPr>
              <a:t>	O’Reilly, 2006</a:t>
            </a:r>
          </a:p>
          <a:p>
            <a:pPr>
              <a:buNone/>
            </a:pPr>
            <a:r>
              <a:rPr lang="en-GB" dirty="0" smtClean="0">
                <a:ea typeface="Times New Roman"/>
                <a:cs typeface="Times New Roman"/>
              </a:rPr>
              <a:t>	ISBN: 978-0-596-10016-2</a:t>
            </a:r>
          </a:p>
          <a:p>
            <a:pPr algn="r">
              <a:buNone/>
            </a:pPr>
            <a:r>
              <a:rPr lang="en-GB" sz="1800" dirty="0" smtClean="0">
                <a:ea typeface="Times New Roman"/>
                <a:cs typeface="Times New Roman"/>
              </a:rPr>
              <a:t>	</a:t>
            </a:r>
          </a:p>
          <a:p>
            <a:pPr algn="r">
              <a:buNone/>
            </a:pPr>
            <a:endParaRPr lang="en-GB" sz="1800" dirty="0" smtClean="0">
              <a:ea typeface="Times New Roman"/>
              <a:cs typeface="Times New Roman"/>
            </a:endParaRPr>
          </a:p>
          <a:p>
            <a:pPr algn="r">
              <a:buNone/>
            </a:pPr>
            <a:r>
              <a:rPr lang="en-GB" sz="1400" dirty="0" smtClean="0">
                <a:ea typeface="Times New Roman"/>
                <a:cs typeface="Times New Roman"/>
              </a:rPr>
              <a:t>(Google it. </a:t>
            </a:r>
            <a:r>
              <a:rPr lang="en-GB" sz="1400" dirty="0" smtClean="0">
                <a:ea typeface="Times New Roman"/>
                <a:cs typeface="Times New Roman"/>
                <a:sym typeface="Wingdings" pitchFamily="2" charset="2"/>
              </a:rPr>
              <a:t>)</a:t>
            </a:r>
            <a:endParaRPr lang="en-GB" sz="1800" dirty="0" smtClean="0">
              <a:ea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limits of short-term memory</a:t>
            </a:r>
          </a:p>
          <a:p>
            <a:r>
              <a:rPr lang="en-GB" dirty="0" smtClean="0"/>
              <a:t>Visually encoding data for rapid perception</a:t>
            </a:r>
          </a:p>
          <a:p>
            <a:pPr lvl="1"/>
            <a:r>
              <a:rPr lang="en-GB" dirty="0" smtClean="0"/>
              <a:t>Colour</a:t>
            </a:r>
          </a:p>
          <a:p>
            <a:pPr lvl="1"/>
            <a:r>
              <a:rPr lang="en-GB" dirty="0" smtClean="0"/>
              <a:t>Position</a:t>
            </a:r>
          </a:p>
          <a:p>
            <a:pPr lvl="1"/>
            <a:r>
              <a:rPr lang="en-GB" dirty="0" smtClean="0"/>
              <a:t>Form</a:t>
            </a:r>
          </a:p>
          <a:p>
            <a:pPr lvl="1"/>
            <a:r>
              <a:rPr lang="en-GB" dirty="0" smtClean="0"/>
              <a:t>Motion</a:t>
            </a:r>
          </a:p>
          <a:p>
            <a:r>
              <a:rPr lang="en-GB" dirty="0" smtClean="0"/>
              <a:t>Gestalt principles of visual perception</a:t>
            </a:r>
          </a:p>
          <a:p>
            <a:pPr lvl="1"/>
            <a:r>
              <a:rPr lang="en-GB" dirty="0" smtClean="0"/>
              <a:t>Proximity</a:t>
            </a:r>
          </a:p>
          <a:p>
            <a:pPr lvl="1"/>
            <a:r>
              <a:rPr lang="en-GB" dirty="0" smtClean="0"/>
              <a:t>Closure</a:t>
            </a:r>
          </a:p>
          <a:p>
            <a:pPr lvl="1"/>
            <a:r>
              <a:rPr lang="en-GB" dirty="0" smtClean="0"/>
              <a:t>Similarity</a:t>
            </a:r>
          </a:p>
          <a:p>
            <a:pPr lvl="1"/>
            <a:r>
              <a:rPr lang="en-GB" dirty="0" smtClean="0"/>
              <a:t>Continuity</a:t>
            </a:r>
          </a:p>
          <a:p>
            <a:pPr lvl="1"/>
            <a:r>
              <a:rPr lang="en-GB" dirty="0" smtClean="0"/>
              <a:t>Enclosure</a:t>
            </a:r>
          </a:p>
          <a:p>
            <a:pPr lvl="1"/>
            <a:r>
              <a:rPr lang="en-GB" dirty="0" smtClean="0"/>
              <a:t>Connection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Short-term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memory comes in 3 types</a:t>
            </a:r>
          </a:p>
          <a:p>
            <a:pPr lvl="1"/>
            <a:r>
              <a:rPr lang="en-GB" dirty="0" smtClean="0"/>
              <a:t>Iconic memory (a.k.a. the visual sensory register)</a:t>
            </a:r>
          </a:p>
          <a:p>
            <a:pPr lvl="1"/>
            <a:r>
              <a:rPr lang="en-GB" dirty="0" smtClean="0"/>
              <a:t>Short-term memory (a.k.a. working memory)</a:t>
            </a:r>
          </a:p>
          <a:p>
            <a:pPr lvl="1"/>
            <a:r>
              <a:rPr lang="en-GB" dirty="0" smtClean="0"/>
              <a:t>Long-term memory</a:t>
            </a:r>
          </a:p>
          <a:p>
            <a:r>
              <a:rPr lang="en-GB" dirty="0" smtClean="0"/>
              <a:t>When we see an object the information goes into iconic memory (like an I/O buffer) where it is soon forgotten</a:t>
            </a:r>
          </a:p>
          <a:p>
            <a:r>
              <a:rPr lang="en-GB" dirty="0" smtClean="0"/>
              <a:t>If we focus on it, it goes into short-term memory (like RAM) where it can be consciously processed</a:t>
            </a:r>
          </a:p>
          <a:p>
            <a:r>
              <a:rPr lang="en-GB" dirty="0" smtClean="0"/>
              <a:t>If we repeat it enough it eventually goes into long-term memory (like a hard disc) where it is remembered</a:t>
            </a:r>
          </a:p>
          <a:p>
            <a:r>
              <a:rPr lang="en-GB" dirty="0" smtClean="0"/>
              <a:t>When designing a display we need to make it memorable enough that the viewer will focus upon the important bits long enough to be able to process them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Short-term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Memorise the following numbers: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smtClean="0"/>
              <a:t>       6   </a:t>
            </a:r>
            <a:r>
              <a:rPr lang="en-GB" dirty="0" smtClean="0"/>
              <a:t>2   4   5   8   2   7   4   8   0   9   7   3   6   4   8   2   </a:t>
            </a:r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  <p:bldP spid="3" grpId="2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Short-term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Short-term memory has a limited capacity</a:t>
            </a:r>
          </a:p>
          <a:p>
            <a:pPr lvl="1"/>
            <a:r>
              <a:rPr lang="en-GB" dirty="0" smtClean="0"/>
              <a:t>7 ± 2 items</a:t>
            </a:r>
          </a:p>
          <a:p>
            <a:r>
              <a:rPr lang="en-GB" dirty="0" smtClean="0"/>
              <a:t>Once it is full, adding a new item requires removing something that’s already in there (a.k.a. ‘forgetting’)</a:t>
            </a:r>
          </a:p>
          <a:p>
            <a:r>
              <a:rPr lang="en-GB" dirty="0" smtClean="0"/>
              <a:t>We can increase the number of things remembered by ‘chunking’</a:t>
            </a:r>
          </a:p>
          <a:p>
            <a:pPr lvl="1"/>
            <a:r>
              <a:rPr lang="en-GB" dirty="0" smtClean="0"/>
              <a:t>Individual numbers on a display are stored as individual chunks</a:t>
            </a:r>
          </a:p>
          <a:p>
            <a:pPr lvl="1"/>
            <a:r>
              <a:rPr lang="en-GB" dirty="0" smtClean="0"/>
              <a:t>Well-designed graphical patterns, such as lines on a graph, can represent a lot of information within a single chunk</a:t>
            </a:r>
          </a:p>
          <a:p>
            <a:r>
              <a:rPr lang="en-GB" dirty="0" smtClean="0"/>
              <a:t>If a display is designed in such a way that it supports good chunking then a lot of information can be displayed so that it can be understood at a single glance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Visually encoding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many 5s are in this list?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00034" y="2071678"/>
            <a:ext cx="8186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9845622482068049301039712004363987142658200414778933</a:t>
            </a:r>
          </a:p>
          <a:p>
            <a:r>
              <a:rPr lang="en-GB" sz="2400" dirty="0" smtClean="0"/>
              <a:t>1472330410498761321657721778993217863217982042147935</a:t>
            </a:r>
          </a:p>
          <a:p>
            <a:r>
              <a:rPr lang="en-GB" sz="2400" dirty="0" smtClean="0"/>
              <a:t>0148963771267804698832469897746201400893420735300497</a:t>
            </a:r>
          </a:p>
          <a:p>
            <a:r>
              <a:rPr lang="en-GB" sz="2400" dirty="0" smtClean="0"/>
              <a:t>8826737712709632488321476046984123997326021472688954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Visually encoding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And how many are in this list?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00034" y="2071678"/>
            <a:ext cx="8186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984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6224820680493010397120043639871426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8200414778933</a:t>
            </a:r>
          </a:p>
          <a:p>
            <a:r>
              <a:rPr lang="en-GB" sz="2400" dirty="0" smtClean="0"/>
              <a:t>14723304104987613216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772177899321786321798204214793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</a:p>
          <a:p>
            <a:r>
              <a:rPr lang="en-GB" sz="2400" dirty="0" smtClean="0"/>
              <a:t>014896377126780469883246989774620140089342073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300497</a:t>
            </a:r>
          </a:p>
          <a:p>
            <a:r>
              <a:rPr lang="en-GB" sz="2400" dirty="0" smtClean="0"/>
              <a:t>88267377127096324883214760469841239973260214726889</a:t>
            </a:r>
            <a:r>
              <a:rPr lang="en-GB" sz="2400" b="1" dirty="0" smtClean="0">
                <a:solidFill>
                  <a:schemeClr val="accent1"/>
                </a:solidFill>
              </a:rPr>
              <a:t>5</a:t>
            </a:r>
            <a:r>
              <a:rPr lang="en-GB" sz="2400" dirty="0" smtClean="0"/>
              <a:t>4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Encoding through colour or 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basic ways to make an item stand out by using colour</a:t>
            </a:r>
          </a:p>
          <a:p>
            <a:pPr lvl="1"/>
            <a:r>
              <a:rPr lang="en-GB" dirty="0" smtClean="0"/>
              <a:t>Hue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Intensity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You can also differentiate through a change in position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857488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214678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643306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4071934" y="2285992"/>
            <a:ext cx="214314" cy="214314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500562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4929190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357818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786446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215074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6643702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7072330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2857488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3214678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3643306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4071934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4500562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4929190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357818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5786446" y="3071810"/>
            <a:ext cx="214314" cy="214314"/>
          </a:xfrm>
          <a:prstGeom prst="ellipse">
            <a:avLst/>
          </a:prstGeom>
          <a:solidFill>
            <a:schemeClr val="tx1">
              <a:alpha val="3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6215074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6643702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072330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2857488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3214678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3643306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4071934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4500562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4929190" y="457200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5357818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5786446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6215074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/>
          <p:cNvSpPr/>
          <p:nvPr/>
        </p:nvSpPr>
        <p:spPr>
          <a:xfrm>
            <a:off x="6643702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/>
          <p:cNvSpPr/>
          <p:nvPr/>
        </p:nvSpPr>
        <p:spPr>
          <a:xfrm>
            <a:off x="7072330" y="471488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colour for design and emphasis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1357322"/>
          </a:xfrm>
        </p:spPr>
        <p:txBody>
          <a:bodyPr/>
          <a:lstStyle/>
          <a:p>
            <a:r>
              <a:rPr lang="en-GB" dirty="0" smtClean="0"/>
              <a:t>Colour is often </a:t>
            </a:r>
            <a:r>
              <a:rPr lang="en-GB" dirty="0" err="1" smtClean="0"/>
              <a:t>mis</a:t>
            </a:r>
            <a:r>
              <a:rPr lang="en-GB" dirty="0" smtClean="0"/>
              <a:t>-used to grab the user’s attention</a:t>
            </a:r>
          </a:p>
          <a:p>
            <a:r>
              <a:rPr lang="en-GB" dirty="0" smtClean="0"/>
              <a:t>Use natural soft colours for the main design and use a related strong colour for emphasis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714480" y="2571744"/>
            <a:ext cx="2428892" cy="64294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714480" y="3286124"/>
            <a:ext cx="2428892" cy="642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714480" y="5429264"/>
            <a:ext cx="2428892" cy="6429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714480" y="4000504"/>
            <a:ext cx="2428892" cy="642942"/>
          </a:xfrm>
          <a:prstGeom prst="rect">
            <a:avLst/>
          </a:prstGeom>
          <a:solidFill>
            <a:srgbClr val="C6969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714480" y="4714884"/>
            <a:ext cx="2428892" cy="64294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786314" y="2571744"/>
            <a:ext cx="2428892" cy="642942"/>
          </a:xfrm>
          <a:prstGeom prst="rect">
            <a:avLst/>
          </a:prstGeom>
          <a:solidFill>
            <a:srgbClr val="E780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4786314" y="3286124"/>
            <a:ext cx="2428892" cy="642942"/>
          </a:xfrm>
          <a:prstGeom prst="rect">
            <a:avLst/>
          </a:prstGeom>
          <a:solidFill>
            <a:srgbClr val="00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786314" y="5429264"/>
            <a:ext cx="2428892" cy="642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786314" y="4000504"/>
            <a:ext cx="2428892" cy="64294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786314" y="4714884"/>
            <a:ext cx="2428892" cy="642942"/>
          </a:xfrm>
          <a:prstGeom prst="rect">
            <a:avLst/>
          </a:prstGeom>
          <a:solidFill>
            <a:srgbClr val="1C00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colour for design and emphasis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a colour appears depends on the colours around it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857364"/>
            <a:ext cx="45720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Box 11"/>
          <p:cNvSpPr txBox="1"/>
          <p:nvPr/>
        </p:nvSpPr>
        <p:spPr>
          <a:xfrm>
            <a:off x="1785918" y="4786322"/>
            <a:ext cx="2714644" cy="1200329"/>
          </a:xfrm>
          <a:prstGeom prst="rect">
            <a:avLst/>
          </a:prstGeom>
          <a:solidFill>
            <a:srgbClr val="FF7979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Text</a:t>
            </a:r>
            <a:endParaRPr lang="en-GB" sz="7200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00562" y="4786322"/>
            <a:ext cx="2714644" cy="120032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Text</a:t>
            </a:r>
            <a:endParaRPr lang="en-GB" sz="7200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Encoding through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lots of ways of encoding through form</a:t>
            </a:r>
          </a:p>
          <a:p>
            <a:pPr lvl="1"/>
            <a:r>
              <a:rPr lang="en-GB" dirty="0" smtClean="0"/>
              <a:t>Orientation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Line length (also good for quantitative data)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Line width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Added marks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Enclosure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>
            <a:off x="3001158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>
            <a:off x="3429786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2700000">
            <a:off x="3858414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rot="5400000">
            <a:off x="4287042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5400000">
            <a:off x="4715670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5144298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rot="5400000">
            <a:off x="6858810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>
            <a:off x="6430182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5572926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5400000">
            <a:off x="6001554" y="192800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rot="5400000">
            <a:off x="3001158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3429786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5400000">
            <a:off x="3858414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5400000">
            <a:off x="4287042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5400000">
            <a:off x="4715670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rot="5400000">
            <a:off x="5144298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rot="5400000">
            <a:off x="6858810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rot="5400000">
            <a:off x="6430182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5400000">
            <a:off x="5714744" y="3142719"/>
            <a:ext cx="285752" cy="105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rot="5400000">
            <a:off x="6001554" y="314245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rot="5400000">
            <a:off x="3001158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rot="5400000">
            <a:off x="3429786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rot="5400000">
            <a:off x="3858414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rot="5400000">
            <a:off x="4287042" y="4071148"/>
            <a:ext cx="571504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rot="5400000">
            <a:off x="4715670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rot="5400000">
            <a:off x="5144298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rot="5400000">
            <a:off x="6858810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rot="5400000">
            <a:off x="6430182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rot="5400000">
            <a:off x="5572926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rot="5400000">
            <a:off x="6001554" y="4071148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rot="5400000">
            <a:off x="3001158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5400000">
            <a:off x="3429786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>
            <a:off x="3858414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rot="5400000">
            <a:off x="4287042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rot="5400000">
            <a:off x="4715670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rot="5400000">
            <a:off x="5144298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5400000">
            <a:off x="6858810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rot="5400000">
            <a:off x="6430182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5572926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 rot="5400000">
            <a:off x="6001554" y="5071280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rot="5400000">
            <a:off x="3001158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 rot="5400000">
            <a:off x="3429786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 rot="5400000">
            <a:off x="3858414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rot="5400000">
            <a:off x="4287042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 rot="5400000">
            <a:off x="4715670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/>
          <p:nvPr/>
        </p:nvCxnSpPr>
        <p:spPr>
          <a:xfrm rot="5400000">
            <a:off x="5144298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6858810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6430182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 rot="5400000">
            <a:off x="5572926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rot="5400000">
            <a:off x="6001554" y="5999974"/>
            <a:ext cx="571504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5786446" y="5143512"/>
            <a:ext cx="142876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/>
          <p:cNvSpPr/>
          <p:nvPr/>
        </p:nvSpPr>
        <p:spPr>
          <a:xfrm>
            <a:off x="6643702" y="5643578"/>
            <a:ext cx="142876" cy="714380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Encoding through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lots of ways of encoding through form</a:t>
            </a:r>
          </a:p>
          <a:p>
            <a:pPr lvl="1"/>
            <a:r>
              <a:rPr lang="en-GB" dirty="0" smtClean="0"/>
              <a:t>Size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Shape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Motion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Flicker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58" name="Oval 57"/>
          <p:cNvSpPr/>
          <p:nvPr/>
        </p:nvSpPr>
        <p:spPr>
          <a:xfrm>
            <a:off x="2857488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/>
          <p:cNvSpPr/>
          <p:nvPr/>
        </p:nvSpPr>
        <p:spPr>
          <a:xfrm>
            <a:off x="3214678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/>
          <p:cNvSpPr/>
          <p:nvPr/>
        </p:nvSpPr>
        <p:spPr>
          <a:xfrm>
            <a:off x="3643306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/>
          <p:cNvSpPr/>
          <p:nvPr/>
        </p:nvSpPr>
        <p:spPr>
          <a:xfrm>
            <a:off x="4000496" y="1857364"/>
            <a:ext cx="357190" cy="35719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/>
          <p:cNvSpPr/>
          <p:nvPr/>
        </p:nvSpPr>
        <p:spPr>
          <a:xfrm>
            <a:off x="4500562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/>
          <p:cNvSpPr/>
          <p:nvPr/>
        </p:nvSpPr>
        <p:spPr>
          <a:xfrm>
            <a:off x="4929190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/>
          <p:cNvSpPr/>
          <p:nvPr/>
        </p:nvSpPr>
        <p:spPr>
          <a:xfrm>
            <a:off x="5357818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/>
          <p:cNvSpPr/>
          <p:nvPr/>
        </p:nvSpPr>
        <p:spPr>
          <a:xfrm>
            <a:off x="5786446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/>
          <p:cNvSpPr/>
          <p:nvPr/>
        </p:nvSpPr>
        <p:spPr>
          <a:xfrm>
            <a:off x="6215074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/>
          <p:cNvSpPr/>
          <p:nvPr/>
        </p:nvSpPr>
        <p:spPr>
          <a:xfrm>
            <a:off x="6643702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/>
          <p:cNvSpPr/>
          <p:nvPr/>
        </p:nvSpPr>
        <p:spPr>
          <a:xfrm>
            <a:off x="7072330" y="192880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/>
          <p:cNvSpPr/>
          <p:nvPr/>
        </p:nvSpPr>
        <p:spPr>
          <a:xfrm>
            <a:off x="2857488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/>
          <p:cNvSpPr/>
          <p:nvPr/>
        </p:nvSpPr>
        <p:spPr>
          <a:xfrm>
            <a:off x="3214678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/>
          <p:cNvSpPr/>
          <p:nvPr/>
        </p:nvSpPr>
        <p:spPr>
          <a:xfrm>
            <a:off x="3643306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/>
          <p:cNvSpPr/>
          <p:nvPr/>
        </p:nvSpPr>
        <p:spPr>
          <a:xfrm>
            <a:off x="4500562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/>
          <p:cNvSpPr/>
          <p:nvPr/>
        </p:nvSpPr>
        <p:spPr>
          <a:xfrm>
            <a:off x="4929190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Oval 76"/>
          <p:cNvSpPr/>
          <p:nvPr/>
        </p:nvSpPr>
        <p:spPr>
          <a:xfrm>
            <a:off x="5357818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Oval 77"/>
          <p:cNvSpPr/>
          <p:nvPr/>
        </p:nvSpPr>
        <p:spPr>
          <a:xfrm>
            <a:off x="4071934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Oval 78"/>
          <p:cNvSpPr/>
          <p:nvPr/>
        </p:nvSpPr>
        <p:spPr>
          <a:xfrm>
            <a:off x="6215074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Oval 79"/>
          <p:cNvSpPr/>
          <p:nvPr/>
        </p:nvSpPr>
        <p:spPr>
          <a:xfrm>
            <a:off x="6643702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Oval 80"/>
          <p:cNvSpPr/>
          <p:nvPr/>
        </p:nvSpPr>
        <p:spPr>
          <a:xfrm>
            <a:off x="7072330" y="292893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Oval 81"/>
          <p:cNvSpPr/>
          <p:nvPr/>
        </p:nvSpPr>
        <p:spPr>
          <a:xfrm>
            <a:off x="2857488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Oval 82"/>
          <p:cNvSpPr/>
          <p:nvPr/>
        </p:nvSpPr>
        <p:spPr>
          <a:xfrm>
            <a:off x="3214678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Oval 83"/>
          <p:cNvSpPr/>
          <p:nvPr/>
        </p:nvSpPr>
        <p:spPr>
          <a:xfrm>
            <a:off x="3643306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Oval 84"/>
          <p:cNvSpPr/>
          <p:nvPr/>
        </p:nvSpPr>
        <p:spPr>
          <a:xfrm>
            <a:off x="4071934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Oval 86"/>
          <p:cNvSpPr/>
          <p:nvPr/>
        </p:nvSpPr>
        <p:spPr>
          <a:xfrm>
            <a:off x="4929190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/>
          <p:cNvSpPr/>
          <p:nvPr/>
        </p:nvSpPr>
        <p:spPr>
          <a:xfrm>
            <a:off x="5357818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/>
          <p:cNvSpPr/>
          <p:nvPr/>
        </p:nvSpPr>
        <p:spPr>
          <a:xfrm>
            <a:off x="5786446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/>
          <p:cNvSpPr/>
          <p:nvPr/>
        </p:nvSpPr>
        <p:spPr>
          <a:xfrm>
            <a:off x="6215074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/>
          <p:cNvSpPr/>
          <p:nvPr/>
        </p:nvSpPr>
        <p:spPr>
          <a:xfrm>
            <a:off x="6643702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/>
          <p:cNvSpPr/>
          <p:nvPr/>
        </p:nvSpPr>
        <p:spPr>
          <a:xfrm>
            <a:off x="7072330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Rectangle 92"/>
          <p:cNvSpPr/>
          <p:nvPr/>
        </p:nvSpPr>
        <p:spPr>
          <a:xfrm>
            <a:off x="5786446" y="2928934"/>
            <a:ext cx="214314" cy="21431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/>
          <p:cNvSpPr/>
          <p:nvPr/>
        </p:nvSpPr>
        <p:spPr>
          <a:xfrm>
            <a:off x="4500562" y="385762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/>
          <p:cNvSpPr/>
          <p:nvPr/>
        </p:nvSpPr>
        <p:spPr>
          <a:xfrm>
            <a:off x="2857488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Oval 95"/>
          <p:cNvSpPr/>
          <p:nvPr/>
        </p:nvSpPr>
        <p:spPr>
          <a:xfrm>
            <a:off x="3214678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Oval 96"/>
          <p:cNvSpPr/>
          <p:nvPr/>
        </p:nvSpPr>
        <p:spPr>
          <a:xfrm>
            <a:off x="3643306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Oval 97"/>
          <p:cNvSpPr/>
          <p:nvPr/>
        </p:nvSpPr>
        <p:spPr>
          <a:xfrm>
            <a:off x="4500562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Oval 98"/>
          <p:cNvSpPr/>
          <p:nvPr/>
        </p:nvSpPr>
        <p:spPr>
          <a:xfrm>
            <a:off x="4929190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Oval 99"/>
          <p:cNvSpPr/>
          <p:nvPr/>
        </p:nvSpPr>
        <p:spPr>
          <a:xfrm>
            <a:off x="5357818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Oval 100"/>
          <p:cNvSpPr/>
          <p:nvPr/>
        </p:nvSpPr>
        <p:spPr>
          <a:xfrm>
            <a:off x="4071934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Oval 101"/>
          <p:cNvSpPr/>
          <p:nvPr/>
        </p:nvSpPr>
        <p:spPr>
          <a:xfrm>
            <a:off x="6215074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Oval 102"/>
          <p:cNvSpPr/>
          <p:nvPr/>
        </p:nvSpPr>
        <p:spPr>
          <a:xfrm>
            <a:off x="6643702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Oval 103"/>
          <p:cNvSpPr/>
          <p:nvPr/>
        </p:nvSpPr>
        <p:spPr>
          <a:xfrm>
            <a:off x="7072330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6" name="Oval 105"/>
          <p:cNvSpPr/>
          <p:nvPr/>
        </p:nvSpPr>
        <p:spPr>
          <a:xfrm>
            <a:off x="5786446" y="485776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2546 C 0.00972 -0.02546 0.01788 -0.01412 0.01788 0.00069 C 0.01788 0.01481 0.00972 0.02708 5.55556E-7 0.02708 C -0.00972 0.02708 -0.01754 0.01481 -0.01754 0.00069 C -0.01754 -0.01412 -0.00972 -0.02546 5.55556E-7 -0.02546 Z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5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" grpId="0" animBg="1"/>
      <p:bldP spid="102" grpId="0" animBg="1"/>
      <p:bldP spid="102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Gestalt principles of visual perception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Gestalt </a:t>
            </a:r>
            <a:r>
              <a:rPr lang="en-GB" dirty="0" smtClean="0"/>
              <a:t>is a German terms that means ‘pattern’</a:t>
            </a:r>
          </a:p>
          <a:p>
            <a:r>
              <a:rPr lang="en-GB" dirty="0" smtClean="0"/>
              <a:t>The human brain likes to see patterns and so groups things together</a:t>
            </a:r>
          </a:p>
          <a:p>
            <a:r>
              <a:rPr lang="en-GB" dirty="0" smtClean="0"/>
              <a:t>This can be used to tie data together, separate data or make some data stand out from the rest</a:t>
            </a:r>
          </a:p>
          <a:p>
            <a:r>
              <a:rPr lang="en-GB" dirty="0" smtClean="0"/>
              <a:t>We will look at 6 basic principles</a:t>
            </a:r>
          </a:p>
          <a:p>
            <a:pPr lvl="1"/>
            <a:r>
              <a:rPr lang="en-GB" dirty="0" smtClean="0"/>
              <a:t>Proximity</a:t>
            </a:r>
          </a:p>
          <a:p>
            <a:pPr lvl="1"/>
            <a:r>
              <a:rPr lang="en-GB" dirty="0" smtClean="0"/>
              <a:t>Closure</a:t>
            </a:r>
          </a:p>
          <a:p>
            <a:pPr lvl="1"/>
            <a:r>
              <a:rPr lang="en-GB" dirty="0" smtClean="0"/>
              <a:t>Similarity</a:t>
            </a:r>
          </a:p>
          <a:p>
            <a:pPr lvl="1"/>
            <a:r>
              <a:rPr lang="en-GB" dirty="0" smtClean="0"/>
              <a:t>Continuity</a:t>
            </a:r>
          </a:p>
          <a:p>
            <a:pPr lvl="1"/>
            <a:r>
              <a:rPr lang="en-GB" dirty="0" smtClean="0"/>
              <a:t>Enclosure</a:t>
            </a:r>
          </a:p>
          <a:p>
            <a:pPr lvl="1"/>
            <a:r>
              <a:rPr lang="en-GB" dirty="0" smtClean="0"/>
              <a:t>Connection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Proximity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10 dots or 3 groups?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Rows or columns?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214678" y="206215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367078" y="221455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428992" y="199071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571868" y="21335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572000" y="170496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4500562" y="191927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4643438" y="18478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572132" y="220503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5715008" y="206215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5715008" y="18478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4000496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3428992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2857488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2285984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1714480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1142976" y="357187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4000496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3428992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2857488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2285984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1714480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1142976" y="385762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4000496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3428992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2857488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2285984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1714480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1142976" y="414338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4000496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3428992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2857488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/>
          <p:cNvSpPr/>
          <p:nvPr/>
        </p:nvSpPr>
        <p:spPr>
          <a:xfrm>
            <a:off x="2285984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/>
          <p:cNvSpPr/>
          <p:nvPr/>
        </p:nvSpPr>
        <p:spPr>
          <a:xfrm>
            <a:off x="1714480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1142976" y="442913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/>
          <p:cNvSpPr/>
          <p:nvPr/>
        </p:nvSpPr>
        <p:spPr>
          <a:xfrm>
            <a:off x="4000496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/>
        </p:nvSpPr>
        <p:spPr>
          <a:xfrm>
            <a:off x="3428992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/>
          <p:cNvSpPr/>
          <p:nvPr/>
        </p:nvSpPr>
        <p:spPr>
          <a:xfrm>
            <a:off x="2857488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/>
          <p:cNvSpPr/>
          <p:nvPr/>
        </p:nvSpPr>
        <p:spPr>
          <a:xfrm>
            <a:off x="2285984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/>
          <p:cNvSpPr/>
          <p:nvPr/>
        </p:nvSpPr>
        <p:spPr>
          <a:xfrm>
            <a:off x="1714480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1142976" y="471488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/>
          <p:nvPr/>
        </p:nvSpPr>
        <p:spPr>
          <a:xfrm>
            <a:off x="4000496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/>
        </p:nvSpPr>
        <p:spPr>
          <a:xfrm>
            <a:off x="3428992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/>
          <p:cNvSpPr/>
          <p:nvPr/>
        </p:nvSpPr>
        <p:spPr>
          <a:xfrm>
            <a:off x="2857488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/>
          <p:cNvSpPr/>
          <p:nvPr/>
        </p:nvSpPr>
        <p:spPr>
          <a:xfrm>
            <a:off x="2285984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/>
          <p:cNvSpPr/>
          <p:nvPr/>
        </p:nvSpPr>
        <p:spPr>
          <a:xfrm>
            <a:off x="1714480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/>
          <p:cNvSpPr/>
          <p:nvPr/>
        </p:nvSpPr>
        <p:spPr>
          <a:xfrm>
            <a:off x="1142976" y="500063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/>
          <p:cNvSpPr/>
          <p:nvPr/>
        </p:nvSpPr>
        <p:spPr>
          <a:xfrm>
            <a:off x="4000496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/>
          <p:cNvSpPr/>
          <p:nvPr/>
        </p:nvSpPr>
        <p:spPr>
          <a:xfrm>
            <a:off x="3428992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/>
          <p:cNvSpPr/>
          <p:nvPr/>
        </p:nvSpPr>
        <p:spPr>
          <a:xfrm>
            <a:off x="2857488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/>
          <p:cNvSpPr/>
          <p:nvPr/>
        </p:nvSpPr>
        <p:spPr>
          <a:xfrm>
            <a:off x="2285984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/>
          <p:cNvSpPr/>
          <p:nvPr/>
        </p:nvSpPr>
        <p:spPr>
          <a:xfrm>
            <a:off x="1714480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/>
          <p:cNvSpPr/>
          <p:nvPr/>
        </p:nvSpPr>
        <p:spPr>
          <a:xfrm>
            <a:off x="1142976" y="528638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/>
          <p:cNvSpPr/>
          <p:nvPr/>
        </p:nvSpPr>
        <p:spPr>
          <a:xfrm>
            <a:off x="7786710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/>
          <p:cNvSpPr/>
          <p:nvPr/>
        </p:nvSpPr>
        <p:spPr>
          <a:xfrm>
            <a:off x="7286644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/>
          <p:cNvSpPr/>
          <p:nvPr/>
        </p:nvSpPr>
        <p:spPr>
          <a:xfrm>
            <a:off x="6786578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/>
          <p:cNvSpPr/>
          <p:nvPr/>
        </p:nvSpPr>
        <p:spPr>
          <a:xfrm>
            <a:off x="6286512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/>
          <p:cNvSpPr/>
          <p:nvPr/>
        </p:nvSpPr>
        <p:spPr>
          <a:xfrm>
            <a:off x="5786446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/>
          <p:cNvSpPr/>
          <p:nvPr/>
        </p:nvSpPr>
        <p:spPr>
          <a:xfrm>
            <a:off x="5286380" y="3500438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/>
          <p:cNvSpPr/>
          <p:nvPr/>
        </p:nvSpPr>
        <p:spPr>
          <a:xfrm>
            <a:off x="7786710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/>
          <p:cNvSpPr/>
          <p:nvPr/>
        </p:nvSpPr>
        <p:spPr>
          <a:xfrm>
            <a:off x="7286644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/>
          <p:cNvSpPr/>
          <p:nvPr/>
        </p:nvSpPr>
        <p:spPr>
          <a:xfrm>
            <a:off x="6786578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Oval 66"/>
          <p:cNvSpPr/>
          <p:nvPr/>
        </p:nvSpPr>
        <p:spPr>
          <a:xfrm>
            <a:off x="6286512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/>
          <p:cNvSpPr/>
          <p:nvPr/>
        </p:nvSpPr>
        <p:spPr>
          <a:xfrm>
            <a:off x="5786446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/>
          <p:cNvSpPr/>
          <p:nvPr/>
        </p:nvSpPr>
        <p:spPr>
          <a:xfrm>
            <a:off x="5286380" y="4286256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/>
          <p:cNvSpPr/>
          <p:nvPr/>
        </p:nvSpPr>
        <p:spPr>
          <a:xfrm>
            <a:off x="7786710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/>
          <p:cNvSpPr/>
          <p:nvPr/>
        </p:nvSpPr>
        <p:spPr>
          <a:xfrm>
            <a:off x="7286644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/>
          <p:cNvSpPr/>
          <p:nvPr/>
        </p:nvSpPr>
        <p:spPr>
          <a:xfrm>
            <a:off x="6786578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/>
          <p:cNvSpPr/>
          <p:nvPr/>
        </p:nvSpPr>
        <p:spPr>
          <a:xfrm>
            <a:off x="6286512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Oval 73"/>
          <p:cNvSpPr/>
          <p:nvPr/>
        </p:nvSpPr>
        <p:spPr>
          <a:xfrm>
            <a:off x="5786446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/>
          <p:cNvSpPr/>
          <p:nvPr/>
        </p:nvSpPr>
        <p:spPr>
          <a:xfrm>
            <a:off x="5286380" y="5072074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/>
          <p:cNvSpPr/>
          <p:nvPr/>
        </p:nvSpPr>
        <p:spPr>
          <a:xfrm>
            <a:off x="7786710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Oval 76"/>
          <p:cNvSpPr/>
          <p:nvPr/>
        </p:nvSpPr>
        <p:spPr>
          <a:xfrm>
            <a:off x="7286644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Oval 77"/>
          <p:cNvSpPr/>
          <p:nvPr/>
        </p:nvSpPr>
        <p:spPr>
          <a:xfrm>
            <a:off x="6786578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Oval 78"/>
          <p:cNvSpPr/>
          <p:nvPr/>
        </p:nvSpPr>
        <p:spPr>
          <a:xfrm>
            <a:off x="6286512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Oval 79"/>
          <p:cNvSpPr/>
          <p:nvPr/>
        </p:nvSpPr>
        <p:spPr>
          <a:xfrm>
            <a:off x="5786446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Oval 80"/>
          <p:cNvSpPr/>
          <p:nvPr/>
        </p:nvSpPr>
        <p:spPr>
          <a:xfrm>
            <a:off x="5286380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Oval 81"/>
          <p:cNvSpPr/>
          <p:nvPr/>
        </p:nvSpPr>
        <p:spPr>
          <a:xfrm>
            <a:off x="4000496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Oval 82"/>
          <p:cNvSpPr/>
          <p:nvPr/>
        </p:nvSpPr>
        <p:spPr>
          <a:xfrm>
            <a:off x="3428992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Oval 83"/>
          <p:cNvSpPr/>
          <p:nvPr/>
        </p:nvSpPr>
        <p:spPr>
          <a:xfrm>
            <a:off x="2857488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Oval 84"/>
          <p:cNvSpPr/>
          <p:nvPr/>
        </p:nvSpPr>
        <p:spPr>
          <a:xfrm>
            <a:off x="2285984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Oval 85"/>
          <p:cNvSpPr/>
          <p:nvPr/>
        </p:nvSpPr>
        <p:spPr>
          <a:xfrm>
            <a:off x="1714480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Oval 86"/>
          <p:cNvSpPr/>
          <p:nvPr/>
        </p:nvSpPr>
        <p:spPr>
          <a:xfrm>
            <a:off x="1142976" y="5572140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/>
          <p:cNvSpPr/>
          <p:nvPr/>
        </p:nvSpPr>
        <p:spPr>
          <a:xfrm>
            <a:off x="4000496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/>
          <p:cNvSpPr/>
          <p:nvPr/>
        </p:nvSpPr>
        <p:spPr>
          <a:xfrm>
            <a:off x="3428992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89"/>
          <p:cNvSpPr/>
          <p:nvPr/>
        </p:nvSpPr>
        <p:spPr>
          <a:xfrm>
            <a:off x="2857488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/>
          <p:cNvSpPr/>
          <p:nvPr/>
        </p:nvSpPr>
        <p:spPr>
          <a:xfrm>
            <a:off x="2285984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Oval 91"/>
          <p:cNvSpPr/>
          <p:nvPr/>
        </p:nvSpPr>
        <p:spPr>
          <a:xfrm>
            <a:off x="1714480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Oval 92"/>
          <p:cNvSpPr/>
          <p:nvPr/>
        </p:nvSpPr>
        <p:spPr>
          <a:xfrm>
            <a:off x="1142976" y="5857892"/>
            <a:ext cx="142876" cy="14287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Similarity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many different types of object?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786050" y="2714620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6143636" y="5286388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5214942" y="2571744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285852" y="3643314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286116" y="5072074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6143636" y="3000372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786578" y="2071678"/>
            <a:ext cx="285752" cy="28575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643570" y="4214818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857224" y="5357826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7786710" y="3071810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4643438" y="5857892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071934" y="2071678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3071802" y="3214686"/>
            <a:ext cx="500066" cy="50006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1785918" y="4429132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7581920" y="5081598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2071670" y="2285992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3428992" y="5786454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4572000" y="3857628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8001024" y="2428868"/>
            <a:ext cx="285752" cy="2857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2928926" y="4143380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1857356" y="5857892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215206" y="3929066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4143372" y="3071810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5643570" y="1714488"/>
            <a:ext cx="438152" cy="438152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Isosceles Triangle 29"/>
          <p:cNvSpPr/>
          <p:nvPr/>
        </p:nvSpPr>
        <p:spPr>
          <a:xfrm>
            <a:off x="5429256" y="3357562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Isosceles Triangle 30"/>
          <p:cNvSpPr/>
          <p:nvPr/>
        </p:nvSpPr>
        <p:spPr>
          <a:xfrm>
            <a:off x="1142976" y="2500306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Isosceles Triangle 31"/>
          <p:cNvSpPr/>
          <p:nvPr/>
        </p:nvSpPr>
        <p:spPr>
          <a:xfrm>
            <a:off x="2643174" y="4714884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Isosceles Triangle 32"/>
          <p:cNvSpPr/>
          <p:nvPr/>
        </p:nvSpPr>
        <p:spPr>
          <a:xfrm>
            <a:off x="3286116" y="2786058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Isosceles Triangle 33"/>
          <p:cNvSpPr/>
          <p:nvPr/>
        </p:nvSpPr>
        <p:spPr>
          <a:xfrm>
            <a:off x="7643834" y="4286256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Isosceles Triangle 34"/>
          <p:cNvSpPr/>
          <p:nvPr/>
        </p:nvSpPr>
        <p:spPr>
          <a:xfrm>
            <a:off x="4357686" y="4929198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Isosceles Triangle 35"/>
          <p:cNvSpPr/>
          <p:nvPr/>
        </p:nvSpPr>
        <p:spPr>
          <a:xfrm>
            <a:off x="7000892" y="2571744"/>
            <a:ext cx="428628" cy="35719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Isosceles Triangle 36"/>
          <p:cNvSpPr/>
          <p:nvPr/>
        </p:nvSpPr>
        <p:spPr>
          <a:xfrm>
            <a:off x="1714480" y="2786058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Isosceles Triangle 37"/>
          <p:cNvSpPr/>
          <p:nvPr/>
        </p:nvSpPr>
        <p:spPr>
          <a:xfrm>
            <a:off x="6929454" y="4429132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Isosceles Triangle 38"/>
          <p:cNvSpPr/>
          <p:nvPr/>
        </p:nvSpPr>
        <p:spPr>
          <a:xfrm>
            <a:off x="6072198" y="6072206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Isosceles Triangle 39"/>
          <p:cNvSpPr/>
          <p:nvPr/>
        </p:nvSpPr>
        <p:spPr>
          <a:xfrm>
            <a:off x="7643834" y="1142984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Isosceles Triangle 40"/>
          <p:cNvSpPr/>
          <p:nvPr/>
        </p:nvSpPr>
        <p:spPr>
          <a:xfrm>
            <a:off x="6357950" y="3357562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Isosceles Triangle 41"/>
          <p:cNvSpPr/>
          <p:nvPr/>
        </p:nvSpPr>
        <p:spPr>
          <a:xfrm>
            <a:off x="785786" y="4357694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Isosceles Triangle 42"/>
          <p:cNvSpPr/>
          <p:nvPr/>
        </p:nvSpPr>
        <p:spPr>
          <a:xfrm>
            <a:off x="3071802" y="1643050"/>
            <a:ext cx="623894" cy="5905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642910" y="1857364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/>
          <p:cNvSpPr/>
          <p:nvPr/>
        </p:nvSpPr>
        <p:spPr>
          <a:xfrm>
            <a:off x="5214942" y="4929198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 45"/>
          <p:cNvSpPr/>
          <p:nvPr/>
        </p:nvSpPr>
        <p:spPr>
          <a:xfrm>
            <a:off x="7429520" y="5857892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Rectangle 46"/>
          <p:cNvSpPr/>
          <p:nvPr/>
        </p:nvSpPr>
        <p:spPr>
          <a:xfrm>
            <a:off x="642910" y="3143248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/>
          <p:cNvSpPr/>
          <p:nvPr/>
        </p:nvSpPr>
        <p:spPr>
          <a:xfrm>
            <a:off x="1714480" y="5000636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4857752" y="2000240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2143108" y="3786190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6286512" y="1357298"/>
            <a:ext cx="428628" cy="4286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/>
          <p:cNvSpPr/>
          <p:nvPr/>
        </p:nvSpPr>
        <p:spPr>
          <a:xfrm>
            <a:off x="3714744" y="4286256"/>
            <a:ext cx="428628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/>
          <p:cNvSpPr/>
          <p:nvPr/>
        </p:nvSpPr>
        <p:spPr>
          <a:xfrm>
            <a:off x="1928794" y="1571612"/>
            <a:ext cx="428628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4929190" y="3071810"/>
            <a:ext cx="428628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2643174" y="5786454"/>
            <a:ext cx="428628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428596" y="4000504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8501090" y="3929066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5572132" y="5715016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/>
          <p:cNvSpPr/>
          <p:nvPr/>
        </p:nvSpPr>
        <p:spPr>
          <a:xfrm>
            <a:off x="5000628" y="4357694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/>
          <p:cNvSpPr/>
          <p:nvPr/>
        </p:nvSpPr>
        <p:spPr>
          <a:xfrm>
            <a:off x="4429124" y="1571612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/>
          <p:cNvSpPr/>
          <p:nvPr/>
        </p:nvSpPr>
        <p:spPr>
          <a:xfrm rot="5400000">
            <a:off x="6255555" y="2031197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/>
          <p:cNvSpPr/>
          <p:nvPr/>
        </p:nvSpPr>
        <p:spPr>
          <a:xfrm rot="5400000">
            <a:off x="469077" y="2531263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/>
          <p:cNvSpPr/>
          <p:nvPr/>
        </p:nvSpPr>
        <p:spPr>
          <a:xfrm rot="5400000">
            <a:off x="8041505" y="5245907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/>
          <p:cNvSpPr/>
          <p:nvPr/>
        </p:nvSpPr>
        <p:spPr>
          <a:xfrm rot="5400000">
            <a:off x="8327257" y="1959759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 64"/>
          <p:cNvSpPr/>
          <p:nvPr/>
        </p:nvSpPr>
        <p:spPr>
          <a:xfrm rot="5400000">
            <a:off x="826267" y="5888849"/>
            <a:ext cx="204790" cy="4286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/>
          <p:cNvSpPr/>
          <p:nvPr/>
        </p:nvSpPr>
        <p:spPr>
          <a:xfrm>
            <a:off x="5286380" y="2643182"/>
            <a:ext cx="3357586" cy="3929090"/>
          </a:xfrm>
          <a:prstGeom prst="ellipse">
            <a:avLst/>
          </a:prstGeom>
          <a:solidFill>
            <a:srgbClr val="777777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Enclosure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many different types of object?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4071934" y="2214554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6357950" y="3071810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1643042" y="5715016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000100" y="457200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572000" y="335756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5214942" y="171448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786446" y="407194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7858148" y="550070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2428860" y="492919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1500166" y="228599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1428728" y="3429000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214810" y="564357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2571736" y="2500306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3214678" y="3571876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3929058" y="442913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5857884" y="5500702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7286644" y="4143380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6858016" y="2071678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7786710" y="2000240"/>
            <a:ext cx="357190" cy="35719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2143108" y="3214686"/>
            <a:ext cx="2928958" cy="22145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Closure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tx1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071538" y="1571612"/>
            <a:ext cx="2786082" cy="1500198"/>
          </a:xfrm>
          <a:prstGeom prst="ellipse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928926" y="1357298"/>
            <a:ext cx="642942" cy="71438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072066" y="1500174"/>
            <a:ext cx="2643206" cy="1571636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072198" y="1214422"/>
            <a:ext cx="928694" cy="22145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1857356" y="4714884"/>
            <a:ext cx="2428892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3071802" y="5929330"/>
            <a:ext cx="2714644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3143240" y="4500570"/>
            <a:ext cx="214314" cy="1428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571868" y="4143380"/>
            <a:ext cx="214314" cy="1785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000496" y="3714752"/>
            <a:ext cx="214314" cy="22145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4429124" y="3571876"/>
            <a:ext cx="214314" cy="235745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4857752" y="3929066"/>
            <a:ext cx="214314" cy="20002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5286380" y="4357694"/>
            <a:ext cx="214314" cy="157163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Continuity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we know that Sales is a department, not part of G&amp;A?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2071678"/>
            <a:ext cx="5673463" cy="3900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Connection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Which items are grouped together?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785786" y="1857364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85786" y="3143248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000364" y="5572140"/>
            <a:ext cx="857256" cy="85725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000364" y="4357694"/>
            <a:ext cx="857256" cy="85725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000364" y="1857364"/>
            <a:ext cx="57150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7500958" y="5643578"/>
            <a:ext cx="57150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500958" y="4429132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357818" y="5643578"/>
            <a:ext cx="57150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357818" y="4429132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500958" y="3143248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7500958" y="1857364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785786" y="5715016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85786" y="4500570"/>
            <a:ext cx="571504" cy="57150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5357818" y="1857364"/>
            <a:ext cx="571504" cy="57150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5357818" y="3143248"/>
            <a:ext cx="571504" cy="57150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Connector 22"/>
          <p:cNvCxnSpPr/>
          <p:nvPr/>
        </p:nvCxnSpPr>
        <p:spPr>
          <a:xfrm>
            <a:off x="5643570" y="2143116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5715008" y="4714884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5715008" y="3429000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1214414" y="6000768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1214414" y="4784734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1214414" y="3429000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928662" y="2143116"/>
            <a:ext cx="2071702" cy="1588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3000364" y="3143248"/>
            <a:ext cx="57150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/>
          <p:nvPr/>
        </p:nvCxnSpPr>
        <p:spPr>
          <a:xfrm>
            <a:off x="5715008" y="5929330"/>
            <a:ext cx="2071702" cy="1588"/>
          </a:xfrm>
          <a:prstGeom prst="line">
            <a:avLst/>
          </a:prstGeom>
          <a:ln w="444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7358082" y="4214818"/>
            <a:ext cx="857256" cy="2214578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Applying these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two challenges of designing a display</a:t>
            </a:r>
          </a:p>
          <a:p>
            <a:pPr lvl="1"/>
            <a:r>
              <a:rPr lang="en-GB" dirty="0" smtClean="0"/>
              <a:t>Make the important data stand out</a:t>
            </a:r>
          </a:p>
          <a:p>
            <a:pPr lvl="1"/>
            <a:r>
              <a:rPr lang="en-GB" dirty="0" smtClean="0"/>
              <a:t>Arrange data in a way that makes sense and gives meaning</a:t>
            </a:r>
          </a:p>
          <a:p>
            <a:endParaRPr lang="en-GB" dirty="0" smtClean="0"/>
          </a:p>
          <a:p>
            <a:r>
              <a:rPr lang="en-GB" dirty="0" smtClean="0"/>
              <a:t>Respect the limitations of human short-term memory</a:t>
            </a:r>
          </a:p>
          <a:p>
            <a:pPr lvl="1"/>
            <a:r>
              <a:rPr lang="en-GB" dirty="0" smtClean="0"/>
              <a:t>Don’t expect the user to remember 15 different items at once</a:t>
            </a:r>
          </a:p>
          <a:p>
            <a:endParaRPr lang="en-GB" dirty="0" smtClean="0"/>
          </a:p>
          <a:p>
            <a:r>
              <a:rPr lang="en-GB" dirty="0" smtClean="0"/>
              <a:t>Visually encode data for rapid perception</a:t>
            </a:r>
          </a:p>
          <a:p>
            <a:pPr lvl="1"/>
            <a:r>
              <a:rPr lang="en-GB" dirty="0" smtClean="0"/>
              <a:t>Colour, Position, Form, Motion</a:t>
            </a:r>
          </a:p>
          <a:p>
            <a:endParaRPr lang="en-GB" smtClean="0"/>
          </a:p>
          <a:p>
            <a:r>
              <a:rPr lang="en-GB" smtClean="0"/>
              <a:t>Take </a:t>
            </a:r>
            <a:r>
              <a:rPr lang="en-GB" dirty="0" smtClean="0"/>
              <a:t>advantage of the Gestalt principles of visual perception</a:t>
            </a:r>
          </a:p>
          <a:p>
            <a:pPr lvl="1"/>
            <a:r>
              <a:rPr lang="en-GB" dirty="0" smtClean="0"/>
              <a:t>Proximity, Closure, Similarity, Continuity, Enclosure, Connection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Dashboards and other displays</a:t>
            </a:r>
          </a:p>
          <a:p>
            <a:endParaRPr lang="en-GB" dirty="0" smtClean="0"/>
          </a:p>
          <a:p>
            <a:r>
              <a:rPr lang="en-GB" dirty="0" smtClean="0"/>
              <a:t>Homework: Read chapter 4 of Few.</a:t>
            </a:r>
          </a:p>
          <a:p>
            <a:endParaRPr lang="en-GB" dirty="0" smtClean="0"/>
          </a:p>
          <a:p>
            <a:r>
              <a:rPr lang="en-GB" dirty="0" smtClean="0"/>
              <a:t>Reminder: Bring coloured pencils / felt tip pens next week!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4019</TotalTime>
  <Words>764</Words>
  <Application>Microsoft Macintosh PowerPoint</Application>
  <PresentationFormat>On-screen Show (4:3)</PresentationFormat>
  <Paragraphs>196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NikLecture1</vt:lpstr>
      <vt:lpstr>Data Warehousing for Business Intelligence</vt:lpstr>
      <vt:lpstr>Introduction</vt:lpstr>
      <vt:lpstr>The basics</vt:lpstr>
      <vt:lpstr>Short-term memory</vt:lpstr>
      <vt:lpstr>Short-term memory</vt:lpstr>
      <vt:lpstr>Short-term memory</vt:lpstr>
      <vt:lpstr>Visually encoding data</vt:lpstr>
      <vt:lpstr>Visually encoding data</vt:lpstr>
      <vt:lpstr>Encoding through colour or position</vt:lpstr>
      <vt:lpstr>Using colour for design and emphasis</vt:lpstr>
      <vt:lpstr>Using colour for design and emphasis</vt:lpstr>
      <vt:lpstr>Encoding through form</vt:lpstr>
      <vt:lpstr>Encoding through form</vt:lpstr>
      <vt:lpstr>Gestalt principles of visual perception</vt:lpstr>
      <vt:lpstr>Proximity</vt:lpstr>
      <vt:lpstr>Similarity</vt:lpstr>
      <vt:lpstr>Enclosure</vt:lpstr>
      <vt:lpstr>Closure</vt:lpstr>
      <vt:lpstr>Continuity</vt:lpstr>
      <vt:lpstr>Connection</vt:lpstr>
      <vt:lpstr>Applying these principles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Dr Nik Whitehead</cp:lastModifiedBy>
  <cp:revision>275</cp:revision>
  <dcterms:created xsi:type="dcterms:W3CDTF">2011-09-13T10:27:46Z</dcterms:created>
  <dcterms:modified xsi:type="dcterms:W3CDTF">2012-07-13T10:27:27Z</dcterms:modified>
</cp:coreProperties>
</file>