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03" r:id="rId3"/>
    <p:sldId id="313" r:id="rId4"/>
    <p:sldId id="343" r:id="rId5"/>
    <p:sldId id="261" r:id="rId6"/>
    <p:sldId id="325" r:id="rId7"/>
    <p:sldId id="267" r:id="rId8"/>
    <p:sldId id="270" r:id="rId9"/>
    <p:sldId id="312" r:id="rId10"/>
    <p:sldId id="306" r:id="rId11"/>
    <p:sldId id="342" r:id="rId12"/>
    <p:sldId id="268" r:id="rId13"/>
    <p:sldId id="333" r:id="rId14"/>
    <p:sldId id="328" r:id="rId15"/>
    <p:sldId id="259" r:id="rId16"/>
    <p:sldId id="320" r:id="rId17"/>
    <p:sldId id="322" r:id="rId18"/>
    <p:sldId id="327" r:id="rId19"/>
    <p:sldId id="326" r:id="rId20"/>
    <p:sldId id="329" r:id="rId21"/>
    <p:sldId id="330" r:id="rId22"/>
    <p:sldId id="332" r:id="rId23"/>
    <p:sldId id="314" r:id="rId24"/>
    <p:sldId id="344" r:id="rId25"/>
    <p:sldId id="334" r:id="rId26"/>
    <p:sldId id="335" r:id="rId27"/>
    <p:sldId id="307" r:id="rId28"/>
    <p:sldId id="308" r:id="rId29"/>
    <p:sldId id="310" r:id="rId30"/>
    <p:sldId id="339" r:id="rId31"/>
    <p:sldId id="345" r:id="rId32"/>
    <p:sldId id="34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230" autoAdjust="0"/>
    <p:restoredTop sz="94660"/>
  </p:normalViewPr>
  <p:slideViewPr>
    <p:cSldViewPr>
      <p:cViewPr varScale="1">
        <p:scale>
          <a:sx n="64" d="100"/>
          <a:sy n="64" d="100"/>
        </p:scale>
        <p:origin x="-1296" y="-7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7A8D9FE-B67E-41BF-A910-924F07D7FCB2}" type="datetimeFigureOut">
              <a:rPr lang="en-US" smtClean="0"/>
              <a:pPr/>
              <a:t>3/18/2014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C462EB4-0DE3-4616-AB3B-04E04D2052C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C462EB4-0DE3-4616-AB3B-04E04D2052C6}"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7A8D9FE-B67E-41BF-A910-924F07D7FCB2}" type="datetimeFigureOut">
              <a:rPr lang="en-US" smtClean="0"/>
              <a:pPr/>
              <a:t>3/18/2014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7A8D9FE-B67E-41BF-A910-924F07D7FCB2}" type="datetimeFigureOut">
              <a:rPr lang="en-US" smtClean="0"/>
              <a:pPr/>
              <a:t>3/18/2014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C462EB4-0DE3-4616-AB3B-04E04D2052C6}"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7A8D9FE-B67E-41BF-A910-924F07D7FCB2}" type="datetimeFigureOut">
              <a:rPr lang="en-US" smtClean="0"/>
              <a:pPr/>
              <a:t>3/18/2014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C462EB4-0DE3-4616-AB3B-04E04D2052C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7A8D9FE-B67E-41BF-A910-924F07D7FCB2}" type="datetimeFigureOut">
              <a:rPr lang="en-US" smtClean="0"/>
              <a:pPr/>
              <a:t>3/18/2014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C462EB4-0DE3-4616-AB3B-04E04D2052C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usinessperform.com/change-management/resistance_to_change.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changingminds.org/disciplines/change_management/resistance_change/resistance_change.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managingchange.biz/manage_change_resista%20nce.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changingminds.org/disciplines/change_management/resistance_change/dealing_resistance.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hangingminds.org/disciplines/change_management/kubler_ross/kubler_ross.htm" TargetMode="External"/><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coworkers.com/" TargetMode="External"/><Relationship Id="rId2" Type="http://schemas.openxmlformats.org/officeDocument/2006/relationships/hyperlink" Target="http://www.custominsight.com/360-degree-feedback/what-is-360-degree-feedback.asp"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businessperform.com/change-management/resistance_to_change.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jiscinfonet.ac.uk/infokits/change-management/resistance-to-chang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changingminds.org/principles/pull.ht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en.wikipedia.org/wiki/Strange_Case_of_Dr_Jekyll_and_Mr_Hyde" TargetMode="External"/><Relationship Id="rId3" Type="http://schemas.openxmlformats.org/officeDocument/2006/relationships/hyperlink" Target="http://changingminds.org/principles/tension.htm" TargetMode="External"/><Relationship Id="rId7" Type="http://schemas.openxmlformats.org/officeDocument/2006/relationships/hyperlink" Target="http://en.wikipedia.org/wiki/Kidnapped_(novel)" TargetMode="External"/><Relationship Id="rId2" Type="http://schemas.openxmlformats.org/officeDocument/2006/relationships/hyperlink" Target="http://changingminds.org/explanations/trust/trust.htm" TargetMode="External"/><Relationship Id="rId1" Type="http://schemas.openxmlformats.org/officeDocument/2006/relationships/slideLayout" Target="../slideLayouts/slideLayout2.xml"/><Relationship Id="rId6" Type="http://schemas.openxmlformats.org/officeDocument/2006/relationships/hyperlink" Target="http://en.wikipedia.org/wiki/Treasure_Island" TargetMode="External"/><Relationship Id="rId5" Type="http://schemas.openxmlformats.org/officeDocument/2006/relationships/hyperlink" Target="http://en.wikipedia.org/wiki/Travel_writing" TargetMode="External"/><Relationship Id="rId10" Type="http://schemas.openxmlformats.org/officeDocument/2006/relationships/hyperlink" Target="http://en.wikipedia.org/wiki/Robert_Louis_Stevenson" TargetMode="External"/><Relationship Id="rId4" Type="http://schemas.openxmlformats.org/officeDocument/2006/relationships/hyperlink" Target="http://en.wikipedia.org/wiki/Scottish_people" TargetMode="External"/><Relationship Id="rId9" Type="http://schemas.openxmlformats.org/officeDocument/2006/relationships/hyperlink" Target="http://en.wikipedia.org/wiki/Charles_Dickens"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changingminds.org/explanations/trust/trust.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changingminds.org/disciplines/change_management/resistance_change/unexpected_resistance.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85860"/>
            <a:ext cx="7772400" cy="1470025"/>
          </a:xfrm>
        </p:spPr>
        <p:txBody>
          <a:bodyPr>
            <a:normAutofit fontScale="90000"/>
          </a:bodyPr>
          <a:lstStyle/>
          <a:p>
            <a:pPr algn="ctr"/>
            <a:r>
              <a:rPr lang="en-GB" dirty="0" smtClean="0"/>
              <a:t>Change &amp; Overcoming </a:t>
            </a:r>
            <a:br>
              <a:rPr lang="en-GB" dirty="0" smtClean="0"/>
            </a:br>
            <a:r>
              <a:rPr lang="en-GB" dirty="0" smtClean="0"/>
              <a:t>Resistance to Change</a:t>
            </a:r>
            <a:endParaRPr lang="en-GB" dirty="0"/>
          </a:p>
        </p:txBody>
      </p:sp>
      <p:pic>
        <p:nvPicPr>
          <p:cNvPr id="11270" name="Picture 6" descr="http://www.interimmanagementuk.com/IM/resistance-to-change.jpg"/>
          <p:cNvPicPr>
            <a:picLocks noChangeAspect="1" noChangeArrowheads="1"/>
          </p:cNvPicPr>
          <p:nvPr/>
        </p:nvPicPr>
        <p:blipFill>
          <a:blip r:embed="rId2" cstate="print"/>
          <a:srcRect/>
          <a:stretch>
            <a:fillRect/>
          </a:stretch>
        </p:blipFill>
        <p:spPr bwMode="auto">
          <a:xfrm>
            <a:off x="3286116" y="2928934"/>
            <a:ext cx="2571768" cy="36004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Organisations continuously make changes;</a:t>
            </a:r>
          </a:p>
          <a:p>
            <a:r>
              <a:rPr lang="en-GB" dirty="0" smtClean="0"/>
              <a:t>Managing change is a continuous process.</a:t>
            </a:r>
          </a:p>
          <a:p>
            <a:r>
              <a:rPr lang="en-GB" dirty="0" smtClean="0"/>
              <a:t>Resistance to ‘Changes within an Organisation’ can occur, and occurs at the Psychological and emotional level within people.</a:t>
            </a:r>
          </a:p>
          <a:p>
            <a:r>
              <a:rPr lang="en-GB" dirty="0" smtClean="0"/>
              <a:t>Dissolving resistance to change therefore occurs at the Psychological and emotional level.</a:t>
            </a:r>
          </a:p>
        </p:txBody>
      </p:sp>
      <p:sp>
        <p:nvSpPr>
          <p:cNvPr id="2" name="Title 1"/>
          <p:cNvSpPr>
            <a:spLocks noGrp="1"/>
          </p:cNvSpPr>
          <p:nvPr>
            <p:ph type="title"/>
          </p:nvPr>
        </p:nvSpPr>
        <p:spPr/>
        <p:txBody>
          <a:bodyPr>
            <a:normAutofit fontScale="90000"/>
          </a:bodyPr>
          <a:lstStyle/>
          <a:p>
            <a:r>
              <a:rPr lang="en-GB" b="1" dirty="0" smtClean="0"/>
              <a:t>Overcoming resistance to change within Organisations</a:t>
            </a:r>
            <a:endParaRPr lang="en-GB"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Leaders/managers need </a:t>
            </a:r>
            <a:r>
              <a:rPr lang="en-GB" dirty="0"/>
              <a:t>to recognize that people work through a psychological </a:t>
            </a:r>
            <a:r>
              <a:rPr lang="en-GB" dirty="0" smtClean="0"/>
              <a:t>process </a:t>
            </a:r>
            <a:r>
              <a:rPr lang="en-GB" b="1" dirty="0"/>
              <a:t>as they give up the old and come to either embrace or reject the new</a:t>
            </a:r>
            <a:r>
              <a:rPr lang="en-GB" dirty="0" smtClean="0"/>
              <a:t>.</a:t>
            </a:r>
          </a:p>
          <a:p>
            <a:r>
              <a:rPr lang="en-GB" dirty="0"/>
              <a:t>Typically, </a:t>
            </a:r>
            <a:r>
              <a:rPr lang="en-GB" dirty="0" smtClean="0"/>
              <a:t>people either experience change in a </a:t>
            </a:r>
            <a:r>
              <a:rPr lang="en-GB" b="1" dirty="0" smtClean="0"/>
              <a:t>positive way </a:t>
            </a:r>
            <a:r>
              <a:rPr lang="en-GB" dirty="0" smtClean="0"/>
              <a:t>usually when it is clearly explained and understood.</a:t>
            </a:r>
          </a:p>
          <a:p>
            <a:r>
              <a:rPr lang="en-GB" dirty="0" smtClean="0"/>
              <a:t>Those responsible for implementing change need to create </a:t>
            </a:r>
            <a:r>
              <a:rPr lang="en-GB" b="1" dirty="0" smtClean="0"/>
              <a:t>time and allow </a:t>
            </a:r>
            <a:r>
              <a:rPr lang="en-GB" b="1" dirty="0"/>
              <a:t>space </a:t>
            </a:r>
            <a:r>
              <a:rPr lang="en-GB" dirty="0"/>
              <a:t>for people to work through the </a:t>
            </a:r>
            <a:r>
              <a:rPr lang="en-GB" dirty="0" smtClean="0"/>
              <a:t>stages and support employees by </a:t>
            </a:r>
            <a:r>
              <a:rPr lang="en-GB" b="1" dirty="0" smtClean="0"/>
              <a:t>listening to and addressing their concerns. </a:t>
            </a:r>
            <a:endParaRPr lang="en-GB" b="1" dirty="0"/>
          </a:p>
        </p:txBody>
      </p:sp>
      <p:sp>
        <p:nvSpPr>
          <p:cNvPr id="2" name="Title 1"/>
          <p:cNvSpPr>
            <a:spLocks noGrp="1"/>
          </p:cNvSpPr>
          <p:nvPr>
            <p:ph type="title"/>
          </p:nvPr>
        </p:nvSpPr>
        <p:spPr/>
        <p:txBody>
          <a:bodyPr>
            <a:normAutofit fontScale="90000"/>
          </a:bodyPr>
          <a:lstStyle/>
          <a:p>
            <a:r>
              <a:rPr lang="en-GB" dirty="0" smtClean="0"/>
              <a:t>Managing People and Change is a </a:t>
            </a:r>
            <a:br>
              <a:rPr lang="en-GB" dirty="0" smtClean="0"/>
            </a:br>
            <a:r>
              <a:rPr lang="en-GB" b="1" dirty="0" smtClean="0"/>
              <a:t>Psychological process </a:t>
            </a:r>
            <a:endParaRPr lang="en-GB" b="1" dirty="0"/>
          </a:p>
        </p:txBody>
      </p:sp>
      <p:sp>
        <p:nvSpPr>
          <p:cNvPr id="4" name="TextBox 3"/>
          <p:cNvSpPr txBox="1"/>
          <p:nvPr/>
        </p:nvSpPr>
        <p:spPr>
          <a:xfrm>
            <a:off x="0" y="6643710"/>
            <a:ext cx="7358082" cy="215444"/>
          </a:xfrm>
          <a:prstGeom prst="rect">
            <a:avLst/>
          </a:prstGeom>
          <a:noFill/>
        </p:spPr>
        <p:txBody>
          <a:bodyPr wrap="square" rtlCol="0">
            <a:spAutoFit/>
          </a:bodyPr>
          <a:lstStyle/>
          <a:p>
            <a:r>
              <a:rPr lang="en-GB" sz="800" dirty="0" smtClean="0">
                <a:hlinkClick r:id="rId2"/>
              </a:rPr>
              <a:t>http://www.businessperform.com/change-management/resistance_to_change.html</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Reflect and write down your answer.</a:t>
            </a:r>
            <a:endParaRPr lang="en-GB" dirty="0"/>
          </a:p>
        </p:txBody>
      </p:sp>
      <p:sp>
        <p:nvSpPr>
          <p:cNvPr id="2" name="Title 1"/>
          <p:cNvSpPr>
            <a:spLocks noGrp="1"/>
          </p:cNvSpPr>
          <p:nvPr>
            <p:ph type="title"/>
          </p:nvPr>
        </p:nvSpPr>
        <p:spPr/>
        <p:txBody>
          <a:bodyPr/>
          <a:lstStyle/>
          <a:p>
            <a:r>
              <a:rPr lang="en-GB" dirty="0" smtClean="0"/>
              <a:t>Why do people resist change?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14422"/>
            <a:ext cx="9144000" cy="4525963"/>
          </a:xfrm>
        </p:spPr>
        <p:txBody>
          <a:bodyPr>
            <a:normAutofit/>
          </a:bodyPr>
          <a:lstStyle/>
          <a:p>
            <a:r>
              <a:rPr lang="en-GB" sz="2400" dirty="0" smtClean="0"/>
              <a:t>Resistance</a:t>
            </a:r>
            <a:r>
              <a:rPr lang="en-GB" sz="2400" dirty="0"/>
              <a:t> to change </a:t>
            </a:r>
            <a:r>
              <a:rPr lang="en-GB" sz="2400" b="1" dirty="0"/>
              <a:t>is the action taken </a:t>
            </a:r>
            <a:r>
              <a:rPr lang="en-GB" sz="2400" dirty="0"/>
              <a:t>by individuals and groups </a:t>
            </a:r>
            <a:r>
              <a:rPr lang="en-GB" sz="2400" b="1" dirty="0"/>
              <a:t>when they </a:t>
            </a:r>
            <a:r>
              <a:rPr lang="en-GB" sz="2400" b="1" dirty="0" smtClean="0"/>
              <a:t>‘perceive’ </a:t>
            </a:r>
            <a:r>
              <a:rPr lang="en-GB" sz="2400" dirty="0"/>
              <a:t>that a </a:t>
            </a:r>
            <a:r>
              <a:rPr lang="en-GB" sz="2400" b="1" dirty="0"/>
              <a:t>change</a:t>
            </a:r>
            <a:r>
              <a:rPr lang="en-GB" sz="2400" dirty="0"/>
              <a:t> </a:t>
            </a:r>
            <a:r>
              <a:rPr lang="en-GB" sz="2400" dirty="0" smtClean="0"/>
              <a:t>i</a:t>
            </a:r>
            <a:r>
              <a:rPr lang="en-GB" sz="2400" b="1" dirty="0" smtClean="0"/>
              <a:t>s </a:t>
            </a:r>
            <a:r>
              <a:rPr lang="en-GB" sz="2400" b="1" dirty="0"/>
              <a:t>a threat </a:t>
            </a:r>
            <a:r>
              <a:rPr lang="en-GB" sz="2400" dirty="0"/>
              <a:t>to them</a:t>
            </a:r>
            <a:r>
              <a:rPr lang="en-GB" sz="2400" dirty="0" smtClean="0"/>
              <a:t>.</a:t>
            </a:r>
          </a:p>
          <a:p>
            <a:pPr>
              <a:buNone/>
            </a:pPr>
            <a:endParaRPr lang="en-GB" sz="2400" dirty="0"/>
          </a:p>
          <a:p>
            <a:r>
              <a:rPr lang="en-GB" sz="2400" dirty="0"/>
              <a:t>Key words here are </a:t>
            </a:r>
            <a:r>
              <a:rPr lang="en-GB" sz="2400" b="1" dirty="0"/>
              <a:t>'perceive' </a:t>
            </a:r>
            <a:r>
              <a:rPr lang="en-GB" sz="2400" dirty="0"/>
              <a:t>and </a:t>
            </a:r>
            <a:r>
              <a:rPr lang="en-GB" sz="2400" b="1" dirty="0"/>
              <a:t>'threat'</a:t>
            </a:r>
            <a:r>
              <a:rPr lang="en-GB" sz="2400" dirty="0"/>
              <a:t>. </a:t>
            </a:r>
            <a:endParaRPr lang="en-GB" sz="2400" dirty="0" smtClean="0"/>
          </a:p>
          <a:p>
            <a:pPr>
              <a:buNone/>
            </a:pPr>
            <a:endParaRPr lang="en-GB" sz="2400" dirty="0"/>
          </a:p>
          <a:p>
            <a:r>
              <a:rPr lang="en-GB" sz="2400" b="1" dirty="0" smtClean="0"/>
              <a:t>Resistance </a:t>
            </a:r>
            <a:r>
              <a:rPr lang="en-GB" sz="2400" b="1" dirty="0"/>
              <a:t>may take many forms, </a:t>
            </a:r>
            <a:r>
              <a:rPr lang="en-GB" sz="2400" dirty="0"/>
              <a:t>including </a:t>
            </a:r>
            <a:r>
              <a:rPr lang="en-GB" sz="2400" dirty="0" smtClean="0"/>
              <a:t>active/</a:t>
            </a:r>
            <a:r>
              <a:rPr lang="en-GB" sz="2400" dirty="0" err="1" smtClean="0"/>
              <a:t>agresive</a:t>
            </a:r>
            <a:r>
              <a:rPr lang="en-GB" sz="2400" dirty="0" smtClean="0"/>
              <a:t>/overt </a:t>
            </a:r>
            <a:r>
              <a:rPr lang="en-GB" sz="2400" dirty="0"/>
              <a:t>or </a:t>
            </a:r>
            <a:r>
              <a:rPr lang="en-GB" sz="2400" dirty="0" smtClean="0"/>
              <a:t>passive/covert/timid, </a:t>
            </a:r>
            <a:r>
              <a:rPr lang="en-GB" sz="2400" dirty="0"/>
              <a:t>individual or </a:t>
            </a:r>
            <a:r>
              <a:rPr lang="en-GB" sz="2400" dirty="0" smtClean="0"/>
              <a:t>organized. </a:t>
            </a:r>
            <a:endParaRPr lang="en-GB" sz="2400" dirty="0"/>
          </a:p>
          <a:p>
            <a:endParaRPr lang="en-GB" sz="2400" dirty="0"/>
          </a:p>
        </p:txBody>
      </p:sp>
      <p:sp>
        <p:nvSpPr>
          <p:cNvPr id="2" name="Title 1"/>
          <p:cNvSpPr>
            <a:spLocks noGrp="1"/>
          </p:cNvSpPr>
          <p:nvPr>
            <p:ph type="title"/>
          </p:nvPr>
        </p:nvSpPr>
        <p:spPr>
          <a:xfrm>
            <a:off x="457200" y="71414"/>
            <a:ext cx="8229600" cy="1143000"/>
          </a:xfrm>
        </p:spPr>
        <p:txBody>
          <a:bodyPr>
            <a:normAutofit/>
          </a:bodyPr>
          <a:lstStyle/>
          <a:p>
            <a:r>
              <a:rPr lang="en-GB" b="1" dirty="0"/>
              <a:t>Resistance to </a:t>
            </a:r>
            <a:r>
              <a:rPr lang="en-GB" b="1" dirty="0" smtClean="0"/>
              <a:t>change</a:t>
            </a:r>
            <a:endParaRPr lang="en-GB" b="1" dirty="0"/>
          </a:p>
        </p:txBody>
      </p:sp>
      <p:sp>
        <p:nvSpPr>
          <p:cNvPr id="4" name="TextBox 3"/>
          <p:cNvSpPr txBox="1"/>
          <p:nvPr/>
        </p:nvSpPr>
        <p:spPr>
          <a:xfrm>
            <a:off x="0" y="6500834"/>
            <a:ext cx="9144000" cy="215444"/>
          </a:xfrm>
          <a:prstGeom prst="rect">
            <a:avLst/>
          </a:prstGeom>
          <a:noFill/>
        </p:spPr>
        <p:txBody>
          <a:bodyPr wrap="square" rtlCol="0">
            <a:spAutoFit/>
          </a:bodyPr>
          <a:lstStyle/>
          <a:p>
            <a:r>
              <a:rPr lang="en-GB" sz="800" dirty="0" smtClean="0">
                <a:latin typeface="+mj-lt"/>
              </a:rPr>
              <a:t>Based on </a:t>
            </a:r>
            <a:r>
              <a:rPr lang="en-GB" sz="800" dirty="0" smtClean="0">
                <a:latin typeface="+mj-lt"/>
                <a:hlinkClick r:id="rId2"/>
              </a:rPr>
              <a:t>http://changingminds.org/disciplines/change_management/resistance_change/resistance_change.htm</a:t>
            </a:r>
            <a:r>
              <a:rPr lang="en-GB" sz="800" dirty="0" smtClean="0">
                <a:latin typeface="+mj-lt"/>
              </a:rPr>
              <a:t> </a:t>
            </a:r>
            <a:endParaRPr lang="en-GB" sz="800"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24744"/>
            <a:ext cx="9144000" cy="5400600"/>
          </a:xfrm>
        </p:spPr>
        <p:txBody>
          <a:bodyPr>
            <a:normAutofit/>
          </a:bodyPr>
          <a:lstStyle/>
          <a:p>
            <a:r>
              <a:rPr lang="en-GB" sz="2000" dirty="0"/>
              <a:t>Most people prefer predictability and stability in both their personal and professional lives. </a:t>
            </a:r>
            <a:endParaRPr lang="en-GB" sz="2000" dirty="0" smtClean="0"/>
          </a:p>
          <a:p>
            <a:r>
              <a:rPr lang="en-GB" sz="2000" dirty="0" smtClean="0"/>
              <a:t>When faced with changes to the status quo, people can initially resist. </a:t>
            </a:r>
          </a:p>
          <a:p>
            <a:r>
              <a:rPr lang="en-GB" sz="2000" dirty="0" smtClean="0"/>
              <a:t>People </a:t>
            </a:r>
            <a:r>
              <a:rPr lang="en-GB" sz="2000" dirty="0"/>
              <a:t>typically avoid situations </a:t>
            </a:r>
            <a:r>
              <a:rPr lang="en-GB" sz="2000" dirty="0" smtClean="0"/>
              <a:t>outside their comfort zone that may cause stress </a:t>
            </a:r>
            <a:r>
              <a:rPr lang="en-GB" sz="2000" dirty="0"/>
              <a:t>or </a:t>
            </a:r>
            <a:r>
              <a:rPr lang="en-GB" sz="2000" dirty="0" smtClean="0"/>
              <a:t>feelings of unease. </a:t>
            </a:r>
          </a:p>
          <a:p>
            <a:r>
              <a:rPr lang="en-GB" sz="2000" dirty="0" smtClean="0"/>
              <a:t>Resistance </a:t>
            </a:r>
            <a:r>
              <a:rPr lang="en-GB" sz="2000" dirty="0"/>
              <a:t>continues </a:t>
            </a:r>
            <a:r>
              <a:rPr lang="en-GB" sz="2000" dirty="0" smtClean="0"/>
              <a:t>and sometimes increases</a:t>
            </a:r>
            <a:r>
              <a:rPr lang="en-GB" sz="2000" dirty="0"/>
              <a:t>, until they are able to </a:t>
            </a:r>
            <a:r>
              <a:rPr lang="en-GB" sz="2000" b="1" dirty="0" smtClean="0"/>
              <a:t>perceive </a:t>
            </a:r>
            <a:r>
              <a:rPr lang="en-GB" sz="2000" dirty="0" smtClean="0"/>
              <a:t>the </a:t>
            </a:r>
            <a:r>
              <a:rPr lang="en-GB" sz="2000" dirty="0"/>
              <a:t>benefits of </a:t>
            </a:r>
            <a:r>
              <a:rPr lang="en-GB" sz="2000" dirty="0" smtClean="0"/>
              <a:t>change, </a:t>
            </a:r>
            <a:r>
              <a:rPr lang="en-GB" sz="2000" dirty="0"/>
              <a:t>and </a:t>
            </a:r>
            <a:r>
              <a:rPr lang="en-GB" sz="2000" b="1" dirty="0" smtClean="0"/>
              <a:t>the </a:t>
            </a:r>
            <a:r>
              <a:rPr lang="en-GB" sz="2000" b="1" dirty="0"/>
              <a:t>gains </a:t>
            </a:r>
            <a:r>
              <a:rPr lang="en-GB" sz="2000" dirty="0"/>
              <a:t>to be worth more than the risk or </a:t>
            </a:r>
            <a:r>
              <a:rPr lang="en-GB" sz="2000" dirty="0" smtClean="0"/>
              <a:t>threats.</a:t>
            </a:r>
          </a:p>
          <a:p>
            <a:r>
              <a:rPr lang="en-GB" sz="2000" b="1" dirty="0" smtClean="0"/>
              <a:t>Alignment</a:t>
            </a:r>
            <a:r>
              <a:rPr lang="en-GB" sz="2000" dirty="0" smtClean="0"/>
              <a:t> is key, if people can understand that change is positive and aligned with their needs/wants and desires they will engage with the change process. </a:t>
            </a:r>
            <a:r>
              <a:rPr lang="en-GB" sz="2000" b="1" dirty="0" smtClean="0"/>
              <a:t>This is a key component of Successful Change Management.</a:t>
            </a:r>
            <a:endParaRPr lang="en-GB" sz="2000" b="1" dirty="0"/>
          </a:p>
        </p:txBody>
      </p:sp>
      <p:sp>
        <p:nvSpPr>
          <p:cNvPr id="2" name="Title 1"/>
          <p:cNvSpPr>
            <a:spLocks noGrp="1"/>
          </p:cNvSpPr>
          <p:nvPr>
            <p:ph type="title"/>
          </p:nvPr>
        </p:nvSpPr>
        <p:spPr>
          <a:xfrm>
            <a:off x="457200" y="71422"/>
            <a:ext cx="8229600" cy="1143000"/>
          </a:xfrm>
        </p:spPr>
        <p:txBody>
          <a:bodyPr/>
          <a:lstStyle/>
          <a:p>
            <a:r>
              <a:rPr lang="en-GB" b="1" dirty="0"/>
              <a:t>Resistance to </a:t>
            </a:r>
            <a:r>
              <a:rPr lang="en-GB" b="1" dirty="0" smtClean="0"/>
              <a:t>Change cont...</a:t>
            </a:r>
            <a:endParaRPr lang="en-GB"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 nce.html</a:t>
            </a:r>
            <a:r>
              <a:rPr lang="en-GB" sz="800" dirty="0" smtClean="0"/>
              <a:t> </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17589"/>
            <a:ext cx="9144000" cy="4840303"/>
          </a:xfrm>
        </p:spPr>
        <p:txBody>
          <a:bodyPr>
            <a:noAutofit/>
          </a:bodyPr>
          <a:lstStyle/>
          <a:p>
            <a:r>
              <a:rPr lang="en-GB" sz="2000" b="1" dirty="0"/>
              <a:t>Fear of the unknown.</a:t>
            </a:r>
            <a:r>
              <a:rPr lang="en-GB" sz="2000" dirty="0"/>
              <a:t> Change implies uncertainty, and </a:t>
            </a:r>
            <a:r>
              <a:rPr lang="en-GB" sz="2000" b="1" dirty="0"/>
              <a:t>uncertainty</a:t>
            </a:r>
            <a:r>
              <a:rPr lang="en-GB" sz="2000" dirty="0"/>
              <a:t> is uncomfortable. Not knowing what may potentially happen often leads to heightened anxiety. Resisting change is one of the anxiety-reducing actions</a:t>
            </a:r>
            <a:r>
              <a:rPr lang="en-GB" sz="2000" dirty="0" smtClean="0"/>
              <a:t>.</a:t>
            </a:r>
            <a:endParaRPr lang="en-GB" sz="2000" dirty="0"/>
          </a:p>
          <a:p>
            <a:r>
              <a:rPr lang="en-GB" sz="2000" b="1" dirty="0"/>
              <a:t>Fear of failure. </a:t>
            </a:r>
            <a:r>
              <a:rPr lang="en-GB" sz="2000" dirty="0"/>
              <a:t>The new order may require skill and abilities that may be beyond our </a:t>
            </a:r>
            <a:r>
              <a:rPr lang="en-GB" sz="2000" dirty="0" smtClean="0"/>
              <a:t>current capabilities</a:t>
            </a:r>
            <a:r>
              <a:rPr lang="en-GB" sz="2000" dirty="0"/>
              <a:t>. There is resistance to trying a new approach as people know how to operate in the existing order, but fear they will  not be able to </a:t>
            </a:r>
            <a:r>
              <a:rPr lang="en-GB" sz="2000" dirty="0" smtClean="0"/>
              <a:t>learn new </a:t>
            </a:r>
            <a:r>
              <a:rPr lang="en-GB" sz="2000" dirty="0"/>
              <a:t>skills and </a:t>
            </a:r>
            <a:r>
              <a:rPr lang="en-GB" sz="2000" dirty="0" err="1"/>
              <a:t>behavior</a:t>
            </a:r>
            <a:r>
              <a:rPr lang="en-GB" sz="2000" dirty="0"/>
              <a:t> that will be required of them.</a:t>
            </a:r>
          </a:p>
          <a:p>
            <a:r>
              <a:rPr lang="en-GB" sz="2000" b="1" dirty="0"/>
              <a:t>Disagreement with the need for change.</a:t>
            </a:r>
            <a:r>
              <a:rPr lang="en-GB" sz="2000" dirty="0"/>
              <a:t> </a:t>
            </a:r>
            <a:r>
              <a:rPr lang="en-GB" sz="2000" dirty="0" smtClean="0"/>
              <a:t>People </a:t>
            </a:r>
            <a:r>
              <a:rPr lang="en-GB" sz="2000" dirty="0"/>
              <a:t>may feel that the new direction is a wrong direction.</a:t>
            </a:r>
          </a:p>
          <a:p>
            <a:r>
              <a:rPr lang="en-GB" sz="2000" b="1" dirty="0" smtClean="0"/>
              <a:t>Losing something of value.</a:t>
            </a:r>
            <a:r>
              <a:rPr lang="en-GB" sz="2000" dirty="0" smtClean="0"/>
              <a:t> All people want to know how the change will affect them. If people believe they will wind up losing as a result of the change, they will resist.</a:t>
            </a:r>
          </a:p>
          <a:p>
            <a:pPr>
              <a:buNone/>
            </a:pPr>
            <a:endParaRPr lang="en-GB" sz="2000" dirty="0"/>
          </a:p>
        </p:txBody>
      </p:sp>
      <p:sp>
        <p:nvSpPr>
          <p:cNvPr id="2" name="Title 1"/>
          <p:cNvSpPr>
            <a:spLocks noGrp="1"/>
          </p:cNvSpPr>
          <p:nvPr>
            <p:ph type="title"/>
          </p:nvPr>
        </p:nvSpPr>
        <p:spPr>
          <a:xfrm>
            <a:off x="0" y="-24"/>
            <a:ext cx="9144000" cy="1143000"/>
          </a:xfrm>
        </p:spPr>
        <p:txBody>
          <a:bodyPr>
            <a:normAutofit fontScale="90000"/>
          </a:bodyPr>
          <a:lstStyle/>
          <a:p>
            <a:r>
              <a:rPr lang="en-GB" b="1" dirty="0"/>
              <a:t>Resistance to Change in the Workplace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42984"/>
            <a:ext cx="9144000" cy="4525963"/>
          </a:xfrm>
        </p:spPr>
        <p:txBody>
          <a:bodyPr>
            <a:noAutofit/>
          </a:bodyPr>
          <a:lstStyle/>
          <a:p>
            <a:r>
              <a:rPr lang="en-GB" sz="2000" b="1" dirty="0" smtClean="0"/>
              <a:t>Leaving a comfort zone.</a:t>
            </a:r>
            <a:r>
              <a:rPr lang="en-GB" sz="2000" dirty="0" smtClean="0"/>
              <a:t> People are afraid to go after what they want because it would force them to stretch their comfort zones. It's only natural to put off things that scare us, to sidestep goals that require us to leave our comfort zone and take a risk.</a:t>
            </a:r>
          </a:p>
          <a:p>
            <a:r>
              <a:rPr lang="en-GB" sz="2000" b="1" dirty="0" smtClean="0"/>
              <a:t>False beliefs.</a:t>
            </a:r>
            <a:r>
              <a:rPr lang="en-GB" sz="2000" dirty="0" smtClean="0"/>
              <a:t> To put themselves at ease and avoid taking the risk or to justify their resistance, people can over-amplify situations and fool themselves into believing their negative perception which may not be true.</a:t>
            </a:r>
          </a:p>
          <a:p>
            <a:r>
              <a:rPr lang="en-GB" sz="2000" b="1" dirty="0" smtClean="0"/>
              <a:t>Misunderstanding and lack of trust.</a:t>
            </a:r>
            <a:r>
              <a:rPr lang="en-GB" sz="2000" dirty="0" smtClean="0"/>
              <a:t> People resist change when they do not understand its implications and perceive that it might cost them much more than they gain. Such situations often occur when trust is lacking between the person initiating the change and the employees.</a:t>
            </a:r>
          </a:p>
          <a:p>
            <a:r>
              <a:rPr lang="en-GB" sz="2000" b="1" dirty="0" smtClean="0"/>
              <a:t>Inertia.</a:t>
            </a:r>
            <a:r>
              <a:rPr lang="en-GB" sz="2000" dirty="0" smtClean="0"/>
              <a:t> All organizations suffer from inertia to some degree. Change requires effort, oftentimes, a significant one. Fatigue and burnout should be considered and measures to counter this implemented this.</a:t>
            </a:r>
          </a:p>
          <a:p>
            <a:pPr>
              <a:buNone/>
            </a:pPr>
            <a:endParaRPr lang="en-GB" sz="2000" dirty="0"/>
          </a:p>
        </p:txBody>
      </p:sp>
      <p:sp>
        <p:nvSpPr>
          <p:cNvPr id="2" name="Title 1"/>
          <p:cNvSpPr>
            <a:spLocks noGrp="1"/>
          </p:cNvSpPr>
          <p:nvPr>
            <p:ph type="title"/>
          </p:nvPr>
        </p:nvSpPr>
        <p:spPr>
          <a:xfrm>
            <a:off x="0" y="142852"/>
            <a:ext cx="9144000" cy="1143000"/>
          </a:xfrm>
        </p:spPr>
        <p:txBody>
          <a:bodyPr>
            <a:normAutofit fontScale="90000"/>
          </a:bodyPr>
          <a:lstStyle/>
          <a:p>
            <a:r>
              <a:rPr lang="en-GB" b="1" dirty="0" smtClean="0"/>
              <a:t>Resistance to Change in the Workplace</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158" y="1214422"/>
            <a:ext cx="8358246" cy="4643470"/>
          </a:xfrm>
        </p:spPr>
        <p:txBody>
          <a:bodyPr>
            <a:normAutofit lnSpcReduction="10000"/>
          </a:bodyPr>
          <a:lstStyle/>
          <a:p>
            <a:r>
              <a:rPr lang="en-GB" sz="2000" b="1" dirty="0" smtClean="0"/>
              <a:t>Fear of losing something of value to them </a:t>
            </a:r>
            <a:r>
              <a:rPr lang="en-GB" sz="2000" dirty="0" smtClean="0"/>
              <a:t>such as </a:t>
            </a:r>
            <a:r>
              <a:rPr lang="en-GB" sz="2000" dirty="0" smtClean="0"/>
              <a:t>job or </a:t>
            </a:r>
            <a:r>
              <a:rPr lang="en-GB" sz="2000" dirty="0" smtClean="0"/>
              <a:t>status;</a:t>
            </a:r>
          </a:p>
          <a:p>
            <a:r>
              <a:rPr lang="en-GB" sz="2000" dirty="0" smtClean="0"/>
              <a:t>Intellectual disagreement that it is the right action to pursue;</a:t>
            </a:r>
          </a:p>
          <a:p>
            <a:r>
              <a:rPr lang="en-GB" sz="2000" dirty="0" smtClean="0"/>
              <a:t>Pressure;</a:t>
            </a:r>
          </a:p>
          <a:p>
            <a:r>
              <a:rPr lang="en-GB" sz="2000" dirty="0" smtClean="0"/>
              <a:t>Fear of failure;</a:t>
            </a:r>
          </a:p>
          <a:p>
            <a:r>
              <a:rPr lang="en-GB" sz="2000" dirty="0" smtClean="0"/>
              <a:t>Climate of mistrust;</a:t>
            </a:r>
            <a:endParaRPr lang="en-GB" sz="2000" dirty="0"/>
          </a:p>
          <a:p>
            <a:r>
              <a:rPr lang="en-GB" sz="2000" dirty="0" smtClean="0"/>
              <a:t>lack </a:t>
            </a:r>
            <a:r>
              <a:rPr lang="en-GB" sz="2000" dirty="0"/>
              <a:t>of faith in their ability to learn new </a:t>
            </a:r>
            <a:r>
              <a:rPr lang="en-GB" sz="2000" dirty="0" smtClean="0"/>
              <a:t>skills;</a:t>
            </a:r>
            <a:endParaRPr lang="en-GB" sz="2000" dirty="0"/>
          </a:p>
          <a:p>
            <a:r>
              <a:rPr lang="en-GB" sz="2000" dirty="0"/>
              <a:t>feeling of change overload (too much too soon</a:t>
            </a:r>
            <a:r>
              <a:rPr lang="en-GB" sz="2000" dirty="0" smtClean="0"/>
              <a:t>);</a:t>
            </a:r>
            <a:endParaRPr lang="en-GB" sz="2000" dirty="0"/>
          </a:p>
          <a:p>
            <a:r>
              <a:rPr lang="en-GB" sz="2000" dirty="0"/>
              <a:t>lack of trust in or dislike of </a:t>
            </a:r>
            <a:r>
              <a:rPr lang="en-GB" sz="2000" dirty="0" smtClean="0"/>
              <a:t>managers;</a:t>
            </a:r>
            <a:endParaRPr lang="en-GB" sz="2000" dirty="0"/>
          </a:p>
          <a:p>
            <a:r>
              <a:rPr lang="en-GB" sz="2000" dirty="0" smtClean="0"/>
              <a:t>loss </a:t>
            </a:r>
            <a:r>
              <a:rPr lang="en-GB" sz="2000" dirty="0"/>
              <a:t>of family or personal </a:t>
            </a:r>
            <a:r>
              <a:rPr lang="en-GB" sz="2000" dirty="0" smtClean="0"/>
              <a:t>time;</a:t>
            </a:r>
            <a:endParaRPr lang="en-GB" sz="2000" dirty="0"/>
          </a:p>
          <a:p>
            <a:r>
              <a:rPr lang="en-GB" sz="2000" dirty="0"/>
              <a:t>feeling that the organization is not entitled to </a:t>
            </a:r>
            <a:r>
              <a:rPr lang="en-GB" sz="2000" dirty="0" smtClean="0"/>
              <a:t>their </a:t>
            </a:r>
            <a:r>
              <a:rPr lang="en-GB" sz="2000" dirty="0"/>
              <a:t>extra </a:t>
            </a:r>
            <a:r>
              <a:rPr lang="en-GB" sz="2000" dirty="0" smtClean="0"/>
              <a:t>effort;</a:t>
            </a:r>
          </a:p>
          <a:p>
            <a:r>
              <a:rPr lang="en-GB" sz="2000" dirty="0" smtClean="0"/>
              <a:t>Not seeing the benefits;</a:t>
            </a:r>
          </a:p>
          <a:p>
            <a:r>
              <a:rPr lang="en-GB" sz="2000" dirty="0" smtClean="0"/>
              <a:t>The individual's personal predisposition to change.</a:t>
            </a:r>
            <a:endParaRPr lang="en-GB" sz="2000" dirty="0"/>
          </a:p>
          <a:p>
            <a:endParaRPr lang="en-GB" sz="2000" dirty="0"/>
          </a:p>
        </p:txBody>
      </p:sp>
      <p:sp>
        <p:nvSpPr>
          <p:cNvPr id="2" name="Title 1"/>
          <p:cNvSpPr>
            <a:spLocks noGrp="1"/>
          </p:cNvSpPr>
          <p:nvPr>
            <p:ph type="title"/>
          </p:nvPr>
        </p:nvSpPr>
        <p:spPr>
          <a:xfrm>
            <a:off x="0" y="214298"/>
            <a:ext cx="9144000" cy="1143000"/>
          </a:xfrm>
        </p:spPr>
        <p:txBody>
          <a:bodyPr>
            <a:noAutofit/>
          </a:bodyPr>
          <a:lstStyle/>
          <a:p>
            <a:r>
              <a:rPr lang="en-GB" sz="2800" b="1" u="sng" dirty="0" smtClean="0"/>
              <a:t>Summary: reasons People </a:t>
            </a:r>
            <a:r>
              <a:rPr lang="en-GB" sz="2800" b="1" u="sng" dirty="0" err="1" smtClean="0"/>
              <a:t>resit</a:t>
            </a:r>
            <a:r>
              <a:rPr lang="en-GB" sz="2800" b="1" u="sng" dirty="0" smtClean="0"/>
              <a:t> change within Organisations</a:t>
            </a:r>
            <a:r>
              <a:rPr lang="en-GB" sz="2800" b="1" u="sng" dirty="0"/>
              <a:t/>
            </a:r>
            <a:br>
              <a:rPr lang="en-GB" sz="2800" b="1" u="sng" dirty="0"/>
            </a:br>
            <a:endParaRPr lang="en-GB" sz="2800"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00108"/>
            <a:ext cx="9144000" cy="5429288"/>
          </a:xfrm>
        </p:spPr>
        <p:txBody>
          <a:bodyPr>
            <a:normAutofit/>
          </a:bodyPr>
          <a:lstStyle/>
          <a:p>
            <a:r>
              <a:rPr lang="en-GB" sz="2000" b="1" dirty="0" smtClean="0"/>
              <a:t>Facilitation and collaboration: </a:t>
            </a:r>
            <a:r>
              <a:rPr lang="en-GB" sz="2000" dirty="0" smtClean="0"/>
              <a:t>The </a:t>
            </a:r>
            <a:r>
              <a:rPr lang="en-GB" sz="2000" dirty="0"/>
              <a:t>best approach to creating change is to </a:t>
            </a:r>
            <a:r>
              <a:rPr lang="en-GB" sz="2000" b="1" dirty="0"/>
              <a:t>work with </a:t>
            </a:r>
            <a:r>
              <a:rPr lang="en-GB" sz="2000" b="1" dirty="0" smtClean="0"/>
              <a:t>people</a:t>
            </a:r>
            <a:r>
              <a:rPr lang="en-GB" sz="2000" dirty="0" smtClean="0"/>
              <a:t>, </a:t>
            </a:r>
            <a:r>
              <a:rPr lang="en-GB" sz="2000" b="1" dirty="0"/>
              <a:t>helping them </a:t>
            </a:r>
            <a:r>
              <a:rPr lang="en-GB" sz="2000" b="1" dirty="0" smtClean="0"/>
              <a:t>achieve their goals, that somehow </a:t>
            </a:r>
            <a:r>
              <a:rPr lang="en-GB" sz="2000" b="1" dirty="0"/>
              <a:t>also reach to the goals of the </a:t>
            </a:r>
            <a:r>
              <a:rPr lang="en-GB" sz="2000" b="1" dirty="0" smtClean="0"/>
              <a:t>organisation / change </a:t>
            </a:r>
            <a:r>
              <a:rPr lang="en-GB" sz="2000" b="1" dirty="0"/>
              <a:t>project</a:t>
            </a:r>
            <a:r>
              <a:rPr lang="en-GB" sz="2000" dirty="0" smtClean="0"/>
              <a:t>. </a:t>
            </a:r>
            <a:r>
              <a:rPr lang="en-GB" sz="2000" b="1" dirty="0"/>
              <a:t>When you work with people, they will be happier to work with you.</a:t>
            </a:r>
          </a:p>
          <a:p>
            <a:r>
              <a:rPr lang="en-GB" sz="2000" b="1" dirty="0" smtClean="0"/>
              <a:t>Communication: </a:t>
            </a:r>
            <a:r>
              <a:rPr lang="en-GB" sz="2000" dirty="0" smtClean="0"/>
              <a:t>Bring people into </a:t>
            </a:r>
            <a:r>
              <a:rPr lang="en-GB" sz="2000" dirty="0"/>
              <a:t>the rationale for the change, they may well come around once they realize why the change is needed and what is needed of them. </a:t>
            </a:r>
            <a:endParaRPr lang="en-GB" sz="2000" dirty="0" smtClean="0"/>
          </a:p>
          <a:p>
            <a:r>
              <a:rPr lang="en-GB" sz="2000" b="1" dirty="0" smtClean="0"/>
              <a:t>Training:</a:t>
            </a:r>
            <a:r>
              <a:rPr lang="en-GB" sz="2000" dirty="0" smtClean="0"/>
              <a:t> In </a:t>
            </a:r>
            <a:r>
              <a:rPr lang="en-GB" sz="2000" dirty="0"/>
              <a:t>particular, if new skills are required, you can provide these via a focused </a:t>
            </a:r>
            <a:r>
              <a:rPr lang="en-GB" sz="2000" b="1" dirty="0" smtClean="0"/>
              <a:t>training </a:t>
            </a:r>
            <a:r>
              <a:rPr lang="en-GB" sz="2000" dirty="0" smtClean="0"/>
              <a:t>course.</a:t>
            </a:r>
            <a:endParaRPr lang="en-GB" sz="2000" dirty="0"/>
          </a:p>
          <a:p>
            <a:r>
              <a:rPr lang="en-GB" sz="2000" b="1" dirty="0" smtClean="0"/>
              <a:t>Involvement: </a:t>
            </a:r>
            <a:r>
              <a:rPr lang="en-GB" sz="2000" dirty="0" smtClean="0"/>
              <a:t>One </a:t>
            </a:r>
            <a:r>
              <a:rPr lang="en-GB" sz="2000" dirty="0"/>
              <a:t>of the best methods of getting people </a:t>
            </a:r>
            <a:r>
              <a:rPr lang="en-GB" sz="2000" dirty="0" smtClean="0"/>
              <a:t>on-board is </a:t>
            </a:r>
            <a:r>
              <a:rPr lang="en-GB" sz="2000" dirty="0"/>
              <a:t>to get them involved. </a:t>
            </a:r>
          </a:p>
          <a:p>
            <a:r>
              <a:rPr lang="en-GB" sz="2000" b="1" dirty="0" smtClean="0"/>
              <a:t>Negotiation: </a:t>
            </a:r>
            <a:r>
              <a:rPr lang="en-GB" sz="2000" dirty="0" smtClean="0"/>
              <a:t>Sit </a:t>
            </a:r>
            <a:r>
              <a:rPr lang="en-GB" sz="2000" dirty="0"/>
              <a:t>them down and ask what they </a:t>
            </a:r>
            <a:r>
              <a:rPr lang="en-GB" sz="2000" dirty="0" smtClean="0"/>
              <a:t>need. </a:t>
            </a:r>
            <a:r>
              <a:rPr lang="en-GB" sz="2000" dirty="0"/>
              <a:t>Find out what they want and what they will </a:t>
            </a:r>
            <a:r>
              <a:rPr lang="en-GB" sz="2000" dirty="0" smtClean="0"/>
              <a:t>accept and never </a:t>
            </a:r>
            <a:r>
              <a:rPr lang="en-GB" sz="2000" dirty="0"/>
              <a:t>accept. Work out a mutually agreeable solution that works just for them and just for you</a:t>
            </a:r>
            <a:r>
              <a:rPr lang="en-GB" sz="2000" dirty="0" smtClean="0"/>
              <a:t>. Win-win.</a:t>
            </a:r>
            <a:endParaRPr lang="en-GB" sz="2000" dirty="0"/>
          </a:p>
        </p:txBody>
      </p:sp>
      <p:sp>
        <p:nvSpPr>
          <p:cNvPr id="2" name="Title 1"/>
          <p:cNvSpPr>
            <a:spLocks noGrp="1"/>
          </p:cNvSpPr>
          <p:nvPr>
            <p:ph type="title"/>
          </p:nvPr>
        </p:nvSpPr>
        <p:spPr>
          <a:xfrm>
            <a:off x="457200" y="-24"/>
            <a:ext cx="8229600" cy="1143000"/>
          </a:xfrm>
        </p:spPr>
        <p:txBody>
          <a:bodyPr>
            <a:normAutofit/>
          </a:bodyPr>
          <a:lstStyle/>
          <a:p>
            <a:r>
              <a:rPr lang="en-GB" b="1" dirty="0"/>
              <a:t>Dealing with </a:t>
            </a:r>
            <a:r>
              <a:rPr lang="en-GB" b="1" dirty="0" smtClean="0"/>
              <a:t>resistance</a:t>
            </a:r>
            <a:endParaRPr lang="en-GB" dirty="0"/>
          </a:p>
        </p:txBody>
      </p:sp>
      <p:sp>
        <p:nvSpPr>
          <p:cNvPr id="4" name="TextBox 3"/>
          <p:cNvSpPr txBox="1"/>
          <p:nvPr/>
        </p:nvSpPr>
        <p:spPr>
          <a:xfrm>
            <a:off x="0" y="6643710"/>
            <a:ext cx="8358214" cy="215444"/>
          </a:xfrm>
          <a:prstGeom prst="rect">
            <a:avLst/>
          </a:prstGeom>
          <a:noFill/>
        </p:spPr>
        <p:txBody>
          <a:bodyPr wrap="square" rtlCol="0">
            <a:spAutoFit/>
          </a:bodyPr>
          <a:lstStyle/>
          <a:p>
            <a:r>
              <a:rPr lang="en-GB" sz="800" dirty="0" smtClean="0"/>
              <a:t>Based on </a:t>
            </a:r>
            <a:r>
              <a:rPr lang="en-GB" sz="800" dirty="0" smtClean="0">
                <a:hlinkClick r:id="rId2"/>
              </a:rPr>
              <a:t>http://changingminds.org/disciplines/change_management/resistance_change/dealing_resistance.htm</a:t>
            </a:r>
            <a:r>
              <a:rPr lang="en-GB" sz="800" dirty="0" smtClean="0"/>
              <a:t> </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200"/>
            <a:ext cx="9144000" cy="4525963"/>
          </a:xfrm>
        </p:spPr>
        <p:txBody>
          <a:bodyPr>
            <a:normAutofit/>
          </a:bodyPr>
          <a:lstStyle/>
          <a:p>
            <a:r>
              <a:rPr lang="en-GB" sz="2000" b="1" dirty="0" smtClean="0"/>
              <a:t>Confidence</a:t>
            </a:r>
            <a:r>
              <a:rPr lang="en-GB" sz="2000" dirty="0" smtClean="0"/>
              <a:t>, empower yourself and the workforce, as a change agent always do what you feel is right, listen to others opinions but always trust yourself;</a:t>
            </a:r>
          </a:p>
          <a:p>
            <a:r>
              <a:rPr lang="en-GB" sz="2000" b="1" dirty="0" smtClean="0"/>
              <a:t>Compassion</a:t>
            </a:r>
            <a:r>
              <a:rPr lang="en-GB" sz="2000" dirty="0" smtClean="0"/>
              <a:t> and understanding, seek to create a workforce that have leadership EI competencies.</a:t>
            </a:r>
          </a:p>
          <a:p>
            <a:r>
              <a:rPr lang="en-GB" sz="2000" b="1" dirty="0" smtClean="0"/>
              <a:t>Collaboration</a:t>
            </a:r>
            <a:r>
              <a:rPr lang="en-GB" sz="2000" dirty="0" smtClean="0"/>
              <a:t> involvement for all;</a:t>
            </a:r>
          </a:p>
          <a:p>
            <a:r>
              <a:rPr lang="en-GB" sz="2000" b="1" dirty="0" smtClean="0"/>
              <a:t>Communication: </a:t>
            </a:r>
            <a:r>
              <a:rPr lang="en-GB" sz="2000" dirty="0" smtClean="0"/>
              <a:t>2-way, anonymous option, create an open honest sharing praising and supportive culture;</a:t>
            </a:r>
          </a:p>
          <a:p>
            <a:r>
              <a:rPr lang="en-GB" sz="2000" b="1" dirty="0" smtClean="0"/>
              <a:t>Culture </a:t>
            </a:r>
            <a:r>
              <a:rPr lang="en-GB" sz="2000" dirty="0" smtClean="0"/>
              <a:t>to enable continuous change and minimise resistance/disruption within the organisation create a learning Organisation and positive culture.</a:t>
            </a:r>
          </a:p>
          <a:p>
            <a:pPr>
              <a:buNone/>
            </a:pPr>
            <a:endParaRPr lang="en-GB" sz="2000" dirty="0"/>
          </a:p>
        </p:txBody>
      </p:sp>
      <p:sp>
        <p:nvSpPr>
          <p:cNvPr id="2" name="Title 1"/>
          <p:cNvSpPr>
            <a:spLocks noGrp="1"/>
          </p:cNvSpPr>
          <p:nvPr>
            <p:ph type="title"/>
          </p:nvPr>
        </p:nvSpPr>
        <p:spPr/>
        <p:txBody>
          <a:bodyPr>
            <a:normAutofit fontScale="90000"/>
          </a:bodyPr>
          <a:lstStyle/>
          <a:p>
            <a:r>
              <a:rPr lang="en-GB" b="1" dirty="0" smtClean="0"/>
              <a:t>5Cs 4 Successful Change </a:t>
            </a:r>
            <a:br>
              <a:rPr lang="en-GB" b="1" dirty="0" smtClean="0"/>
            </a:br>
            <a:r>
              <a:rPr lang="en-GB" b="1" dirty="0" smtClean="0"/>
              <a:t>prevent and/or reduce resistance</a:t>
            </a:r>
            <a:endParaRPr lang="en-GB" b="1" dirty="0"/>
          </a:p>
        </p:txBody>
      </p:sp>
      <p:sp>
        <p:nvSpPr>
          <p:cNvPr id="4" name="TextBox 3"/>
          <p:cNvSpPr txBox="1"/>
          <p:nvPr/>
        </p:nvSpPr>
        <p:spPr>
          <a:xfrm>
            <a:off x="0" y="6642580"/>
            <a:ext cx="3357554" cy="215444"/>
          </a:xfrm>
          <a:prstGeom prst="rect">
            <a:avLst/>
          </a:prstGeom>
          <a:noFill/>
        </p:spPr>
        <p:txBody>
          <a:bodyPr wrap="square" rtlCol="0">
            <a:spAutoFit/>
          </a:bodyPr>
          <a:lstStyle/>
          <a:p>
            <a:r>
              <a:rPr lang="en-GB" sz="800" dirty="0" smtClean="0"/>
              <a:t>JW</a:t>
            </a:r>
            <a:endParaRPr lang="en-GB"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20" y="1785926"/>
            <a:ext cx="8401080" cy="3786214"/>
          </a:xfrm>
        </p:spPr>
        <p:txBody>
          <a:bodyPr>
            <a:normAutofit/>
          </a:bodyPr>
          <a:lstStyle/>
          <a:p>
            <a:r>
              <a:rPr lang="en-GB" sz="2000" b="1" dirty="0" smtClean="0"/>
              <a:t>Inform: </a:t>
            </a:r>
            <a:r>
              <a:rPr lang="en-GB" sz="2000" dirty="0" smtClean="0"/>
              <a:t>Open &amp; Honest with employees;</a:t>
            </a:r>
          </a:p>
          <a:p>
            <a:r>
              <a:rPr lang="en-GB" sz="2000" b="1" dirty="0" smtClean="0"/>
              <a:t>Negotiation: </a:t>
            </a:r>
            <a:r>
              <a:rPr lang="en-GB" sz="2000" dirty="0" smtClean="0"/>
              <a:t>Two-way Communication;</a:t>
            </a:r>
          </a:p>
          <a:p>
            <a:r>
              <a:rPr lang="en-GB" sz="2000" b="1" dirty="0" smtClean="0"/>
              <a:t>Participation and involvement: </a:t>
            </a:r>
            <a:r>
              <a:rPr lang="en-GB" sz="2000" dirty="0" smtClean="0"/>
              <a:t>Open to ideas from staff;</a:t>
            </a:r>
            <a:endParaRPr lang="en-GB" sz="2000" dirty="0"/>
          </a:p>
          <a:p>
            <a:r>
              <a:rPr lang="en-GB" sz="2000" b="1" dirty="0" smtClean="0"/>
              <a:t>Support: </a:t>
            </a:r>
            <a:r>
              <a:rPr lang="en-GB" sz="2000" dirty="0" smtClean="0"/>
              <a:t>staff going through change such as:</a:t>
            </a:r>
          </a:p>
          <a:p>
            <a:pPr lvl="1"/>
            <a:r>
              <a:rPr lang="en-GB" sz="2000" dirty="0" smtClean="0"/>
              <a:t>Listen and understand, sympathise and understand their emotions;</a:t>
            </a:r>
          </a:p>
          <a:p>
            <a:pPr lvl="1"/>
            <a:r>
              <a:rPr lang="en-GB" sz="2000" dirty="0" smtClean="0"/>
              <a:t>Re-train, re-skill and empower staff;</a:t>
            </a:r>
          </a:p>
          <a:p>
            <a:pPr lvl="1"/>
            <a:r>
              <a:rPr lang="en-GB" sz="2000" dirty="0"/>
              <a:t>O</a:t>
            </a:r>
            <a:r>
              <a:rPr lang="en-GB" sz="2000" dirty="0" smtClean="0"/>
              <a:t>pen to communication such as via email, regular staff meetings, post updates on staff network and notices such as flat-screen-</a:t>
            </a:r>
            <a:r>
              <a:rPr lang="en-GB" sz="2000" dirty="0" err="1" smtClean="0"/>
              <a:t>tv</a:t>
            </a:r>
            <a:r>
              <a:rPr lang="en-GB" sz="2000" dirty="0" smtClean="0"/>
              <a:t>-</a:t>
            </a:r>
            <a:r>
              <a:rPr lang="en-GB" sz="2000" dirty="0" err="1" smtClean="0"/>
              <a:t>noticeboards</a:t>
            </a:r>
            <a:r>
              <a:rPr lang="en-GB" sz="2000" dirty="0"/>
              <a:t>.</a:t>
            </a:r>
          </a:p>
        </p:txBody>
      </p:sp>
      <p:sp>
        <p:nvSpPr>
          <p:cNvPr id="2" name="Title 1"/>
          <p:cNvSpPr>
            <a:spLocks noGrp="1"/>
          </p:cNvSpPr>
          <p:nvPr>
            <p:ph type="title"/>
          </p:nvPr>
        </p:nvSpPr>
        <p:spPr>
          <a:xfrm>
            <a:off x="457200" y="-24"/>
            <a:ext cx="8229600" cy="1143000"/>
          </a:xfrm>
        </p:spPr>
        <p:txBody>
          <a:bodyPr>
            <a:normAutofit fontScale="90000"/>
          </a:bodyPr>
          <a:lstStyle/>
          <a:p>
            <a:r>
              <a:rPr lang="en-GB" b="1" dirty="0" smtClean="0"/>
              <a:t>Overcoming </a:t>
            </a:r>
            <a:r>
              <a:rPr lang="en-GB" b="1" dirty="0"/>
              <a:t>Resistance to Change</a:t>
            </a:r>
            <a:r>
              <a:rPr lang="en-GB" b="1" dirty="0" smtClean="0"/>
              <a:t>:</a:t>
            </a:r>
            <a:endParaRPr lang="en-GB" dirty="0"/>
          </a:p>
        </p:txBody>
      </p:sp>
      <p:sp>
        <p:nvSpPr>
          <p:cNvPr id="4" name="TextBox 3"/>
          <p:cNvSpPr txBox="1"/>
          <p:nvPr/>
        </p:nvSpPr>
        <p:spPr>
          <a:xfrm>
            <a:off x="0" y="6642580"/>
            <a:ext cx="5500694" cy="215444"/>
          </a:xfrm>
          <a:prstGeom prst="rect">
            <a:avLst/>
          </a:prstGeom>
          <a:noFill/>
        </p:spPr>
        <p:txBody>
          <a:bodyPr wrap="square" rtlCol="0">
            <a:spAutoFit/>
          </a:bodyPr>
          <a:lstStyle/>
          <a:p>
            <a:r>
              <a:rPr lang="en-GB" sz="800" dirty="0" smtClean="0"/>
              <a:t>Based on What </a:t>
            </a:r>
            <a:r>
              <a:rPr lang="en-GB" sz="800" dirty="0"/>
              <a:t>Leaders Really Do", </a:t>
            </a:r>
            <a:r>
              <a:rPr lang="en-GB" sz="800" dirty="0" smtClean="0"/>
              <a:t> by John </a:t>
            </a:r>
            <a:r>
              <a:rPr lang="en-GB" sz="800" dirty="0"/>
              <a:t>P. </a:t>
            </a:r>
            <a:r>
              <a:rPr lang="en-GB" sz="800" dirty="0" err="1"/>
              <a:t>Kotter</a:t>
            </a:r>
            <a:endParaRPr lang="en-GB" sz="800" dirty="0"/>
          </a:p>
        </p:txBody>
      </p:sp>
      <p:sp>
        <p:nvSpPr>
          <p:cNvPr id="5" name="TextBox 4"/>
          <p:cNvSpPr txBox="1"/>
          <p:nvPr/>
        </p:nvSpPr>
        <p:spPr>
          <a:xfrm>
            <a:off x="0" y="1142984"/>
            <a:ext cx="9144000" cy="646331"/>
          </a:xfrm>
          <a:prstGeom prst="rect">
            <a:avLst/>
          </a:prstGeom>
          <a:noFill/>
        </p:spPr>
        <p:txBody>
          <a:bodyPr wrap="square" rtlCol="0">
            <a:spAutoFit/>
          </a:bodyPr>
          <a:lstStyle/>
          <a:p>
            <a:r>
              <a:rPr lang="en-GB" dirty="0" smtClean="0"/>
              <a:t>Based on recommendations from John </a:t>
            </a:r>
            <a:r>
              <a:rPr lang="en-GB" dirty="0" err="1" smtClean="0"/>
              <a:t>Kotter’s</a:t>
            </a:r>
            <a:r>
              <a:rPr lang="en-GB" dirty="0" smtClean="0"/>
              <a:t> book ‘What Leaders really do’ Overcoming Resistance to Change consists of the following key points: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57298"/>
            <a:ext cx="9144000" cy="4500594"/>
          </a:xfrm>
        </p:spPr>
        <p:txBody>
          <a:bodyPr>
            <a:normAutofit/>
          </a:bodyPr>
          <a:lstStyle/>
          <a:p>
            <a:r>
              <a:rPr lang="en-GB" sz="2000" dirty="0"/>
              <a:t>Leaders must </a:t>
            </a:r>
            <a:r>
              <a:rPr lang="en-GB" sz="2000" b="1" dirty="0"/>
              <a:t>enlist the support </a:t>
            </a:r>
            <a:r>
              <a:rPr lang="en-GB" sz="2000" dirty="0"/>
              <a:t>of other organizational </a:t>
            </a:r>
            <a:r>
              <a:rPr lang="en-GB" sz="2000" dirty="0" smtClean="0"/>
              <a:t>members </a:t>
            </a:r>
            <a:r>
              <a:rPr lang="en-GB" sz="2000" dirty="0"/>
              <a:t>to identify the right changes to </a:t>
            </a:r>
            <a:r>
              <a:rPr lang="en-GB" sz="2000" dirty="0" smtClean="0"/>
              <a:t>make;</a:t>
            </a:r>
          </a:p>
          <a:p>
            <a:r>
              <a:rPr lang="en-GB" sz="2000" dirty="0" smtClean="0"/>
              <a:t>And openly</a:t>
            </a:r>
            <a:r>
              <a:rPr lang="en-GB" sz="2000" b="1" dirty="0" smtClean="0"/>
              <a:t> </a:t>
            </a:r>
            <a:r>
              <a:rPr lang="en-GB" sz="2000" b="1" dirty="0"/>
              <a:t>communicate </a:t>
            </a:r>
            <a:r>
              <a:rPr lang="en-GB" sz="2000" dirty="0"/>
              <a:t>these changes throughout the </a:t>
            </a:r>
            <a:r>
              <a:rPr lang="en-GB" sz="2000" dirty="0" smtClean="0"/>
              <a:t>organization;</a:t>
            </a:r>
          </a:p>
          <a:p>
            <a:r>
              <a:rPr lang="en-GB" sz="2000" b="1" dirty="0" smtClean="0"/>
              <a:t>Provide </a:t>
            </a:r>
            <a:r>
              <a:rPr lang="en-GB" sz="2000" b="1" dirty="0"/>
              <a:t>resources </a:t>
            </a:r>
            <a:r>
              <a:rPr lang="en-GB" sz="2000" dirty="0"/>
              <a:t>to support the </a:t>
            </a:r>
            <a:r>
              <a:rPr lang="en-GB" sz="2000" dirty="0" smtClean="0"/>
              <a:t>changes; </a:t>
            </a:r>
            <a:r>
              <a:rPr lang="en-GB" sz="2000" dirty="0"/>
              <a:t>and </a:t>
            </a:r>
            <a:endParaRPr lang="en-GB" sz="2000" dirty="0" smtClean="0"/>
          </a:p>
          <a:p>
            <a:r>
              <a:rPr lang="en-GB" sz="2000" dirty="0" smtClean="0"/>
              <a:t>Allow </a:t>
            </a:r>
            <a:r>
              <a:rPr lang="en-GB" sz="2000" b="1" dirty="0"/>
              <a:t>enough time and flexibility </a:t>
            </a:r>
            <a:r>
              <a:rPr lang="en-GB" sz="2000" dirty="0"/>
              <a:t>for the changes to take place</a:t>
            </a:r>
            <a:r>
              <a:rPr lang="en-GB" sz="2000" dirty="0" smtClean="0"/>
              <a:t>.</a:t>
            </a:r>
          </a:p>
          <a:p>
            <a:r>
              <a:rPr lang="en-GB" sz="2000" dirty="0" smtClean="0"/>
              <a:t>With </a:t>
            </a:r>
            <a:r>
              <a:rPr lang="en-GB" sz="2000" dirty="0"/>
              <a:t>the </a:t>
            </a:r>
            <a:r>
              <a:rPr lang="en-GB" sz="2000" b="1" dirty="0"/>
              <a:t>widespread commitment of people </a:t>
            </a:r>
            <a:r>
              <a:rPr lang="en-GB" sz="2000" dirty="0"/>
              <a:t>throughout the organization, change efforts will succeed.</a:t>
            </a:r>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hlinkClick r:id="rId2"/>
              </a:rPr>
              <a:t>http://www.managingchange.biz/manage_change_resistance.html</a:t>
            </a:r>
            <a:endParaRPr lang="en-GB" sz="800" dirty="0"/>
          </a:p>
        </p:txBody>
      </p:sp>
      <p:sp>
        <p:nvSpPr>
          <p:cNvPr id="5" name="TextBox 4"/>
          <p:cNvSpPr txBox="1"/>
          <p:nvPr/>
        </p:nvSpPr>
        <p:spPr>
          <a:xfrm>
            <a:off x="0" y="285728"/>
            <a:ext cx="9144000" cy="584775"/>
          </a:xfrm>
          <a:prstGeom prst="rect">
            <a:avLst/>
          </a:prstGeom>
          <a:noFill/>
        </p:spPr>
        <p:txBody>
          <a:bodyPr wrap="square" rtlCol="0">
            <a:spAutoFit/>
          </a:bodyPr>
          <a:lstStyle/>
          <a:p>
            <a:pPr algn="ctr"/>
            <a:r>
              <a:rPr lang="en-GB" sz="3200" b="1" dirty="0" smtClean="0"/>
              <a:t>Overcoming resistance &amp; importance of Leadership</a:t>
            </a:r>
            <a:endParaRPr lang="en-GB" sz="3200"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14422"/>
            <a:ext cx="9144000" cy="4929222"/>
          </a:xfrm>
        </p:spPr>
        <p:txBody>
          <a:bodyPr>
            <a:noAutofit/>
          </a:bodyPr>
          <a:lstStyle/>
          <a:p>
            <a:r>
              <a:rPr lang="en-GB" sz="2000" b="1" dirty="0"/>
              <a:t>Leaders must develop the proper attitude toward resistance </a:t>
            </a:r>
            <a:r>
              <a:rPr lang="en-GB" sz="2000" b="1" dirty="0" smtClean="0"/>
              <a:t>and change, and realize </a:t>
            </a:r>
            <a:r>
              <a:rPr lang="en-GB" sz="2000" b="1" dirty="0"/>
              <a:t>that it is neither good nor bad</a:t>
            </a:r>
            <a:r>
              <a:rPr lang="en-GB" sz="2000" b="1" dirty="0" smtClean="0"/>
              <a:t>.</a:t>
            </a:r>
          </a:p>
          <a:p>
            <a:r>
              <a:rPr lang="en-GB" sz="2000" dirty="0" smtClean="0"/>
              <a:t>Resistance </a:t>
            </a:r>
            <a:r>
              <a:rPr lang="en-GB" sz="2000" dirty="0"/>
              <a:t>can serve as a signal that there are ways in which the change effort should be </a:t>
            </a:r>
            <a:r>
              <a:rPr lang="en-GB" sz="2000" b="1" dirty="0"/>
              <a:t>modified and improved</a:t>
            </a:r>
            <a:r>
              <a:rPr lang="en-GB" sz="2000" dirty="0"/>
              <a:t>. </a:t>
            </a:r>
            <a:endParaRPr lang="en-GB" sz="2000" dirty="0" smtClean="0"/>
          </a:p>
          <a:p>
            <a:r>
              <a:rPr lang="en-GB" sz="2000" dirty="0" smtClean="0"/>
              <a:t>Leaders should </a:t>
            </a:r>
            <a:r>
              <a:rPr lang="en-GB" sz="2000" b="1" dirty="0" smtClean="0"/>
              <a:t>actively </a:t>
            </a:r>
            <a:r>
              <a:rPr lang="en-GB" sz="2000" b="1" dirty="0"/>
              <a:t>seek out people's thoughts and reactions </a:t>
            </a:r>
            <a:r>
              <a:rPr lang="en-GB" sz="2000" dirty="0"/>
              <a:t>to the proposed changes. </a:t>
            </a:r>
          </a:p>
          <a:p>
            <a:r>
              <a:rPr lang="en-GB" sz="2000" b="1" dirty="0" smtClean="0"/>
              <a:t>Leaders should Listen </a:t>
            </a:r>
            <a:r>
              <a:rPr lang="en-GB" sz="2000" b="1" dirty="0"/>
              <a:t>carefully. </a:t>
            </a:r>
            <a:r>
              <a:rPr lang="en-GB" sz="2000" b="1" dirty="0" smtClean="0"/>
              <a:t>To concerns and reactions.</a:t>
            </a:r>
          </a:p>
          <a:p>
            <a:r>
              <a:rPr lang="en-GB" sz="2000" dirty="0" smtClean="0"/>
              <a:t>After fully understanding the specific concerns of others, </a:t>
            </a:r>
            <a:r>
              <a:rPr lang="en-GB" sz="2000" b="1" dirty="0" smtClean="0"/>
              <a:t>engage </a:t>
            </a:r>
            <a:r>
              <a:rPr lang="en-GB" sz="2000" b="1" dirty="0"/>
              <a:t>people in dialogue about the change</a:t>
            </a:r>
            <a:r>
              <a:rPr lang="en-GB" sz="2000" dirty="0"/>
              <a:t>. </a:t>
            </a:r>
          </a:p>
          <a:p>
            <a:r>
              <a:rPr lang="en-GB" sz="2000" b="1" dirty="0" smtClean="0"/>
              <a:t>Work together </a:t>
            </a:r>
            <a:r>
              <a:rPr lang="en-GB" sz="2000" dirty="0" smtClean="0"/>
              <a:t>to achieve ‘common’ goals in line with the mission of the organisation.</a:t>
            </a:r>
            <a:endParaRPr lang="en-GB" sz="2000" dirty="0"/>
          </a:p>
          <a:p>
            <a:endParaRPr lang="en-GB" sz="2000" dirty="0"/>
          </a:p>
        </p:txBody>
      </p:sp>
      <p:sp>
        <p:nvSpPr>
          <p:cNvPr id="2" name="Title 1"/>
          <p:cNvSpPr>
            <a:spLocks noGrp="1"/>
          </p:cNvSpPr>
          <p:nvPr>
            <p:ph type="title"/>
          </p:nvPr>
        </p:nvSpPr>
        <p:spPr>
          <a:xfrm>
            <a:off x="457200" y="71414"/>
            <a:ext cx="8229600" cy="1143000"/>
          </a:xfrm>
        </p:spPr>
        <p:txBody>
          <a:bodyPr>
            <a:normAutofit fontScale="90000"/>
          </a:bodyPr>
          <a:lstStyle/>
          <a:p>
            <a:r>
              <a:rPr lang="en-GB" b="1" dirty="0" smtClean="0"/>
              <a:t>Leaders attitude toward resistance</a:t>
            </a:r>
            <a:endParaRPr lang="en-GB"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71546"/>
            <a:ext cx="9144000" cy="5237774"/>
          </a:xfrm>
        </p:spPr>
        <p:txBody>
          <a:bodyPr>
            <a:normAutofit/>
          </a:bodyPr>
          <a:lstStyle/>
          <a:p>
            <a:r>
              <a:rPr lang="en-GB" sz="2000" dirty="0" smtClean="0"/>
              <a:t>According to Daniel </a:t>
            </a:r>
            <a:r>
              <a:rPr lang="en-GB" sz="2000" dirty="0" err="1" smtClean="0"/>
              <a:t>Goleman</a:t>
            </a:r>
            <a:r>
              <a:rPr lang="en-GB" sz="2000" dirty="0" smtClean="0"/>
              <a:t> Emotional </a:t>
            </a:r>
            <a:r>
              <a:rPr lang="en-GB" sz="2000" dirty="0"/>
              <a:t>competencies are not innate talents, but rather </a:t>
            </a:r>
            <a:r>
              <a:rPr lang="en-GB" sz="2000" b="1" dirty="0"/>
              <a:t>learned capabilities </a:t>
            </a:r>
            <a:r>
              <a:rPr lang="en-GB" sz="2000" dirty="0"/>
              <a:t>that must be worked on and can be developed to achieve outstanding performance. </a:t>
            </a:r>
            <a:r>
              <a:rPr lang="en-GB" sz="2000" dirty="0" smtClean="0"/>
              <a:t> </a:t>
            </a:r>
            <a:r>
              <a:rPr lang="en-GB" sz="2000" b="1" dirty="0" smtClean="0"/>
              <a:t>These traits are essential for all (especially for people in positions of authority/management/leadership) in order to create a collaborative dynamic innovative empowered learning Organisation that can ride the waves of change with ease and success.</a:t>
            </a:r>
            <a:endParaRPr lang="en-GB" sz="2000" dirty="0" smtClean="0"/>
          </a:p>
          <a:p>
            <a:pPr marL="514350" indent="-514350">
              <a:buFont typeface="+mj-lt"/>
              <a:buAutoNum type="arabicPeriod"/>
            </a:pPr>
            <a:r>
              <a:rPr lang="en-GB" sz="2000" b="1" dirty="0" smtClean="0"/>
              <a:t>Self-awareness</a:t>
            </a:r>
            <a:r>
              <a:rPr lang="en-GB" sz="2000" dirty="0" smtClean="0"/>
              <a:t> </a:t>
            </a:r>
            <a:r>
              <a:rPr lang="en-GB" sz="2000" dirty="0"/>
              <a:t>– the ability to read one's emotions and recognize their impact while using gut feelings to guide decisions.</a:t>
            </a:r>
          </a:p>
          <a:p>
            <a:pPr marL="514350" indent="-514350">
              <a:buFont typeface="+mj-lt"/>
              <a:buAutoNum type="arabicPeriod"/>
            </a:pPr>
            <a:r>
              <a:rPr lang="en-GB" sz="2000" b="1" dirty="0"/>
              <a:t>Self-management</a:t>
            </a:r>
            <a:r>
              <a:rPr lang="en-GB" sz="2000" dirty="0"/>
              <a:t> – involves controlling one's emotions and impulses and adapting to changing circumstances.</a:t>
            </a:r>
          </a:p>
          <a:p>
            <a:pPr marL="514350" indent="-514350">
              <a:buFont typeface="+mj-lt"/>
              <a:buAutoNum type="arabicPeriod"/>
            </a:pPr>
            <a:r>
              <a:rPr lang="en-GB" sz="2000" b="1" dirty="0"/>
              <a:t>Social awareness </a:t>
            </a:r>
            <a:r>
              <a:rPr lang="en-GB" sz="2000" dirty="0"/>
              <a:t>– the ability to sense, understand, and react to others' emotions while comprehending </a:t>
            </a:r>
            <a:r>
              <a:rPr lang="en-GB" sz="2000" b="1" dirty="0"/>
              <a:t>social networks</a:t>
            </a:r>
            <a:r>
              <a:rPr lang="en-GB" sz="2000" dirty="0"/>
              <a:t>.</a:t>
            </a:r>
          </a:p>
          <a:p>
            <a:pPr marL="514350" indent="-514350">
              <a:buFont typeface="+mj-lt"/>
              <a:buAutoNum type="arabicPeriod"/>
            </a:pPr>
            <a:r>
              <a:rPr lang="en-GB" sz="2000" b="1" dirty="0"/>
              <a:t>Relationship management </a:t>
            </a:r>
            <a:r>
              <a:rPr lang="en-GB" sz="2000" dirty="0"/>
              <a:t>– the ability to inspire, influence, and develop others while managing </a:t>
            </a:r>
            <a:r>
              <a:rPr lang="en-GB" sz="2000" dirty="0" smtClean="0"/>
              <a:t>conflict.</a:t>
            </a:r>
          </a:p>
          <a:p>
            <a:pPr marL="514350" indent="-514350">
              <a:buFont typeface="+mj-lt"/>
              <a:buAutoNum type="arabicPeriod"/>
            </a:pPr>
            <a:endParaRPr lang="en-GB" sz="2000" dirty="0"/>
          </a:p>
          <a:p>
            <a:pPr marL="514350" indent="-514350">
              <a:buFont typeface="+mj-lt"/>
              <a:buAutoNum type="arabicPeriod"/>
            </a:pPr>
            <a:endParaRPr lang="en-GB" sz="2000" dirty="0"/>
          </a:p>
          <a:p>
            <a:pPr marL="514350" indent="-514350">
              <a:buNone/>
            </a:pPr>
            <a:endParaRPr lang="en-GB" sz="2000" dirty="0"/>
          </a:p>
          <a:p>
            <a:pPr>
              <a:buNone/>
            </a:pPr>
            <a:endParaRPr lang="en-GB" sz="2000" dirty="0"/>
          </a:p>
        </p:txBody>
      </p:sp>
      <p:sp>
        <p:nvSpPr>
          <p:cNvPr id="2" name="Title 1"/>
          <p:cNvSpPr>
            <a:spLocks noGrp="1"/>
          </p:cNvSpPr>
          <p:nvPr>
            <p:ph type="title"/>
          </p:nvPr>
        </p:nvSpPr>
        <p:spPr>
          <a:xfrm>
            <a:off x="457200" y="71414"/>
            <a:ext cx="8229600" cy="1143000"/>
          </a:xfrm>
        </p:spPr>
        <p:txBody>
          <a:bodyPr/>
          <a:lstStyle/>
          <a:p>
            <a:r>
              <a:rPr lang="en-GB" b="1" dirty="0" smtClean="0"/>
              <a:t>Leadership &amp; EI</a:t>
            </a:r>
            <a:endParaRPr lang="en-GB"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57364"/>
            <a:ext cx="9144000" cy="4525963"/>
          </a:xfrm>
        </p:spPr>
        <p:txBody>
          <a:bodyPr>
            <a:noAutofit/>
          </a:bodyPr>
          <a:lstStyle/>
          <a:p>
            <a:endParaRPr lang="en-GB" sz="1600" b="1" dirty="0"/>
          </a:p>
          <a:p>
            <a:pPr marL="514350" indent="-514350">
              <a:buFont typeface="+mj-lt"/>
              <a:buAutoNum type="arabicPeriod"/>
            </a:pPr>
            <a:r>
              <a:rPr lang="en-GB" sz="1600" b="1" dirty="0"/>
              <a:t>Anticipation. </a:t>
            </a:r>
            <a:r>
              <a:rPr lang="en-GB" sz="1600" dirty="0"/>
              <a:t>The waiting stage. They really don't know what to expect so they wait, anticipating what the future </a:t>
            </a:r>
            <a:r>
              <a:rPr lang="en-GB" sz="1600" dirty="0" smtClean="0"/>
              <a:t>holds.</a:t>
            </a:r>
            <a:endParaRPr lang="en-GB" sz="1600" dirty="0"/>
          </a:p>
          <a:p>
            <a:pPr marL="514350" indent="-514350">
              <a:buFont typeface="+mj-lt"/>
              <a:buAutoNum type="arabicPeriod"/>
            </a:pPr>
            <a:r>
              <a:rPr lang="en-GB" sz="1600" b="1" dirty="0" smtClean="0"/>
              <a:t>Confrontation</a:t>
            </a:r>
            <a:r>
              <a:rPr lang="en-GB" sz="1600" b="1" dirty="0"/>
              <a:t>.</a:t>
            </a:r>
            <a:r>
              <a:rPr lang="en-GB" sz="1600" dirty="0"/>
              <a:t> People begin to confront reality. The realize that change is really going to happen or is </a:t>
            </a:r>
            <a:r>
              <a:rPr lang="en-GB" sz="1600" dirty="0" smtClean="0"/>
              <a:t>happening.</a:t>
            </a:r>
          </a:p>
          <a:p>
            <a:pPr marL="514350" indent="-514350">
              <a:buFont typeface="+mj-lt"/>
              <a:buAutoNum type="arabicPeriod"/>
            </a:pPr>
            <a:r>
              <a:rPr lang="en-GB" sz="1600" b="1" dirty="0" smtClean="0"/>
              <a:t>Realization</a:t>
            </a:r>
            <a:r>
              <a:rPr lang="en-GB" sz="1600" b="1" dirty="0"/>
              <a:t>.</a:t>
            </a:r>
            <a:r>
              <a:rPr lang="en-GB" sz="1600" dirty="0"/>
              <a:t> Post change - Realizing that nothing is ever going to be as it once </a:t>
            </a:r>
            <a:r>
              <a:rPr lang="en-GB" sz="1600" dirty="0" smtClean="0"/>
              <a:t>was.</a:t>
            </a:r>
          </a:p>
          <a:p>
            <a:pPr marL="514350" indent="-514350">
              <a:buFont typeface="+mj-lt"/>
              <a:buAutoNum type="arabicPeriod"/>
            </a:pPr>
            <a:r>
              <a:rPr lang="en-GB" sz="1600" b="1" dirty="0" smtClean="0"/>
              <a:t>Depression</a:t>
            </a:r>
            <a:r>
              <a:rPr lang="en-GB" sz="1600" b="1" dirty="0"/>
              <a:t>.</a:t>
            </a:r>
            <a:r>
              <a:rPr lang="en-GB" sz="1600" dirty="0"/>
              <a:t> </a:t>
            </a:r>
            <a:r>
              <a:rPr lang="en-GB" sz="1600" dirty="0" smtClean="0"/>
              <a:t>Feeling a loss, grieving for what has gone. Often </a:t>
            </a:r>
            <a:r>
              <a:rPr lang="en-GB" sz="1600" dirty="0"/>
              <a:t>a necessary step in the change process. </a:t>
            </a:r>
            <a:r>
              <a:rPr lang="en-GB" sz="1600" dirty="0" smtClean="0"/>
              <a:t>Not </a:t>
            </a:r>
            <a:r>
              <a:rPr lang="en-GB" sz="1600" dirty="0"/>
              <a:t>only have they realized the change intellectually, but now they are beginning to comprehend it emotionally as </a:t>
            </a:r>
            <a:r>
              <a:rPr lang="en-GB" sz="1600" dirty="0" smtClean="0"/>
              <a:t>well.</a:t>
            </a:r>
          </a:p>
          <a:p>
            <a:pPr marL="514350" indent="-514350">
              <a:buFont typeface="+mj-lt"/>
              <a:buAutoNum type="arabicPeriod"/>
            </a:pPr>
            <a:r>
              <a:rPr lang="en-GB" sz="1600" b="1" dirty="0" smtClean="0"/>
              <a:t>Acceptance</a:t>
            </a:r>
            <a:r>
              <a:rPr lang="en-GB" sz="1600" b="1" dirty="0"/>
              <a:t>.</a:t>
            </a:r>
            <a:r>
              <a:rPr lang="en-GB" sz="1600" dirty="0"/>
              <a:t> </a:t>
            </a:r>
            <a:r>
              <a:rPr lang="en-GB" sz="1600" dirty="0" smtClean="0"/>
              <a:t>Acceptance </a:t>
            </a:r>
            <a:r>
              <a:rPr lang="en-GB" sz="1600" dirty="0"/>
              <a:t>of the change emotionally. Although they may still have reservations, they are not fighting the change at this stage. They may even see some of the benefits </a:t>
            </a:r>
            <a:r>
              <a:rPr lang="en-GB" sz="1600" dirty="0" smtClean="0"/>
              <a:t>and </a:t>
            </a:r>
            <a:r>
              <a:rPr lang="en-GB" sz="1600" b="1" dirty="0" smtClean="0"/>
              <a:t>feel more at ease</a:t>
            </a:r>
            <a:r>
              <a:rPr lang="en-GB" sz="1600" dirty="0" smtClean="0"/>
              <a:t>.</a:t>
            </a:r>
          </a:p>
          <a:p>
            <a:pPr marL="514350" indent="-514350">
              <a:buFont typeface="+mj-lt"/>
              <a:buAutoNum type="arabicPeriod"/>
            </a:pPr>
            <a:r>
              <a:rPr lang="en-GB" sz="1600" b="1" dirty="0" smtClean="0"/>
              <a:t>Enlightenment</a:t>
            </a:r>
            <a:r>
              <a:rPr lang="en-GB" sz="1600" b="1" dirty="0"/>
              <a:t>.</a:t>
            </a:r>
            <a:r>
              <a:rPr lang="en-GB" sz="1600" dirty="0"/>
              <a:t> In Phase 6, people completely accept the new change. </a:t>
            </a:r>
            <a:r>
              <a:rPr lang="en-GB" sz="1600" dirty="0" smtClean="0"/>
              <a:t>Overall</a:t>
            </a:r>
            <a:r>
              <a:rPr lang="en-GB" sz="1600" dirty="0"/>
              <a:t>, they feel good about the change and </a:t>
            </a:r>
            <a:r>
              <a:rPr lang="en-GB" sz="1600" dirty="0" smtClean="0"/>
              <a:t>not only accept it but embrace it and are actively engaged with it, </a:t>
            </a:r>
            <a:r>
              <a:rPr lang="en-GB" sz="1600" b="1" dirty="0" smtClean="0"/>
              <a:t>understand and feel positive</a:t>
            </a:r>
            <a:r>
              <a:rPr lang="en-GB" sz="1600" dirty="0" smtClean="0"/>
              <a:t> about it’s purpose.</a:t>
            </a:r>
            <a:endParaRPr lang="en-GB" sz="1600" dirty="0"/>
          </a:p>
          <a:p>
            <a:endParaRPr lang="en-GB" sz="1600" dirty="0"/>
          </a:p>
        </p:txBody>
      </p:sp>
      <p:sp>
        <p:nvSpPr>
          <p:cNvPr id="2" name="Title 1"/>
          <p:cNvSpPr>
            <a:spLocks noGrp="1"/>
          </p:cNvSpPr>
          <p:nvPr>
            <p:ph type="title"/>
          </p:nvPr>
        </p:nvSpPr>
        <p:spPr>
          <a:xfrm>
            <a:off x="0" y="-16"/>
            <a:ext cx="9144000" cy="1143000"/>
          </a:xfrm>
        </p:spPr>
        <p:txBody>
          <a:bodyPr>
            <a:noAutofit/>
          </a:bodyPr>
          <a:lstStyle/>
          <a:p>
            <a:r>
              <a:rPr lang="en-GB" sz="3600" b="1" dirty="0" smtClean="0"/>
              <a:t>The 6 phases personal/professional change</a:t>
            </a:r>
            <a:endParaRPr lang="en-GB" sz="3600" dirty="0"/>
          </a:p>
        </p:txBody>
      </p:sp>
      <p:sp>
        <p:nvSpPr>
          <p:cNvPr id="4" name="TextBox 3"/>
          <p:cNvSpPr txBox="1"/>
          <p:nvPr/>
        </p:nvSpPr>
        <p:spPr>
          <a:xfrm>
            <a:off x="0" y="6642580"/>
            <a:ext cx="7143768" cy="215444"/>
          </a:xfrm>
          <a:prstGeom prst="rect">
            <a:avLst/>
          </a:prstGeom>
          <a:noFill/>
        </p:spPr>
        <p:txBody>
          <a:bodyPr wrap="square" rtlCol="0">
            <a:spAutoFit/>
          </a:bodyPr>
          <a:lstStyle/>
          <a:p>
            <a:r>
              <a:rPr lang="en-GB" sz="800" dirty="0" smtClean="0">
                <a:hlinkClick r:id="rId2"/>
              </a:rPr>
              <a:t>http://www.managingchange.biz/manage_change_resistance.html</a:t>
            </a:r>
            <a:endParaRPr lang="en-GB" sz="800" dirty="0"/>
          </a:p>
        </p:txBody>
      </p:sp>
      <p:sp>
        <p:nvSpPr>
          <p:cNvPr id="6" name="TextBox 5"/>
          <p:cNvSpPr txBox="1"/>
          <p:nvPr/>
        </p:nvSpPr>
        <p:spPr>
          <a:xfrm>
            <a:off x="0" y="1000108"/>
            <a:ext cx="9144000" cy="1477328"/>
          </a:xfrm>
          <a:prstGeom prst="rect">
            <a:avLst/>
          </a:prstGeom>
          <a:noFill/>
        </p:spPr>
        <p:txBody>
          <a:bodyPr wrap="square" rtlCol="0">
            <a:spAutoFit/>
          </a:bodyPr>
          <a:lstStyle/>
          <a:p>
            <a:r>
              <a:rPr lang="en-GB" dirty="0" smtClean="0"/>
              <a:t>Similar to the </a:t>
            </a:r>
            <a:r>
              <a:rPr lang="en-GB" dirty="0" smtClean="0">
                <a:hlinkClick r:id="rId3"/>
              </a:rPr>
              <a:t>Kubler-Ross grief cycle </a:t>
            </a:r>
            <a:r>
              <a:rPr lang="en-GB" dirty="0" smtClean="0"/>
              <a:t>Managingchange.biz  outline 6 phases a person may go through before accepting change. The GOAL of overcoming resistance is to assist yourself/employees to move  to ‘Acceptance’ and to the higher perspective of or realisation of the benefit for change</a:t>
            </a:r>
            <a:r>
              <a:rPr lang="en-GB" dirty="0" smtClean="0"/>
              <a:t>.</a:t>
            </a:r>
            <a:r>
              <a:rPr lang="en-GB" b="1" dirty="0" smtClean="0"/>
              <a:t/>
            </a:r>
            <a:br>
              <a:rPr lang="en-GB" b="1" dirty="0" smtClean="0"/>
            </a:b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89053"/>
            <a:ext cx="9144000" cy="4811715"/>
          </a:xfrm>
        </p:spPr>
        <p:txBody>
          <a:bodyPr>
            <a:normAutofit/>
          </a:bodyPr>
          <a:lstStyle/>
          <a:p>
            <a:r>
              <a:rPr lang="en-GB" sz="2000" dirty="0" smtClean="0"/>
              <a:t>People </a:t>
            </a:r>
            <a:r>
              <a:rPr lang="en-GB" sz="2000" dirty="0"/>
              <a:t>in </a:t>
            </a:r>
            <a:r>
              <a:rPr lang="en-GB" sz="2000" dirty="0" smtClean="0"/>
              <a:t>an organization </a:t>
            </a:r>
            <a:r>
              <a:rPr lang="en-GB" sz="2000" dirty="0"/>
              <a:t>will proceed through the different phases at </a:t>
            </a:r>
            <a:r>
              <a:rPr lang="en-GB" sz="2000" b="1" dirty="0"/>
              <a:t>different rates of speed</a:t>
            </a:r>
            <a:r>
              <a:rPr lang="en-GB" sz="2000" dirty="0"/>
              <a:t>. </a:t>
            </a:r>
            <a:endParaRPr lang="en-GB" sz="2000" dirty="0" smtClean="0"/>
          </a:p>
          <a:p>
            <a:pPr>
              <a:buNone/>
            </a:pPr>
            <a:endParaRPr lang="en-GB" sz="2000" dirty="0" smtClean="0"/>
          </a:p>
          <a:p>
            <a:r>
              <a:rPr lang="en-GB" sz="2000" dirty="0" smtClean="0"/>
              <a:t>One </a:t>
            </a:r>
            <a:r>
              <a:rPr lang="en-GB" sz="2000" dirty="0"/>
              <a:t>person may </a:t>
            </a:r>
            <a:r>
              <a:rPr lang="en-GB" sz="2000" b="1" dirty="0"/>
              <a:t>require two months to reach Phase 6 while another may require twelve</a:t>
            </a:r>
            <a:r>
              <a:rPr lang="en-GB" sz="2000" dirty="0"/>
              <a:t>. </a:t>
            </a:r>
            <a:endParaRPr lang="en-GB" sz="2000" dirty="0" smtClean="0"/>
          </a:p>
          <a:p>
            <a:pPr>
              <a:buNone/>
            </a:pPr>
            <a:endParaRPr lang="en-GB" sz="2000" dirty="0" smtClean="0"/>
          </a:p>
          <a:p>
            <a:r>
              <a:rPr lang="en-GB" sz="2000" dirty="0" smtClean="0"/>
              <a:t>The </a:t>
            </a:r>
            <a:r>
              <a:rPr lang="en-GB" sz="2000" dirty="0"/>
              <a:t>cycle of change </a:t>
            </a:r>
            <a:r>
              <a:rPr lang="en-GB" sz="2000" dirty="0" smtClean="0"/>
              <a:t>is also </a:t>
            </a:r>
            <a:r>
              <a:rPr lang="en-GB" sz="2000" dirty="0"/>
              <a:t>not </a:t>
            </a:r>
            <a:r>
              <a:rPr lang="en-GB" sz="2000" dirty="0" smtClean="0"/>
              <a:t>linear. </a:t>
            </a:r>
            <a:r>
              <a:rPr lang="en-GB" sz="2000" b="1" dirty="0" smtClean="0"/>
              <a:t>A </a:t>
            </a:r>
            <a:r>
              <a:rPr lang="en-GB" sz="2000" b="1" dirty="0"/>
              <a:t>person does not necessarily complete Phase 1 through 6 in order</a:t>
            </a:r>
            <a:r>
              <a:rPr lang="en-GB" sz="2000" dirty="0"/>
              <a:t>. </a:t>
            </a:r>
            <a:r>
              <a:rPr lang="en-GB" sz="2000" b="1" dirty="0"/>
              <a:t>It is much more common for people to jump around. </a:t>
            </a:r>
            <a:r>
              <a:rPr lang="en-GB" sz="2000" dirty="0"/>
              <a:t>One person may go from Phase 4 to Phase 5 and then back to Phase 2 again. </a:t>
            </a:r>
            <a:endParaRPr lang="en-GB" sz="2000" dirty="0" smtClean="0"/>
          </a:p>
          <a:p>
            <a:pPr>
              <a:buNone/>
            </a:pPr>
            <a:endParaRPr lang="en-GB" sz="2000" dirty="0" smtClean="0"/>
          </a:p>
          <a:p>
            <a:r>
              <a:rPr lang="en-GB" sz="2000" dirty="0" smtClean="0"/>
              <a:t>That </a:t>
            </a:r>
            <a:r>
              <a:rPr lang="en-GB" sz="2000" dirty="0"/>
              <a:t>is why </a:t>
            </a:r>
            <a:r>
              <a:rPr lang="en-GB" sz="2000" b="1" dirty="0"/>
              <a:t>there is no easy way to determine how long a change will take to </a:t>
            </a:r>
            <a:r>
              <a:rPr lang="en-GB" sz="2000" b="1" dirty="0" smtClean="0"/>
              <a:t>implement</a:t>
            </a:r>
            <a:r>
              <a:rPr lang="en-GB" sz="2000" b="1" dirty="0"/>
              <a:t> </a:t>
            </a:r>
            <a:r>
              <a:rPr lang="en-GB" sz="2000" b="1" dirty="0" smtClean="0"/>
              <a:t>completely</a:t>
            </a:r>
            <a:r>
              <a:rPr lang="en-GB" sz="2000" dirty="0" smtClean="0"/>
              <a:t>.</a:t>
            </a:r>
          </a:p>
        </p:txBody>
      </p:sp>
      <p:sp>
        <p:nvSpPr>
          <p:cNvPr id="4" name="TextBox 3"/>
          <p:cNvSpPr txBox="1"/>
          <p:nvPr/>
        </p:nvSpPr>
        <p:spPr>
          <a:xfrm>
            <a:off x="0" y="6642580"/>
            <a:ext cx="7429520"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
        <p:nvSpPr>
          <p:cNvPr id="5" name="TextBox 4"/>
          <p:cNvSpPr txBox="1"/>
          <p:nvPr/>
        </p:nvSpPr>
        <p:spPr>
          <a:xfrm>
            <a:off x="0" y="214290"/>
            <a:ext cx="9144000" cy="584775"/>
          </a:xfrm>
          <a:prstGeom prst="rect">
            <a:avLst/>
          </a:prstGeom>
          <a:noFill/>
        </p:spPr>
        <p:txBody>
          <a:bodyPr wrap="square" rtlCol="0">
            <a:spAutoFit/>
          </a:bodyPr>
          <a:lstStyle/>
          <a:p>
            <a:pPr algn="ctr"/>
            <a:r>
              <a:rPr lang="en-GB" sz="3200" b="1" dirty="0" smtClean="0"/>
              <a:t>Moving between Phases: Time &amp; Regression</a:t>
            </a:r>
            <a:endParaRPr lang="en-GB" sz="32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8736"/>
            <a:ext cx="9144000" cy="4525963"/>
          </a:xfrm>
        </p:spPr>
        <p:txBody>
          <a:bodyPr>
            <a:normAutofit/>
          </a:bodyPr>
          <a:lstStyle/>
          <a:p>
            <a:r>
              <a:rPr lang="en-GB" sz="2000" dirty="0" smtClean="0"/>
              <a:t>They expect that it will result in some </a:t>
            </a:r>
            <a:r>
              <a:rPr lang="en-GB" sz="2000" b="1" dirty="0" smtClean="0"/>
              <a:t>personal gain</a:t>
            </a:r>
            <a:r>
              <a:rPr lang="en-GB" sz="2000" dirty="0" smtClean="0"/>
              <a:t>.</a:t>
            </a:r>
          </a:p>
          <a:p>
            <a:pPr>
              <a:buNone/>
            </a:pPr>
            <a:endParaRPr lang="en-GB" sz="2000" dirty="0" smtClean="0"/>
          </a:p>
          <a:p>
            <a:r>
              <a:rPr lang="en-GB" sz="2000" dirty="0" smtClean="0"/>
              <a:t>They believe that the change is the </a:t>
            </a:r>
            <a:r>
              <a:rPr lang="en-GB" sz="2000" b="1" dirty="0" smtClean="0"/>
              <a:t>right thing to do, </a:t>
            </a:r>
            <a:r>
              <a:rPr lang="en-GB" sz="2000" dirty="0" smtClean="0"/>
              <a:t>and will result in maintaining the status-quo or greater personal reward.</a:t>
            </a:r>
          </a:p>
          <a:p>
            <a:pPr>
              <a:buNone/>
            </a:pPr>
            <a:endParaRPr lang="en-GB" sz="2000" dirty="0" smtClean="0"/>
          </a:p>
          <a:p>
            <a:r>
              <a:rPr lang="en-GB" sz="2000" dirty="0" smtClean="0"/>
              <a:t>They were given an opportunity to get involved and </a:t>
            </a:r>
            <a:r>
              <a:rPr lang="en-GB" sz="2000" b="1" dirty="0" smtClean="0"/>
              <a:t>provide input </a:t>
            </a:r>
            <a:r>
              <a:rPr lang="en-GB" sz="2000" dirty="0" smtClean="0"/>
              <a:t>into the change.</a:t>
            </a:r>
          </a:p>
          <a:p>
            <a:pPr>
              <a:buNone/>
            </a:pPr>
            <a:endParaRPr lang="en-GB" sz="2000" dirty="0" smtClean="0"/>
          </a:p>
          <a:p>
            <a:r>
              <a:rPr lang="en-GB" sz="2000" dirty="0" smtClean="0"/>
              <a:t>They </a:t>
            </a:r>
            <a:r>
              <a:rPr lang="en-GB" sz="2000" b="1" dirty="0" smtClean="0"/>
              <a:t>respect and trust </a:t>
            </a:r>
            <a:r>
              <a:rPr lang="en-GB" sz="2000" dirty="0" smtClean="0"/>
              <a:t>the person who is championing the change.</a:t>
            </a:r>
          </a:p>
          <a:p>
            <a:pPr>
              <a:buNone/>
            </a:pPr>
            <a:endParaRPr lang="en-GB" sz="2000" dirty="0" smtClean="0"/>
          </a:p>
          <a:p>
            <a:r>
              <a:rPr lang="en-GB" sz="2000" dirty="0" smtClean="0"/>
              <a:t>They believe it is the </a:t>
            </a:r>
            <a:r>
              <a:rPr lang="en-GB" sz="2000" b="1" dirty="0" smtClean="0"/>
              <a:t>right time </a:t>
            </a:r>
            <a:r>
              <a:rPr lang="en-GB" sz="2000" dirty="0" smtClean="0"/>
              <a:t>for the change.</a:t>
            </a:r>
          </a:p>
          <a:p>
            <a:endParaRPr lang="en-GB" sz="2000" dirty="0"/>
          </a:p>
        </p:txBody>
      </p:sp>
      <p:sp>
        <p:nvSpPr>
          <p:cNvPr id="2" name="Title 1"/>
          <p:cNvSpPr>
            <a:spLocks noGrp="1"/>
          </p:cNvSpPr>
          <p:nvPr>
            <p:ph type="title"/>
          </p:nvPr>
        </p:nvSpPr>
        <p:spPr>
          <a:xfrm>
            <a:off x="457200" y="214298"/>
            <a:ext cx="8229600" cy="1143000"/>
          </a:xfrm>
        </p:spPr>
        <p:txBody>
          <a:bodyPr>
            <a:normAutofit/>
          </a:bodyPr>
          <a:lstStyle/>
          <a:p>
            <a:r>
              <a:rPr lang="en-GB" b="1" dirty="0" smtClean="0"/>
              <a:t>People support change when:</a:t>
            </a:r>
            <a:endParaRPr lang="en-GB"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46243"/>
            <a:ext cx="9144000" cy="4525963"/>
          </a:xfrm>
        </p:spPr>
        <p:txBody>
          <a:bodyPr>
            <a:normAutofit/>
          </a:bodyPr>
          <a:lstStyle/>
          <a:p>
            <a:r>
              <a:rPr lang="en-GB" sz="2000" dirty="0" smtClean="0"/>
              <a:t>They had </a:t>
            </a:r>
            <a:r>
              <a:rPr lang="en-GB" sz="2000" b="1" dirty="0" smtClean="0"/>
              <a:t>no input or involvement </a:t>
            </a:r>
            <a:r>
              <a:rPr lang="en-GB" sz="2000" dirty="0" smtClean="0"/>
              <a:t>in the decision.</a:t>
            </a:r>
          </a:p>
          <a:p>
            <a:r>
              <a:rPr lang="en-GB" sz="2000" dirty="0" smtClean="0"/>
              <a:t>They </a:t>
            </a:r>
            <a:r>
              <a:rPr lang="en-GB" sz="2000" b="1" dirty="0"/>
              <a:t>believe change is unnecessary </a:t>
            </a:r>
            <a:r>
              <a:rPr lang="en-GB" sz="2000" dirty="0"/>
              <a:t>or will make the situation worse.</a:t>
            </a:r>
          </a:p>
          <a:p>
            <a:r>
              <a:rPr lang="en-GB" sz="2000" dirty="0"/>
              <a:t>They </a:t>
            </a:r>
            <a:r>
              <a:rPr lang="en-GB" sz="2000" b="1" dirty="0"/>
              <a:t>fear</a:t>
            </a:r>
            <a:r>
              <a:rPr lang="en-GB" sz="2000" dirty="0"/>
              <a:t> that the change will mean </a:t>
            </a:r>
            <a:r>
              <a:rPr lang="en-GB" sz="2000" b="1" dirty="0"/>
              <a:t>personal loss </a:t>
            </a:r>
            <a:r>
              <a:rPr lang="en-GB" sz="2000" dirty="0" smtClean="0"/>
              <a:t>of: </a:t>
            </a:r>
            <a:r>
              <a:rPr lang="en-GB" sz="2000" dirty="0"/>
              <a:t>security, money, status, friends or freedom.</a:t>
            </a:r>
          </a:p>
          <a:p>
            <a:r>
              <a:rPr lang="en-GB" sz="2000" dirty="0" smtClean="0"/>
              <a:t>The </a:t>
            </a:r>
            <a:r>
              <a:rPr lang="en-GB" sz="2000" dirty="0"/>
              <a:t>change was a </a:t>
            </a:r>
            <a:r>
              <a:rPr lang="en-GB" sz="2000" b="1" dirty="0"/>
              <a:t>surprise</a:t>
            </a:r>
            <a:r>
              <a:rPr lang="en-GB" sz="2000" dirty="0"/>
              <a:t>.</a:t>
            </a:r>
          </a:p>
          <a:p>
            <a:r>
              <a:rPr lang="en-GB" sz="2000" dirty="0"/>
              <a:t>They are </a:t>
            </a:r>
            <a:r>
              <a:rPr lang="en-GB" sz="2000" b="1" dirty="0"/>
              <a:t>not confident </a:t>
            </a:r>
            <a:r>
              <a:rPr lang="en-GB" sz="2000" dirty="0"/>
              <a:t>that the change will succeed.</a:t>
            </a:r>
          </a:p>
          <a:p>
            <a:r>
              <a:rPr lang="en-GB" sz="2000" dirty="0"/>
              <a:t>They </a:t>
            </a:r>
            <a:r>
              <a:rPr lang="en-GB" sz="2000" b="1" dirty="0"/>
              <a:t>feel manipulated </a:t>
            </a:r>
            <a:r>
              <a:rPr lang="en-GB" sz="2000" dirty="0"/>
              <a:t>because the changes were kept secret during the planning stage. </a:t>
            </a:r>
          </a:p>
          <a:p>
            <a:r>
              <a:rPr lang="en-GB" sz="2000" dirty="0" smtClean="0"/>
              <a:t>They </a:t>
            </a:r>
            <a:r>
              <a:rPr lang="en-GB" sz="2000" dirty="0"/>
              <a:t>believe that the </a:t>
            </a:r>
            <a:r>
              <a:rPr lang="en-GB" sz="2000" b="1" dirty="0"/>
              <a:t>organization lacks the necessary resources </a:t>
            </a:r>
            <a:r>
              <a:rPr lang="en-GB" sz="2000" dirty="0"/>
              <a:t>to implement the change.</a:t>
            </a:r>
          </a:p>
          <a:p>
            <a:pPr>
              <a:buNone/>
            </a:pPr>
            <a:endParaRPr lang="en-GB" sz="2000" dirty="0" smtClean="0"/>
          </a:p>
          <a:p>
            <a:endParaRPr lang="en-GB" sz="2000" dirty="0"/>
          </a:p>
        </p:txBody>
      </p:sp>
      <p:sp>
        <p:nvSpPr>
          <p:cNvPr id="2" name="Title 1"/>
          <p:cNvSpPr>
            <a:spLocks noGrp="1"/>
          </p:cNvSpPr>
          <p:nvPr>
            <p:ph type="title"/>
          </p:nvPr>
        </p:nvSpPr>
        <p:spPr/>
        <p:txBody>
          <a:bodyPr/>
          <a:lstStyle/>
          <a:p>
            <a:r>
              <a:rPr lang="en-GB" b="1" dirty="0"/>
              <a:t>People resist change when:</a:t>
            </a:r>
            <a:endParaRPr lang="en-GB"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144000" cy="5072098"/>
          </a:xfrm>
        </p:spPr>
        <p:txBody>
          <a:bodyPr>
            <a:normAutofit/>
          </a:bodyPr>
          <a:lstStyle/>
          <a:p>
            <a:r>
              <a:rPr lang="en-GB" sz="2400" dirty="0"/>
              <a:t>There is no better way to minimize resistance to change than to </a:t>
            </a:r>
            <a:r>
              <a:rPr lang="en-GB" sz="2400" b="1" dirty="0"/>
              <a:t>involve those responsible for implementing it and those affected by it</a:t>
            </a:r>
            <a:r>
              <a:rPr lang="en-GB" sz="2400" dirty="0" smtClean="0"/>
              <a:t>.</a:t>
            </a:r>
          </a:p>
          <a:p>
            <a:pPr>
              <a:buNone/>
            </a:pPr>
            <a:endParaRPr lang="en-GB" sz="2400" dirty="0" smtClean="0"/>
          </a:p>
          <a:p>
            <a:r>
              <a:rPr lang="en-GB" sz="2400" dirty="0" smtClean="0"/>
              <a:t> </a:t>
            </a:r>
            <a:r>
              <a:rPr lang="en-GB" sz="2400" dirty="0"/>
              <a:t>If there is no involvement early on in the planning, during the implementation and throughout perpetuation, </a:t>
            </a:r>
            <a:r>
              <a:rPr lang="en-GB" sz="2400" b="1" dirty="0"/>
              <a:t>the change effort will fail. </a:t>
            </a:r>
            <a:endParaRPr lang="en-GB" sz="2400" b="1" dirty="0" smtClean="0"/>
          </a:p>
          <a:p>
            <a:pPr>
              <a:buNone/>
            </a:pPr>
            <a:endParaRPr lang="en-GB" sz="2400" dirty="0" smtClean="0"/>
          </a:p>
          <a:p>
            <a:r>
              <a:rPr lang="en-GB" sz="2400" dirty="0"/>
              <a:t>When people </a:t>
            </a:r>
            <a:r>
              <a:rPr lang="en-GB" sz="2400" b="1" dirty="0"/>
              <a:t>feel that they are valued participants</a:t>
            </a:r>
            <a:r>
              <a:rPr lang="en-GB" sz="2400" dirty="0"/>
              <a:t> in planning and implementing the change, they are </a:t>
            </a:r>
            <a:r>
              <a:rPr lang="en-GB" sz="2400" dirty="0" smtClean="0"/>
              <a:t>much more </a:t>
            </a:r>
            <a:r>
              <a:rPr lang="en-GB" sz="2400" dirty="0"/>
              <a:t>likely to be motivated toward successful </a:t>
            </a:r>
            <a:r>
              <a:rPr lang="en-GB" sz="2400" dirty="0" smtClean="0"/>
              <a:t>completion of the process.</a:t>
            </a:r>
            <a:r>
              <a:rPr lang="en-GB" sz="2400" dirty="0"/>
              <a:t> </a:t>
            </a:r>
          </a:p>
        </p:txBody>
      </p:sp>
      <p:sp>
        <p:nvSpPr>
          <p:cNvPr id="2" name="Title 1"/>
          <p:cNvSpPr>
            <a:spLocks noGrp="1"/>
          </p:cNvSpPr>
          <p:nvPr>
            <p:ph type="title"/>
          </p:nvPr>
        </p:nvSpPr>
        <p:spPr>
          <a:xfrm>
            <a:off x="457200" y="142860"/>
            <a:ext cx="8229600" cy="1143000"/>
          </a:xfrm>
        </p:spPr>
        <p:txBody>
          <a:bodyPr/>
          <a:lstStyle/>
          <a:p>
            <a:r>
              <a:rPr lang="en-GB" b="1" dirty="0" smtClean="0"/>
              <a:t>Value &amp; Involvement</a:t>
            </a:r>
            <a:endParaRPr lang="en-GB" b="1"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144000" cy="5072098"/>
          </a:xfrm>
        </p:spPr>
        <p:txBody>
          <a:bodyPr>
            <a:normAutofit/>
          </a:bodyPr>
          <a:lstStyle/>
          <a:p>
            <a:r>
              <a:rPr lang="en-GB" sz="2000" dirty="0" smtClean="0"/>
              <a:t>Determine </a:t>
            </a:r>
            <a:r>
              <a:rPr lang="en-GB" sz="2000" b="1" dirty="0"/>
              <a:t>who must be involved in planning the change </a:t>
            </a:r>
            <a:r>
              <a:rPr lang="en-GB" sz="2000" dirty="0"/>
              <a:t>and include them in the decision making process.  </a:t>
            </a:r>
          </a:p>
          <a:p>
            <a:r>
              <a:rPr lang="en-GB" sz="2000" dirty="0"/>
              <a:t>Ensure that people from </a:t>
            </a:r>
            <a:r>
              <a:rPr lang="en-GB" sz="2000" b="1" dirty="0"/>
              <a:t>all levels </a:t>
            </a:r>
            <a:r>
              <a:rPr lang="en-GB" sz="2000" dirty="0"/>
              <a:t>of the organization are involved in planning the change process. </a:t>
            </a:r>
          </a:p>
          <a:p>
            <a:r>
              <a:rPr lang="en-GB" sz="2000" b="1" dirty="0"/>
              <a:t>Consult with employees from the areas affected </a:t>
            </a:r>
            <a:r>
              <a:rPr lang="en-GB" sz="2000" dirty="0"/>
              <a:t>by the change when determining the steps needed for change.</a:t>
            </a:r>
          </a:p>
          <a:p>
            <a:r>
              <a:rPr lang="en-GB" sz="2000" b="1" dirty="0"/>
              <a:t>Seek input </a:t>
            </a:r>
            <a:r>
              <a:rPr lang="en-GB" sz="2000" dirty="0"/>
              <a:t>from people at all levels to establish realistic time frames for </a:t>
            </a:r>
            <a:r>
              <a:rPr lang="en-GB" sz="2000" dirty="0" smtClean="0"/>
              <a:t>implementation.</a:t>
            </a:r>
            <a:r>
              <a:rPr lang="en-GB" sz="2000" dirty="0"/>
              <a:t> </a:t>
            </a:r>
          </a:p>
          <a:p>
            <a:r>
              <a:rPr lang="en-GB" sz="2000" dirty="0"/>
              <a:t>When possible, </a:t>
            </a:r>
            <a:r>
              <a:rPr lang="en-GB" sz="2000" b="1" dirty="0"/>
              <a:t>run a test program </a:t>
            </a:r>
            <a:r>
              <a:rPr lang="en-GB" sz="2000" dirty="0"/>
              <a:t>with a selected work unit and solicit feedback on what is working well, where the problem areas are and how to work out any difficulties.</a:t>
            </a:r>
          </a:p>
          <a:p>
            <a:r>
              <a:rPr lang="en-GB" sz="2000" b="1" dirty="0" smtClean="0"/>
              <a:t>Design </a:t>
            </a:r>
            <a:r>
              <a:rPr lang="en-GB" sz="2000" b="1" dirty="0"/>
              <a:t>a mechanism that provides ongoing feedback from employees throughout the change </a:t>
            </a:r>
            <a:r>
              <a:rPr lang="en-GB" sz="2000" b="1" dirty="0" smtClean="0"/>
              <a:t>effort </a:t>
            </a:r>
            <a:r>
              <a:rPr lang="en-GB" sz="2000" dirty="0" smtClean="0"/>
              <a:t>(online forum and anonymous feedback-sheets and mailbox aka </a:t>
            </a:r>
            <a:r>
              <a:rPr lang="en-GB" sz="2000" dirty="0" smtClean="0">
                <a:hlinkClick r:id="rId2"/>
              </a:rPr>
              <a:t>360 feedback</a:t>
            </a:r>
            <a:r>
              <a:rPr lang="en-GB" sz="2000" dirty="0" smtClean="0"/>
              <a:t>).  For more information click here: </a:t>
            </a:r>
            <a:r>
              <a:rPr lang="en-GB" sz="2000" dirty="0" smtClean="0">
                <a:hlinkClick r:id="rId3"/>
              </a:rPr>
              <a:t>http://www.coworkers.com/</a:t>
            </a:r>
            <a:r>
              <a:rPr lang="en-GB" sz="2000" dirty="0" smtClean="0"/>
              <a:t>. </a:t>
            </a:r>
          </a:p>
          <a:p>
            <a:pPr>
              <a:buNone/>
            </a:pPr>
            <a:endParaRPr lang="en-GB" sz="2000" dirty="0"/>
          </a:p>
        </p:txBody>
      </p:sp>
      <p:sp>
        <p:nvSpPr>
          <p:cNvPr id="2" name="Title 1"/>
          <p:cNvSpPr>
            <a:spLocks noGrp="1"/>
          </p:cNvSpPr>
          <p:nvPr>
            <p:ph type="title"/>
          </p:nvPr>
        </p:nvSpPr>
        <p:spPr/>
        <p:txBody>
          <a:bodyPr>
            <a:normAutofit fontScale="90000"/>
          </a:bodyPr>
          <a:lstStyle/>
          <a:p>
            <a:r>
              <a:rPr lang="en-GB" b="1" dirty="0" smtClean="0"/>
              <a:t>Ask people to get people involved </a:t>
            </a:r>
            <a:endParaRPr lang="en-GB"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71546"/>
            <a:ext cx="9144000" cy="5429288"/>
          </a:xfrm>
        </p:spPr>
        <p:txBody>
          <a:bodyPr>
            <a:noAutofit/>
          </a:bodyPr>
          <a:lstStyle/>
          <a:p>
            <a:r>
              <a:rPr lang="en-GB" sz="1800" b="1" dirty="0" smtClean="0"/>
              <a:t>Continually monitor </a:t>
            </a:r>
            <a:r>
              <a:rPr lang="en-GB" sz="1800" dirty="0" smtClean="0"/>
              <a:t>the change process and support employees;</a:t>
            </a:r>
          </a:p>
          <a:p>
            <a:r>
              <a:rPr lang="en-GB" sz="1800" dirty="0" smtClean="0"/>
              <a:t>Monitor the </a:t>
            </a:r>
            <a:r>
              <a:rPr lang="en-GB" sz="1800" b="1" dirty="0" smtClean="0"/>
              <a:t>impact and practical effect of change</a:t>
            </a:r>
            <a:r>
              <a:rPr lang="en-GB" sz="1800" dirty="0" smtClean="0"/>
              <a:t>, the results such as sales, production output and staff workload etc.. </a:t>
            </a:r>
          </a:p>
          <a:p>
            <a:r>
              <a:rPr lang="en-GB" sz="1800" b="1" dirty="0" smtClean="0"/>
              <a:t>Be flexible, dynamic and prepared to respond to change </a:t>
            </a:r>
            <a:r>
              <a:rPr lang="en-GB" sz="1800" dirty="0" smtClean="0"/>
              <a:t>such as recruiting, machinery, flexible working strategies may be required at any time, to name a few.</a:t>
            </a:r>
          </a:p>
          <a:p>
            <a:r>
              <a:rPr lang="en-GB" sz="1800" b="1" dirty="0" smtClean="0"/>
              <a:t>Provide </a:t>
            </a:r>
            <a:r>
              <a:rPr lang="en-GB" sz="1800" b="1" dirty="0"/>
              <a:t>people the authority </a:t>
            </a:r>
            <a:r>
              <a:rPr lang="en-GB" sz="1800" dirty="0"/>
              <a:t>to implement changes.</a:t>
            </a:r>
          </a:p>
          <a:p>
            <a:r>
              <a:rPr lang="en-GB" sz="1800" b="1" dirty="0"/>
              <a:t>Keep people informed about the progress </a:t>
            </a:r>
            <a:r>
              <a:rPr lang="en-GB" sz="1800" dirty="0"/>
              <a:t>of changes.</a:t>
            </a:r>
          </a:p>
          <a:p>
            <a:r>
              <a:rPr lang="en-GB" sz="1800" b="1" dirty="0" smtClean="0"/>
              <a:t>Continually be aware and listen </a:t>
            </a:r>
            <a:r>
              <a:rPr lang="en-GB" sz="1800" dirty="0"/>
              <a:t>to people's needs and concerns.</a:t>
            </a:r>
          </a:p>
          <a:p>
            <a:r>
              <a:rPr lang="en-GB" sz="1800" b="1" dirty="0" smtClean="0"/>
              <a:t>Recognise and reward </a:t>
            </a:r>
            <a:r>
              <a:rPr lang="en-GB" sz="1800" dirty="0"/>
              <a:t>those who support the change efforts and achieve </a:t>
            </a:r>
            <a:r>
              <a:rPr lang="en-GB" sz="1800" dirty="0" smtClean="0"/>
              <a:t>milestones, even a simple praise like well-done, great-job, go a long way and matter.</a:t>
            </a:r>
            <a:endParaRPr lang="en-GB" sz="1800" dirty="0"/>
          </a:p>
          <a:p>
            <a:r>
              <a:rPr lang="en-GB" sz="1800" dirty="0"/>
              <a:t>The key to monitoring change effectively is to </a:t>
            </a:r>
            <a:r>
              <a:rPr lang="en-GB" sz="1800" b="1" dirty="0"/>
              <a:t>stay in touch with the </a:t>
            </a:r>
            <a:r>
              <a:rPr lang="en-GB" sz="1800" b="1" dirty="0" smtClean="0"/>
              <a:t>people</a:t>
            </a:r>
            <a:r>
              <a:rPr lang="en-GB" sz="1800" dirty="0" smtClean="0"/>
              <a:t>.</a:t>
            </a:r>
          </a:p>
          <a:p>
            <a:r>
              <a:rPr lang="en-GB" sz="1800" b="1" dirty="0" smtClean="0"/>
              <a:t>Demonstrate </a:t>
            </a:r>
            <a:r>
              <a:rPr lang="en-GB" sz="1800" b="1" dirty="0"/>
              <a:t>concern for their </a:t>
            </a:r>
            <a:r>
              <a:rPr lang="en-GB" sz="1800" b="1" dirty="0" smtClean="0"/>
              <a:t>welfare. </a:t>
            </a:r>
          </a:p>
          <a:p>
            <a:r>
              <a:rPr lang="en-GB" sz="1800" dirty="0" smtClean="0"/>
              <a:t>Leaders </a:t>
            </a:r>
            <a:r>
              <a:rPr lang="en-GB" sz="1800" dirty="0"/>
              <a:t>who can do this </a:t>
            </a:r>
            <a:r>
              <a:rPr lang="en-GB" sz="1800" dirty="0" smtClean="0"/>
              <a:t>will </a:t>
            </a:r>
            <a:r>
              <a:rPr lang="en-GB" sz="1800" dirty="0"/>
              <a:t>attune themselves to how the changes are progressing and react quickly with any required adjustments.</a:t>
            </a:r>
          </a:p>
          <a:p>
            <a:endParaRPr lang="en-GB" sz="1800" dirty="0"/>
          </a:p>
        </p:txBody>
      </p:sp>
      <p:sp>
        <p:nvSpPr>
          <p:cNvPr id="2" name="Title 1"/>
          <p:cNvSpPr>
            <a:spLocks noGrp="1"/>
          </p:cNvSpPr>
          <p:nvPr>
            <p:ph type="title"/>
          </p:nvPr>
        </p:nvSpPr>
        <p:spPr>
          <a:xfrm>
            <a:off x="0" y="-24"/>
            <a:ext cx="9144000" cy="1143000"/>
          </a:xfrm>
        </p:spPr>
        <p:txBody>
          <a:bodyPr>
            <a:normAutofit/>
          </a:bodyPr>
          <a:lstStyle/>
          <a:p>
            <a:r>
              <a:rPr lang="en-GB" b="1" dirty="0" smtClean="0"/>
              <a:t>Monitoring change</a:t>
            </a:r>
            <a:endParaRPr lang="en-GB" b="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00108"/>
            <a:ext cx="9144000" cy="5572164"/>
          </a:xfrm>
        </p:spPr>
        <p:txBody>
          <a:bodyPr>
            <a:normAutofit lnSpcReduction="10000"/>
          </a:bodyPr>
          <a:lstStyle/>
          <a:p>
            <a:pPr>
              <a:buNone/>
            </a:pPr>
            <a:r>
              <a:rPr lang="en-GB" sz="2000" dirty="0" smtClean="0"/>
              <a:t>	There </a:t>
            </a:r>
            <a:r>
              <a:rPr lang="en-GB" sz="2000" dirty="0" smtClean="0"/>
              <a:t>are commonly four </a:t>
            </a:r>
            <a:r>
              <a:rPr lang="en-GB" sz="2000" dirty="0"/>
              <a:t>basic types of reaction to organizational </a:t>
            </a:r>
            <a:r>
              <a:rPr lang="en-GB" sz="2000" dirty="0" smtClean="0"/>
              <a:t>change:</a:t>
            </a:r>
          </a:p>
          <a:p>
            <a:pPr>
              <a:buFont typeface="+mj-lt"/>
              <a:buAutoNum type="arabicPeriod"/>
            </a:pPr>
            <a:r>
              <a:rPr lang="en-GB" sz="2000" b="1" dirty="0" smtClean="0"/>
              <a:t>Enthusiasts: </a:t>
            </a:r>
            <a:r>
              <a:rPr lang="en-GB" sz="2000" dirty="0" smtClean="0"/>
              <a:t>agree with the </a:t>
            </a:r>
            <a:r>
              <a:rPr lang="en-GB" sz="2000" dirty="0"/>
              <a:t>change </a:t>
            </a:r>
            <a:r>
              <a:rPr lang="en-GB" sz="2000" dirty="0" smtClean="0"/>
              <a:t>idea, that it will </a:t>
            </a:r>
            <a:r>
              <a:rPr lang="en-GB" sz="2000" dirty="0"/>
              <a:t>be of benefit to </a:t>
            </a:r>
            <a:r>
              <a:rPr lang="en-GB" sz="2000" dirty="0" smtClean="0"/>
              <a:t>them and the organization such as greater job security, more status, higher salary or other reward. Enthusiasts </a:t>
            </a:r>
            <a:r>
              <a:rPr lang="en-GB" sz="2000" dirty="0"/>
              <a:t>will use opportunities to broadcast approval for the change and will try to convince others of its merits. </a:t>
            </a:r>
            <a:r>
              <a:rPr lang="en-GB" sz="2000" dirty="0" smtClean="0"/>
              <a:t>These </a:t>
            </a:r>
            <a:r>
              <a:rPr lang="en-GB" sz="2000" dirty="0"/>
              <a:t>early adopters may also make good choices </a:t>
            </a:r>
            <a:r>
              <a:rPr lang="en-GB" sz="2000" dirty="0" smtClean="0"/>
              <a:t>as </a:t>
            </a:r>
            <a:r>
              <a:rPr lang="en-GB" sz="2000" dirty="0"/>
              <a:t>coaches </a:t>
            </a:r>
            <a:r>
              <a:rPr lang="en-GB" sz="2000" dirty="0" smtClean="0"/>
              <a:t>to assist others during </a:t>
            </a:r>
            <a:r>
              <a:rPr lang="en-GB" sz="2000" dirty="0"/>
              <a:t>the implementation process</a:t>
            </a:r>
            <a:r>
              <a:rPr lang="en-GB" sz="2000" dirty="0" smtClean="0"/>
              <a:t>.</a:t>
            </a:r>
          </a:p>
          <a:p>
            <a:pPr>
              <a:buFont typeface="+mj-lt"/>
              <a:buAutoNum type="arabicPeriod"/>
            </a:pPr>
            <a:r>
              <a:rPr lang="en-GB" sz="2000" b="1" dirty="0" smtClean="0"/>
              <a:t>Followers: </a:t>
            </a:r>
            <a:r>
              <a:rPr lang="en-GB" sz="2000" dirty="0" smtClean="0"/>
              <a:t>These </a:t>
            </a:r>
            <a:r>
              <a:rPr lang="en-GB" sz="2000" dirty="0"/>
              <a:t>change recipients </a:t>
            </a:r>
            <a:r>
              <a:rPr lang="en-GB" sz="2000" dirty="0" smtClean="0"/>
              <a:t>may not be inspired or even agree with the changes, but choose the path of least resistance, they will </a:t>
            </a:r>
            <a:r>
              <a:rPr lang="en-GB" sz="2000" dirty="0"/>
              <a:t>do </a:t>
            </a:r>
            <a:r>
              <a:rPr lang="en-GB" sz="2000" dirty="0" smtClean="0"/>
              <a:t>their job, what </a:t>
            </a:r>
            <a:r>
              <a:rPr lang="en-GB" sz="2000" dirty="0"/>
              <a:t>is required, </a:t>
            </a:r>
            <a:r>
              <a:rPr lang="en-GB" sz="2000" dirty="0" smtClean="0"/>
              <a:t>but </a:t>
            </a:r>
            <a:r>
              <a:rPr lang="en-GB" sz="2000" dirty="0"/>
              <a:t>no </a:t>
            </a:r>
            <a:r>
              <a:rPr lang="en-GB" sz="2000" dirty="0" smtClean="0"/>
              <a:t>more</a:t>
            </a:r>
            <a:r>
              <a:rPr lang="en-GB" sz="2000" dirty="0" smtClean="0"/>
              <a:t>.</a:t>
            </a:r>
          </a:p>
          <a:p>
            <a:pPr>
              <a:buFont typeface="+mj-lt"/>
              <a:buAutoNum type="arabicPeriod"/>
            </a:pPr>
            <a:r>
              <a:rPr lang="en-GB" sz="2000" b="1" dirty="0" smtClean="0"/>
              <a:t>Objectors</a:t>
            </a:r>
            <a:r>
              <a:rPr lang="en-GB" sz="2000" b="1" dirty="0" smtClean="0"/>
              <a:t>: </a:t>
            </a:r>
            <a:r>
              <a:rPr lang="en-GB" sz="2000" dirty="0" smtClean="0"/>
              <a:t>Objectors will display their resistance to change whenever the opportunity arises. They may disrupt meetings, not attend training, take unapproved leave and refuse to carry out instructions. They are not averse to arguing with managers and fellow workers and will try to convince others to continue with the old ways. In a unionized environment, resistance can take the form of strikes and legal challenges.</a:t>
            </a:r>
          </a:p>
          <a:p>
            <a:pPr>
              <a:buFont typeface="+mj-lt"/>
              <a:buAutoNum type="arabicPeriod"/>
            </a:pPr>
            <a:endParaRPr lang="en-GB" sz="2000" b="1" dirty="0" smtClean="0"/>
          </a:p>
        </p:txBody>
      </p:sp>
      <p:sp>
        <p:nvSpPr>
          <p:cNvPr id="2" name="Title 1"/>
          <p:cNvSpPr>
            <a:spLocks noGrp="1"/>
          </p:cNvSpPr>
          <p:nvPr>
            <p:ph type="title"/>
          </p:nvPr>
        </p:nvSpPr>
        <p:spPr>
          <a:xfrm>
            <a:off x="457200" y="-24"/>
            <a:ext cx="8229600" cy="1143000"/>
          </a:xfrm>
        </p:spPr>
        <p:txBody>
          <a:bodyPr>
            <a:normAutofit/>
          </a:bodyPr>
          <a:lstStyle/>
          <a:p>
            <a:r>
              <a:rPr lang="en-GB" sz="3200" b="1" dirty="0" smtClean="0"/>
              <a:t>Four types of reaction </a:t>
            </a:r>
            <a:r>
              <a:rPr lang="en-GB" sz="3200" b="1" dirty="0"/>
              <a:t>to Organizational </a:t>
            </a:r>
            <a:r>
              <a:rPr lang="en-GB" sz="3200" b="1" dirty="0" smtClean="0"/>
              <a:t>Change</a:t>
            </a:r>
            <a:endParaRPr lang="en-GB" sz="3200" dirty="0"/>
          </a:p>
        </p:txBody>
      </p:sp>
      <p:sp>
        <p:nvSpPr>
          <p:cNvPr id="4" name="TextBox 3"/>
          <p:cNvSpPr txBox="1"/>
          <p:nvPr/>
        </p:nvSpPr>
        <p:spPr>
          <a:xfrm>
            <a:off x="0" y="6643710"/>
            <a:ext cx="7143768" cy="215444"/>
          </a:xfrm>
          <a:prstGeom prst="rect">
            <a:avLst/>
          </a:prstGeom>
          <a:noFill/>
        </p:spPr>
        <p:txBody>
          <a:bodyPr wrap="square" rtlCol="0">
            <a:spAutoFit/>
          </a:bodyPr>
          <a:lstStyle/>
          <a:p>
            <a:r>
              <a:rPr lang="en-GB" sz="800" dirty="0" smtClean="0"/>
              <a:t>Based on </a:t>
            </a:r>
            <a:r>
              <a:rPr lang="en-GB" sz="800" dirty="0" smtClean="0">
                <a:hlinkClick r:id="rId2"/>
              </a:rPr>
              <a:t>http://www.businessperform.com/change-management/resistance_to_change.html</a:t>
            </a:r>
            <a:r>
              <a:rPr lang="en-GB" sz="800" dirty="0" smtClean="0"/>
              <a:t> </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92696"/>
            <a:ext cx="9144000" cy="5688632"/>
          </a:xfrm>
        </p:spPr>
        <p:txBody>
          <a:bodyPr>
            <a:normAutofit/>
          </a:bodyPr>
          <a:lstStyle/>
          <a:p>
            <a:pPr>
              <a:buNone/>
            </a:pPr>
            <a:r>
              <a:rPr lang="en-GB" sz="2000" b="1" dirty="0" smtClean="0"/>
              <a:t>4</a:t>
            </a:r>
            <a:r>
              <a:rPr lang="en-GB" sz="2000" b="1" dirty="0" smtClean="0"/>
              <a:t>. </a:t>
            </a:r>
            <a:r>
              <a:rPr lang="en-GB" sz="2000" b="1" dirty="0" smtClean="0"/>
              <a:t>Underground</a:t>
            </a:r>
            <a:r>
              <a:rPr lang="en-GB" sz="2000" b="1" dirty="0" smtClean="0"/>
              <a:t>: </a:t>
            </a:r>
            <a:r>
              <a:rPr lang="en-GB" sz="2000" dirty="0" smtClean="0"/>
              <a:t>Change recipients working for the underground have solid motivations for not making their resistance public. They may fear direct punishment, such as termination or fines, or more personal costs, such as ridicule or loss of status and authority. Managers who are against the change but need to be seen to be in support of it are prime candidates for promoting underground resistance. This style of resistance is, by its nature, always </a:t>
            </a:r>
            <a:r>
              <a:rPr lang="en-GB" sz="2000" b="1" dirty="0" smtClean="0"/>
              <a:t>covert </a:t>
            </a:r>
            <a:r>
              <a:rPr lang="en-GB" sz="2000" dirty="0" smtClean="0"/>
              <a:t>and can take many forms. Common among these are falsifying reports, spreading rumours, excessive absences, shoddy work and go slow</a:t>
            </a:r>
            <a:r>
              <a:rPr lang="en-GB" sz="2000" dirty="0" smtClean="0"/>
              <a:t>.</a:t>
            </a:r>
          </a:p>
          <a:p>
            <a:pPr>
              <a:buNone/>
            </a:pPr>
            <a:endParaRPr lang="en-GB" sz="2000" dirty="0" smtClean="0"/>
          </a:p>
          <a:p>
            <a:pPr>
              <a:buNone/>
            </a:pPr>
            <a:r>
              <a:rPr lang="en-GB" sz="2000" b="1" dirty="0" smtClean="0"/>
              <a:t>Note:</a:t>
            </a:r>
            <a:r>
              <a:rPr lang="en-GB" sz="2000" dirty="0" smtClean="0"/>
              <a:t> Change recipients who are dead against the change will either resist overtly, voicing their objections loudly and often, or covertly. Covert resisters operate from the underground, masking their defiance, but posing in a much more serious challenge. </a:t>
            </a:r>
            <a:endParaRPr lang="en-GB" sz="2000" b="1" dirty="0" smtClean="0"/>
          </a:p>
          <a:p>
            <a:endParaRPr lang="en-GB"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14422"/>
            <a:ext cx="9144000" cy="5143536"/>
          </a:xfrm>
        </p:spPr>
        <p:txBody>
          <a:bodyPr>
            <a:normAutofit/>
          </a:bodyPr>
          <a:lstStyle/>
          <a:p>
            <a:r>
              <a:rPr lang="en-GB" sz="2400" dirty="0" smtClean="0"/>
              <a:t>Change can be seen by some people as devaluing their previous experience which may explain why </a:t>
            </a:r>
            <a:r>
              <a:rPr lang="en-GB" sz="2400" b="1" dirty="0" smtClean="0"/>
              <a:t>younger people</a:t>
            </a:r>
            <a:r>
              <a:rPr lang="en-GB" sz="2400" dirty="0" smtClean="0"/>
              <a:t>, who have invested less time and effort in learning the old ways find it easier to adapt to the new.</a:t>
            </a:r>
          </a:p>
          <a:p>
            <a:pPr>
              <a:buNone/>
            </a:pPr>
            <a:endParaRPr lang="en-GB" sz="2400" dirty="0" smtClean="0"/>
          </a:p>
          <a:p>
            <a:r>
              <a:rPr lang="en-GB" sz="2400" i="1" dirty="0" smtClean="0"/>
              <a:t>'A number of younger staff were actually quite keen to change, so we directly dealt with these individuals by appointing a number of people, whom we called change agents, in every department, across the university.’ From Changing Teaching and Learning styles Case Study</a:t>
            </a:r>
          </a:p>
        </p:txBody>
      </p:sp>
      <p:sp>
        <p:nvSpPr>
          <p:cNvPr id="2" name="Title 1"/>
          <p:cNvSpPr>
            <a:spLocks noGrp="1"/>
          </p:cNvSpPr>
          <p:nvPr>
            <p:ph type="title"/>
          </p:nvPr>
        </p:nvSpPr>
        <p:spPr>
          <a:xfrm>
            <a:off x="0" y="71414"/>
            <a:ext cx="9144000" cy="1143000"/>
          </a:xfrm>
        </p:spPr>
        <p:txBody>
          <a:bodyPr>
            <a:normAutofit fontScale="90000"/>
          </a:bodyPr>
          <a:lstStyle/>
          <a:p>
            <a:r>
              <a:rPr lang="en-GB" b="1" dirty="0" smtClean="0"/>
              <a:t>New Gen: Younger People (Enthusiasts)</a:t>
            </a:r>
            <a:endParaRPr lang="en-GB" b="1" dirty="0"/>
          </a:p>
        </p:txBody>
      </p:sp>
      <p:sp>
        <p:nvSpPr>
          <p:cNvPr id="4" name="TextBox 3"/>
          <p:cNvSpPr txBox="1"/>
          <p:nvPr/>
        </p:nvSpPr>
        <p:spPr>
          <a:xfrm>
            <a:off x="0" y="6590908"/>
            <a:ext cx="6215074" cy="338554"/>
          </a:xfrm>
          <a:prstGeom prst="rect">
            <a:avLst/>
          </a:prstGeom>
          <a:noFill/>
        </p:spPr>
        <p:txBody>
          <a:bodyPr wrap="square" rtlCol="0">
            <a:spAutoFit/>
          </a:bodyPr>
          <a:lstStyle/>
          <a:p>
            <a:r>
              <a:rPr lang="en-GB" sz="800" dirty="0" smtClean="0">
                <a:hlinkClick r:id="rId2"/>
              </a:rPr>
              <a:t>http://www.jiscinfonet.ac.uk/infokits/change-management/resistance-to-change</a:t>
            </a:r>
            <a:r>
              <a:rPr lang="en-GB" sz="800" dirty="0" smtClean="0"/>
              <a:t>  </a:t>
            </a:r>
          </a:p>
          <a:p>
            <a:endParaRPr lang="en-GB" sz="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144000" cy="4929222"/>
          </a:xfrm>
        </p:spPr>
        <p:txBody>
          <a:bodyPr>
            <a:normAutofit fontScale="92500"/>
          </a:bodyPr>
          <a:lstStyle/>
          <a:p>
            <a:r>
              <a:rPr lang="en-GB" dirty="0" smtClean="0"/>
              <a:t>Dealing with resistance often requires assisting people to open their minds, challenge and change their own </a:t>
            </a:r>
            <a:r>
              <a:rPr lang="en-GB" b="1" dirty="0" smtClean="0"/>
              <a:t>perceptions and beliefs.</a:t>
            </a:r>
          </a:p>
          <a:p>
            <a:pPr>
              <a:buNone/>
            </a:pPr>
            <a:endParaRPr lang="en-GB" b="1" dirty="0" smtClean="0"/>
          </a:p>
          <a:p>
            <a:pPr>
              <a:buNone/>
            </a:pPr>
            <a:r>
              <a:rPr lang="en-GB" dirty="0" smtClean="0"/>
              <a:t>There are a number of strategies that can be adopted:</a:t>
            </a:r>
          </a:p>
          <a:p>
            <a:pPr marL="514350" indent="-514350">
              <a:buFont typeface="+mj-lt"/>
              <a:buAutoNum type="arabicPeriod"/>
            </a:pPr>
            <a:r>
              <a:rPr lang="en-GB" b="1" dirty="0" smtClean="0"/>
              <a:t>Work with the early adopters </a:t>
            </a:r>
            <a:r>
              <a:rPr lang="en-GB" dirty="0" smtClean="0"/>
              <a:t>and then move onto the main group of staff, and then resistors.</a:t>
            </a:r>
          </a:p>
          <a:p>
            <a:pPr marL="514350" indent="-514350">
              <a:buFont typeface="+mj-lt"/>
              <a:buAutoNum type="arabicPeriod"/>
            </a:pPr>
            <a:r>
              <a:rPr lang="en-GB" b="1" dirty="0" smtClean="0"/>
              <a:t>Meet the sceptics </a:t>
            </a:r>
            <a:r>
              <a:rPr lang="en-GB" dirty="0" smtClean="0"/>
              <a:t>and genuinely listen to their concerns.</a:t>
            </a:r>
          </a:p>
          <a:p>
            <a:pPr marL="514350" indent="-514350">
              <a:buFont typeface="+mj-lt"/>
              <a:buAutoNum type="arabicPeriod"/>
            </a:pPr>
            <a:r>
              <a:rPr lang="en-GB" b="1" dirty="0" smtClean="0"/>
              <a:t>Review the plan</a:t>
            </a:r>
            <a:r>
              <a:rPr lang="en-GB" dirty="0" smtClean="0"/>
              <a:t>, are there other ways in which the outcomes can be achieved in such a way that reduces resistance?</a:t>
            </a:r>
          </a:p>
          <a:p>
            <a:endParaRPr lang="en-GB" b="1" dirty="0" smtClean="0"/>
          </a:p>
          <a:p>
            <a:endParaRPr lang="en-GB" dirty="0"/>
          </a:p>
        </p:txBody>
      </p:sp>
      <p:sp>
        <p:nvSpPr>
          <p:cNvPr id="2" name="Title 1"/>
          <p:cNvSpPr>
            <a:spLocks noGrp="1"/>
          </p:cNvSpPr>
          <p:nvPr>
            <p:ph type="title"/>
          </p:nvPr>
        </p:nvSpPr>
        <p:spPr>
          <a:xfrm>
            <a:off x="457200" y="71414"/>
            <a:ext cx="8229600" cy="1143000"/>
          </a:xfrm>
        </p:spPr>
        <p:txBody>
          <a:bodyPr/>
          <a:lstStyle/>
          <a:p>
            <a:r>
              <a:rPr lang="en-GB" dirty="0" smtClean="0"/>
              <a:t>Sceptics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42984"/>
            <a:ext cx="9144000" cy="5286412"/>
          </a:xfrm>
        </p:spPr>
        <p:txBody>
          <a:bodyPr>
            <a:noAutofit/>
          </a:bodyPr>
          <a:lstStyle/>
          <a:p>
            <a:r>
              <a:rPr lang="en-GB" sz="1800" b="1" dirty="0" smtClean="0"/>
              <a:t>Principle: </a:t>
            </a:r>
            <a:r>
              <a:rPr lang="en-GB" sz="1800" dirty="0" smtClean="0"/>
              <a:t>Lead </a:t>
            </a:r>
            <a:r>
              <a:rPr lang="en-GB" sz="1800" dirty="0"/>
              <a:t>them such that </a:t>
            </a:r>
            <a:r>
              <a:rPr lang="en-GB" sz="1800" b="1" dirty="0"/>
              <a:t>they choose to act</a:t>
            </a:r>
            <a:r>
              <a:rPr lang="en-GB" sz="1800" b="1" dirty="0" smtClean="0"/>
              <a:t>.</a:t>
            </a:r>
            <a:endParaRPr lang="en-GB" sz="1800" b="1" dirty="0"/>
          </a:p>
          <a:p>
            <a:r>
              <a:rPr lang="en-GB" sz="1800" b="1" dirty="0"/>
              <a:t>How it </a:t>
            </a:r>
            <a:r>
              <a:rPr lang="en-GB" sz="1800" b="1" dirty="0" smtClean="0"/>
              <a:t>works: </a:t>
            </a:r>
            <a:r>
              <a:rPr lang="en-GB" sz="1800" dirty="0" smtClean="0"/>
              <a:t>Pulling </a:t>
            </a:r>
            <a:r>
              <a:rPr lang="en-GB" sz="1800" dirty="0"/>
              <a:t>a person in motivation means creating conditions that they chose themselves. </a:t>
            </a:r>
            <a:r>
              <a:rPr lang="en-GB" sz="1800" b="1" dirty="0"/>
              <a:t>It means showing them how something else will be beneficial to them</a:t>
            </a:r>
            <a:r>
              <a:rPr lang="en-GB" sz="1800" dirty="0"/>
              <a:t>.</a:t>
            </a:r>
            <a:r>
              <a:rPr lang="en-GB" sz="1800" b="1" dirty="0"/>
              <a:t> It means </a:t>
            </a:r>
            <a:r>
              <a:rPr lang="en-GB" sz="1800" b="1" dirty="0" smtClean="0"/>
              <a:t>letting them decide </a:t>
            </a:r>
            <a:r>
              <a:rPr lang="en-GB" sz="1800" b="1" dirty="0"/>
              <a:t>rather than just you </a:t>
            </a:r>
            <a:r>
              <a:rPr lang="en-GB" sz="1800" b="1" dirty="0" smtClean="0"/>
              <a:t>deciding / pushing.</a:t>
            </a:r>
          </a:p>
          <a:p>
            <a:r>
              <a:rPr lang="en-GB" sz="1800" b="1" dirty="0" smtClean="0"/>
              <a:t>Push </a:t>
            </a:r>
            <a:r>
              <a:rPr lang="en-GB" sz="1800" dirty="0"/>
              <a:t>is generally coercive in </a:t>
            </a:r>
            <a:r>
              <a:rPr lang="en-GB" sz="1800" dirty="0" smtClean="0"/>
              <a:t>nature and increases resistance and resentment if the resistor gives his/her power away and agrees reluctantly to follow.</a:t>
            </a:r>
            <a:endParaRPr lang="en-GB" sz="1800" b="1" dirty="0" smtClean="0"/>
          </a:p>
          <a:p>
            <a:r>
              <a:rPr lang="en-GB" sz="1800" b="1" dirty="0" smtClean="0"/>
              <a:t>Creating desire: </a:t>
            </a:r>
            <a:r>
              <a:rPr lang="en-GB" sz="1800" dirty="0" smtClean="0"/>
              <a:t>Pull aligns motivation. </a:t>
            </a:r>
            <a:r>
              <a:rPr lang="en-GB" sz="1800" dirty="0"/>
              <a:t>It is about </a:t>
            </a:r>
            <a:r>
              <a:rPr lang="en-GB" sz="1800" dirty="0" smtClean="0"/>
              <a:t>clearly expressing the need for change in such a way that aligns with the innate intrinsic motivation of others, so that they </a:t>
            </a:r>
            <a:r>
              <a:rPr lang="en-GB" sz="1800" dirty="0"/>
              <a:t>perceive </a:t>
            </a:r>
            <a:r>
              <a:rPr lang="en-GB" sz="1800" dirty="0" smtClean="0"/>
              <a:t>and desire the need to change. </a:t>
            </a:r>
            <a:endParaRPr lang="en-GB" sz="1800" b="1" dirty="0" smtClean="0"/>
          </a:p>
          <a:p>
            <a:r>
              <a:rPr lang="en-GB" sz="1800" b="1" dirty="0" smtClean="0"/>
              <a:t>Pushing is the stick to the carrot of pulling</a:t>
            </a:r>
            <a:r>
              <a:rPr lang="en-GB" sz="1800" dirty="0" smtClean="0"/>
              <a:t>. Pull is creating desire rather than creating fear. It is creating attraction rather than repulsion.</a:t>
            </a:r>
            <a:endParaRPr lang="en-GB" sz="1800" b="1" dirty="0" smtClean="0"/>
          </a:p>
          <a:p>
            <a:r>
              <a:rPr lang="en-GB" sz="1800" b="1" dirty="0" smtClean="0"/>
              <a:t>Creating pull means creating desire. </a:t>
            </a:r>
            <a:r>
              <a:rPr lang="en-GB" sz="1800" dirty="0" smtClean="0"/>
              <a:t>Creating desire means knowing what people want and working together to get there. </a:t>
            </a:r>
          </a:p>
        </p:txBody>
      </p:sp>
      <p:sp>
        <p:nvSpPr>
          <p:cNvPr id="2" name="Title 1"/>
          <p:cNvSpPr>
            <a:spLocks noGrp="1"/>
          </p:cNvSpPr>
          <p:nvPr>
            <p:ph type="title"/>
          </p:nvPr>
        </p:nvSpPr>
        <p:spPr>
          <a:xfrm>
            <a:off x="457200" y="142860"/>
            <a:ext cx="8229600" cy="1143000"/>
          </a:xfrm>
        </p:spPr>
        <p:txBody>
          <a:bodyPr>
            <a:normAutofit/>
          </a:bodyPr>
          <a:lstStyle/>
          <a:p>
            <a:r>
              <a:rPr lang="en-GB" dirty="0" smtClean="0"/>
              <a:t>Pull </a:t>
            </a:r>
            <a:r>
              <a:rPr lang="en-GB" dirty="0" err="1" smtClean="0"/>
              <a:t>v’s</a:t>
            </a:r>
            <a:r>
              <a:rPr lang="en-GB" dirty="0" smtClean="0"/>
              <a:t> Push</a:t>
            </a:r>
            <a:endParaRPr lang="en-GB" dirty="0"/>
          </a:p>
        </p:txBody>
      </p:sp>
      <p:sp>
        <p:nvSpPr>
          <p:cNvPr id="4" name="TextBox 3"/>
          <p:cNvSpPr txBox="1"/>
          <p:nvPr/>
        </p:nvSpPr>
        <p:spPr>
          <a:xfrm>
            <a:off x="0" y="6572272"/>
            <a:ext cx="5429256" cy="215444"/>
          </a:xfrm>
          <a:prstGeom prst="rect">
            <a:avLst/>
          </a:prstGeom>
          <a:noFill/>
        </p:spPr>
        <p:txBody>
          <a:bodyPr wrap="square" rtlCol="0">
            <a:spAutoFit/>
          </a:bodyPr>
          <a:lstStyle/>
          <a:p>
            <a:r>
              <a:rPr lang="en-GB" sz="800" dirty="0" smtClean="0"/>
              <a:t>Based on </a:t>
            </a:r>
            <a:r>
              <a:rPr lang="en-GB" sz="800" dirty="0" smtClean="0">
                <a:hlinkClick r:id="rId2"/>
              </a:rPr>
              <a:t>http://changingminds.org/principles/pull.htm</a:t>
            </a:r>
            <a:r>
              <a:rPr lang="en-GB" sz="800" dirty="0" smtClean="0"/>
              <a:t> </a:t>
            </a:r>
            <a:endParaRPr lang="en-GB" sz="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00108"/>
            <a:ext cx="9144000" cy="5357850"/>
          </a:xfrm>
        </p:spPr>
        <p:txBody>
          <a:bodyPr>
            <a:normAutofit/>
          </a:bodyPr>
          <a:lstStyle/>
          <a:p>
            <a:r>
              <a:rPr lang="en-GB" sz="1800" b="1" dirty="0" smtClean="0"/>
              <a:t>Principle: </a:t>
            </a:r>
            <a:r>
              <a:rPr lang="en-GB" sz="1800" dirty="0" smtClean="0"/>
              <a:t>I </a:t>
            </a:r>
            <a:r>
              <a:rPr lang="en-GB" sz="1800" dirty="0"/>
              <a:t>will act to reduce the </a:t>
            </a:r>
            <a:r>
              <a:rPr lang="en-GB" sz="1800" dirty="0" smtClean="0"/>
              <a:t>tension </a:t>
            </a:r>
            <a:r>
              <a:rPr lang="en-GB" sz="1800" dirty="0"/>
              <a:t>I feel</a:t>
            </a:r>
            <a:r>
              <a:rPr lang="en-GB" sz="1800" dirty="0" smtClean="0"/>
              <a:t>. </a:t>
            </a:r>
            <a:endParaRPr lang="en-GB" sz="1800" dirty="0"/>
          </a:p>
          <a:p>
            <a:r>
              <a:rPr lang="en-GB" sz="1800" b="1" dirty="0"/>
              <a:t>How it </a:t>
            </a:r>
            <a:r>
              <a:rPr lang="en-GB" sz="1800" b="1" dirty="0" smtClean="0"/>
              <a:t>works: </a:t>
            </a:r>
            <a:r>
              <a:rPr lang="en-GB" sz="1800" dirty="0" smtClean="0"/>
              <a:t>Tension </a:t>
            </a:r>
            <a:r>
              <a:rPr lang="en-GB" sz="1800" dirty="0"/>
              <a:t>is probably the fundamental driving force that moves us to change </a:t>
            </a:r>
            <a:r>
              <a:rPr lang="en-GB" sz="1800" dirty="0" smtClean="0"/>
              <a:t>. Tension </a:t>
            </a:r>
            <a:r>
              <a:rPr lang="en-GB" sz="1800" dirty="0"/>
              <a:t>is a feeling. Although usually internally sensed as an emotion, it actually </a:t>
            </a:r>
            <a:r>
              <a:rPr lang="en-GB" sz="1800" i="1" dirty="0"/>
              <a:t>is </a:t>
            </a:r>
            <a:r>
              <a:rPr lang="en-GB" sz="1800" dirty="0"/>
              <a:t>physical tension, where your muscles tense up involuntarily. It is uncomfortable and makes you want to do something to reduce the tension</a:t>
            </a:r>
            <a:r>
              <a:rPr lang="en-GB" sz="1800" dirty="0" smtClean="0"/>
              <a:t>. Emotions </a:t>
            </a:r>
            <a:r>
              <a:rPr lang="en-GB" sz="1800" dirty="0"/>
              <a:t>that are felt as tension include:  irritation, anger, fear, emptiness, hunger,  longing, wishing, discomfort, anticipation. </a:t>
            </a:r>
          </a:p>
          <a:p>
            <a:r>
              <a:rPr lang="en-GB" sz="1800" b="1" dirty="0"/>
              <a:t>Between two </a:t>
            </a:r>
            <a:r>
              <a:rPr lang="en-GB" sz="1800" b="1" dirty="0" smtClean="0"/>
              <a:t>things: </a:t>
            </a:r>
            <a:r>
              <a:rPr lang="en-GB" sz="1800" dirty="0" smtClean="0"/>
              <a:t>Tension </a:t>
            </a:r>
            <a:r>
              <a:rPr lang="en-GB" sz="1800" dirty="0"/>
              <a:t>happens between two </a:t>
            </a:r>
            <a:r>
              <a:rPr lang="en-GB" sz="1800" dirty="0" smtClean="0"/>
              <a:t>things oppose, such as: What </a:t>
            </a:r>
            <a:r>
              <a:rPr lang="en-GB" sz="1800" dirty="0"/>
              <a:t>I like and what I do not </a:t>
            </a:r>
            <a:r>
              <a:rPr lang="en-GB" sz="1800" dirty="0" smtClean="0"/>
              <a:t>like, What </a:t>
            </a:r>
            <a:r>
              <a:rPr lang="en-GB" sz="1800" dirty="0"/>
              <a:t>is good and what is bad</a:t>
            </a:r>
            <a:r>
              <a:rPr lang="en-GB" sz="1800" dirty="0" smtClean="0"/>
              <a:t>.</a:t>
            </a:r>
          </a:p>
          <a:p>
            <a:r>
              <a:rPr lang="en-GB" sz="1800" b="1" dirty="0"/>
              <a:t>Achieving or </a:t>
            </a:r>
            <a:r>
              <a:rPr lang="en-GB" sz="1800" b="1" dirty="0" smtClean="0"/>
              <a:t>avoiding: </a:t>
            </a:r>
            <a:r>
              <a:rPr lang="en-GB" sz="1800" dirty="0" smtClean="0"/>
              <a:t>We </a:t>
            </a:r>
            <a:r>
              <a:rPr lang="en-GB" sz="1800" dirty="0"/>
              <a:t>respond in two ways to tension, </a:t>
            </a:r>
            <a:r>
              <a:rPr lang="en-GB" sz="1800" b="1" dirty="0"/>
              <a:t>depending on how we view the two factors </a:t>
            </a:r>
            <a:r>
              <a:rPr lang="en-GB" sz="1800" dirty="0"/>
              <a:t>that are creating the tension. If we </a:t>
            </a:r>
            <a:r>
              <a:rPr lang="en-GB" sz="1800" dirty="0" smtClean="0"/>
              <a:t>‘</a:t>
            </a:r>
            <a:r>
              <a:rPr lang="en-GB" sz="1800" b="1" dirty="0" smtClean="0"/>
              <a:t>focus’</a:t>
            </a:r>
            <a:r>
              <a:rPr lang="en-GB" sz="1800" dirty="0" smtClean="0"/>
              <a:t> more </a:t>
            </a:r>
            <a:r>
              <a:rPr lang="en-GB" sz="1800" dirty="0"/>
              <a:t>strongly on a desirable future then this will </a:t>
            </a:r>
            <a:r>
              <a:rPr lang="en-GB" sz="1800" b="1" i="1" dirty="0"/>
              <a:t>pull </a:t>
            </a:r>
            <a:r>
              <a:rPr lang="en-GB" sz="1800" b="1" dirty="0"/>
              <a:t>us </a:t>
            </a:r>
            <a:r>
              <a:rPr lang="en-GB" sz="1800" dirty="0"/>
              <a:t>towards </a:t>
            </a:r>
            <a:r>
              <a:rPr lang="en-GB" sz="1800" dirty="0" smtClean="0"/>
              <a:t>it.</a:t>
            </a:r>
          </a:p>
          <a:p>
            <a:r>
              <a:rPr lang="en-GB" sz="1800" b="1" dirty="0"/>
              <a:t>Positive </a:t>
            </a:r>
            <a:r>
              <a:rPr lang="en-GB" sz="1800" b="1" dirty="0" smtClean="0"/>
              <a:t>attraction: </a:t>
            </a:r>
            <a:r>
              <a:rPr lang="en-GB" sz="1800" dirty="0" smtClean="0"/>
              <a:t>Anticipation </a:t>
            </a:r>
            <a:r>
              <a:rPr lang="en-GB" sz="1800" dirty="0"/>
              <a:t>can be a powerful and exciting force and we look forward to expected moments of pleasure</a:t>
            </a:r>
            <a:r>
              <a:rPr lang="en-GB" sz="1800" b="1" dirty="0"/>
              <a:t>. </a:t>
            </a:r>
            <a:r>
              <a:rPr lang="en-GB" sz="1800" dirty="0"/>
              <a:t>In fact the anticipation can be more enjoyable than the actual </a:t>
            </a:r>
            <a:r>
              <a:rPr lang="en-GB" sz="1800" dirty="0" smtClean="0"/>
              <a:t>experience. (2)</a:t>
            </a:r>
            <a:endParaRPr lang="en-GB" sz="1800" dirty="0"/>
          </a:p>
          <a:p>
            <a:r>
              <a:rPr lang="en-GB" sz="1800" b="1" dirty="0"/>
              <a:t>So </a:t>
            </a:r>
            <a:r>
              <a:rPr lang="en-GB" sz="1800" b="1" dirty="0" smtClean="0"/>
              <a:t>what? </a:t>
            </a:r>
            <a:r>
              <a:rPr lang="en-GB" sz="1800" dirty="0" smtClean="0"/>
              <a:t>So </a:t>
            </a:r>
            <a:r>
              <a:rPr lang="en-GB" sz="1800" dirty="0"/>
              <a:t>once you have create sufficient </a:t>
            </a:r>
            <a:r>
              <a:rPr lang="en-GB" sz="1800" dirty="0">
                <a:hlinkClick r:id="rId2"/>
              </a:rPr>
              <a:t>trust</a:t>
            </a:r>
            <a:r>
              <a:rPr lang="en-GB" sz="1800" dirty="0"/>
              <a:t>, build the tension that will create movement. Find the two things that will create tension, often around an uncomfortable present and a  more desirable future</a:t>
            </a:r>
          </a:p>
          <a:p>
            <a:endParaRPr lang="en-GB" sz="1800" dirty="0"/>
          </a:p>
          <a:p>
            <a:pPr>
              <a:buNone/>
            </a:pPr>
            <a:endParaRPr lang="en-GB" sz="1800" dirty="0"/>
          </a:p>
          <a:p>
            <a:endParaRPr lang="en-GB" sz="1800" dirty="0" smtClean="0"/>
          </a:p>
        </p:txBody>
      </p:sp>
      <p:sp>
        <p:nvSpPr>
          <p:cNvPr id="2" name="Title 1"/>
          <p:cNvSpPr>
            <a:spLocks noGrp="1"/>
          </p:cNvSpPr>
          <p:nvPr>
            <p:ph type="title"/>
          </p:nvPr>
        </p:nvSpPr>
        <p:spPr>
          <a:xfrm>
            <a:off x="457200" y="-24"/>
            <a:ext cx="8229600" cy="1143000"/>
          </a:xfrm>
        </p:spPr>
        <p:txBody>
          <a:bodyPr/>
          <a:lstStyle/>
          <a:p>
            <a:r>
              <a:rPr lang="en-GB" dirty="0" smtClean="0"/>
              <a:t>Tension can be Positive </a:t>
            </a:r>
            <a:r>
              <a:rPr lang="en-GB" baseline="30000" dirty="0" smtClean="0"/>
              <a:t>(1)</a:t>
            </a:r>
            <a:endParaRPr lang="en-GB" baseline="30000" dirty="0"/>
          </a:p>
        </p:txBody>
      </p:sp>
      <p:sp>
        <p:nvSpPr>
          <p:cNvPr id="4" name="TextBox 3"/>
          <p:cNvSpPr txBox="1"/>
          <p:nvPr/>
        </p:nvSpPr>
        <p:spPr>
          <a:xfrm>
            <a:off x="0" y="6344687"/>
            <a:ext cx="9144000" cy="584775"/>
          </a:xfrm>
          <a:prstGeom prst="rect">
            <a:avLst/>
          </a:prstGeom>
          <a:noFill/>
        </p:spPr>
        <p:txBody>
          <a:bodyPr wrap="square" rtlCol="0">
            <a:spAutoFit/>
          </a:bodyPr>
          <a:lstStyle/>
          <a:p>
            <a:r>
              <a:rPr lang="en-GB" sz="800" dirty="0" smtClean="0"/>
              <a:t>1) Based on </a:t>
            </a:r>
            <a:r>
              <a:rPr lang="en-GB" sz="800" dirty="0" smtClean="0">
                <a:hlinkClick r:id="rId3"/>
              </a:rPr>
              <a:t>http://changingminds.org/principles/tension.htm </a:t>
            </a:r>
            <a:r>
              <a:rPr lang="en-GB" sz="800" dirty="0" smtClean="0"/>
              <a:t> </a:t>
            </a:r>
            <a:br>
              <a:rPr lang="en-GB" sz="800" dirty="0" smtClean="0"/>
            </a:br>
            <a:r>
              <a:rPr lang="en-GB" sz="800" dirty="0" smtClean="0"/>
              <a:t>2) </a:t>
            </a:r>
            <a:r>
              <a:rPr lang="en-GB" sz="800" b="1" dirty="0"/>
              <a:t>Robert Louis Balfour Stevenson</a:t>
            </a:r>
            <a:r>
              <a:rPr lang="en-GB" sz="800" dirty="0"/>
              <a:t> (13 November 1850 – 3 December 1894) was a </a:t>
            </a:r>
            <a:r>
              <a:rPr lang="en-GB" sz="800" dirty="0">
                <a:hlinkClick r:id="rId4" tooltip="Scottish people"/>
              </a:rPr>
              <a:t>Scottish</a:t>
            </a:r>
            <a:r>
              <a:rPr lang="en-GB" sz="800" dirty="0"/>
              <a:t> novelist, poet, essayist and </a:t>
            </a:r>
            <a:r>
              <a:rPr lang="en-GB" sz="800" dirty="0">
                <a:hlinkClick r:id="rId5" tooltip="Travel writing"/>
              </a:rPr>
              <a:t>travel writer</a:t>
            </a:r>
            <a:r>
              <a:rPr lang="en-GB" sz="800" dirty="0"/>
              <a:t>. His best-known books include </a:t>
            </a:r>
            <a:r>
              <a:rPr lang="en-GB" sz="800" i="1" dirty="0">
                <a:hlinkClick r:id="rId6" tooltip="Treasure Island"/>
              </a:rPr>
              <a:t>Treasure Island</a:t>
            </a:r>
            <a:r>
              <a:rPr lang="en-GB" sz="800" dirty="0"/>
              <a:t>, </a:t>
            </a:r>
            <a:r>
              <a:rPr lang="en-GB" sz="800" i="1" dirty="0">
                <a:hlinkClick r:id="rId7" tooltip="Kidnapped (novel)"/>
              </a:rPr>
              <a:t>Kidnapped</a:t>
            </a:r>
            <a:r>
              <a:rPr lang="en-GB" sz="800" dirty="0"/>
              <a:t>, and </a:t>
            </a:r>
            <a:r>
              <a:rPr lang="en-GB" sz="800" dirty="0" err="1"/>
              <a:t>the</a:t>
            </a:r>
            <a:r>
              <a:rPr lang="en-GB" sz="800" i="1" dirty="0" err="1">
                <a:hlinkClick r:id="rId8" tooltip="Strange Case of Dr Jekyll and Mr Hyde"/>
              </a:rPr>
              <a:t>Strange</a:t>
            </a:r>
            <a:r>
              <a:rPr lang="en-GB" sz="800" i="1" dirty="0">
                <a:hlinkClick r:id="rId8" tooltip="Strange Case of Dr Jekyll and Mr Hyde"/>
              </a:rPr>
              <a:t> Case of Dr Jekyll and Mr </a:t>
            </a:r>
            <a:r>
              <a:rPr lang="en-GB" sz="800" i="1" dirty="0" smtClean="0">
                <a:hlinkClick r:id="rId8" tooltip="Strange Case of Dr Jekyll and Mr Hyde"/>
              </a:rPr>
              <a:t>Hyde</a:t>
            </a:r>
            <a:r>
              <a:rPr lang="en-GB" sz="800" dirty="0" smtClean="0"/>
              <a:t>. A </a:t>
            </a:r>
            <a:r>
              <a:rPr lang="en-GB" sz="800" dirty="0"/>
              <a:t>literary celebrity during his lifetime, Stevenson now ranks among the 30 most translated authors in the world, just below </a:t>
            </a:r>
            <a:r>
              <a:rPr lang="en-GB" sz="800" dirty="0">
                <a:hlinkClick r:id="rId9" tooltip="Charles Dickens"/>
              </a:rPr>
              <a:t>Charles Dickens</a:t>
            </a:r>
            <a:r>
              <a:rPr lang="en-GB" sz="800" dirty="0"/>
              <a:t>.</a:t>
            </a:r>
            <a:r>
              <a:rPr lang="en-GB" sz="800" baseline="30000" dirty="0">
                <a:hlinkClick r:id="rId10"/>
              </a:rPr>
              <a:t>[1]</a:t>
            </a:r>
            <a:endParaRPr lang="en-GB" sz="800" dirty="0"/>
          </a:p>
          <a:p>
            <a:endParaRPr lang="en-GB" sz="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4422"/>
            <a:ext cx="8229600" cy="4525963"/>
          </a:xfrm>
        </p:spPr>
        <p:txBody>
          <a:bodyPr>
            <a:normAutofit/>
          </a:bodyPr>
          <a:lstStyle/>
          <a:p>
            <a:r>
              <a:rPr lang="en-GB" sz="2000" dirty="0"/>
              <a:t>Trust is the key to </a:t>
            </a:r>
            <a:r>
              <a:rPr lang="en-GB" sz="2000" dirty="0" smtClean="0"/>
              <a:t>collaborating and changing WITH others. </a:t>
            </a:r>
          </a:p>
          <a:p>
            <a:r>
              <a:rPr lang="en-GB" sz="2000" dirty="0" smtClean="0"/>
              <a:t>If you are not open and honest with other e.g.  employees they will not trust </a:t>
            </a:r>
            <a:r>
              <a:rPr lang="en-GB" sz="2000" dirty="0"/>
              <a:t>you, </a:t>
            </a:r>
            <a:r>
              <a:rPr lang="en-GB" sz="2000" dirty="0" smtClean="0"/>
              <a:t>and assist in ne ventures / change processes.</a:t>
            </a:r>
          </a:p>
          <a:p>
            <a:r>
              <a:rPr lang="en-GB" sz="2000" dirty="0" smtClean="0"/>
              <a:t>So </a:t>
            </a:r>
            <a:r>
              <a:rPr lang="en-GB" sz="2000" dirty="0"/>
              <a:t>manage trust carefully. It can, as they say, take a lifetime to build and a moment to lose. And the simplest way to do this is to be trustworthy. Be </a:t>
            </a:r>
            <a:r>
              <a:rPr lang="en-GB" sz="2000" dirty="0" smtClean="0"/>
              <a:t>honest and compassionate. </a:t>
            </a:r>
          </a:p>
          <a:p>
            <a:r>
              <a:rPr lang="en-GB" sz="2000" dirty="0" smtClean="0"/>
              <a:t>Care </a:t>
            </a:r>
            <a:r>
              <a:rPr lang="en-GB" sz="2000" dirty="0"/>
              <a:t>about </a:t>
            </a:r>
            <a:r>
              <a:rPr lang="en-GB" sz="2000" dirty="0" smtClean="0"/>
              <a:t>yourself and other people.</a:t>
            </a:r>
          </a:p>
        </p:txBody>
      </p:sp>
      <p:sp>
        <p:nvSpPr>
          <p:cNvPr id="2" name="Title 1"/>
          <p:cNvSpPr>
            <a:spLocks noGrp="1"/>
          </p:cNvSpPr>
          <p:nvPr>
            <p:ph type="title"/>
          </p:nvPr>
        </p:nvSpPr>
        <p:spPr>
          <a:xfrm>
            <a:off x="457200" y="142852"/>
            <a:ext cx="8229600" cy="1143000"/>
          </a:xfrm>
        </p:spPr>
        <p:txBody>
          <a:bodyPr>
            <a:normAutofit/>
          </a:bodyPr>
          <a:lstStyle/>
          <a:p>
            <a:r>
              <a:rPr lang="en-GB" b="1" dirty="0" smtClean="0"/>
              <a:t>Respect &amp; Trust</a:t>
            </a:r>
            <a:endParaRPr lang="en-GB" dirty="0"/>
          </a:p>
        </p:txBody>
      </p:sp>
      <p:sp>
        <p:nvSpPr>
          <p:cNvPr id="4" name="TextBox 3"/>
          <p:cNvSpPr txBox="1"/>
          <p:nvPr/>
        </p:nvSpPr>
        <p:spPr>
          <a:xfrm>
            <a:off x="0" y="6642580"/>
            <a:ext cx="8501090" cy="215444"/>
          </a:xfrm>
          <a:prstGeom prst="rect">
            <a:avLst/>
          </a:prstGeom>
          <a:noFill/>
        </p:spPr>
        <p:txBody>
          <a:bodyPr wrap="square" rtlCol="0">
            <a:spAutoFit/>
          </a:bodyPr>
          <a:lstStyle/>
          <a:p>
            <a:r>
              <a:rPr lang="en-GB" sz="800" dirty="0" smtClean="0"/>
              <a:t>Based on </a:t>
            </a:r>
            <a:r>
              <a:rPr lang="en-GB" sz="800" dirty="0" smtClean="0">
                <a:hlinkClick r:id="rId2"/>
              </a:rPr>
              <a:t>http://changingminds.org/explanations/trust/trust.htm</a:t>
            </a:r>
            <a:r>
              <a:rPr lang="en-GB" sz="800" dirty="0" smtClean="0"/>
              <a:t> </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071546"/>
            <a:ext cx="9144000" cy="5143536"/>
          </a:xfrm>
        </p:spPr>
        <p:txBody>
          <a:bodyPr>
            <a:noAutofit/>
          </a:bodyPr>
          <a:lstStyle/>
          <a:p>
            <a:pPr>
              <a:buNone/>
            </a:pPr>
            <a:r>
              <a:rPr lang="en-GB" sz="2000" dirty="0" smtClean="0"/>
              <a:t>If you are in the middle of a conversation/meeting and someone speaks out against the change?</a:t>
            </a:r>
          </a:p>
          <a:p>
            <a:pPr>
              <a:buNone/>
            </a:pPr>
            <a:r>
              <a:rPr lang="en-GB" sz="2000" b="1" dirty="0" smtClean="0"/>
              <a:t>1. Pause:  </a:t>
            </a:r>
            <a:r>
              <a:rPr lang="en-GB" sz="2000" dirty="0" smtClean="0"/>
              <a:t>The natural tendency of many people is to respond immediately, perhaps butting in or cutting the other person short. The voice may be authoritarian and tinged with anger.</a:t>
            </a:r>
          </a:p>
          <a:p>
            <a:r>
              <a:rPr lang="en-GB" sz="2000" dirty="0" smtClean="0"/>
              <a:t>But think how this appears to other people? The message being sent is 'public disagreement is not allowed'. A likely effect is that the person resisting now has the sympathy of others (and may recruit the others to their cause). </a:t>
            </a:r>
          </a:p>
          <a:p>
            <a:r>
              <a:rPr lang="en-GB" sz="2000" dirty="0" smtClean="0"/>
              <a:t>So the very first thing is to bite your lip, hold your tongue. Take a moment to pause and assess the situation. </a:t>
            </a:r>
          </a:p>
          <a:p>
            <a:pPr>
              <a:buNone/>
            </a:pPr>
            <a:r>
              <a:rPr lang="en-GB" sz="2000" b="1" dirty="0" smtClean="0"/>
              <a:t>2. Listen:  </a:t>
            </a:r>
            <a:r>
              <a:rPr lang="en-GB" sz="2000" dirty="0" smtClean="0"/>
              <a:t>The next step is to listen carefully not only to what they are saying but also to how they are saying it. Listen for the deeper messages between the lines. </a:t>
            </a:r>
            <a:r>
              <a:rPr lang="en-GB" sz="2000" b="1" dirty="0" smtClean="0"/>
              <a:t>Listen to their fears, hopes and ambitions</a:t>
            </a:r>
            <a:r>
              <a:rPr lang="en-GB" sz="2000" dirty="0" smtClean="0"/>
              <a:t>. </a:t>
            </a:r>
            <a:r>
              <a:rPr lang="en-GB" sz="2000" b="1" dirty="0" smtClean="0"/>
              <a:t>Hear the tensions and emotions.</a:t>
            </a:r>
            <a:r>
              <a:rPr lang="en-GB" sz="2000" dirty="0" smtClean="0"/>
              <a:t> </a:t>
            </a:r>
            <a:r>
              <a:rPr lang="en-GB" sz="2000" b="1" dirty="0" smtClean="0"/>
              <a:t>Notice how they are coping.</a:t>
            </a:r>
          </a:p>
          <a:p>
            <a:endParaRPr lang="en-GB" sz="2000" dirty="0"/>
          </a:p>
        </p:txBody>
      </p:sp>
      <p:sp>
        <p:nvSpPr>
          <p:cNvPr id="2" name="Title 1"/>
          <p:cNvSpPr>
            <a:spLocks noGrp="1"/>
          </p:cNvSpPr>
          <p:nvPr>
            <p:ph type="title"/>
          </p:nvPr>
        </p:nvSpPr>
        <p:spPr>
          <a:xfrm>
            <a:off x="214282" y="142860"/>
            <a:ext cx="8929718" cy="1143000"/>
          </a:xfrm>
        </p:spPr>
        <p:txBody>
          <a:bodyPr>
            <a:normAutofit fontScale="90000"/>
          </a:bodyPr>
          <a:lstStyle/>
          <a:p>
            <a:r>
              <a:rPr lang="en-GB" b="1" dirty="0" smtClean="0"/>
              <a:t>Responding to unexpected resistance</a:t>
            </a:r>
            <a:endParaRPr lang="en-GB" dirty="0"/>
          </a:p>
        </p:txBody>
      </p:sp>
      <p:sp>
        <p:nvSpPr>
          <p:cNvPr id="4" name="TextBox 3"/>
          <p:cNvSpPr txBox="1"/>
          <p:nvPr/>
        </p:nvSpPr>
        <p:spPr>
          <a:xfrm>
            <a:off x="0" y="6611803"/>
            <a:ext cx="6858016" cy="246221"/>
          </a:xfrm>
          <a:prstGeom prst="rect">
            <a:avLst/>
          </a:prstGeom>
          <a:noFill/>
        </p:spPr>
        <p:txBody>
          <a:bodyPr wrap="square" rtlCol="0">
            <a:spAutoFit/>
          </a:bodyPr>
          <a:lstStyle/>
          <a:p>
            <a:r>
              <a:rPr lang="en-GB" sz="1000" dirty="0" smtClean="0"/>
              <a:t>Based on </a:t>
            </a:r>
            <a:r>
              <a:rPr lang="en-GB" sz="1000" dirty="0" smtClean="0">
                <a:hlinkClick r:id="rId2"/>
              </a:rPr>
              <a:t>http://changingminds.org/disciplines/change_management/resistance_change/unexpected_resistance.htm</a:t>
            </a:r>
            <a:r>
              <a:rPr lang="en-GB" sz="1000" dirty="0" smtClean="0"/>
              <a:t> </a:t>
            </a:r>
            <a:endParaRPr lang="en-GB"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57166"/>
            <a:ext cx="9144000" cy="5786478"/>
          </a:xfrm>
        </p:spPr>
        <p:txBody>
          <a:bodyPr>
            <a:normAutofit/>
          </a:bodyPr>
          <a:lstStyle/>
          <a:p>
            <a:pPr>
              <a:buNone/>
            </a:pPr>
            <a:r>
              <a:rPr lang="en-GB" sz="2200" b="1" dirty="0" smtClean="0"/>
              <a:t>3. </a:t>
            </a:r>
            <a:r>
              <a:rPr lang="en-GB" sz="2200" b="1" dirty="0" smtClean="0"/>
              <a:t>Empathize:</a:t>
            </a:r>
            <a:endParaRPr lang="en-GB" sz="2200" b="1" dirty="0" smtClean="0"/>
          </a:p>
          <a:p>
            <a:r>
              <a:rPr lang="en-GB" sz="2200" dirty="0" smtClean="0"/>
              <a:t>Make your initial response one that </a:t>
            </a:r>
            <a:r>
              <a:rPr lang="en-GB" sz="2200" b="1" dirty="0" smtClean="0"/>
              <a:t>empathizes</a:t>
            </a:r>
            <a:r>
              <a:rPr lang="en-GB" sz="2200" dirty="0" smtClean="0"/>
              <a:t> with their position. Show first that you understand (even though you may not agree) and respect their right to express and voice an honest opinion.</a:t>
            </a:r>
          </a:p>
          <a:p>
            <a:r>
              <a:rPr lang="en-GB" sz="2200" dirty="0" smtClean="0"/>
              <a:t>This and other previous action is </a:t>
            </a:r>
            <a:r>
              <a:rPr lang="en-GB" sz="2200" dirty="0" err="1" smtClean="0"/>
              <a:t>benevolevent</a:t>
            </a:r>
            <a:r>
              <a:rPr lang="en-GB" sz="2200" dirty="0" smtClean="0"/>
              <a:t>, mature and favourable behaviour and will win you respect, support and  friends. When people expect a fight and find only concern, the surprise is likely to change their opinion or at least sooth deep fear/frustration/anger and allow them to be open and understanding to your response and situation.</a:t>
            </a:r>
          </a:p>
          <a:p>
            <a:pPr>
              <a:buNone/>
            </a:pPr>
            <a:r>
              <a:rPr lang="en-GB" sz="2200" b="1" dirty="0" smtClean="0"/>
              <a:t>4. Think: </a:t>
            </a:r>
            <a:r>
              <a:rPr lang="en-GB" sz="2200" dirty="0" smtClean="0"/>
              <a:t>Before you say anything, think about what you are going to say and how you are going to say it. </a:t>
            </a:r>
          </a:p>
          <a:p>
            <a:pPr>
              <a:buNone/>
            </a:pPr>
            <a:r>
              <a:rPr lang="en-GB" sz="2200" b="1" dirty="0" smtClean="0"/>
              <a:t>5. Respond: </a:t>
            </a:r>
            <a:r>
              <a:rPr lang="en-GB" sz="2200" dirty="0" smtClean="0"/>
              <a:t>Seek win-win. Respond in a way that respects the other person’s perspective. Reframe the position to show a bigger picture.</a:t>
            </a:r>
          </a:p>
          <a:p>
            <a:pPr>
              <a:buNone/>
            </a:pPr>
            <a:endParaRPr lang="en-GB" sz="2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c-jw\AppData\Local\Microsoft\Windows\Temporary Internet Files\Content.IE5\278Z6C8O\MC900116362[1].wmf"/>
          <p:cNvPicPr>
            <a:picLocks noChangeAspect="1" noChangeArrowheads="1"/>
          </p:cNvPicPr>
          <p:nvPr/>
        </p:nvPicPr>
        <p:blipFill>
          <a:blip r:embed="rId2"/>
          <a:srcRect/>
          <a:stretch>
            <a:fillRect/>
          </a:stretch>
        </p:blipFill>
        <p:spPr bwMode="auto">
          <a:xfrm>
            <a:off x="3684575" y="3029864"/>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1232</TotalTime>
  <Words>2346</Words>
  <Application>Microsoft Office PowerPoint</Application>
  <PresentationFormat>On-screen Show (4:3)</PresentationFormat>
  <Paragraphs>217</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Concourse</vt:lpstr>
      <vt:lpstr>Change &amp; Overcoming  Resistance to Change</vt:lpstr>
      <vt:lpstr>Overcoming resistance to change within Organisations</vt:lpstr>
      <vt:lpstr>Managing People and Change is a  Psychological process </vt:lpstr>
      <vt:lpstr>Why do people resist change?</vt:lpstr>
      <vt:lpstr>Resistance to change</vt:lpstr>
      <vt:lpstr>Resistance to Change cont...</vt:lpstr>
      <vt:lpstr>Resistance to Change in the Workplace</vt:lpstr>
      <vt:lpstr>Resistance to Change in the Workplace</vt:lpstr>
      <vt:lpstr>Summary: reasons People resit change within Organisations </vt:lpstr>
      <vt:lpstr>Dealing with resistance</vt:lpstr>
      <vt:lpstr>5Cs 4 Successful Change  prevent and/or reduce resistance</vt:lpstr>
      <vt:lpstr>Overcoming Resistance to Change:</vt:lpstr>
      <vt:lpstr>Slide 13</vt:lpstr>
      <vt:lpstr>Leaders attitude toward resistance</vt:lpstr>
      <vt:lpstr>Leadership &amp; EI</vt:lpstr>
      <vt:lpstr>The 6 phases personal/professional change</vt:lpstr>
      <vt:lpstr>Slide 17</vt:lpstr>
      <vt:lpstr>People support change when:</vt:lpstr>
      <vt:lpstr>People resist change when:</vt:lpstr>
      <vt:lpstr>Value &amp; Involvement</vt:lpstr>
      <vt:lpstr>Ask people to get people involved </vt:lpstr>
      <vt:lpstr>Monitoring change</vt:lpstr>
      <vt:lpstr>Four types of reaction to Organizational Change</vt:lpstr>
      <vt:lpstr>Slide 24</vt:lpstr>
      <vt:lpstr>New Gen: Younger People (Enthusiasts)</vt:lpstr>
      <vt:lpstr>Sceptics</vt:lpstr>
      <vt:lpstr>Pull v’s Push</vt:lpstr>
      <vt:lpstr>Tension can be Positive (1)</vt:lpstr>
      <vt:lpstr>Respect &amp; Trust</vt:lpstr>
      <vt:lpstr>Responding to unexpected resistance</vt:lpstr>
      <vt:lpstr>Slide 31</vt:lpstr>
      <vt:lpstr>Slide 32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Resistance to Change</dc:title>
  <dc:creator>James Williams</dc:creator>
  <cp:lastModifiedBy>sc-jw - James Williams</cp:lastModifiedBy>
  <cp:revision>456</cp:revision>
  <dcterms:created xsi:type="dcterms:W3CDTF">2010-11-23T14:42:45Z</dcterms:created>
  <dcterms:modified xsi:type="dcterms:W3CDTF">2014-03-18T15:26:52Z</dcterms:modified>
</cp:coreProperties>
</file>