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95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729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913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55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776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164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892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1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232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04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733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F7C01-6B82-43DC-8333-8180DF4CDE98}" type="datetimeFigureOut">
              <a:rPr lang="en-GB" smtClean="0"/>
              <a:t>27/10/2015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C63F3-AEC6-4F48-B4C3-BF2781332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0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Web Analytics - Generics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27</a:t>
            </a:r>
            <a:r>
              <a:rPr lang="en-GB" baseline="30000" dirty="0" smtClean="0"/>
              <a:t>th</a:t>
            </a:r>
            <a:r>
              <a:rPr lang="en-GB" dirty="0" smtClean="0"/>
              <a:t> October,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593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Kaushik – Web Analytics 2.0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1835695" y="2204864"/>
            <a:ext cx="4536504" cy="42484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Cli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2267744" y="3068960"/>
            <a:ext cx="3672408" cy="338437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2699792" y="3645024"/>
            <a:ext cx="2880320" cy="280831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2987824" y="4221088"/>
            <a:ext cx="2376264" cy="223224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347864" y="4581128"/>
            <a:ext cx="1800200" cy="187220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563888" y="5157192"/>
            <a:ext cx="1368152" cy="129614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589832" y="2504193"/>
            <a:ext cx="10282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Clickstream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3310525" y="3121804"/>
            <a:ext cx="1586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Multiple Outcomes</a:t>
            </a:r>
          </a:p>
          <a:p>
            <a:pPr algn="ctr"/>
            <a:r>
              <a:rPr lang="en-GB" sz="1400" dirty="0" smtClean="0"/>
              <a:t>Analysis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3411809" y="3697868"/>
            <a:ext cx="1400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/>
              <a:t>Experimentation</a:t>
            </a:r>
          </a:p>
          <a:p>
            <a:pPr algn="ctr"/>
            <a:r>
              <a:rPr lang="en-GB" sz="1400" dirty="0"/>
              <a:t>a</a:t>
            </a:r>
            <a:r>
              <a:rPr lang="en-GB" sz="1400" dirty="0" smtClean="0"/>
              <a:t>nd Testing</a:t>
            </a:r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3445784" y="4345432"/>
            <a:ext cx="15183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Voice of Customer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3709739" y="4661658"/>
            <a:ext cx="1076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/>
              <a:t>Competitive</a:t>
            </a:r>
          </a:p>
          <a:p>
            <a:pPr algn="ctr"/>
            <a:r>
              <a:rPr lang="en-GB" sz="1400" dirty="0" smtClean="0"/>
              <a:t>Intelligence</a:t>
            </a:r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3837594" y="5635987"/>
            <a:ext cx="8399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 smtClean="0"/>
              <a:t>Insights</a:t>
            </a:r>
            <a:endParaRPr lang="en-GB" sz="16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6600092" y="2134861"/>
            <a:ext cx="697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6506795" y="2812286"/>
            <a:ext cx="1206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How Much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6804248" y="3491716"/>
            <a:ext cx="6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Why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6600092" y="4151376"/>
            <a:ext cx="11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Else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6557642" y="4689947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Gold!</a:t>
            </a:r>
            <a:endParaRPr lang="en-GB" dirty="0"/>
          </a:p>
        </p:txBody>
      </p:sp>
      <p:cxnSp>
        <p:nvCxnSpPr>
          <p:cNvPr id="24" name="Straight Arrow Connector 23"/>
          <p:cNvCxnSpPr>
            <a:stCxn id="22" idx="1"/>
          </p:cNvCxnSpPr>
          <p:nvPr/>
        </p:nvCxnSpPr>
        <p:spPr>
          <a:xfrm flipH="1">
            <a:off x="4932040" y="4874613"/>
            <a:ext cx="1625602" cy="8586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1" idx="1"/>
          </p:cNvCxnSpPr>
          <p:nvPr/>
        </p:nvCxnSpPr>
        <p:spPr>
          <a:xfrm flipH="1">
            <a:off x="5076056" y="4336042"/>
            <a:ext cx="1524036" cy="8211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20" idx="1"/>
          </p:cNvCxnSpPr>
          <p:nvPr/>
        </p:nvCxnSpPr>
        <p:spPr>
          <a:xfrm flipH="1">
            <a:off x="5148064" y="3676382"/>
            <a:ext cx="1656184" cy="9852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20" idx="1"/>
          </p:cNvCxnSpPr>
          <p:nvPr/>
        </p:nvCxnSpPr>
        <p:spPr>
          <a:xfrm flipH="1">
            <a:off x="5292080" y="3676382"/>
            <a:ext cx="1512168" cy="4926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19" idx="1"/>
            <a:endCxn id="6" idx="7"/>
          </p:cNvCxnSpPr>
          <p:nvPr/>
        </p:nvCxnSpPr>
        <p:spPr>
          <a:xfrm flipH="1">
            <a:off x="5402340" y="2996952"/>
            <a:ext cx="1104455" cy="5676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18" idx="1"/>
            <a:endCxn id="5" idx="7"/>
          </p:cNvCxnSpPr>
          <p:nvPr/>
        </p:nvCxnSpPr>
        <p:spPr>
          <a:xfrm flipH="1">
            <a:off x="5707843" y="2319527"/>
            <a:ext cx="892249" cy="5075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368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Kaushik – Websites’ Three Purposes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 revenue</a:t>
            </a:r>
          </a:p>
          <a:p>
            <a:r>
              <a:rPr lang="en-GB" dirty="0" smtClean="0"/>
              <a:t>Reduce cost</a:t>
            </a:r>
          </a:p>
          <a:p>
            <a:r>
              <a:rPr lang="en-GB" dirty="0" smtClean="0"/>
              <a:t>Improve customer satisfaction and loyalty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001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Kaushik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Clickstream – collection and analysis of click-level data</a:t>
            </a:r>
          </a:p>
          <a:p>
            <a:r>
              <a:rPr lang="en-GB" dirty="0" smtClean="0"/>
              <a:t>Multiple outcomes analysis – clickstream, ERP, surveys, etc. – the combined available sources</a:t>
            </a:r>
          </a:p>
          <a:p>
            <a:r>
              <a:rPr lang="en-GB" dirty="0" smtClean="0"/>
              <a:t>Experimentation and testing – use your data, trial changes and improvements</a:t>
            </a:r>
          </a:p>
          <a:p>
            <a:r>
              <a:rPr lang="en-GB" dirty="0" smtClean="0"/>
              <a:t>Voice of the Customer – surveys, usability testing, cad sorts – tools to understand what our customer wants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98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Kaushik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Competitive intelligence </a:t>
            </a:r>
            <a:r>
              <a:rPr lang="en-GB" dirty="0" smtClean="0"/>
              <a:t>– comparative performance, benchmarking </a:t>
            </a:r>
            <a:r>
              <a:rPr lang="en-GB" dirty="0" smtClean="0"/>
              <a:t>– what our competitors are doing</a:t>
            </a:r>
          </a:p>
          <a:p>
            <a:r>
              <a:rPr lang="en-GB" dirty="0" smtClean="0"/>
              <a:t>Insights – (web analytics!) – finding what we need to know to be better at what we do, to deliver our KPIs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527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with the Clickstream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Visits and Visitors</a:t>
            </a:r>
          </a:p>
          <a:p>
            <a:pPr lvl="1"/>
            <a:r>
              <a:rPr lang="en-GB" dirty="0" smtClean="0"/>
              <a:t>Visits</a:t>
            </a:r>
          </a:p>
          <a:p>
            <a:pPr lvl="1"/>
            <a:r>
              <a:rPr lang="en-GB" dirty="0" smtClean="0"/>
              <a:t>Visitors</a:t>
            </a:r>
          </a:p>
          <a:p>
            <a:pPr lvl="1"/>
            <a:r>
              <a:rPr lang="en-GB" dirty="0" smtClean="0"/>
              <a:t>Unique Visitors</a:t>
            </a:r>
          </a:p>
          <a:p>
            <a:r>
              <a:rPr lang="en-GB" dirty="0" smtClean="0"/>
              <a:t>These are total numbers, usually based on cookie-derived evidence of prior use</a:t>
            </a:r>
          </a:p>
          <a:p>
            <a:r>
              <a:rPr lang="en-GB" dirty="0" smtClean="0"/>
              <a:t>More visitors is (generally) </a:t>
            </a:r>
            <a:r>
              <a:rPr lang="en-GB" b="1" dirty="0" smtClean="0"/>
              <a:t>A GOOD THING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205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on Page, Time on Site</a:t>
            </a:r>
          </a:p>
          <a:p>
            <a:pPr lvl="1"/>
            <a:r>
              <a:rPr lang="en-GB" dirty="0" smtClean="0"/>
              <a:t>Time spent on an individual page in our site</a:t>
            </a:r>
          </a:p>
          <a:p>
            <a:pPr lvl="1"/>
            <a:r>
              <a:rPr lang="en-GB" dirty="0" smtClean="0"/>
              <a:t>Time spent on our site in total</a:t>
            </a:r>
          </a:p>
          <a:p>
            <a:r>
              <a:rPr lang="en-GB" dirty="0" smtClean="0"/>
              <a:t>These might offer a useful insight into how our users are interacting with our website</a:t>
            </a:r>
          </a:p>
          <a:p>
            <a:r>
              <a:rPr lang="en-GB" dirty="0" smtClean="0"/>
              <a:t>They are most useful if you have designed for a specific interaction and know what the outcome “should”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59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Leaving the 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Bounce Rate, Exit Rate, Abandonment Rate</a:t>
            </a:r>
          </a:p>
          <a:p>
            <a:r>
              <a:rPr lang="en-GB" dirty="0" smtClean="0"/>
              <a:t>Bounce rate</a:t>
            </a:r>
          </a:p>
          <a:p>
            <a:pPr lvl="1"/>
            <a:r>
              <a:rPr lang="en-GB" dirty="0" smtClean="0"/>
              <a:t>Visitors who didn’t follow </a:t>
            </a:r>
            <a:r>
              <a:rPr lang="en-GB" b="1" dirty="0" smtClean="0"/>
              <a:t>any link </a:t>
            </a:r>
            <a:r>
              <a:rPr lang="en-GB" dirty="0" smtClean="0"/>
              <a:t>from their arrival page</a:t>
            </a:r>
          </a:p>
          <a:p>
            <a:pPr lvl="1"/>
            <a:r>
              <a:rPr lang="en-GB" dirty="0" smtClean="0"/>
              <a:t>Arrived and exited from the same page</a:t>
            </a:r>
          </a:p>
          <a:p>
            <a:r>
              <a:rPr lang="en-GB" dirty="0" smtClean="0"/>
              <a:t>Exit rate</a:t>
            </a:r>
          </a:p>
          <a:p>
            <a:pPr lvl="1"/>
            <a:r>
              <a:rPr lang="en-GB" dirty="0" smtClean="0"/>
              <a:t>How many people left our website from each individual page</a:t>
            </a:r>
          </a:p>
          <a:p>
            <a:pPr lvl="1"/>
            <a:r>
              <a:rPr lang="en-GB" dirty="0" smtClean="0"/>
              <a:t>Arrived anywhere, but left from this page</a:t>
            </a:r>
          </a:p>
          <a:p>
            <a:r>
              <a:rPr lang="en-GB" dirty="0" smtClean="0"/>
              <a:t>Abandonment rate</a:t>
            </a:r>
          </a:p>
          <a:p>
            <a:pPr lvl="1"/>
            <a:r>
              <a:rPr lang="en-GB" dirty="0" smtClean="0"/>
              <a:t>Started but did not complete the shopping cart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076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Conversion Rate is </a:t>
            </a:r>
          </a:p>
          <a:p>
            <a:pPr marL="0" indent="0">
              <a:buNone/>
            </a:pPr>
            <a:r>
              <a:rPr lang="en-GB" dirty="0" smtClean="0"/>
              <a:t>	(successful outcomes/unique visitors)%</a:t>
            </a:r>
          </a:p>
          <a:p>
            <a:r>
              <a:rPr lang="en-GB" dirty="0" smtClean="0"/>
              <a:t>Successful outcomes?</a:t>
            </a:r>
          </a:p>
          <a:p>
            <a:pPr lvl="1"/>
            <a:r>
              <a:rPr lang="en-GB" dirty="0" smtClean="0"/>
              <a:t>Giving us the order</a:t>
            </a:r>
          </a:p>
          <a:p>
            <a:pPr lvl="1"/>
            <a:r>
              <a:rPr lang="en-GB" dirty="0" smtClean="0"/>
              <a:t>Downloading the document or form</a:t>
            </a:r>
          </a:p>
          <a:p>
            <a:pPr lvl="1"/>
            <a:r>
              <a:rPr lang="en-GB" dirty="0" smtClean="0"/>
              <a:t>Completing the questionnaire</a:t>
            </a:r>
          </a:p>
          <a:p>
            <a:pPr lvl="1"/>
            <a:r>
              <a:rPr lang="en-GB" dirty="0" smtClean="0"/>
              <a:t>Signing the petition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445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“Engagement”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of repeat visits by a visitor</a:t>
            </a:r>
          </a:p>
          <a:p>
            <a:r>
              <a:rPr lang="en-GB" dirty="0" smtClean="0"/>
              <a:t>No of pages visited by our visitor</a:t>
            </a:r>
          </a:p>
          <a:p>
            <a:r>
              <a:rPr lang="en-GB" dirty="0" smtClean="0"/>
              <a:t>No of pages repeatedly visited</a:t>
            </a:r>
          </a:p>
          <a:p>
            <a:endParaRPr lang="en-GB" dirty="0"/>
          </a:p>
          <a:p>
            <a:r>
              <a:rPr lang="en-GB" dirty="0" smtClean="0"/>
              <a:t>Are these engagement?  How do we know what our visitor wanted (or sought to do)?</a:t>
            </a:r>
          </a:p>
          <a:p>
            <a:r>
              <a:rPr lang="en-GB" dirty="0" smtClean="0"/>
              <a:t>If we </a:t>
            </a:r>
            <a:r>
              <a:rPr lang="en-GB" b="1" dirty="0" smtClean="0"/>
              <a:t>really</a:t>
            </a:r>
            <a:r>
              <a:rPr lang="en-GB" dirty="0" smtClean="0"/>
              <a:t> want to know, we’re going to have to 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553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 and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Why not evaluate what the visitor did against what we wanted them to do?</a:t>
            </a:r>
          </a:p>
          <a:p>
            <a:pPr lvl="1"/>
            <a:r>
              <a:rPr lang="en-GB" dirty="0" smtClean="0"/>
              <a:t>We designed the website (or know the person who did)</a:t>
            </a:r>
          </a:p>
          <a:p>
            <a:pPr lvl="1"/>
            <a:r>
              <a:rPr lang="en-GB" dirty="0" smtClean="0"/>
              <a:t>Think through the intent, and what a “good engagement” would look like</a:t>
            </a:r>
          </a:p>
          <a:p>
            <a:pPr lvl="1"/>
            <a:r>
              <a:rPr lang="en-GB" dirty="0" smtClean="0"/>
              <a:t>Does the actual engagement align with it?</a:t>
            </a:r>
          </a:p>
          <a:p>
            <a:r>
              <a:rPr lang="en-GB" dirty="0" smtClean="0"/>
              <a:t>What about visitors doing something different but still purchasing?</a:t>
            </a:r>
          </a:p>
          <a:p>
            <a:r>
              <a:rPr lang="en-GB" dirty="0" smtClean="0"/>
              <a:t>What about visitors doing something else entirely?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651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Departure to 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leaving, where did our visitor go?</a:t>
            </a:r>
          </a:p>
          <a:p>
            <a:pPr lvl="1"/>
            <a:r>
              <a:rPr lang="en-GB" dirty="0" smtClean="0"/>
              <a:t>Went “Home”</a:t>
            </a:r>
          </a:p>
          <a:p>
            <a:pPr lvl="1"/>
            <a:r>
              <a:rPr lang="en-GB" dirty="0" smtClean="0"/>
              <a:t>Followed one of our links</a:t>
            </a:r>
          </a:p>
          <a:p>
            <a:pPr lvl="1"/>
            <a:r>
              <a:rPr lang="en-GB" dirty="0" smtClean="0"/>
              <a:t>Followed a paid link (usually </a:t>
            </a:r>
            <a:r>
              <a:rPr lang="en-GB" dirty="0" smtClean="0"/>
              <a:t>advertising) </a:t>
            </a:r>
            <a:endParaRPr lang="en-GB" dirty="0" smtClean="0"/>
          </a:p>
          <a:p>
            <a:pPr lvl="1"/>
            <a:r>
              <a:rPr lang="en-GB" dirty="0" smtClean="0"/>
              <a:t>Went to a competitor site</a:t>
            </a:r>
          </a:p>
          <a:p>
            <a:r>
              <a:rPr lang="en-GB" dirty="0" smtClean="0"/>
              <a:t>What can we infer from the “where next” question?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9868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Metrics, Derived Metrics, Custom Metrics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Most analytics toolkits collect default data sets</a:t>
            </a:r>
          </a:p>
          <a:p>
            <a:r>
              <a:rPr lang="en-GB" dirty="0" smtClean="0"/>
              <a:t>We can build metrics from default data (derived metrics)</a:t>
            </a:r>
          </a:p>
          <a:p>
            <a:r>
              <a:rPr lang="en-GB" dirty="0" smtClean="0"/>
              <a:t>If the toolkit doesn’t collect something we want</a:t>
            </a:r>
          </a:p>
          <a:p>
            <a:pPr lvl="1"/>
            <a:r>
              <a:rPr lang="en-GB" dirty="0" smtClean="0"/>
              <a:t>We can add code to generate our own metrics locally</a:t>
            </a:r>
          </a:p>
          <a:p>
            <a:pPr lvl="1"/>
            <a:r>
              <a:rPr lang="en-GB" dirty="0" smtClean="0"/>
              <a:t>We can customise (if the tool allows) the toolkit to our requirement</a:t>
            </a:r>
          </a:p>
          <a:p>
            <a:pPr lvl="1"/>
            <a:r>
              <a:rPr lang="en-GB" dirty="0" smtClean="0"/>
              <a:t>These are </a:t>
            </a:r>
            <a:r>
              <a:rPr lang="en-GB" smtClean="0"/>
              <a:t>custom metrics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862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543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Web Analytics - Generics</vt:lpstr>
      <vt:lpstr>Kaushik – Web Analytics 2.0</vt:lpstr>
      <vt:lpstr>Kaushik – Websites’ Three Purposes</vt:lpstr>
      <vt:lpstr>Kaushik</vt:lpstr>
      <vt:lpstr>Kaushik</vt:lpstr>
      <vt:lpstr>Start with the Clickstream Basics</vt:lpstr>
      <vt:lpstr>Time</vt:lpstr>
      <vt:lpstr>Leaving the Site</vt:lpstr>
      <vt:lpstr>Conversion</vt:lpstr>
      <vt:lpstr>“Engagement”</vt:lpstr>
      <vt:lpstr>Engagement and Action</vt:lpstr>
      <vt:lpstr>Departure to Where?</vt:lpstr>
      <vt:lpstr>Basic Metrics, Derived Metrics, Custom Metrics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Analytics - Generics</dc:title>
  <dc:creator>Rees, John</dc:creator>
  <cp:lastModifiedBy>Rees, John</cp:lastModifiedBy>
  <cp:revision>7</cp:revision>
  <dcterms:created xsi:type="dcterms:W3CDTF">2015-10-27T09:45:13Z</dcterms:created>
  <dcterms:modified xsi:type="dcterms:W3CDTF">2015-10-27T11:22:34Z</dcterms:modified>
</cp:coreProperties>
</file>