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52" r:id="rId1"/>
  </p:sldMasterIdLst>
  <p:notesMasterIdLst>
    <p:notesMasterId r:id="rId48"/>
  </p:notesMasterIdLst>
  <p:handoutMasterIdLst>
    <p:handoutMasterId r:id="rId49"/>
  </p:handoutMasterIdLst>
  <p:sldIdLst>
    <p:sldId id="458" r:id="rId2"/>
    <p:sldId id="415" r:id="rId3"/>
    <p:sldId id="416" r:id="rId4"/>
    <p:sldId id="417" r:id="rId5"/>
    <p:sldId id="418" r:id="rId6"/>
    <p:sldId id="419" r:id="rId7"/>
    <p:sldId id="420" r:id="rId8"/>
    <p:sldId id="421" r:id="rId9"/>
    <p:sldId id="422" r:id="rId10"/>
    <p:sldId id="423" r:id="rId11"/>
    <p:sldId id="424" r:id="rId12"/>
    <p:sldId id="425" r:id="rId13"/>
    <p:sldId id="426" r:id="rId14"/>
    <p:sldId id="427" r:id="rId15"/>
    <p:sldId id="428" r:id="rId16"/>
    <p:sldId id="429" r:id="rId17"/>
    <p:sldId id="430" r:id="rId18"/>
    <p:sldId id="431" r:id="rId19"/>
    <p:sldId id="432" r:id="rId20"/>
    <p:sldId id="433" r:id="rId21"/>
    <p:sldId id="434" r:id="rId22"/>
    <p:sldId id="435" r:id="rId23"/>
    <p:sldId id="436" r:id="rId24"/>
    <p:sldId id="437" r:id="rId25"/>
    <p:sldId id="438" r:id="rId26"/>
    <p:sldId id="439" r:id="rId27"/>
    <p:sldId id="440" r:id="rId28"/>
    <p:sldId id="441" r:id="rId29"/>
    <p:sldId id="442" r:id="rId30"/>
    <p:sldId id="443" r:id="rId31"/>
    <p:sldId id="444" r:id="rId32"/>
    <p:sldId id="445" r:id="rId33"/>
    <p:sldId id="446" r:id="rId34"/>
    <p:sldId id="447" r:id="rId35"/>
    <p:sldId id="448" r:id="rId36"/>
    <p:sldId id="449" r:id="rId37"/>
    <p:sldId id="450" r:id="rId38"/>
    <p:sldId id="451" r:id="rId39"/>
    <p:sldId id="452" r:id="rId40"/>
    <p:sldId id="453" r:id="rId41"/>
    <p:sldId id="454" r:id="rId42"/>
    <p:sldId id="455" r:id="rId43"/>
    <p:sldId id="456" r:id="rId44"/>
    <p:sldId id="457" r:id="rId45"/>
    <p:sldId id="412" r:id="rId46"/>
    <p:sldId id="414" r:id="rId47"/>
  </p:sldIdLst>
  <p:sldSz cx="9144000" cy="6858000" type="screen4x3"/>
  <p:notesSz cx="6858000" cy="9144000"/>
  <p:defaultTextStyle>
    <a:defPPr>
      <a:defRPr lang="en-US"/>
    </a:defPPr>
    <a:lvl1pPr algn="l" rtl="0" fontAlgn="base">
      <a:spcBef>
        <a:spcPct val="0"/>
      </a:spcBef>
      <a:spcAft>
        <a:spcPct val="0"/>
      </a:spcAft>
      <a:defRPr sz="2800" b="1" kern="1200">
        <a:solidFill>
          <a:srgbClr val="CC3300"/>
        </a:solidFill>
        <a:latin typeface="Tahoma" pitchFamily="34" charset="0"/>
        <a:ea typeface="+mn-ea"/>
        <a:cs typeface="Arial" charset="0"/>
      </a:defRPr>
    </a:lvl1pPr>
    <a:lvl2pPr marL="457200" algn="l" rtl="0" fontAlgn="base">
      <a:spcBef>
        <a:spcPct val="0"/>
      </a:spcBef>
      <a:spcAft>
        <a:spcPct val="0"/>
      </a:spcAft>
      <a:defRPr sz="2800" b="1" kern="1200">
        <a:solidFill>
          <a:srgbClr val="CC3300"/>
        </a:solidFill>
        <a:latin typeface="Tahoma" pitchFamily="34" charset="0"/>
        <a:ea typeface="+mn-ea"/>
        <a:cs typeface="Arial" charset="0"/>
      </a:defRPr>
    </a:lvl2pPr>
    <a:lvl3pPr marL="914400" algn="l" rtl="0" fontAlgn="base">
      <a:spcBef>
        <a:spcPct val="0"/>
      </a:spcBef>
      <a:spcAft>
        <a:spcPct val="0"/>
      </a:spcAft>
      <a:defRPr sz="2800" b="1" kern="1200">
        <a:solidFill>
          <a:srgbClr val="CC3300"/>
        </a:solidFill>
        <a:latin typeface="Tahoma" pitchFamily="34" charset="0"/>
        <a:ea typeface="+mn-ea"/>
        <a:cs typeface="Arial" charset="0"/>
      </a:defRPr>
    </a:lvl3pPr>
    <a:lvl4pPr marL="1371600" algn="l" rtl="0" fontAlgn="base">
      <a:spcBef>
        <a:spcPct val="0"/>
      </a:spcBef>
      <a:spcAft>
        <a:spcPct val="0"/>
      </a:spcAft>
      <a:defRPr sz="2800" b="1" kern="1200">
        <a:solidFill>
          <a:srgbClr val="CC3300"/>
        </a:solidFill>
        <a:latin typeface="Tahoma" pitchFamily="34" charset="0"/>
        <a:ea typeface="+mn-ea"/>
        <a:cs typeface="Arial" charset="0"/>
      </a:defRPr>
    </a:lvl4pPr>
    <a:lvl5pPr marL="1828800" algn="l" rtl="0" fontAlgn="base">
      <a:spcBef>
        <a:spcPct val="0"/>
      </a:spcBef>
      <a:spcAft>
        <a:spcPct val="0"/>
      </a:spcAft>
      <a:defRPr sz="2800" b="1" kern="1200">
        <a:solidFill>
          <a:srgbClr val="CC3300"/>
        </a:solidFill>
        <a:latin typeface="Tahoma" pitchFamily="34" charset="0"/>
        <a:ea typeface="+mn-ea"/>
        <a:cs typeface="Arial" charset="0"/>
      </a:defRPr>
    </a:lvl5pPr>
    <a:lvl6pPr marL="2286000" algn="l" defTabSz="914400" rtl="0" eaLnBrk="1" latinLnBrk="0" hangingPunct="1">
      <a:defRPr sz="2800" b="1" kern="1200">
        <a:solidFill>
          <a:srgbClr val="CC3300"/>
        </a:solidFill>
        <a:latin typeface="Tahoma" pitchFamily="34" charset="0"/>
        <a:ea typeface="+mn-ea"/>
        <a:cs typeface="Arial" charset="0"/>
      </a:defRPr>
    </a:lvl6pPr>
    <a:lvl7pPr marL="2743200" algn="l" defTabSz="914400" rtl="0" eaLnBrk="1" latinLnBrk="0" hangingPunct="1">
      <a:defRPr sz="2800" b="1" kern="1200">
        <a:solidFill>
          <a:srgbClr val="CC3300"/>
        </a:solidFill>
        <a:latin typeface="Tahoma" pitchFamily="34" charset="0"/>
        <a:ea typeface="+mn-ea"/>
        <a:cs typeface="Arial" charset="0"/>
      </a:defRPr>
    </a:lvl7pPr>
    <a:lvl8pPr marL="3200400" algn="l" defTabSz="914400" rtl="0" eaLnBrk="1" latinLnBrk="0" hangingPunct="1">
      <a:defRPr sz="2800" b="1" kern="1200">
        <a:solidFill>
          <a:srgbClr val="CC3300"/>
        </a:solidFill>
        <a:latin typeface="Tahoma" pitchFamily="34" charset="0"/>
        <a:ea typeface="+mn-ea"/>
        <a:cs typeface="Arial" charset="0"/>
      </a:defRPr>
    </a:lvl8pPr>
    <a:lvl9pPr marL="3657600" algn="l" defTabSz="914400" rtl="0" eaLnBrk="1" latinLnBrk="0" hangingPunct="1">
      <a:defRPr sz="2800" b="1" kern="1200">
        <a:solidFill>
          <a:srgbClr val="CC3300"/>
        </a:solidFill>
        <a:latin typeface="Tahoma" pitchFamily="34"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85E08"/>
    <a:srgbClr val="0000CC"/>
    <a:srgbClr val="FF3300"/>
    <a:srgbClr val="CC3300"/>
    <a:srgbClr val="FFA827"/>
    <a:srgbClr val="BE6A0E"/>
    <a:srgbClr val="EE8512"/>
    <a:srgbClr val="0066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8438" autoAdjust="0"/>
    <p:restoredTop sz="90558" autoAdjust="0"/>
  </p:normalViewPr>
  <p:slideViewPr>
    <p:cSldViewPr>
      <p:cViewPr>
        <p:scale>
          <a:sx n="70" d="100"/>
          <a:sy n="70" d="100"/>
        </p:scale>
        <p:origin x="-1056" y="-416"/>
      </p:cViewPr>
      <p:guideLst>
        <p:guide orient="horz" pos="2160"/>
        <p:guide pos="2880"/>
      </p:guideLst>
    </p:cSldViewPr>
  </p:slideViewPr>
  <p:outlineViewPr>
    <p:cViewPr>
      <p:scale>
        <a:sx n="33" d="100"/>
        <a:sy n="33" d="100"/>
      </p:scale>
      <p:origin x="0" y="0"/>
    </p:cViewPr>
    <p:sldLst>
      <p:sld r:id="rId1" collapse="1"/>
    </p:sldLst>
  </p:outlineViewPr>
  <p:notesTextViewPr>
    <p:cViewPr>
      <p:scale>
        <a:sx n="100" d="100"/>
        <a:sy n="100" d="100"/>
      </p:scale>
      <p:origin x="0" y="0"/>
    </p:cViewPr>
  </p:notesTextViewPr>
  <p:sorterViewPr>
    <p:cViewPr>
      <p:scale>
        <a:sx n="75" d="100"/>
        <a:sy n="75"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50" Type="http://schemas.openxmlformats.org/officeDocument/2006/relationships/printerSettings" Target="printerSettings/printerSettings1.bin"/><Relationship Id="rId51" Type="http://schemas.openxmlformats.org/officeDocument/2006/relationships/presProps" Target="presProps.xml"/><Relationship Id="rId52" Type="http://schemas.openxmlformats.org/officeDocument/2006/relationships/viewProps" Target="viewProps.xml"/><Relationship Id="rId53" Type="http://schemas.openxmlformats.org/officeDocument/2006/relationships/theme" Target="theme/theme1.xml"/><Relationship Id="rId54" Type="http://schemas.openxmlformats.org/officeDocument/2006/relationships/tableStyles" Target="tableStyles.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slide" Target="slides/slide42.xml"/><Relationship Id="rId44" Type="http://schemas.openxmlformats.org/officeDocument/2006/relationships/slide" Target="slides/slide43.xml"/><Relationship Id="rId45" Type="http://schemas.openxmlformats.org/officeDocument/2006/relationships/slide" Target="slides/slide44.xml"/><Relationship Id="rId46" Type="http://schemas.openxmlformats.org/officeDocument/2006/relationships/slide" Target="slides/slide45.xml"/><Relationship Id="rId47" Type="http://schemas.openxmlformats.org/officeDocument/2006/relationships/slide" Target="slides/slide46.xml"/><Relationship Id="rId48" Type="http://schemas.openxmlformats.org/officeDocument/2006/relationships/notesMaster" Target="notesMasters/notesMaster1.xml"/><Relationship Id="rId49" Type="http://schemas.openxmlformats.org/officeDocument/2006/relationships/handoutMaster" Target="handoutMasters/handoutMaster1.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s>
</file>

<file path=ppt/_rels/viewProps.xml.rels><?xml version="1.0" encoding="UTF-8" standalone="yes"?>
<Relationships xmlns="http://schemas.openxmlformats.org/package/2006/relationships"><Relationship Id="rId1" Type="http://schemas.openxmlformats.org/officeDocument/2006/relationships/slide" Target="slides/slid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none" lIns="92075" tIns="46038" rIns="92075" bIns="46038" numCol="1" anchor="ctr" anchorCtr="0" compatLnSpc="1">
            <a:prstTxWarp prst="textNoShape">
              <a:avLst/>
            </a:prstTxWarp>
          </a:bodyPr>
          <a:lstStyle>
            <a:lvl1pPr algn="l" eaLnBrk="0" hangingPunct="0">
              <a:defRPr sz="1200" b="0">
                <a:solidFill>
                  <a:schemeClr val="tx1"/>
                </a:solidFill>
                <a:effectLst/>
                <a:latin typeface="Times New Roman" pitchFamily="18" charset="0"/>
                <a:cs typeface="+mn-cs"/>
              </a:defRPr>
            </a:lvl1pPr>
          </a:lstStyle>
          <a:p>
            <a:pPr>
              <a:defRPr/>
            </a:pPr>
            <a:endParaRPr lang="en-US" dirty="0"/>
          </a:p>
        </p:txBody>
      </p:sp>
      <p:sp>
        <p:nvSpPr>
          <p:cNvPr id="4099" name="Rectangle 3"/>
          <p:cNvSpPr>
            <a:spLocks noGrp="1" noChangeArrowheads="1"/>
          </p:cNvSpPr>
          <p:nvPr>
            <p:ph type="dt" sz="quarter" idx="1"/>
          </p:nvPr>
        </p:nvSpPr>
        <p:spPr bwMode="auto">
          <a:xfrm>
            <a:off x="3886200" y="0"/>
            <a:ext cx="2971800" cy="457200"/>
          </a:xfrm>
          <a:prstGeom prst="rect">
            <a:avLst/>
          </a:prstGeom>
          <a:noFill/>
          <a:ln w="9525">
            <a:noFill/>
            <a:miter lim="800000"/>
            <a:headEnd/>
            <a:tailEnd/>
          </a:ln>
          <a:effectLst/>
        </p:spPr>
        <p:txBody>
          <a:bodyPr vert="horz" wrap="none" lIns="92075" tIns="46038" rIns="92075" bIns="46038" numCol="1" anchor="ctr" anchorCtr="0" compatLnSpc="1">
            <a:prstTxWarp prst="textNoShape">
              <a:avLst/>
            </a:prstTxWarp>
          </a:bodyPr>
          <a:lstStyle>
            <a:lvl1pPr algn="r" eaLnBrk="0" hangingPunct="0">
              <a:defRPr sz="1200" b="0">
                <a:solidFill>
                  <a:schemeClr val="tx1"/>
                </a:solidFill>
                <a:effectLst/>
                <a:latin typeface="Times New Roman" pitchFamily="18" charset="0"/>
                <a:cs typeface="+mn-cs"/>
              </a:defRPr>
            </a:lvl1pPr>
          </a:lstStyle>
          <a:p>
            <a:pPr>
              <a:defRPr/>
            </a:pPr>
            <a:endParaRPr lang="en-US" dirty="0"/>
          </a:p>
        </p:txBody>
      </p:sp>
      <p:sp>
        <p:nvSpPr>
          <p:cNvPr id="4100" name="Rectangle 4"/>
          <p:cNvSpPr>
            <a:spLocks noGrp="1" noChangeArrowheads="1"/>
          </p:cNvSpPr>
          <p:nvPr>
            <p:ph type="ftr" sz="quarter" idx="2"/>
          </p:nvPr>
        </p:nvSpPr>
        <p:spPr bwMode="auto">
          <a:xfrm>
            <a:off x="0" y="8686800"/>
            <a:ext cx="2971800" cy="457200"/>
          </a:xfrm>
          <a:prstGeom prst="rect">
            <a:avLst/>
          </a:prstGeom>
          <a:noFill/>
          <a:ln w="9525">
            <a:noFill/>
            <a:miter lim="800000"/>
            <a:headEnd/>
            <a:tailEnd/>
          </a:ln>
          <a:effectLst/>
        </p:spPr>
        <p:txBody>
          <a:bodyPr vert="horz" wrap="none" lIns="92075" tIns="46038" rIns="92075" bIns="46038" numCol="1" anchor="b" anchorCtr="0" compatLnSpc="1">
            <a:prstTxWarp prst="textNoShape">
              <a:avLst/>
            </a:prstTxWarp>
          </a:bodyPr>
          <a:lstStyle>
            <a:lvl1pPr algn="l" eaLnBrk="0" hangingPunct="0">
              <a:defRPr sz="1200" b="0">
                <a:solidFill>
                  <a:schemeClr val="tx1"/>
                </a:solidFill>
                <a:effectLst/>
                <a:latin typeface="Times New Roman" pitchFamily="18" charset="0"/>
                <a:cs typeface="+mn-cs"/>
              </a:defRPr>
            </a:lvl1pPr>
          </a:lstStyle>
          <a:p>
            <a:pPr>
              <a:defRPr/>
            </a:pPr>
            <a:endParaRPr lang="en-US" dirty="0"/>
          </a:p>
        </p:txBody>
      </p:sp>
      <p:sp>
        <p:nvSpPr>
          <p:cNvPr id="4101" name="Rectangle 5"/>
          <p:cNvSpPr>
            <a:spLocks noGrp="1" noChangeArrowheads="1"/>
          </p:cNvSpPr>
          <p:nvPr>
            <p:ph type="sldNum" sz="quarter" idx="3"/>
          </p:nvPr>
        </p:nvSpPr>
        <p:spPr bwMode="auto">
          <a:xfrm>
            <a:off x="3886200" y="8686800"/>
            <a:ext cx="2971800" cy="457200"/>
          </a:xfrm>
          <a:prstGeom prst="rect">
            <a:avLst/>
          </a:prstGeom>
          <a:noFill/>
          <a:ln w="9525">
            <a:noFill/>
            <a:miter lim="800000"/>
            <a:headEnd/>
            <a:tailEnd/>
          </a:ln>
          <a:effectLst/>
        </p:spPr>
        <p:txBody>
          <a:bodyPr vert="horz" wrap="none" lIns="92075" tIns="46038" rIns="92075" bIns="46038" numCol="1" anchor="b" anchorCtr="0" compatLnSpc="1">
            <a:prstTxWarp prst="textNoShape">
              <a:avLst/>
            </a:prstTxWarp>
          </a:bodyPr>
          <a:lstStyle>
            <a:lvl1pPr algn="r" eaLnBrk="0" hangingPunct="0">
              <a:defRPr sz="1200" b="0">
                <a:solidFill>
                  <a:schemeClr val="tx1"/>
                </a:solidFill>
                <a:effectLst/>
                <a:latin typeface="Times New Roman" pitchFamily="18" charset="0"/>
                <a:cs typeface="+mn-cs"/>
              </a:defRPr>
            </a:lvl1pPr>
          </a:lstStyle>
          <a:p>
            <a:pPr>
              <a:defRPr/>
            </a:pPr>
            <a:fld id="{2F6D3E4A-37A3-4652-979D-D59837553EFA}" type="slidenum">
              <a:rPr lang="en-US"/>
              <a:pPr>
                <a:defRPr/>
              </a:pPr>
              <a:t>‹#›</a:t>
            </a:fld>
            <a:endParaRPr lang="en-US" dirty="0"/>
          </a:p>
        </p:txBody>
      </p:sp>
    </p:spTree>
    <p:extLst>
      <p:ext uri="{BB962C8B-B14F-4D97-AF65-F5344CB8AC3E}">
        <p14:creationId xmlns:p14="http://schemas.microsoft.com/office/powerpoint/2010/main" val="20055398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2075" tIns="46038" rIns="92075" bIns="46038" numCol="1" anchor="t" anchorCtr="0" compatLnSpc="1">
            <a:prstTxWarp prst="textNoShape">
              <a:avLst/>
            </a:prstTxWarp>
          </a:bodyPr>
          <a:lstStyle>
            <a:lvl1pPr algn="l" eaLnBrk="0" hangingPunct="0">
              <a:defRPr sz="1200" b="0">
                <a:solidFill>
                  <a:schemeClr val="tx1"/>
                </a:solidFill>
                <a:effectLst/>
                <a:latin typeface="Times New Roman" pitchFamily="18" charset="0"/>
                <a:cs typeface="+mn-cs"/>
              </a:defRPr>
            </a:lvl1pPr>
          </a:lstStyle>
          <a:p>
            <a:pPr>
              <a:defRPr/>
            </a:pPr>
            <a:endParaRPr lang="en-US" dirty="0"/>
          </a:p>
        </p:txBody>
      </p:sp>
      <p:sp>
        <p:nvSpPr>
          <p:cNvPr id="2051" name="Rectangle 3"/>
          <p:cNvSpPr>
            <a:spLocks noGrp="1" noChangeArrowheads="1"/>
          </p:cNvSpPr>
          <p:nvPr>
            <p:ph type="dt" idx="1"/>
          </p:nvPr>
        </p:nvSpPr>
        <p:spPr bwMode="auto">
          <a:xfrm>
            <a:off x="3886200" y="0"/>
            <a:ext cx="2971800" cy="457200"/>
          </a:xfrm>
          <a:prstGeom prst="rect">
            <a:avLst/>
          </a:prstGeom>
          <a:noFill/>
          <a:ln w="9525">
            <a:noFill/>
            <a:miter lim="800000"/>
            <a:headEnd/>
            <a:tailEnd/>
          </a:ln>
          <a:effectLst/>
        </p:spPr>
        <p:txBody>
          <a:bodyPr vert="horz" wrap="square" lIns="92075" tIns="46038" rIns="92075" bIns="46038" numCol="1" anchor="t" anchorCtr="0" compatLnSpc="1">
            <a:prstTxWarp prst="textNoShape">
              <a:avLst/>
            </a:prstTxWarp>
          </a:bodyPr>
          <a:lstStyle>
            <a:lvl1pPr algn="r" eaLnBrk="0" hangingPunct="0">
              <a:defRPr sz="1200" b="0">
                <a:solidFill>
                  <a:schemeClr val="tx1"/>
                </a:solidFill>
                <a:effectLst/>
                <a:latin typeface="Times New Roman" pitchFamily="18" charset="0"/>
                <a:cs typeface="+mn-cs"/>
              </a:defRPr>
            </a:lvl1pPr>
          </a:lstStyle>
          <a:p>
            <a:pPr>
              <a:defRPr/>
            </a:pPr>
            <a:endParaRPr lang="en-US" dirty="0"/>
          </a:p>
        </p:txBody>
      </p:sp>
      <p:sp>
        <p:nvSpPr>
          <p:cNvPr id="13316" name="Rectangle 4"/>
          <p:cNvSpPr>
            <a:spLocks noGrp="1" noRot="1" noChangeAspect="1" noChangeArrowheads="1" noTextEdit="1"/>
          </p:cNvSpPr>
          <p:nvPr>
            <p:ph type="sldImg" idx="2"/>
          </p:nvPr>
        </p:nvSpPr>
        <p:spPr bwMode="auto">
          <a:xfrm>
            <a:off x="1144588" y="687388"/>
            <a:ext cx="4568825" cy="3425825"/>
          </a:xfrm>
          <a:prstGeom prst="rect">
            <a:avLst/>
          </a:prstGeom>
          <a:noFill/>
          <a:ln w="12700">
            <a:solidFill>
              <a:srgbClr val="000000"/>
            </a:solidFill>
            <a:miter lim="800000"/>
            <a:headEnd/>
            <a:tailEnd/>
          </a:ln>
        </p:spPr>
      </p:sp>
      <p:sp>
        <p:nvSpPr>
          <p:cNvPr id="2053" name="Rectangle 5"/>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a:effectLst/>
        </p:spPr>
        <p:txBody>
          <a:bodyPr vert="horz" wrap="square" lIns="92075" tIns="46038" rIns="92075" bIns="46038" numCol="1" anchor="t" anchorCtr="0" compatLnSpc="1">
            <a:prstTxWarp prst="textNoShape">
              <a:avLst/>
            </a:prstTxWarp>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2054" name="Rectangle 6"/>
          <p:cNvSpPr>
            <a:spLocks noGrp="1" noChangeArrowheads="1"/>
          </p:cNvSpPr>
          <p:nvPr>
            <p:ph type="ftr" sz="quarter" idx="4"/>
          </p:nvPr>
        </p:nvSpPr>
        <p:spPr bwMode="auto">
          <a:xfrm>
            <a:off x="0" y="8686800"/>
            <a:ext cx="2971800" cy="457200"/>
          </a:xfrm>
          <a:prstGeom prst="rect">
            <a:avLst/>
          </a:prstGeom>
          <a:noFill/>
          <a:ln w="9525">
            <a:noFill/>
            <a:miter lim="800000"/>
            <a:headEnd/>
            <a:tailEnd/>
          </a:ln>
          <a:effectLst/>
        </p:spPr>
        <p:txBody>
          <a:bodyPr vert="horz" wrap="square" lIns="92075" tIns="46038" rIns="92075" bIns="46038" numCol="1" anchor="b" anchorCtr="0" compatLnSpc="1">
            <a:prstTxWarp prst="textNoShape">
              <a:avLst/>
            </a:prstTxWarp>
          </a:bodyPr>
          <a:lstStyle>
            <a:lvl1pPr algn="l" eaLnBrk="0" hangingPunct="0">
              <a:defRPr sz="1200" b="0">
                <a:solidFill>
                  <a:schemeClr val="tx1"/>
                </a:solidFill>
                <a:effectLst/>
                <a:latin typeface="Times New Roman" pitchFamily="18" charset="0"/>
                <a:cs typeface="+mn-cs"/>
              </a:defRPr>
            </a:lvl1pPr>
          </a:lstStyle>
          <a:p>
            <a:pPr>
              <a:defRPr/>
            </a:pPr>
            <a:endParaRPr lang="en-US" dirty="0"/>
          </a:p>
        </p:txBody>
      </p:sp>
      <p:sp>
        <p:nvSpPr>
          <p:cNvPr id="2055" name="Rectangle 7"/>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a:effectLst/>
        </p:spPr>
        <p:txBody>
          <a:bodyPr vert="horz" wrap="square" lIns="92075" tIns="46038" rIns="92075" bIns="46038" numCol="1" anchor="b" anchorCtr="0" compatLnSpc="1">
            <a:prstTxWarp prst="textNoShape">
              <a:avLst/>
            </a:prstTxWarp>
          </a:bodyPr>
          <a:lstStyle>
            <a:lvl1pPr algn="r" eaLnBrk="0" hangingPunct="0">
              <a:defRPr sz="1200" b="0">
                <a:solidFill>
                  <a:schemeClr val="tx1"/>
                </a:solidFill>
                <a:effectLst/>
                <a:latin typeface="Times New Roman" pitchFamily="18" charset="0"/>
                <a:cs typeface="+mn-cs"/>
              </a:defRPr>
            </a:lvl1pPr>
          </a:lstStyle>
          <a:p>
            <a:pPr>
              <a:defRPr/>
            </a:pPr>
            <a:fld id="{F9535BD6-FAB7-4BE8-B3CD-462CB56F63AE}" type="slidenum">
              <a:rPr lang="en-US"/>
              <a:pPr>
                <a:defRPr/>
              </a:pPr>
              <a:t>‹#›</a:t>
            </a:fld>
            <a:endParaRPr lang="en-US" dirty="0"/>
          </a:p>
        </p:txBody>
      </p:sp>
    </p:spTree>
    <p:extLst>
      <p:ext uri="{BB962C8B-B14F-4D97-AF65-F5344CB8AC3E}">
        <p14:creationId xmlns:p14="http://schemas.microsoft.com/office/powerpoint/2010/main" val="226802974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5.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6.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EAA580E-6993-4F7D-B1E0-6A4B3A425227}" type="slidenum">
              <a:rPr lang="en-US"/>
              <a:pPr/>
              <a:t>1</a:t>
            </a:fld>
            <a:endParaRPr lang="en-US" dirty="0"/>
          </a:p>
        </p:txBody>
      </p:sp>
      <p:sp>
        <p:nvSpPr>
          <p:cNvPr id="8194" name="Rectangle 2"/>
          <p:cNvSpPr>
            <a:spLocks noGrp="1" noRot="1" noChangeAspect="1" noChangeArrowheads="1" noTextEdit="1"/>
          </p:cNvSpPr>
          <p:nvPr>
            <p:ph type="sldImg"/>
          </p:nvPr>
        </p:nvSpPr>
        <p:spPr>
          <a:ln cap="flat"/>
        </p:spPr>
      </p:sp>
      <p:sp>
        <p:nvSpPr>
          <p:cNvPr id="8195" name="Rectangle 3"/>
          <p:cNvSpPr>
            <a:spLocks noGrp="1" noChangeArrowheads="1"/>
          </p:cNvSpPr>
          <p:nvPr>
            <p:ph type="body" idx="1"/>
          </p:nvPr>
        </p:nvSpPr>
        <p:spPr>
          <a:ln/>
        </p:spPr>
        <p:txBody>
          <a:bodyPr/>
          <a:lstStyle/>
          <a:p>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4</a:t>
            </a:fld>
            <a:endParaRPr 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2FE3F11-6D4C-423A-B4B6-69228312BD96}" type="slidenum">
              <a:rPr lang="en-US"/>
              <a:pPr/>
              <a:t>6</a:t>
            </a:fld>
            <a:endParaRPr lang="en-US" dirty="0"/>
          </a:p>
        </p:txBody>
      </p:sp>
      <p:sp>
        <p:nvSpPr>
          <p:cNvPr id="8194" name="Rectangle 2"/>
          <p:cNvSpPr>
            <a:spLocks noGrp="1" noRot="1" noChangeAspect="1" noChangeArrowheads="1" noTextEdit="1"/>
          </p:cNvSpPr>
          <p:nvPr>
            <p:ph type="sldImg"/>
          </p:nvPr>
        </p:nvSpPr>
        <p:spPr>
          <a:ln cap="flat"/>
        </p:spPr>
      </p:sp>
      <p:sp>
        <p:nvSpPr>
          <p:cNvPr id="8195" name="Rectangle 3"/>
          <p:cNvSpPr>
            <a:spLocks noGrp="1" noChangeArrowheads="1"/>
          </p:cNvSpPr>
          <p:nvPr>
            <p:ph type="body" idx="1"/>
          </p:nvPr>
        </p:nvSpPr>
        <p:spPr>
          <a:ln/>
        </p:spPr>
        <p:txBody>
          <a:bodyPr/>
          <a:lstStyle/>
          <a:p>
            <a:endParaRPr 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2FE3F11-6D4C-423A-B4B6-69228312BD96}" type="slidenum">
              <a:rPr lang="en-US"/>
              <a:pPr/>
              <a:t>8</a:t>
            </a:fld>
            <a:endParaRPr lang="en-US" dirty="0"/>
          </a:p>
        </p:txBody>
      </p:sp>
      <p:sp>
        <p:nvSpPr>
          <p:cNvPr id="8194" name="Rectangle 2"/>
          <p:cNvSpPr>
            <a:spLocks noGrp="1" noRot="1" noChangeAspect="1" noChangeArrowheads="1" noTextEdit="1"/>
          </p:cNvSpPr>
          <p:nvPr>
            <p:ph type="sldImg"/>
          </p:nvPr>
        </p:nvSpPr>
        <p:spPr>
          <a:ln cap="flat"/>
        </p:spPr>
      </p:sp>
      <p:sp>
        <p:nvSpPr>
          <p:cNvPr id="8195" name="Rectangle 3"/>
          <p:cNvSpPr>
            <a:spLocks noGrp="1" noChangeArrowheads="1"/>
          </p:cNvSpPr>
          <p:nvPr>
            <p:ph type="body" idx="1"/>
          </p:nvPr>
        </p:nvSpPr>
        <p:spPr>
          <a:ln/>
        </p:spPr>
        <p:txBody>
          <a:bodyPr/>
          <a:lstStyle/>
          <a:p>
            <a:endParaRPr 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2FE3F11-6D4C-423A-B4B6-69228312BD96}" type="slidenum">
              <a:rPr lang="en-US"/>
              <a:pPr/>
              <a:t>9</a:t>
            </a:fld>
            <a:endParaRPr lang="en-US" dirty="0"/>
          </a:p>
        </p:txBody>
      </p:sp>
      <p:sp>
        <p:nvSpPr>
          <p:cNvPr id="8194" name="Rectangle 2"/>
          <p:cNvSpPr>
            <a:spLocks noGrp="1" noRot="1" noChangeAspect="1" noChangeArrowheads="1" noTextEdit="1"/>
          </p:cNvSpPr>
          <p:nvPr>
            <p:ph type="sldImg"/>
          </p:nvPr>
        </p:nvSpPr>
        <p:spPr>
          <a:ln cap="flat"/>
        </p:spPr>
      </p:sp>
      <p:sp>
        <p:nvSpPr>
          <p:cNvPr id="8195" name="Rectangle 3"/>
          <p:cNvSpPr>
            <a:spLocks noGrp="1" noChangeArrowheads="1"/>
          </p:cNvSpPr>
          <p:nvPr>
            <p:ph type="body" idx="1"/>
          </p:nvPr>
        </p:nvSpPr>
        <p:spPr>
          <a:ln/>
        </p:spPr>
        <p:txBody>
          <a:bodyPr/>
          <a:lstStyle/>
          <a:p>
            <a:endParaRPr 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2FE3F11-6D4C-423A-B4B6-69228312BD96}" type="slidenum">
              <a:rPr lang="en-US"/>
              <a:pPr/>
              <a:t>10</a:t>
            </a:fld>
            <a:endParaRPr lang="en-US" dirty="0"/>
          </a:p>
        </p:txBody>
      </p:sp>
      <p:sp>
        <p:nvSpPr>
          <p:cNvPr id="8194" name="Rectangle 2"/>
          <p:cNvSpPr>
            <a:spLocks noGrp="1" noRot="1" noChangeAspect="1" noChangeArrowheads="1" noTextEdit="1"/>
          </p:cNvSpPr>
          <p:nvPr>
            <p:ph type="sldImg"/>
          </p:nvPr>
        </p:nvSpPr>
        <p:spPr>
          <a:ln cap="flat"/>
        </p:spPr>
      </p:sp>
      <p:sp>
        <p:nvSpPr>
          <p:cNvPr id="8195" name="Rectangle 3"/>
          <p:cNvSpPr>
            <a:spLocks noGrp="1" noChangeArrowheads="1"/>
          </p:cNvSpPr>
          <p:nvPr>
            <p:ph type="body" idx="1"/>
          </p:nvPr>
        </p:nvSpPr>
        <p:spPr>
          <a:ln/>
        </p:spPr>
        <p:txBody>
          <a:bodyPr/>
          <a:lstStyle/>
          <a:p>
            <a:endParaRPr 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20</a:t>
            </a:fld>
            <a:endParaRPr lang="en-US" dirty="0"/>
          </a:p>
        </p:txBody>
      </p:sp>
    </p:spTree>
    <p:extLst>
      <p:ext uri="{BB962C8B-B14F-4D97-AF65-F5344CB8AC3E}">
        <p14:creationId xmlns:p14="http://schemas.microsoft.com/office/powerpoint/2010/main" val="714620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45</a:t>
            </a:fld>
            <a:endParaRPr 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9B41521A-2C4A-4B2C-B7BD-3889C73180C4}" type="slidenum">
              <a:rPr lang="en-US" altLang="en-US" smtClean="0"/>
              <a:pPr eaLnBrk="1" hangingPunct="1"/>
              <a:t>46</a:t>
            </a:fld>
            <a:endParaRPr lang="en-US" altLang="en-US" dirty="0" smtClean="0"/>
          </a:p>
        </p:txBody>
      </p:sp>
      <p:sp>
        <p:nvSpPr>
          <p:cNvPr id="4099" name="Rectangle 2"/>
          <p:cNvSpPr>
            <a:spLocks noGrp="1" noRot="1" noChangeAspect="1" noChangeArrowheads="1" noTextEdit="1"/>
          </p:cNvSpPr>
          <p:nvPr>
            <p:ph type="sldImg"/>
          </p:nvPr>
        </p:nvSpPr>
        <p:spPr>
          <a:ln/>
        </p:spPr>
      </p:sp>
      <p:sp>
        <p:nvSpPr>
          <p:cNvPr id="4100" name="Rectangle 3"/>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grpSp>
        <p:nvGrpSpPr>
          <p:cNvPr id="4" name="Group 1026"/>
          <p:cNvGrpSpPr>
            <a:grpSpLocks/>
          </p:cNvGrpSpPr>
          <p:nvPr/>
        </p:nvGrpSpPr>
        <p:grpSpPr bwMode="auto">
          <a:xfrm>
            <a:off x="0" y="2438400"/>
            <a:ext cx="9009063" cy="1052513"/>
            <a:chOff x="0" y="1536"/>
            <a:chExt cx="5675" cy="663"/>
          </a:xfrm>
        </p:grpSpPr>
        <p:grpSp>
          <p:nvGrpSpPr>
            <p:cNvPr id="5" name="Group 1027"/>
            <p:cNvGrpSpPr>
              <a:grpSpLocks/>
            </p:cNvGrpSpPr>
            <p:nvPr/>
          </p:nvGrpSpPr>
          <p:grpSpPr bwMode="auto">
            <a:xfrm>
              <a:off x="185" y="1604"/>
              <a:ext cx="449" cy="299"/>
              <a:chOff x="720" y="336"/>
              <a:chExt cx="624" cy="432"/>
            </a:xfrm>
          </p:grpSpPr>
          <p:sp>
            <p:nvSpPr>
              <p:cNvPr id="12" name="Rectangle 1028"/>
              <p:cNvSpPr>
                <a:spLocks noChangeArrowheads="1"/>
              </p:cNvSpPr>
              <p:nvPr/>
            </p:nvSpPr>
            <p:spPr bwMode="auto">
              <a:xfrm>
                <a:off x="720" y="336"/>
                <a:ext cx="384" cy="432"/>
              </a:xfrm>
              <a:prstGeom prst="rect">
                <a:avLst/>
              </a:prstGeom>
              <a:solidFill>
                <a:schemeClr val="folHlink"/>
              </a:solidFill>
              <a:ln w="9525">
                <a:noFill/>
                <a:miter lim="800000"/>
                <a:headEnd/>
                <a:tailEnd/>
              </a:ln>
              <a:effectLst/>
            </p:spPr>
            <p:txBody>
              <a:bodyPr wrap="none" anchor="ctr"/>
              <a:lstStyle/>
              <a:p>
                <a:pPr algn="ctr">
                  <a:defRPr/>
                </a:pPr>
                <a:endParaRPr lang="en-US" dirty="0">
                  <a:effectLst>
                    <a:outerShdw blurRad="38100" dist="38100" dir="2700000" algn="tl">
                      <a:srgbClr val="000000">
                        <a:alpha val="43137"/>
                      </a:srgbClr>
                    </a:outerShdw>
                  </a:effectLst>
                  <a:cs typeface="+mn-cs"/>
                </a:endParaRPr>
              </a:p>
            </p:txBody>
          </p:sp>
          <p:sp>
            <p:nvSpPr>
              <p:cNvPr id="13" name="Rectangle 1029"/>
              <p:cNvSpPr>
                <a:spLocks noChangeArrowheads="1"/>
              </p:cNvSpPr>
              <p:nvPr/>
            </p:nvSpPr>
            <p:spPr bwMode="auto">
              <a:xfrm>
                <a:off x="1056" y="336"/>
                <a:ext cx="288" cy="432"/>
              </a:xfrm>
              <a:prstGeom prst="rect">
                <a:avLst/>
              </a:prstGeom>
              <a:gradFill rotWithShape="0">
                <a:gsLst>
                  <a:gs pos="0">
                    <a:schemeClr val="folHlink"/>
                  </a:gs>
                  <a:gs pos="100000">
                    <a:schemeClr val="bg1"/>
                  </a:gs>
                </a:gsLst>
                <a:lin ang="0" scaled="1"/>
              </a:gradFill>
              <a:ln w="9525">
                <a:noFill/>
                <a:miter lim="800000"/>
                <a:headEnd/>
                <a:tailEnd/>
              </a:ln>
              <a:effectLst/>
            </p:spPr>
            <p:txBody>
              <a:bodyPr wrap="none" anchor="ctr"/>
              <a:lstStyle/>
              <a:p>
                <a:pPr algn="ctr">
                  <a:defRPr/>
                </a:pPr>
                <a:endParaRPr lang="en-US" dirty="0">
                  <a:effectLst>
                    <a:outerShdw blurRad="38100" dist="38100" dir="2700000" algn="tl">
                      <a:srgbClr val="000000">
                        <a:alpha val="43137"/>
                      </a:srgbClr>
                    </a:outerShdw>
                  </a:effectLst>
                  <a:cs typeface="+mn-cs"/>
                </a:endParaRPr>
              </a:p>
            </p:txBody>
          </p:sp>
        </p:grpSp>
        <p:grpSp>
          <p:nvGrpSpPr>
            <p:cNvPr id="6" name="Group 1030"/>
            <p:cNvGrpSpPr>
              <a:grpSpLocks/>
            </p:cNvGrpSpPr>
            <p:nvPr/>
          </p:nvGrpSpPr>
          <p:grpSpPr bwMode="auto">
            <a:xfrm>
              <a:off x="263" y="1870"/>
              <a:ext cx="466" cy="299"/>
              <a:chOff x="912" y="2640"/>
              <a:chExt cx="672" cy="432"/>
            </a:xfrm>
          </p:grpSpPr>
          <p:sp>
            <p:nvSpPr>
              <p:cNvPr id="10" name="Rectangle 1031"/>
              <p:cNvSpPr>
                <a:spLocks noChangeArrowheads="1"/>
              </p:cNvSpPr>
              <p:nvPr/>
            </p:nvSpPr>
            <p:spPr bwMode="auto">
              <a:xfrm>
                <a:off x="912" y="2640"/>
                <a:ext cx="384" cy="432"/>
              </a:xfrm>
              <a:prstGeom prst="rect">
                <a:avLst/>
              </a:prstGeom>
              <a:solidFill>
                <a:schemeClr val="accent2"/>
              </a:solidFill>
              <a:ln w="9525">
                <a:noFill/>
                <a:miter lim="800000"/>
                <a:headEnd/>
                <a:tailEnd/>
              </a:ln>
              <a:effectLst/>
            </p:spPr>
            <p:txBody>
              <a:bodyPr wrap="none" anchor="ctr"/>
              <a:lstStyle/>
              <a:p>
                <a:pPr algn="ctr">
                  <a:defRPr/>
                </a:pPr>
                <a:endParaRPr lang="en-US" dirty="0">
                  <a:effectLst>
                    <a:outerShdw blurRad="38100" dist="38100" dir="2700000" algn="tl">
                      <a:srgbClr val="000000">
                        <a:alpha val="43137"/>
                      </a:srgbClr>
                    </a:outerShdw>
                  </a:effectLst>
                  <a:cs typeface="+mn-cs"/>
                </a:endParaRPr>
              </a:p>
            </p:txBody>
          </p:sp>
          <p:sp>
            <p:nvSpPr>
              <p:cNvPr id="11" name="Rectangle 1032"/>
              <p:cNvSpPr>
                <a:spLocks noChangeArrowheads="1"/>
              </p:cNvSpPr>
              <p:nvPr/>
            </p:nvSpPr>
            <p:spPr bwMode="auto">
              <a:xfrm>
                <a:off x="1248" y="2640"/>
                <a:ext cx="336" cy="432"/>
              </a:xfrm>
              <a:prstGeom prst="rect">
                <a:avLst/>
              </a:prstGeom>
              <a:gradFill rotWithShape="0">
                <a:gsLst>
                  <a:gs pos="0">
                    <a:schemeClr val="accent2"/>
                  </a:gs>
                  <a:gs pos="100000">
                    <a:schemeClr val="bg1"/>
                  </a:gs>
                </a:gsLst>
                <a:lin ang="0" scaled="1"/>
              </a:gradFill>
              <a:ln w="9525">
                <a:noFill/>
                <a:miter lim="800000"/>
                <a:headEnd/>
                <a:tailEnd/>
              </a:ln>
              <a:effectLst/>
            </p:spPr>
            <p:txBody>
              <a:bodyPr wrap="none" anchor="ctr"/>
              <a:lstStyle/>
              <a:p>
                <a:pPr algn="ctr">
                  <a:defRPr/>
                </a:pPr>
                <a:endParaRPr lang="en-US" dirty="0">
                  <a:effectLst>
                    <a:outerShdw blurRad="38100" dist="38100" dir="2700000" algn="tl">
                      <a:srgbClr val="000000">
                        <a:alpha val="43137"/>
                      </a:srgbClr>
                    </a:outerShdw>
                  </a:effectLst>
                  <a:cs typeface="+mn-cs"/>
                </a:endParaRPr>
              </a:p>
            </p:txBody>
          </p:sp>
        </p:grpSp>
        <p:sp>
          <p:nvSpPr>
            <p:cNvPr id="7" name="Rectangle 1033"/>
            <p:cNvSpPr>
              <a:spLocks noChangeArrowheads="1"/>
            </p:cNvSpPr>
            <p:nvPr/>
          </p:nvSpPr>
          <p:spPr bwMode="auto">
            <a:xfrm>
              <a:off x="0" y="1824"/>
              <a:ext cx="353" cy="266"/>
            </a:xfrm>
            <a:prstGeom prst="rect">
              <a:avLst/>
            </a:prstGeom>
            <a:gradFill rotWithShape="0">
              <a:gsLst>
                <a:gs pos="0">
                  <a:schemeClr val="bg1"/>
                </a:gs>
                <a:gs pos="100000">
                  <a:schemeClr val="hlink"/>
                </a:gs>
              </a:gsLst>
              <a:lin ang="18900000" scaled="1"/>
            </a:gradFill>
            <a:ln w="9525">
              <a:noFill/>
              <a:miter lim="800000"/>
              <a:headEnd/>
              <a:tailEnd/>
            </a:ln>
            <a:effectLst/>
          </p:spPr>
          <p:txBody>
            <a:bodyPr wrap="none" anchor="ctr"/>
            <a:lstStyle/>
            <a:p>
              <a:pPr algn="ctr">
                <a:defRPr/>
              </a:pPr>
              <a:endParaRPr lang="en-US" dirty="0">
                <a:effectLst>
                  <a:outerShdw blurRad="38100" dist="38100" dir="2700000" algn="tl">
                    <a:srgbClr val="000000">
                      <a:alpha val="43137"/>
                    </a:srgbClr>
                  </a:outerShdw>
                </a:effectLst>
                <a:cs typeface="+mn-cs"/>
              </a:endParaRPr>
            </a:p>
          </p:txBody>
        </p:sp>
        <p:sp>
          <p:nvSpPr>
            <p:cNvPr id="8" name="Rectangle 1034"/>
            <p:cNvSpPr>
              <a:spLocks noChangeArrowheads="1"/>
            </p:cNvSpPr>
            <p:nvPr/>
          </p:nvSpPr>
          <p:spPr bwMode="auto">
            <a:xfrm>
              <a:off x="400" y="1536"/>
              <a:ext cx="20" cy="663"/>
            </a:xfrm>
            <a:prstGeom prst="rect">
              <a:avLst/>
            </a:prstGeom>
            <a:solidFill>
              <a:srgbClr val="F85E08"/>
            </a:solidFill>
            <a:ln w="9525">
              <a:noFill/>
              <a:miter lim="800000"/>
              <a:headEnd/>
              <a:tailEnd/>
            </a:ln>
            <a:effectLst/>
          </p:spPr>
          <p:txBody>
            <a:bodyPr wrap="none" anchor="ctr"/>
            <a:lstStyle/>
            <a:p>
              <a:pPr algn="ctr">
                <a:defRPr/>
              </a:pPr>
              <a:endParaRPr lang="en-US" dirty="0">
                <a:effectLst>
                  <a:outerShdw blurRad="38100" dist="38100" dir="2700000" algn="tl">
                    <a:srgbClr val="000000">
                      <a:alpha val="43137"/>
                    </a:srgbClr>
                  </a:outerShdw>
                </a:effectLst>
                <a:cs typeface="+mn-cs"/>
              </a:endParaRPr>
            </a:p>
          </p:txBody>
        </p:sp>
        <p:sp>
          <p:nvSpPr>
            <p:cNvPr id="9" name="Rectangle 1035"/>
            <p:cNvSpPr>
              <a:spLocks noChangeArrowheads="1"/>
            </p:cNvSpPr>
            <p:nvPr/>
          </p:nvSpPr>
          <p:spPr bwMode="auto">
            <a:xfrm flipV="1">
              <a:off x="199" y="2060"/>
              <a:ext cx="5476" cy="29"/>
            </a:xfrm>
            <a:prstGeom prst="rect">
              <a:avLst/>
            </a:prstGeom>
            <a:solidFill>
              <a:srgbClr val="F85E08"/>
            </a:solidFill>
            <a:ln w="9525">
              <a:noFill/>
              <a:miter lim="800000"/>
              <a:headEnd/>
              <a:tailEnd/>
            </a:ln>
            <a:effectLst/>
          </p:spPr>
          <p:txBody>
            <a:bodyPr wrap="none" anchor="ctr"/>
            <a:lstStyle/>
            <a:p>
              <a:pPr algn="ctr">
                <a:defRPr/>
              </a:pPr>
              <a:endParaRPr lang="en-US" dirty="0">
                <a:effectLst>
                  <a:outerShdw blurRad="38100" dist="38100" dir="2700000" algn="tl">
                    <a:srgbClr val="000000">
                      <a:alpha val="43137"/>
                    </a:srgbClr>
                  </a:outerShdw>
                </a:effectLst>
                <a:cs typeface="+mn-cs"/>
              </a:endParaRPr>
            </a:p>
          </p:txBody>
        </p:sp>
      </p:grpSp>
      <p:sp>
        <p:nvSpPr>
          <p:cNvPr id="93197" name="Rectangle 1037"/>
          <p:cNvSpPr>
            <a:spLocks noGrp="1" noChangeArrowheads="1"/>
          </p:cNvSpPr>
          <p:nvPr>
            <p:ph type="subTitle" idx="1" hasCustomPrompt="1"/>
          </p:nvPr>
        </p:nvSpPr>
        <p:spPr>
          <a:xfrm>
            <a:off x="677497" y="3886200"/>
            <a:ext cx="7780703" cy="2286000"/>
          </a:xfrm>
        </p:spPr>
        <p:txBody>
          <a:bodyPr/>
          <a:lstStyle>
            <a:lvl1pPr marL="0" indent="0" algn="ctr">
              <a:buFont typeface="Wingdings" pitchFamily="2" charset="2"/>
              <a:buNone/>
              <a:defRPr sz="4000" b="0">
                <a:solidFill>
                  <a:srgbClr val="0000CC"/>
                </a:solidFill>
                <a:effectLst>
                  <a:outerShdw blurRad="38100" dist="38100" dir="2700000" algn="tl">
                    <a:srgbClr val="C0C0C0"/>
                  </a:outerShdw>
                </a:effectLst>
              </a:defRPr>
            </a:lvl1pPr>
          </a:lstStyle>
          <a:p>
            <a:r>
              <a:rPr lang="en-US" dirty="0" smtClean="0"/>
              <a:t>Chapter 1</a:t>
            </a:r>
          </a:p>
          <a:p>
            <a:r>
              <a:rPr lang="en-US" dirty="0" smtClean="0"/>
              <a:t>Some Title ….</a:t>
            </a:r>
            <a:endParaRPr lang="en-US" dirty="0"/>
          </a:p>
        </p:txBody>
      </p:sp>
      <p:sp>
        <p:nvSpPr>
          <p:cNvPr id="14" name="Rectangle 13"/>
          <p:cNvSpPr>
            <a:spLocks noGrp="1" noChangeArrowheads="1"/>
          </p:cNvSpPr>
          <p:nvPr userDrawn="1"/>
        </p:nvSpPr>
        <p:spPr bwMode="auto">
          <a:xfrm>
            <a:off x="0" y="304800"/>
            <a:ext cx="9144000" cy="2286000"/>
          </a:xfrm>
          <a:prstGeom prst="rect">
            <a:avLst/>
          </a:prstGeom>
          <a:noFill/>
          <a:ln w="9525">
            <a:noFill/>
            <a:miter lim="800000"/>
            <a:headEnd/>
            <a:tailEnd/>
          </a:ln>
          <a:effectLst/>
        </p:spPr>
        <p:txBody>
          <a:bodyPr anchor="b"/>
          <a:lstStyle>
            <a:lvl1pPr algn="ctr" rtl="0" fontAlgn="base">
              <a:spcBef>
                <a:spcPct val="0"/>
              </a:spcBef>
              <a:spcAft>
                <a:spcPct val="0"/>
              </a:spcAft>
              <a:defRPr sz="3600">
                <a:solidFill>
                  <a:srgbClr val="CC3300"/>
                </a:solidFill>
                <a:effectLst>
                  <a:outerShdw blurRad="38100" dist="38100" dir="2700000" algn="tl">
                    <a:srgbClr val="C0C0C0"/>
                  </a:outerShdw>
                </a:effectLst>
                <a:latin typeface="+mj-lt"/>
                <a:ea typeface="+mj-ea"/>
                <a:cs typeface="+mj-cs"/>
              </a:defRPr>
            </a:lvl1pPr>
            <a:lvl2pPr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2pPr>
            <a:lvl3pPr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3pPr>
            <a:lvl4pPr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4pPr>
            <a:lvl5pPr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5pPr>
            <a:lvl6pPr marL="4572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6pPr>
            <a:lvl7pPr marL="9144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7pPr>
            <a:lvl8pPr marL="13716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8pPr>
            <a:lvl9pPr marL="18288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9pPr>
          </a:lstStyle>
          <a:p>
            <a:pPr>
              <a:spcBef>
                <a:spcPts val="1200"/>
              </a:spcBef>
              <a:defRPr/>
            </a:pPr>
            <a:r>
              <a:rPr lang="en-US" dirty="0" smtClean="0">
                <a:solidFill>
                  <a:srgbClr val="F85E08"/>
                </a:solidFill>
              </a:rPr>
              <a:t/>
            </a:r>
            <a:br>
              <a:rPr lang="en-US" dirty="0" smtClean="0">
                <a:solidFill>
                  <a:srgbClr val="F85E08"/>
                </a:solidFill>
              </a:rPr>
            </a:br>
            <a:r>
              <a:rPr lang="en-US" dirty="0">
                <a:solidFill>
                  <a:srgbClr val="F85E08"/>
                </a:solidFill>
              </a:rPr>
              <a:t/>
            </a:r>
            <a:br>
              <a:rPr lang="en-US" dirty="0">
                <a:solidFill>
                  <a:srgbClr val="F85E08"/>
                </a:solidFill>
              </a:rPr>
            </a:br>
            <a:r>
              <a:rPr lang="en-US" dirty="0" smtClean="0">
                <a:solidFill>
                  <a:srgbClr val="F85E08"/>
                </a:solidFill>
              </a:rPr>
              <a:t/>
            </a:r>
            <a:br>
              <a:rPr lang="en-US" dirty="0" smtClean="0">
                <a:solidFill>
                  <a:srgbClr val="F85E08"/>
                </a:solidFill>
              </a:rPr>
            </a:br>
            <a:r>
              <a:rPr lang="en-US" sz="4000" b="0" dirty="0" smtClean="0">
                <a:solidFill>
                  <a:srgbClr val="F85E08"/>
                </a:solidFill>
              </a:rPr>
              <a:t>Business </a:t>
            </a:r>
            <a:r>
              <a:rPr lang="en-US" sz="4000" b="0" dirty="0">
                <a:solidFill>
                  <a:srgbClr val="F85E08"/>
                </a:solidFill>
              </a:rPr>
              <a:t>Intelligence and Analytics: Systems for Decision </a:t>
            </a:r>
            <a:r>
              <a:rPr lang="en-US" sz="4000" b="0" dirty="0" smtClean="0">
                <a:solidFill>
                  <a:srgbClr val="F85E08"/>
                </a:solidFill>
              </a:rPr>
              <a:t>Support </a:t>
            </a:r>
          </a:p>
          <a:p>
            <a:pPr>
              <a:spcBef>
                <a:spcPts val="1200"/>
              </a:spcBef>
              <a:defRPr/>
            </a:pPr>
            <a:r>
              <a:rPr lang="en-US" sz="4000" b="0" dirty="0" smtClean="0">
                <a:solidFill>
                  <a:srgbClr val="F85E08"/>
                </a:solidFill>
              </a:rPr>
              <a:t>(10</a:t>
            </a:r>
            <a:r>
              <a:rPr lang="en-US" sz="4000" b="0" baseline="30000" dirty="0" smtClean="0">
                <a:solidFill>
                  <a:srgbClr val="F85E08"/>
                </a:solidFill>
              </a:rPr>
              <a:t>th</a:t>
            </a:r>
            <a:r>
              <a:rPr lang="en-US" sz="4000" b="0" dirty="0" smtClean="0">
                <a:solidFill>
                  <a:srgbClr val="F85E08"/>
                </a:solidFill>
              </a:rPr>
              <a:t> Edition)</a:t>
            </a:r>
            <a:endParaRPr lang="en-US" sz="4000" b="0" dirty="0">
              <a:solidFill>
                <a:srgbClr val="F85E08"/>
              </a:solidFill>
            </a:endParaRPr>
          </a:p>
        </p:txBody>
      </p:sp>
      <p:pic>
        <p:nvPicPr>
          <p:cNvPr id="15" name="Picture 2" descr="http://ecx.images-amazon.com/images/I/51L11n8dpnL._SX258_BO1,204,203,200_.jpg"/>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6890857" y="2141538"/>
            <a:ext cx="1889222" cy="235426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xmlns:p14="http://schemas.microsoft.com/office/powerpoint/2010/mai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a:xfrm>
            <a:off x="762000" y="1524000"/>
            <a:ext cx="8193088" cy="4800600"/>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cSld>
  <p:clrMapOvr>
    <a:masterClrMapping/>
  </p:clrMapOvr>
  <p:timing>
    <p:tnLst>
      <p:par>
        <p:cTn xmlns:p14="http://schemas.microsoft.com/office/powerpoint/2010/mai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1182688" y="1524000"/>
            <a:ext cx="3810000" cy="460851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5145088" y="1524000"/>
            <a:ext cx="3810000" cy="460851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04050" y="250825"/>
            <a:ext cx="1951038" cy="588168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1150938" y="250825"/>
            <a:ext cx="5700712" cy="588168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Rectangle 4"/>
          <p:cNvSpPr>
            <a:spLocks noGrp="1" noChangeArrowheads="1"/>
          </p:cNvSpPr>
          <p:nvPr>
            <p:ph type="dt" sz="half" idx="10"/>
          </p:nvPr>
        </p:nvSpPr>
        <p:spPr>
          <a:xfrm>
            <a:off x="457200" y="6245225"/>
            <a:ext cx="2133600" cy="476250"/>
          </a:xfrm>
          <a:prstGeom prst="rect">
            <a:avLst/>
          </a:prstGeom>
          <a:ln/>
        </p:spPr>
        <p:txBody>
          <a:bodyPr/>
          <a:lstStyle>
            <a:lvl1pPr>
              <a:defRPr/>
            </a:lvl1pPr>
          </a:lstStyle>
          <a:p>
            <a:pPr>
              <a:defRPr/>
            </a:pPr>
            <a:endParaRPr lang="en-US"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endParaRPr lang="en-US" dirty="0"/>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C9402A8D-DDAC-497C-93D6-0F6E7DA747E5}" type="slidenum">
              <a:rPr lang="en-US"/>
              <a:pPr>
                <a:defRPr/>
              </a:pPr>
              <a:t>‹#›</a:t>
            </a:fld>
            <a:endParaRPr lang="en-US" dirty="0"/>
          </a:p>
        </p:txBody>
      </p:sp>
    </p:spTree>
    <p:extLst>
      <p:ext uri="{BB962C8B-B14F-4D97-AF65-F5344CB8AC3E}">
        <p14:creationId xmlns:p14="http://schemas.microsoft.com/office/powerpoint/2010/main" val="2938159740"/>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179" name="Text Box 19"/>
          <p:cNvSpPr txBox="1">
            <a:spLocks noChangeArrowheads="1"/>
          </p:cNvSpPr>
          <p:nvPr/>
        </p:nvSpPr>
        <p:spPr bwMode="auto">
          <a:xfrm>
            <a:off x="990600" y="6431578"/>
            <a:ext cx="7315200" cy="276999"/>
          </a:xfrm>
          <a:prstGeom prst="rect">
            <a:avLst/>
          </a:prstGeom>
          <a:noFill/>
          <a:ln w="9525">
            <a:noFill/>
            <a:miter lim="800000"/>
            <a:headEnd/>
            <a:tailEnd/>
          </a:ln>
          <a:effectLst/>
        </p:spPr>
        <p:txBody>
          <a:bodyPr wrap="square" anchor="b">
            <a:spAutoFit/>
          </a:bodyPr>
          <a:lstStyle/>
          <a:p>
            <a:pPr algn="ctr">
              <a:spcBef>
                <a:spcPts val="600"/>
              </a:spcBef>
              <a:buClr>
                <a:schemeClr val="hlink"/>
              </a:buClr>
              <a:buSzPct val="110000"/>
              <a:buFont typeface="Wingdings" pitchFamily="2" charset="2"/>
              <a:buNone/>
              <a:defRPr/>
            </a:pPr>
            <a:r>
              <a:rPr lang="en-US" sz="1200" b="0" i="1" dirty="0">
                <a:solidFill>
                  <a:schemeClr val="tx1"/>
                </a:solidFill>
                <a:latin typeface="Arial" charset="0"/>
                <a:cs typeface="+mn-cs"/>
              </a:rPr>
              <a:t>     </a:t>
            </a:r>
            <a:r>
              <a:rPr lang="en-US" sz="1200" b="0" i="1" dirty="0">
                <a:solidFill>
                  <a:srgbClr val="0000CC"/>
                </a:solidFill>
                <a:latin typeface="Arial" charset="0"/>
                <a:cs typeface="+mn-cs"/>
              </a:rPr>
              <a:t>Copyright © </a:t>
            </a:r>
            <a:r>
              <a:rPr lang="en-US" sz="1200" b="0" i="1" dirty="0" smtClean="0">
                <a:solidFill>
                  <a:srgbClr val="0000CC"/>
                </a:solidFill>
                <a:latin typeface="Arial" charset="0"/>
                <a:cs typeface="+mn-cs"/>
              </a:rPr>
              <a:t>2014 </a:t>
            </a:r>
            <a:r>
              <a:rPr lang="en-US" sz="1200" b="0" i="1" dirty="0">
                <a:solidFill>
                  <a:srgbClr val="0000CC"/>
                </a:solidFill>
                <a:latin typeface="Arial" charset="0"/>
                <a:cs typeface="+mn-cs"/>
              </a:rPr>
              <a:t>Pearson Education, Inc. </a:t>
            </a:r>
            <a:endParaRPr lang="en-US" sz="1200" b="0" dirty="0">
              <a:solidFill>
                <a:srgbClr val="0000CC"/>
              </a:solidFill>
              <a:latin typeface="Arial" charset="0"/>
              <a:cs typeface="+mn-cs"/>
            </a:endParaRPr>
          </a:p>
        </p:txBody>
      </p:sp>
      <p:sp>
        <p:nvSpPr>
          <p:cNvPr id="92162" name="Rectangle 2"/>
          <p:cNvSpPr>
            <a:spLocks noChangeArrowheads="1"/>
          </p:cNvSpPr>
          <p:nvPr/>
        </p:nvSpPr>
        <p:spPr bwMode="ltGray">
          <a:xfrm>
            <a:off x="417513" y="731838"/>
            <a:ext cx="438150" cy="474662"/>
          </a:xfrm>
          <a:prstGeom prst="rect">
            <a:avLst/>
          </a:prstGeom>
          <a:solidFill>
            <a:schemeClr val="accent2"/>
          </a:solidFill>
          <a:ln w="9525">
            <a:noFill/>
            <a:miter lim="800000"/>
            <a:headEnd/>
            <a:tailEnd/>
          </a:ln>
          <a:effectLst/>
        </p:spPr>
        <p:txBody>
          <a:bodyPr wrap="none" anchor="ctr"/>
          <a:lstStyle/>
          <a:p>
            <a:pPr algn="ctr">
              <a:defRPr/>
            </a:pPr>
            <a:endParaRPr kumimoji="1" lang="en-US" sz="2400" b="0" dirty="0">
              <a:solidFill>
                <a:schemeClr val="tx1"/>
              </a:solidFill>
              <a:cs typeface="+mn-cs"/>
            </a:endParaRPr>
          </a:p>
        </p:txBody>
      </p:sp>
      <p:sp>
        <p:nvSpPr>
          <p:cNvPr id="92163" name="Rectangle 3"/>
          <p:cNvSpPr>
            <a:spLocks noChangeArrowheads="1"/>
          </p:cNvSpPr>
          <p:nvPr/>
        </p:nvSpPr>
        <p:spPr bwMode="ltGray">
          <a:xfrm>
            <a:off x="800100" y="731838"/>
            <a:ext cx="328613" cy="474662"/>
          </a:xfrm>
          <a:prstGeom prst="rect">
            <a:avLst/>
          </a:prstGeom>
          <a:gradFill rotWithShape="0">
            <a:gsLst>
              <a:gs pos="0">
                <a:schemeClr val="accent2"/>
              </a:gs>
              <a:gs pos="100000">
                <a:schemeClr val="bg1"/>
              </a:gs>
            </a:gsLst>
            <a:lin ang="0" scaled="1"/>
          </a:gradFill>
          <a:ln w="9525">
            <a:noFill/>
            <a:miter lim="800000"/>
            <a:headEnd/>
            <a:tailEnd/>
          </a:ln>
          <a:effectLst/>
        </p:spPr>
        <p:txBody>
          <a:bodyPr wrap="none" anchor="ctr"/>
          <a:lstStyle/>
          <a:p>
            <a:pPr algn="ctr">
              <a:defRPr/>
            </a:pPr>
            <a:endParaRPr kumimoji="1" lang="en-US" sz="2400" b="0" dirty="0">
              <a:solidFill>
                <a:schemeClr val="tx1"/>
              </a:solidFill>
              <a:cs typeface="+mn-cs"/>
            </a:endParaRPr>
          </a:p>
        </p:txBody>
      </p:sp>
      <p:sp>
        <p:nvSpPr>
          <p:cNvPr id="92164" name="Rectangle 4"/>
          <p:cNvSpPr>
            <a:spLocks noChangeArrowheads="1"/>
          </p:cNvSpPr>
          <p:nvPr/>
        </p:nvSpPr>
        <p:spPr bwMode="ltGray">
          <a:xfrm>
            <a:off x="541338" y="1154113"/>
            <a:ext cx="422275" cy="474662"/>
          </a:xfrm>
          <a:prstGeom prst="rect">
            <a:avLst/>
          </a:prstGeom>
          <a:solidFill>
            <a:schemeClr val="folHlink"/>
          </a:solidFill>
          <a:ln w="9525">
            <a:noFill/>
            <a:miter lim="800000"/>
            <a:headEnd/>
            <a:tailEnd/>
          </a:ln>
          <a:effectLst/>
        </p:spPr>
        <p:txBody>
          <a:bodyPr wrap="none" anchor="ctr"/>
          <a:lstStyle/>
          <a:p>
            <a:pPr algn="ctr">
              <a:defRPr/>
            </a:pPr>
            <a:endParaRPr kumimoji="1" lang="en-US" sz="2400" b="0" dirty="0">
              <a:solidFill>
                <a:schemeClr val="tx1"/>
              </a:solidFill>
              <a:cs typeface="+mn-cs"/>
            </a:endParaRPr>
          </a:p>
        </p:txBody>
      </p:sp>
      <p:sp>
        <p:nvSpPr>
          <p:cNvPr id="92165" name="Rectangle 5"/>
          <p:cNvSpPr>
            <a:spLocks noChangeArrowheads="1"/>
          </p:cNvSpPr>
          <p:nvPr/>
        </p:nvSpPr>
        <p:spPr bwMode="ltGray">
          <a:xfrm>
            <a:off x="911225" y="1154113"/>
            <a:ext cx="368300" cy="474662"/>
          </a:xfrm>
          <a:prstGeom prst="rect">
            <a:avLst/>
          </a:prstGeom>
          <a:gradFill rotWithShape="0">
            <a:gsLst>
              <a:gs pos="0">
                <a:schemeClr val="folHlink"/>
              </a:gs>
              <a:gs pos="100000">
                <a:schemeClr val="bg1"/>
              </a:gs>
            </a:gsLst>
            <a:lin ang="0" scaled="1"/>
          </a:gradFill>
          <a:ln w="9525">
            <a:noFill/>
            <a:miter lim="800000"/>
            <a:headEnd/>
            <a:tailEnd/>
          </a:ln>
          <a:effectLst/>
        </p:spPr>
        <p:txBody>
          <a:bodyPr wrap="none" anchor="ctr"/>
          <a:lstStyle/>
          <a:p>
            <a:pPr algn="ctr">
              <a:defRPr/>
            </a:pPr>
            <a:endParaRPr kumimoji="1" lang="en-US" sz="2400" b="0" dirty="0">
              <a:solidFill>
                <a:schemeClr val="tx1"/>
              </a:solidFill>
              <a:cs typeface="+mn-cs"/>
            </a:endParaRPr>
          </a:p>
        </p:txBody>
      </p:sp>
      <p:sp>
        <p:nvSpPr>
          <p:cNvPr id="92166" name="Rectangle 6"/>
          <p:cNvSpPr>
            <a:spLocks noChangeArrowheads="1"/>
          </p:cNvSpPr>
          <p:nvPr/>
        </p:nvSpPr>
        <p:spPr bwMode="ltGray">
          <a:xfrm>
            <a:off x="127000" y="1081088"/>
            <a:ext cx="560388" cy="422275"/>
          </a:xfrm>
          <a:prstGeom prst="rect">
            <a:avLst/>
          </a:prstGeom>
          <a:gradFill rotWithShape="0">
            <a:gsLst>
              <a:gs pos="0">
                <a:schemeClr val="bg1"/>
              </a:gs>
              <a:gs pos="100000">
                <a:schemeClr val="hlink"/>
              </a:gs>
            </a:gsLst>
            <a:lin ang="18900000" scaled="1"/>
          </a:gradFill>
          <a:ln w="9525">
            <a:noFill/>
            <a:miter lim="800000"/>
            <a:headEnd/>
            <a:tailEnd/>
          </a:ln>
          <a:effectLst/>
        </p:spPr>
        <p:txBody>
          <a:bodyPr wrap="none" anchor="ctr"/>
          <a:lstStyle/>
          <a:p>
            <a:pPr algn="ctr">
              <a:defRPr/>
            </a:pPr>
            <a:endParaRPr kumimoji="1" lang="en-US" sz="2400" b="0" dirty="0">
              <a:solidFill>
                <a:schemeClr val="tx1"/>
              </a:solidFill>
              <a:cs typeface="+mn-cs"/>
            </a:endParaRPr>
          </a:p>
        </p:txBody>
      </p:sp>
      <p:sp>
        <p:nvSpPr>
          <p:cNvPr id="92167" name="Rectangle 7"/>
          <p:cNvSpPr>
            <a:spLocks noChangeArrowheads="1"/>
          </p:cNvSpPr>
          <p:nvPr/>
        </p:nvSpPr>
        <p:spPr bwMode="gray">
          <a:xfrm>
            <a:off x="762000" y="623888"/>
            <a:ext cx="31750" cy="1052512"/>
          </a:xfrm>
          <a:prstGeom prst="rect">
            <a:avLst/>
          </a:prstGeom>
          <a:solidFill>
            <a:srgbClr val="EE8411"/>
          </a:solidFill>
          <a:ln w="9525">
            <a:noFill/>
            <a:miter lim="800000"/>
            <a:headEnd/>
            <a:tailEnd/>
          </a:ln>
          <a:effectLst/>
        </p:spPr>
        <p:txBody>
          <a:bodyPr wrap="none" anchor="ctr"/>
          <a:lstStyle/>
          <a:p>
            <a:pPr algn="ctr">
              <a:defRPr/>
            </a:pPr>
            <a:endParaRPr kumimoji="1" lang="en-US" sz="2400" b="0" dirty="0">
              <a:solidFill>
                <a:schemeClr val="tx1"/>
              </a:solidFill>
              <a:cs typeface="+mn-cs"/>
            </a:endParaRPr>
          </a:p>
        </p:txBody>
      </p:sp>
      <p:sp>
        <p:nvSpPr>
          <p:cNvPr id="92168" name="Rectangle 8"/>
          <p:cNvSpPr>
            <a:spLocks noChangeArrowheads="1"/>
          </p:cNvSpPr>
          <p:nvPr/>
        </p:nvSpPr>
        <p:spPr bwMode="gray">
          <a:xfrm>
            <a:off x="442913" y="1414463"/>
            <a:ext cx="8226425" cy="31750"/>
          </a:xfrm>
          <a:prstGeom prst="rect">
            <a:avLst/>
          </a:prstGeom>
          <a:solidFill>
            <a:srgbClr val="EE8411"/>
          </a:solidFill>
          <a:ln w="9525">
            <a:noFill/>
            <a:miter lim="800000"/>
            <a:headEnd/>
            <a:tailEnd/>
          </a:ln>
          <a:effectLst/>
        </p:spPr>
        <p:txBody>
          <a:bodyPr wrap="none" anchor="ctr"/>
          <a:lstStyle/>
          <a:p>
            <a:pPr algn="ctr">
              <a:defRPr/>
            </a:pPr>
            <a:endParaRPr kumimoji="1" lang="en-US" sz="2400" b="0" dirty="0">
              <a:solidFill>
                <a:schemeClr val="tx1"/>
              </a:solidFill>
              <a:cs typeface="+mn-cs"/>
            </a:endParaRPr>
          </a:p>
        </p:txBody>
      </p:sp>
      <p:sp>
        <p:nvSpPr>
          <p:cNvPr id="92169" name="Rectangle 9"/>
          <p:cNvSpPr>
            <a:spLocks noGrp="1" noChangeArrowheads="1"/>
          </p:cNvSpPr>
          <p:nvPr>
            <p:ph type="title"/>
          </p:nvPr>
        </p:nvSpPr>
        <p:spPr bwMode="auto">
          <a:xfrm>
            <a:off x="1150938" y="231776"/>
            <a:ext cx="7793037" cy="1139824"/>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p>
            <a:pPr lvl="0"/>
            <a:r>
              <a:rPr lang="en-US" dirty="0" smtClean="0"/>
              <a:t>Click to edit Master title style</a:t>
            </a:r>
          </a:p>
        </p:txBody>
      </p:sp>
      <p:sp>
        <p:nvSpPr>
          <p:cNvPr id="1034" name="Rectangle 10"/>
          <p:cNvSpPr>
            <a:spLocks noGrp="1" noChangeArrowheads="1"/>
          </p:cNvSpPr>
          <p:nvPr>
            <p:ph type="body" idx="1"/>
          </p:nvPr>
        </p:nvSpPr>
        <p:spPr bwMode="auto">
          <a:xfrm>
            <a:off x="777875" y="1524000"/>
            <a:ext cx="8177213" cy="48006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p:txBody>
      </p:sp>
      <p:sp>
        <p:nvSpPr>
          <p:cNvPr id="92180" name="Text Box 20"/>
          <p:cNvSpPr txBox="1">
            <a:spLocks noChangeArrowheads="1"/>
          </p:cNvSpPr>
          <p:nvPr/>
        </p:nvSpPr>
        <p:spPr bwMode="auto">
          <a:xfrm>
            <a:off x="76200" y="6430962"/>
            <a:ext cx="704039" cy="276999"/>
          </a:xfrm>
          <a:prstGeom prst="rect">
            <a:avLst/>
          </a:prstGeom>
          <a:noFill/>
          <a:ln w="9525">
            <a:noFill/>
            <a:miter lim="800000"/>
            <a:headEnd/>
            <a:tailEnd/>
          </a:ln>
          <a:effectLst/>
        </p:spPr>
        <p:txBody>
          <a:bodyPr wrap="none">
            <a:spAutoFit/>
          </a:bodyPr>
          <a:lstStyle/>
          <a:p>
            <a:pPr>
              <a:defRPr/>
            </a:pPr>
            <a:r>
              <a:rPr lang="en-US" sz="1200" dirty="0" smtClean="0">
                <a:solidFill>
                  <a:srgbClr val="EE8411"/>
                </a:solidFill>
                <a:cs typeface="+mn-cs"/>
              </a:rPr>
              <a:t>14-</a:t>
            </a:r>
            <a:fld id="{930D3EF6-C8D8-4409-A7BA-DC47BF803ED5}" type="slidenum">
              <a:rPr lang="en-US" sz="1200" smtClean="0">
                <a:solidFill>
                  <a:srgbClr val="EE8411"/>
                </a:solidFill>
                <a:cs typeface="+mn-cs"/>
              </a:rPr>
              <a:pPr>
                <a:defRPr/>
              </a:pPr>
              <a:t>‹#›</a:t>
            </a:fld>
            <a:endParaRPr lang="en-US" sz="1200" dirty="0">
              <a:solidFill>
                <a:srgbClr val="EE8411"/>
              </a:solidFill>
              <a:cs typeface="+mn-cs"/>
            </a:endParaRPr>
          </a:p>
        </p:txBody>
      </p:sp>
      <p:sp>
        <p:nvSpPr>
          <p:cNvPr id="20" name="Rectangle 8"/>
          <p:cNvSpPr>
            <a:spLocks noChangeArrowheads="1"/>
          </p:cNvSpPr>
          <p:nvPr userDrawn="1"/>
        </p:nvSpPr>
        <p:spPr bwMode="gray">
          <a:xfrm>
            <a:off x="548265" y="6445250"/>
            <a:ext cx="8226425" cy="31750"/>
          </a:xfrm>
          <a:prstGeom prst="rect">
            <a:avLst/>
          </a:prstGeom>
          <a:solidFill>
            <a:srgbClr val="EE8411"/>
          </a:solidFill>
          <a:ln w="9525">
            <a:noFill/>
            <a:miter lim="800000"/>
            <a:headEnd/>
            <a:tailEnd/>
          </a:ln>
          <a:effectLst/>
        </p:spPr>
        <p:txBody>
          <a:bodyPr wrap="none" anchor="ctr"/>
          <a:lstStyle/>
          <a:p>
            <a:pPr algn="ctr">
              <a:defRPr/>
            </a:pPr>
            <a:endParaRPr kumimoji="1" lang="en-US" sz="2400" b="0" dirty="0">
              <a:solidFill>
                <a:schemeClr val="tx1"/>
              </a:solidFill>
              <a:cs typeface="+mn-cs"/>
            </a:endParaRPr>
          </a:p>
        </p:txBody>
      </p:sp>
      <p:sp>
        <p:nvSpPr>
          <p:cNvPr id="21" name="Rectangle 8"/>
          <p:cNvSpPr>
            <a:spLocks noChangeArrowheads="1"/>
          </p:cNvSpPr>
          <p:nvPr userDrawn="1"/>
        </p:nvSpPr>
        <p:spPr bwMode="gray">
          <a:xfrm>
            <a:off x="541337" y="6705600"/>
            <a:ext cx="8226425" cy="31750"/>
          </a:xfrm>
          <a:prstGeom prst="rect">
            <a:avLst/>
          </a:prstGeom>
          <a:solidFill>
            <a:srgbClr val="EE8411"/>
          </a:solidFill>
          <a:ln w="9525">
            <a:noFill/>
            <a:miter lim="800000"/>
            <a:headEnd/>
            <a:tailEnd/>
          </a:ln>
          <a:effectLst/>
        </p:spPr>
        <p:txBody>
          <a:bodyPr wrap="none" anchor="ctr"/>
          <a:lstStyle/>
          <a:p>
            <a:pPr algn="ctr">
              <a:defRPr/>
            </a:pPr>
            <a:endParaRPr kumimoji="1" lang="en-US" sz="2400" b="0" dirty="0">
              <a:solidFill>
                <a:schemeClr val="tx1"/>
              </a:solidFill>
              <a:cs typeface="+mn-cs"/>
            </a:endParaRPr>
          </a:p>
        </p:txBody>
      </p:sp>
      <p:sp>
        <p:nvSpPr>
          <p:cNvPr id="22" name="Rectangle 8"/>
          <p:cNvSpPr>
            <a:spLocks noChangeArrowheads="1"/>
          </p:cNvSpPr>
          <p:nvPr userDrawn="1"/>
        </p:nvSpPr>
        <p:spPr bwMode="gray">
          <a:xfrm>
            <a:off x="685800" y="6477000"/>
            <a:ext cx="428048" cy="228600"/>
          </a:xfrm>
          <a:prstGeom prst="rect">
            <a:avLst/>
          </a:prstGeom>
          <a:solidFill>
            <a:srgbClr val="EE8411"/>
          </a:solidFill>
          <a:ln w="9525">
            <a:noFill/>
            <a:miter lim="800000"/>
            <a:headEnd/>
            <a:tailEnd/>
          </a:ln>
          <a:effectLst/>
        </p:spPr>
        <p:txBody>
          <a:bodyPr wrap="none" anchor="ctr"/>
          <a:lstStyle/>
          <a:p>
            <a:pPr algn="ctr">
              <a:defRPr/>
            </a:pPr>
            <a:endParaRPr kumimoji="1" lang="en-US" sz="2400" b="0" dirty="0">
              <a:solidFill>
                <a:schemeClr val="tx1"/>
              </a:solidFill>
              <a:cs typeface="+mn-cs"/>
            </a:endParaRPr>
          </a:p>
        </p:txBody>
      </p:sp>
      <p:sp>
        <p:nvSpPr>
          <p:cNvPr id="24" name="Rectangle 8"/>
          <p:cNvSpPr>
            <a:spLocks noChangeArrowheads="1"/>
          </p:cNvSpPr>
          <p:nvPr userDrawn="1"/>
        </p:nvSpPr>
        <p:spPr bwMode="gray">
          <a:xfrm>
            <a:off x="8182552" y="6477000"/>
            <a:ext cx="428048" cy="228600"/>
          </a:xfrm>
          <a:prstGeom prst="rect">
            <a:avLst/>
          </a:prstGeom>
          <a:solidFill>
            <a:srgbClr val="EE8411"/>
          </a:solidFill>
          <a:ln w="9525">
            <a:noFill/>
            <a:miter lim="800000"/>
            <a:headEnd/>
            <a:tailEnd/>
          </a:ln>
          <a:effectLst/>
        </p:spPr>
        <p:txBody>
          <a:bodyPr wrap="none" anchor="ctr"/>
          <a:lstStyle/>
          <a:p>
            <a:pPr algn="ctr">
              <a:defRPr/>
            </a:pPr>
            <a:endParaRPr kumimoji="1" lang="en-US" sz="2400" b="0" dirty="0">
              <a:solidFill>
                <a:schemeClr val="tx1"/>
              </a:solidFill>
              <a:cs typeface="+mn-cs"/>
            </a:endParaRPr>
          </a:p>
        </p:txBody>
      </p:sp>
    </p:spTree>
  </p:cSld>
  <p:clrMap bg1="lt1" tx1="dk1" bg2="lt2" tx2="dk2" accent1="accent1" accent2="accent2" accent3="accent3" accent4="accent4" accent5="accent5" accent6="accent6" hlink="hlink" folHlink="folHlink"/>
  <p:sldLayoutIdLst>
    <p:sldLayoutId id="2147483664" r:id="rId1"/>
    <p:sldLayoutId id="2147483663" r:id="rId2"/>
    <p:sldLayoutId id="2147483662" r:id="rId3"/>
    <p:sldLayoutId id="2147483661" r:id="rId4"/>
    <p:sldLayoutId id="2147483660" r:id="rId5"/>
    <p:sldLayoutId id="2147483659" r:id="rId6"/>
    <p:sldLayoutId id="2147483658" r:id="rId7"/>
    <p:sldLayoutId id="2147483657" r:id="rId8"/>
    <p:sldLayoutId id="2147483656" r:id="rId9"/>
    <p:sldLayoutId id="2147483655" r:id="rId10"/>
    <p:sldLayoutId id="2147483654" r:id="rId11"/>
    <p:sldLayoutId id="2147483665" r:id="rId12"/>
  </p:sldLayoutIdLst>
  <p:timing>
    <p:tnLst>
      <p:par>
        <p:cTn xmlns:p14="http://schemas.microsoft.com/office/powerpoint/2010/main" id="1" dur="indefinite" restart="never" nodeType="tmRoot"/>
      </p:par>
    </p:tnLst>
  </p:timing>
  <p:txStyles>
    <p:titleStyle>
      <a:lvl1pPr algn="l" rtl="0" eaLnBrk="0" fontAlgn="base" hangingPunct="0">
        <a:lnSpc>
          <a:spcPts val="4000"/>
        </a:lnSpc>
        <a:spcBef>
          <a:spcPct val="0"/>
        </a:spcBef>
        <a:spcAft>
          <a:spcPct val="0"/>
        </a:spcAft>
        <a:defRPr sz="4000">
          <a:solidFill>
            <a:srgbClr val="F85E08"/>
          </a:solidFill>
          <a:effectLst>
            <a:outerShdw blurRad="38100" dist="38100" dir="2700000" algn="tl">
              <a:srgbClr val="C0C0C0"/>
            </a:outerShdw>
          </a:effectLst>
          <a:latin typeface="+mj-lt"/>
          <a:ea typeface="+mj-ea"/>
          <a:cs typeface="+mj-cs"/>
        </a:defRPr>
      </a:lvl1pPr>
      <a:lvl2pPr algn="l" rtl="0" eaLnBrk="0" fontAlgn="base" hangingPunct="0">
        <a:spcBef>
          <a:spcPct val="0"/>
        </a:spcBef>
        <a:spcAft>
          <a:spcPct val="0"/>
        </a:spcAft>
        <a:defRPr sz="3600">
          <a:solidFill>
            <a:srgbClr val="CC3300"/>
          </a:solidFill>
          <a:effectLst>
            <a:outerShdw blurRad="38100" dist="38100" dir="2700000" algn="tl">
              <a:srgbClr val="C0C0C0"/>
            </a:outerShdw>
          </a:effectLst>
          <a:latin typeface="Tahoma" pitchFamily="34" charset="0"/>
        </a:defRPr>
      </a:lvl2pPr>
      <a:lvl3pPr algn="l" rtl="0" eaLnBrk="0" fontAlgn="base" hangingPunct="0">
        <a:spcBef>
          <a:spcPct val="0"/>
        </a:spcBef>
        <a:spcAft>
          <a:spcPct val="0"/>
        </a:spcAft>
        <a:defRPr sz="3600">
          <a:solidFill>
            <a:srgbClr val="CC3300"/>
          </a:solidFill>
          <a:effectLst>
            <a:outerShdw blurRad="38100" dist="38100" dir="2700000" algn="tl">
              <a:srgbClr val="C0C0C0"/>
            </a:outerShdw>
          </a:effectLst>
          <a:latin typeface="Tahoma" pitchFamily="34" charset="0"/>
        </a:defRPr>
      </a:lvl3pPr>
      <a:lvl4pPr algn="l" rtl="0" eaLnBrk="0" fontAlgn="base" hangingPunct="0">
        <a:spcBef>
          <a:spcPct val="0"/>
        </a:spcBef>
        <a:spcAft>
          <a:spcPct val="0"/>
        </a:spcAft>
        <a:defRPr sz="3600">
          <a:solidFill>
            <a:srgbClr val="CC3300"/>
          </a:solidFill>
          <a:effectLst>
            <a:outerShdw blurRad="38100" dist="38100" dir="2700000" algn="tl">
              <a:srgbClr val="C0C0C0"/>
            </a:outerShdw>
          </a:effectLst>
          <a:latin typeface="Tahoma" pitchFamily="34" charset="0"/>
        </a:defRPr>
      </a:lvl4pPr>
      <a:lvl5pPr algn="l" rtl="0" eaLnBrk="0" fontAlgn="base" hangingPunct="0">
        <a:spcBef>
          <a:spcPct val="0"/>
        </a:spcBef>
        <a:spcAft>
          <a:spcPct val="0"/>
        </a:spcAft>
        <a:defRPr sz="3600">
          <a:solidFill>
            <a:srgbClr val="CC3300"/>
          </a:solidFill>
          <a:effectLst>
            <a:outerShdw blurRad="38100" dist="38100" dir="2700000" algn="tl">
              <a:srgbClr val="C0C0C0"/>
            </a:outerShdw>
          </a:effectLst>
          <a:latin typeface="Tahoma" pitchFamily="34" charset="0"/>
        </a:defRPr>
      </a:lvl5pPr>
      <a:lvl6pPr marL="4572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6pPr>
      <a:lvl7pPr marL="9144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7pPr>
      <a:lvl8pPr marL="13716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8pPr>
      <a:lvl9pPr marL="18288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9pPr>
    </p:titleStyle>
    <p:bodyStyle>
      <a:lvl1pPr marL="342900" indent="-342900" algn="l" rtl="0" eaLnBrk="0" fontAlgn="base" hangingPunct="0">
        <a:spcBef>
          <a:spcPct val="20000"/>
        </a:spcBef>
        <a:spcAft>
          <a:spcPct val="0"/>
        </a:spcAft>
        <a:buClr>
          <a:schemeClr val="folHlink"/>
        </a:buClr>
        <a:buSzPct val="60000"/>
        <a:buFont typeface="Wingdings" pitchFamily="2" charset="2"/>
        <a:buChar char="n"/>
        <a:defRPr sz="3200">
          <a:solidFill>
            <a:schemeClr val="folHlink"/>
          </a:solidFill>
          <a:latin typeface="+mn-lt"/>
          <a:ea typeface="+mn-ea"/>
          <a:cs typeface="+mn-cs"/>
        </a:defRPr>
      </a:lvl1pPr>
      <a:lvl2pPr marL="742950" indent="-285750" algn="l" rtl="0" eaLnBrk="0" fontAlgn="base" hangingPunct="0">
        <a:spcBef>
          <a:spcPct val="20000"/>
        </a:spcBef>
        <a:spcAft>
          <a:spcPct val="0"/>
        </a:spcAft>
        <a:buClr>
          <a:schemeClr val="hlink"/>
        </a:buClr>
        <a:buSzPct val="55000"/>
        <a:buFont typeface="Wingdings" pitchFamily="2" charset="2"/>
        <a:buChar char="n"/>
        <a:defRPr sz="2800">
          <a:solidFill>
            <a:schemeClr val="folHlink"/>
          </a:solidFill>
          <a:latin typeface="+mn-lt"/>
        </a:defRPr>
      </a:lvl2pPr>
      <a:lvl3pPr marL="1143000" indent="-228600" algn="l" rtl="0" eaLnBrk="0" fontAlgn="base" hangingPunct="0">
        <a:spcBef>
          <a:spcPct val="20000"/>
        </a:spcBef>
        <a:spcAft>
          <a:spcPct val="0"/>
        </a:spcAft>
        <a:buClr>
          <a:schemeClr val="folHlink"/>
        </a:buClr>
        <a:buSzPct val="50000"/>
        <a:buFont typeface="Wingdings" pitchFamily="2" charset="2"/>
        <a:buChar char="n"/>
        <a:defRPr sz="2400">
          <a:solidFill>
            <a:schemeClr val="folHlink"/>
          </a:solidFill>
          <a:latin typeface="+mn-lt"/>
        </a:defRPr>
      </a:lvl3pPr>
      <a:lvl4pPr marL="1600200" indent="-228600" algn="l" rtl="0" eaLnBrk="0" fontAlgn="base" hangingPunct="0">
        <a:spcBef>
          <a:spcPct val="20000"/>
        </a:spcBef>
        <a:spcAft>
          <a:spcPct val="0"/>
        </a:spcAft>
        <a:buClr>
          <a:schemeClr val="accent2"/>
        </a:buClr>
        <a:buSzPct val="55000"/>
        <a:buFont typeface="Wingdings" pitchFamily="2" charset="2"/>
        <a:buChar char="n"/>
        <a:defRPr sz="2000">
          <a:solidFill>
            <a:schemeClr val="folHlink"/>
          </a:solidFill>
          <a:latin typeface="+mn-lt"/>
        </a:defRPr>
      </a:lvl4pPr>
      <a:lvl5pPr marL="2057400" indent="-228600" algn="l" rtl="0" eaLnBrk="0" fontAlgn="base" hangingPunct="0">
        <a:spcBef>
          <a:spcPct val="20000"/>
        </a:spcBef>
        <a:spcAft>
          <a:spcPct val="0"/>
        </a:spcAft>
        <a:buClr>
          <a:schemeClr val="accent1"/>
        </a:buClr>
        <a:buSzPct val="50000"/>
        <a:buFont typeface="Wingdings" pitchFamily="2" charset="2"/>
        <a:buChar char="n"/>
        <a:defRPr sz="2000">
          <a:solidFill>
            <a:schemeClr val="folHlink"/>
          </a:solidFill>
          <a:latin typeface="+mn-lt"/>
        </a:defRPr>
      </a:lvl5pPr>
      <a:lvl6pPr marL="2514600" indent="-228600" algn="l" rtl="0" fontAlgn="base">
        <a:spcBef>
          <a:spcPct val="20000"/>
        </a:spcBef>
        <a:spcAft>
          <a:spcPct val="0"/>
        </a:spcAft>
        <a:buClr>
          <a:schemeClr val="accent1"/>
        </a:buClr>
        <a:buSzPct val="50000"/>
        <a:buFont typeface="Wingdings" pitchFamily="2" charset="2"/>
        <a:buChar char="n"/>
        <a:defRPr sz="2000">
          <a:solidFill>
            <a:schemeClr val="folHlink"/>
          </a:solidFill>
          <a:latin typeface="+mn-lt"/>
        </a:defRPr>
      </a:lvl6pPr>
      <a:lvl7pPr marL="2971800" indent="-228600" algn="l" rtl="0" fontAlgn="base">
        <a:spcBef>
          <a:spcPct val="20000"/>
        </a:spcBef>
        <a:spcAft>
          <a:spcPct val="0"/>
        </a:spcAft>
        <a:buClr>
          <a:schemeClr val="accent1"/>
        </a:buClr>
        <a:buSzPct val="50000"/>
        <a:buFont typeface="Wingdings" pitchFamily="2" charset="2"/>
        <a:buChar char="n"/>
        <a:defRPr sz="2000">
          <a:solidFill>
            <a:schemeClr val="folHlink"/>
          </a:solidFill>
          <a:latin typeface="+mn-lt"/>
        </a:defRPr>
      </a:lvl7pPr>
      <a:lvl8pPr marL="3429000" indent="-228600" algn="l" rtl="0" fontAlgn="base">
        <a:spcBef>
          <a:spcPct val="20000"/>
        </a:spcBef>
        <a:spcAft>
          <a:spcPct val="0"/>
        </a:spcAft>
        <a:buClr>
          <a:schemeClr val="accent1"/>
        </a:buClr>
        <a:buSzPct val="50000"/>
        <a:buFont typeface="Wingdings" pitchFamily="2" charset="2"/>
        <a:buChar char="n"/>
        <a:defRPr sz="2000">
          <a:solidFill>
            <a:schemeClr val="folHlink"/>
          </a:solidFill>
          <a:latin typeface="+mn-lt"/>
        </a:defRPr>
      </a:lvl8pPr>
      <a:lvl9pPr marL="3886200" indent="-228600" algn="l" rtl="0" fontAlgn="base">
        <a:spcBef>
          <a:spcPct val="20000"/>
        </a:spcBef>
        <a:spcAft>
          <a:spcPct val="0"/>
        </a:spcAft>
        <a:buClr>
          <a:schemeClr val="accent1"/>
        </a:buClr>
        <a:buSzPct val="50000"/>
        <a:buFont typeface="Wingdings" pitchFamily="2" charset="2"/>
        <a:buChar char="n"/>
        <a:defRPr sz="2000">
          <a:solidFill>
            <a:schemeClr val="folHlink"/>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youtube.com/watch?v=4WJR_Z3exw4" TargetMode="External"/><Relationship Id="rId3" Type="http://schemas.openxmlformats.org/officeDocument/2006/relationships/hyperlink" Target="http://www.slideshare.net/teradata/bsi-teradata-the-case-of-the-dropped-mobile-calls"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e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pn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pn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9.xml"/><Relationship Id="rId3" Type="http://schemas.openxmlformats.org/officeDocument/2006/relationships/image" Target="../media/image7.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6" name="Rectangle 8"/>
          <p:cNvSpPr>
            <a:spLocks noGrp="1" noChangeArrowheads="1"/>
          </p:cNvSpPr>
          <p:nvPr>
            <p:ph type="subTitle" idx="1"/>
          </p:nvPr>
        </p:nvSpPr>
        <p:spPr>
          <a:xfrm>
            <a:off x="685800" y="3657600"/>
            <a:ext cx="7086600" cy="2743200"/>
          </a:xfrm>
          <a:noFill/>
          <a:ln/>
        </p:spPr>
        <p:txBody>
          <a:bodyPr>
            <a:normAutofit/>
          </a:bodyPr>
          <a:lstStyle/>
          <a:p>
            <a:endParaRPr lang="en-US" sz="3200" b="1" dirty="0" smtClean="0">
              <a:solidFill>
                <a:srgbClr val="F85E08"/>
              </a:solidFill>
            </a:endParaRPr>
          </a:p>
          <a:p>
            <a:pPr eaLnBrk="1" hangingPunct="1">
              <a:defRPr/>
            </a:pPr>
            <a:r>
              <a:rPr lang="en-US" sz="4000" b="1" dirty="0">
                <a:solidFill>
                  <a:srgbClr val="F85E08"/>
                </a:solidFill>
              </a:rPr>
              <a:t>Lecture 10:</a:t>
            </a:r>
          </a:p>
          <a:p>
            <a:pPr eaLnBrk="1" hangingPunct="1">
              <a:defRPr/>
            </a:pPr>
            <a:r>
              <a:rPr lang="en-US" sz="4000" dirty="0"/>
              <a:t>Business Analytics: Emerging Trends and Future Impacts</a:t>
            </a:r>
          </a:p>
          <a:p>
            <a:pPr eaLnBrk="1" hangingPunct="1">
              <a:defRPr/>
            </a:pPr>
            <a:endParaRPr lang="en-US" sz="4000" dirty="0"/>
          </a:p>
          <a:p>
            <a:endParaRPr lang="en-US" sz="4000" b="1" dirty="0" smtClean="0">
              <a:solidFill>
                <a:srgbClr val="F85E08"/>
              </a:solidFill>
              <a:effectLst>
                <a:outerShdw blurRad="38100" dist="38100" dir="2700000" algn="tl">
                  <a:srgbClr val="000000">
                    <a:alpha val="43137"/>
                  </a:srgbClr>
                </a:outerShdw>
              </a:effectLst>
            </a:endParaRPr>
          </a:p>
        </p:txBody>
      </p:sp>
      <p:sp>
        <p:nvSpPr>
          <p:cNvPr id="5" name="Rectangle 4"/>
          <p:cNvSpPr>
            <a:spLocks noGrp="1" noChangeArrowheads="1"/>
          </p:cNvSpPr>
          <p:nvPr/>
        </p:nvSpPr>
        <p:spPr bwMode="auto">
          <a:xfrm>
            <a:off x="381000" y="1600200"/>
            <a:ext cx="8458200" cy="22860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rtl="0" fontAlgn="base">
              <a:spcBef>
                <a:spcPct val="0"/>
              </a:spcBef>
              <a:spcAft>
                <a:spcPct val="0"/>
              </a:spcAft>
              <a:defRPr sz="3600">
                <a:solidFill>
                  <a:srgbClr val="CC3300"/>
                </a:solidFill>
                <a:effectLst>
                  <a:outerShdw blurRad="38100" dist="38100" dir="2700000" algn="tl">
                    <a:srgbClr val="C0C0C0"/>
                  </a:outerShdw>
                </a:effectLst>
                <a:latin typeface="+mj-lt"/>
                <a:ea typeface="+mj-ea"/>
                <a:cs typeface="+mj-cs"/>
              </a:defRPr>
            </a:lvl1pPr>
            <a:lvl2pPr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2pPr>
            <a:lvl3pPr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3pPr>
            <a:lvl4pPr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4pPr>
            <a:lvl5pPr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5pPr>
            <a:lvl6pPr marL="4572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6pPr>
            <a:lvl7pPr marL="9144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7pPr>
            <a:lvl8pPr marL="13716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8pPr>
            <a:lvl9pPr marL="18288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9pPr>
          </a:lstStyle>
          <a:p>
            <a:pPr>
              <a:spcBef>
                <a:spcPts val="1200"/>
              </a:spcBef>
            </a:pPr>
            <a:r>
              <a:rPr lang="en-US" sz="5400" b="1" dirty="0" smtClean="0">
                <a:solidFill>
                  <a:srgbClr val="F85E08"/>
                </a:solidFill>
              </a:rPr>
              <a:t/>
            </a:r>
            <a:br>
              <a:rPr lang="en-US" sz="5400" b="1" dirty="0" smtClean="0">
                <a:solidFill>
                  <a:srgbClr val="F85E08"/>
                </a:solidFill>
              </a:rPr>
            </a:br>
            <a:r>
              <a:rPr lang="en-US" sz="5400" b="1" dirty="0">
                <a:solidFill>
                  <a:srgbClr val="F85E08"/>
                </a:solidFill>
              </a:rPr>
              <a:t/>
            </a:r>
            <a:br>
              <a:rPr lang="en-US" sz="5400" b="1" dirty="0">
                <a:solidFill>
                  <a:srgbClr val="F85E08"/>
                </a:solidFill>
              </a:rPr>
            </a:br>
            <a:r>
              <a:rPr lang="en-US" sz="5400" b="1" dirty="0" smtClean="0">
                <a:solidFill>
                  <a:srgbClr val="F85E08"/>
                </a:solidFill>
              </a:rPr>
              <a:t/>
            </a:r>
            <a:br>
              <a:rPr lang="en-US" sz="5400" b="1" dirty="0" smtClean="0">
                <a:solidFill>
                  <a:srgbClr val="F85E08"/>
                </a:solidFill>
              </a:rPr>
            </a:br>
            <a:r>
              <a:rPr lang="en-US" sz="5400" b="1" dirty="0" smtClean="0">
                <a:solidFill>
                  <a:srgbClr val="F85E08"/>
                </a:solidFill>
              </a:rPr>
              <a:t>Data Handling &amp; Business Intelligence: </a:t>
            </a:r>
            <a:br>
              <a:rPr lang="en-US" sz="5400" b="1" dirty="0" smtClean="0">
                <a:solidFill>
                  <a:srgbClr val="F85E08"/>
                </a:solidFill>
              </a:rPr>
            </a:br>
            <a:endParaRPr lang="en-US" sz="4400" dirty="0">
              <a:solidFill>
                <a:srgbClr val="F85E08"/>
              </a:solidFill>
            </a:endParaRPr>
          </a:p>
        </p:txBody>
      </p:sp>
    </p:spTree>
    <p:extLst>
      <p:ext uri="{BB962C8B-B14F-4D97-AF65-F5344CB8AC3E}">
        <p14:creationId xmlns:p14="http://schemas.microsoft.com/office/powerpoint/2010/main" val="972780363"/>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Learning Objectives</a:t>
            </a:r>
          </a:p>
        </p:txBody>
      </p:sp>
      <p:sp>
        <p:nvSpPr>
          <p:cNvPr id="3" name="Content Placeholder 2"/>
          <p:cNvSpPr>
            <a:spLocks noGrp="1"/>
          </p:cNvSpPr>
          <p:nvPr>
            <p:ph idx="1"/>
          </p:nvPr>
        </p:nvSpPr>
        <p:spPr>
          <a:xfrm>
            <a:off x="762000" y="1524000"/>
            <a:ext cx="8229600" cy="4876800"/>
          </a:xfrm>
        </p:spPr>
        <p:txBody>
          <a:bodyPr>
            <a:noAutofit/>
          </a:bodyPr>
          <a:lstStyle/>
          <a:p>
            <a:r>
              <a:rPr lang="en-US" sz="3000" dirty="0" smtClean="0"/>
              <a:t>Explore </a:t>
            </a:r>
            <a:r>
              <a:rPr lang="en-US" sz="3000" dirty="0"/>
              <a:t>some of the </a:t>
            </a:r>
            <a:r>
              <a:rPr lang="en-US" sz="3000" dirty="0" smtClean="0"/>
              <a:t>emerging technologies </a:t>
            </a:r>
            <a:r>
              <a:rPr lang="en-US" sz="3000" dirty="0"/>
              <a:t>that may impact </a:t>
            </a:r>
            <a:r>
              <a:rPr lang="en-US" sz="3000" dirty="0" smtClean="0"/>
              <a:t>analytics, BI</a:t>
            </a:r>
            <a:r>
              <a:rPr lang="en-US" sz="3000" dirty="0"/>
              <a:t>, and decision support</a:t>
            </a:r>
          </a:p>
          <a:p>
            <a:r>
              <a:rPr lang="en-US" sz="3000" dirty="0" smtClean="0"/>
              <a:t>Describe </a:t>
            </a:r>
            <a:r>
              <a:rPr lang="en-US" sz="3000" dirty="0"/>
              <a:t>how geospatial </a:t>
            </a:r>
            <a:r>
              <a:rPr lang="en-US" sz="3000" dirty="0" smtClean="0"/>
              <a:t>and location-based </a:t>
            </a:r>
            <a:r>
              <a:rPr lang="en-US" sz="3000" dirty="0"/>
              <a:t>analytics are </a:t>
            </a:r>
            <a:r>
              <a:rPr lang="en-US" sz="3000" dirty="0" smtClean="0"/>
              <a:t>assisting organizations</a:t>
            </a:r>
            <a:endParaRPr lang="en-US" sz="3000" dirty="0"/>
          </a:p>
          <a:p>
            <a:r>
              <a:rPr lang="en-US" sz="3000" dirty="0" smtClean="0"/>
              <a:t>Describe </a:t>
            </a:r>
            <a:r>
              <a:rPr lang="en-US" sz="3000" dirty="0"/>
              <a:t>how analytics are </a:t>
            </a:r>
            <a:r>
              <a:rPr lang="en-US" sz="3000" dirty="0" smtClean="0"/>
              <a:t>powering consumer </a:t>
            </a:r>
            <a:r>
              <a:rPr lang="en-US" sz="3000" dirty="0"/>
              <a:t>applications and creating </a:t>
            </a:r>
            <a:r>
              <a:rPr lang="en-US" sz="3000" dirty="0" smtClean="0"/>
              <a:t>a new </a:t>
            </a:r>
            <a:r>
              <a:rPr lang="en-US" sz="3000" dirty="0"/>
              <a:t>opportunity for </a:t>
            </a:r>
            <a:r>
              <a:rPr lang="en-US" sz="3000" dirty="0" smtClean="0"/>
              <a:t>entrepreneurship for </a:t>
            </a:r>
            <a:r>
              <a:rPr lang="en-US" sz="3000" dirty="0"/>
              <a:t>analytics</a:t>
            </a:r>
          </a:p>
          <a:p>
            <a:r>
              <a:rPr lang="en-US" sz="3000" dirty="0" smtClean="0"/>
              <a:t>Describe </a:t>
            </a:r>
            <a:r>
              <a:rPr lang="en-US" sz="3000" dirty="0"/>
              <a:t>the potential of </a:t>
            </a:r>
            <a:r>
              <a:rPr lang="en-US" sz="3000" dirty="0" smtClean="0"/>
              <a:t>cloud computing </a:t>
            </a:r>
            <a:r>
              <a:rPr lang="en-US" sz="3000" dirty="0"/>
              <a:t>in business intelligence</a:t>
            </a:r>
          </a:p>
        </p:txBody>
      </p:sp>
      <p:sp>
        <p:nvSpPr>
          <p:cNvPr id="5" name="TextBox 4"/>
          <p:cNvSpPr txBox="1"/>
          <p:nvPr/>
        </p:nvSpPr>
        <p:spPr>
          <a:xfrm>
            <a:off x="6676603" y="6019800"/>
            <a:ext cx="2056397" cy="461665"/>
          </a:xfrm>
          <a:prstGeom prst="rect">
            <a:avLst/>
          </a:prstGeom>
          <a:noFill/>
        </p:spPr>
        <p:txBody>
          <a:bodyPr wrap="none" rtlCol="0">
            <a:spAutoFit/>
          </a:bodyPr>
          <a:lstStyle/>
          <a:p>
            <a:r>
              <a:rPr lang="en-US" sz="2400" b="0" i="1" dirty="0" smtClean="0">
                <a:solidFill>
                  <a:srgbClr val="F85E08"/>
                </a:solidFill>
              </a:rPr>
              <a:t>(Continued…)</a:t>
            </a:r>
            <a:endParaRPr lang="en-US" sz="2400" b="0" i="1" dirty="0">
              <a:solidFill>
                <a:srgbClr val="F85E08"/>
              </a:solidFill>
            </a:endParaRPr>
          </a:p>
        </p:txBody>
      </p:sp>
    </p:spTree>
    <p:extLst>
      <p:ext uri="{BB962C8B-B14F-4D97-AF65-F5344CB8AC3E}">
        <p14:creationId xmlns:p14="http://schemas.microsoft.com/office/powerpoint/2010/main" val="887388214"/>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Learning Objectives</a:t>
            </a:r>
          </a:p>
        </p:txBody>
      </p:sp>
      <p:sp>
        <p:nvSpPr>
          <p:cNvPr id="3" name="Content Placeholder 2"/>
          <p:cNvSpPr>
            <a:spLocks noGrp="1"/>
          </p:cNvSpPr>
          <p:nvPr>
            <p:ph idx="1"/>
          </p:nvPr>
        </p:nvSpPr>
        <p:spPr/>
        <p:txBody>
          <a:bodyPr>
            <a:normAutofit fontScale="92500" lnSpcReduction="10000"/>
          </a:bodyPr>
          <a:lstStyle/>
          <a:p>
            <a:r>
              <a:rPr lang="en-US" sz="3200" dirty="0" smtClean="0"/>
              <a:t>Understand </a:t>
            </a:r>
            <a:r>
              <a:rPr lang="en-US" sz="3200" dirty="0"/>
              <a:t>Web 2.0 and </a:t>
            </a:r>
            <a:r>
              <a:rPr lang="en-US" sz="3200" dirty="0" smtClean="0"/>
              <a:t>its characteristics </a:t>
            </a:r>
            <a:r>
              <a:rPr lang="en-US" sz="3200" dirty="0"/>
              <a:t>as related to analytics</a:t>
            </a:r>
          </a:p>
          <a:p>
            <a:r>
              <a:rPr lang="en-US" sz="3200" dirty="0" smtClean="0"/>
              <a:t>Describe </a:t>
            </a:r>
            <a:r>
              <a:rPr lang="en-US" sz="3200" dirty="0"/>
              <a:t>the organizational impacts </a:t>
            </a:r>
            <a:r>
              <a:rPr lang="en-US" sz="3200" dirty="0" smtClean="0"/>
              <a:t>of analytics </a:t>
            </a:r>
            <a:r>
              <a:rPr lang="en-US" sz="3200" dirty="0"/>
              <a:t>applications</a:t>
            </a:r>
          </a:p>
          <a:p>
            <a:r>
              <a:rPr lang="en-US" sz="3200" dirty="0" smtClean="0"/>
              <a:t>List </a:t>
            </a:r>
            <a:r>
              <a:rPr lang="en-US" sz="3200" dirty="0"/>
              <a:t>and describe the major ethical </a:t>
            </a:r>
            <a:r>
              <a:rPr lang="en-US" sz="3200" dirty="0" smtClean="0"/>
              <a:t>and legal </a:t>
            </a:r>
            <a:r>
              <a:rPr lang="en-US" sz="3200" dirty="0"/>
              <a:t>issues of analytics implementation</a:t>
            </a:r>
          </a:p>
          <a:p>
            <a:r>
              <a:rPr lang="en-US" sz="3200" dirty="0" smtClean="0"/>
              <a:t>Understand </a:t>
            </a:r>
            <a:r>
              <a:rPr lang="en-US" sz="3200" dirty="0"/>
              <a:t>the analytics </a:t>
            </a:r>
            <a:r>
              <a:rPr lang="en-US" sz="3200" dirty="0" smtClean="0"/>
              <a:t>ecosystem to </a:t>
            </a:r>
            <a:r>
              <a:rPr lang="en-US" sz="3200" dirty="0"/>
              <a:t>get a sense of the various types </a:t>
            </a:r>
            <a:r>
              <a:rPr lang="en-US" sz="3200" dirty="0" smtClean="0"/>
              <a:t>of players </a:t>
            </a:r>
            <a:r>
              <a:rPr lang="en-US" sz="3200" dirty="0"/>
              <a:t>in the analytics industry </a:t>
            </a:r>
            <a:r>
              <a:rPr lang="en-US" sz="3200" dirty="0" smtClean="0"/>
              <a:t>and how </a:t>
            </a:r>
            <a:r>
              <a:rPr lang="en-US" sz="3200" dirty="0"/>
              <a:t>one can work in a variety of roles</a:t>
            </a:r>
          </a:p>
        </p:txBody>
      </p:sp>
    </p:spTree>
    <p:extLst>
      <p:ext uri="{BB962C8B-B14F-4D97-AF65-F5344CB8AC3E}">
        <p14:creationId xmlns:p14="http://schemas.microsoft.com/office/powerpoint/2010/main" val="27990470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Opening Vignette…</a:t>
            </a:r>
            <a:endParaRPr lang="en-US" dirty="0"/>
          </a:p>
        </p:txBody>
      </p:sp>
      <p:sp>
        <p:nvSpPr>
          <p:cNvPr id="3" name="Content Placeholder 2"/>
          <p:cNvSpPr>
            <a:spLocks noGrp="1"/>
          </p:cNvSpPr>
          <p:nvPr>
            <p:ph idx="1"/>
          </p:nvPr>
        </p:nvSpPr>
        <p:spPr>
          <a:xfrm>
            <a:off x="762000" y="1600200"/>
            <a:ext cx="8229600" cy="4876800"/>
          </a:xfrm>
        </p:spPr>
        <p:txBody>
          <a:bodyPr>
            <a:normAutofit/>
          </a:bodyPr>
          <a:lstStyle/>
          <a:p>
            <a:pPr marL="0" indent="0">
              <a:buNone/>
            </a:pPr>
            <a:r>
              <a:rPr lang="en-US" sz="3600" dirty="0">
                <a:solidFill>
                  <a:srgbClr val="F85E08"/>
                </a:solidFill>
                <a:effectLst>
                  <a:outerShdw blurRad="38100" dist="38100" dir="2700000" algn="tl">
                    <a:srgbClr val="000000">
                      <a:alpha val="43137"/>
                    </a:srgbClr>
                  </a:outerShdw>
                </a:effectLst>
              </a:rPr>
              <a:t>Oklahoma Gas and </a:t>
            </a:r>
            <a:r>
              <a:rPr lang="en-US" sz="3600" dirty="0" smtClean="0">
                <a:solidFill>
                  <a:srgbClr val="F85E08"/>
                </a:solidFill>
                <a:effectLst>
                  <a:outerShdw blurRad="38100" dist="38100" dir="2700000" algn="tl">
                    <a:srgbClr val="000000">
                      <a:alpha val="43137"/>
                    </a:srgbClr>
                  </a:outerShdw>
                </a:effectLst>
              </a:rPr>
              <a:t>Electric Employs </a:t>
            </a:r>
            <a:r>
              <a:rPr lang="en-US" sz="3600" dirty="0">
                <a:solidFill>
                  <a:srgbClr val="F85E08"/>
                </a:solidFill>
                <a:effectLst>
                  <a:outerShdw blurRad="38100" dist="38100" dir="2700000" algn="tl">
                    <a:srgbClr val="000000">
                      <a:alpha val="43137"/>
                    </a:srgbClr>
                  </a:outerShdw>
                </a:effectLst>
              </a:rPr>
              <a:t>Analytics to Promote Smart Energy </a:t>
            </a:r>
            <a:r>
              <a:rPr lang="en-US" sz="3600" dirty="0" smtClean="0">
                <a:solidFill>
                  <a:srgbClr val="F85E08"/>
                </a:solidFill>
                <a:effectLst>
                  <a:outerShdw blurRad="38100" dist="38100" dir="2700000" algn="tl">
                    <a:srgbClr val="000000">
                      <a:alpha val="43137"/>
                    </a:srgbClr>
                  </a:outerShdw>
                </a:effectLst>
              </a:rPr>
              <a:t>Use</a:t>
            </a:r>
          </a:p>
          <a:p>
            <a:pPr marL="0" indent="0">
              <a:buNone/>
            </a:pPr>
            <a:endParaRPr lang="en-US" sz="2000" dirty="0" smtClean="0">
              <a:solidFill>
                <a:srgbClr val="0000FF"/>
              </a:solidFill>
              <a:effectLst>
                <a:outerShdw blurRad="38100" dist="38100" dir="2700000" algn="tl">
                  <a:srgbClr val="000000">
                    <a:alpha val="43137"/>
                  </a:srgbClr>
                </a:outerShdw>
              </a:effectLst>
            </a:endParaRPr>
          </a:p>
          <a:p>
            <a:r>
              <a:rPr lang="en-US" dirty="0" smtClean="0"/>
              <a:t>Company background</a:t>
            </a:r>
          </a:p>
          <a:p>
            <a:r>
              <a:rPr lang="en-US" dirty="0" smtClean="0"/>
              <a:t>Problem description</a:t>
            </a:r>
          </a:p>
          <a:p>
            <a:r>
              <a:rPr lang="en-US" dirty="0" smtClean="0"/>
              <a:t>Proposed solution</a:t>
            </a:r>
          </a:p>
          <a:p>
            <a:r>
              <a:rPr lang="en-US" dirty="0" smtClean="0"/>
              <a:t>Results</a:t>
            </a:r>
          </a:p>
          <a:p>
            <a:r>
              <a:rPr lang="en-US" dirty="0" smtClean="0"/>
              <a:t>Answer &amp; discuss the case questions...</a:t>
            </a:r>
            <a:endParaRPr lang="en-US" dirty="0"/>
          </a:p>
        </p:txBody>
      </p:sp>
    </p:spTree>
    <p:extLst>
      <p:ext uri="{BB962C8B-B14F-4D97-AF65-F5344CB8AC3E}">
        <p14:creationId xmlns:p14="http://schemas.microsoft.com/office/powerpoint/2010/main" val="3381078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Questions for </a:t>
            </a:r>
            <a:r>
              <a:rPr lang="en-US" dirty="0" smtClean="0"/>
              <a:t/>
            </a:r>
            <a:br>
              <a:rPr lang="en-US" dirty="0" smtClean="0"/>
            </a:br>
            <a:r>
              <a:rPr lang="en-US" dirty="0" smtClean="0"/>
              <a:t>the </a:t>
            </a:r>
            <a:r>
              <a:rPr lang="en-US" dirty="0"/>
              <a:t>Opening Vignette</a:t>
            </a:r>
          </a:p>
        </p:txBody>
      </p:sp>
      <p:sp>
        <p:nvSpPr>
          <p:cNvPr id="3" name="Content Placeholder 2"/>
          <p:cNvSpPr>
            <a:spLocks noGrp="1"/>
          </p:cNvSpPr>
          <p:nvPr>
            <p:ph idx="1"/>
          </p:nvPr>
        </p:nvSpPr>
        <p:spPr>
          <a:xfrm>
            <a:off x="762000" y="1600200"/>
            <a:ext cx="8229600" cy="4648200"/>
          </a:xfrm>
        </p:spPr>
        <p:txBody>
          <a:bodyPr>
            <a:noAutofit/>
          </a:bodyPr>
          <a:lstStyle/>
          <a:p>
            <a:pPr marL="463550" indent="-463550">
              <a:buClr>
                <a:srgbClr val="F85E08"/>
              </a:buClr>
              <a:buFont typeface="+mj-lt"/>
              <a:buAutoNum type="arabicPeriod"/>
            </a:pPr>
            <a:r>
              <a:rPr lang="en-US" sz="3200" dirty="0" smtClean="0"/>
              <a:t>Why </a:t>
            </a:r>
            <a:r>
              <a:rPr lang="en-US" sz="3200" dirty="0"/>
              <a:t>perform consumer analytics?</a:t>
            </a:r>
          </a:p>
          <a:p>
            <a:pPr marL="463550" indent="-463550">
              <a:buClr>
                <a:srgbClr val="F85E08"/>
              </a:buClr>
              <a:buFont typeface="+mj-lt"/>
              <a:buAutoNum type="arabicPeriod"/>
            </a:pPr>
            <a:r>
              <a:rPr lang="en-US" sz="3200" dirty="0" smtClean="0"/>
              <a:t>What </a:t>
            </a:r>
            <a:r>
              <a:rPr lang="en-US" sz="3200" dirty="0"/>
              <a:t>is meant by dynamic segmentation?</a:t>
            </a:r>
          </a:p>
          <a:p>
            <a:pPr marL="463550" indent="-463550">
              <a:buClr>
                <a:srgbClr val="F85E08"/>
              </a:buClr>
              <a:buFont typeface="+mj-lt"/>
              <a:buAutoNum type="arabicPeriod"/>
            </a:pPr>
            <a:r>
              <a:rPr lang="en-US" sz="3200" dirty="0" smtClean="0"/>
              <a:t>How </a:t>
            </a:r>
            <a:r>
              <a:rPr lang="en-US" sz="3200" dirty="0"/>
              <a:t>does geospatial mapping help OG&amp;E?</a:t>
            </a:r>
          </a:p>
          <a:p>
            <a:pPr marL="463550" indent="-463550">
              <a:buClr>
                <a:srgbClr val="F85E08"/>
              </a:buClr>
              <a:buFont typeface="+mj-lt"/>
              <a:buAutoNum type="arabicPeriod"/>
            </a:pPr>
            <a:r>
              <a:rPr lang="en-US" sz="3200" dirty="0" smtClean="0"/>
              <a:t>What </a:t>
            </a:r>
            <a:r>
              <a:rPr lang="en-US" sz="3200" dirty="0"/>
              <a:t>types of incentives might the consumers respond to in changing their energy use?</a:t>
            </a:r>
          </a:p>
        </p:txBody>
      </p:sp>
    </p:spTree>
    <p:extLst>
      <p:ext uri="{BB962C8B-B14F-4D97-AF65-F5344CB8AC3E}">
        <p14:creationId xmlns:p14="http://schemas.microsoft.com/office/powerpoint/2010/main" val="20909379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4" name="Rectangle 6"/>
          <p:cNvSpPr>
            <a:spLocks noGrp="1" noChangeArrowheads="1"/>
          </p:cNvSpPr>
          <p:nvPr>
            <p:ph type="body" idx="1"/>
          </p:nvPr>
        </p:nvSpPr>
        <p:spPr/>
        <p:txBody>
          <a:bodyPr/>
          <a:lstStyle/>
          <a:p>
            <a:pPr>
              <a:lnSpc>
                <a:spcPct val="90000"/>
              </a:lnSpc>
            </a:pPr>
            <a:r>
              <a:rPr lang="en-US" sz="3600" dirty="0"/>
              <a:t>Geospatial Analytics</a:t>
            </a:r>
            <a:endParaRPr lang="en-US" sz="3600" dirty="0" smtClean="0"/>
          </a:p>
          <a:p>
            <a:pPr>
              <a:lnSpc>
                <a:spcPct val="90000"/>
              </a:lnSpc>
            </a:pPr>
            <a:r>
              <a:rPr lang="en-US" sz="3600" dirty="0" smtClean="0"/>
              <a:t>Geocoding</a:t>
            </a:r>
          </a:p>
          <a:p>
            <a:pPr lvl="1">
              <a:lnSpc>
                <a:spcPct val="90000"/>
              </a:lnSpc>
            </a:pPr>
            <a:r>
              <a:rPr lang="en-US" sz="3200" dirty="0" smtClean="0"/>
              <a:t>Visual maps</a:t>
            </a:r>
          </a:p>
          <a:p>
            <a:pPr lvl="1">
              <a:lnSpc>
                <a:spcPct val="90000"/>
              </a:lnSpc>
            </a:pPr>
            <a:r>
              <a:rPr lang="en-US" sz="3200" dirty="0" smtClean="0"/>
              <a:t>Postal codes</a:t>
            </a:r>
          </a:p>
          <a:p>
            <a:pPr lvl="1">
              <a:lnSpc>
                <a:spcPct val="90000"/>
              </a:lnSpc>
            </a:pPr>
            <a:r>
              <a:rPr lang="en-US" sz="3200" dirty="0" smtClean="0"/>
              <a:t>Latitude &amp; Longitude</a:t>
            </a:r>
          </a:p>
          <a:p>
            <a:r>
              <a:rPr lang="en-US" sz="3600" dirty="0" smtClean="0"/>
              <a:t>Enables aggregate </a:t>
            </a:r>
            <a:r>
              <a:rPr lang="en-US" sz="3600" dirty="0"/>
              <a:t>view of a large </a:t>
            </a:r>
            <a:r>
              <a:rPr lang="en-US" sz="3600" dirty="0" smtClean="0"/>
              <a:t>geographic area</a:t>
            </a:r>
          </a:p>
          <a:p>
            <a:r>
              <a:rPr lang="en-US" sz="3600" dirty="0" smtClean="0"/>
              <a:t>Integrate “where” into customer view</a:t>
            </a:r>
          </a:p>
        </p:txBody>
      </p:sp>
      <p:sp>
        <p:nvSpPr>
          <p:cNvPr id="2" name="Title 1"/>
          <p:cNvSpPr>
            <a:spLocks noGrp="1"/>
          </p:cNvSpPr>
          <p:nvPr>
            <p:ph type="title"/>
          </p:nvPr>
        </p:nvSpPr>
        <p:spPr/>
        <p:txBody>
          <a:bodyPr/>
          <a:lstStyle/>
          <a:p>
            <a:r>
              <a:rPr lang="en-US" dirty="0"/>
              <a:t>Location-Based Analytics</a:t>
            </a:r>
          </a:p>
        </p:txBody>
      </p:sp>
    </p:spTree>
    <p:extLst>
      <p:ext uri="{BB962C8B-B14F-4D97-AF65-F5344CB8AC3E}">
        <p14:creationId xmlns:p14="http://schemas.microsoft.com/office/powerpoint/2010/main" val="2767284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Location-Based Analytics</a:t>
            </a:r>
            <a:endParaRPr lang="en-US"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200" y="1905000"/>
            <a:ext cx="8916464" cy="38242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448127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4" name="Rectangle 6"/>
          <p:cNvSpPr>
            <a:spLocks noGrp="1" noChangeArrowheads="1"/>
          </p:cNvSpPr>
          <p:nvPr>
            <p:ph type="body" idx="1"/>
          </p:nvPr>
        </p:nvSpPr>
        <p:spPr>
          <a:xfrm>
            <a:off x="762000" y="1600200"/>
            <a:ext cx="8193088" cy="4800600"/>
          </a:xfrm>
        </p:spPr>
        <p:txBody>
          <a:bodyPr>
            <a:normAutofit lnSpcReduction="10000"/>
          </a:bodyPr>
          <a:lstStyle/>
          <a:p>
            <a:pPr>
              <a:lnSpc>
                <a:spcPct val="90000"/>
              </a:lnSpc>
            </a:pPr>
            <a:r>
              <a:rPr lang="en-US" dirty="0"/>
              <a:t>Location-based </a:t>
            </a:r>
            <a:r>
              <a:rPr lang="en-US" dirty="0" smtClean="0"/>
              <a:t>databases</a:t>
            </a:r>
          </a:p>
          <a:p>
            <a:pPr>
              <a:lnSpc>
                <a:spcPct val="90000"/>
              </a:lnSpc>
            </a:pPr>
            <a:r>
              <a:rPr lang="en-US" dirty="0" smtClean="0"/>
              <a:t>Geographic Information System (GIS)</a:t>
            </a:r>
          </a:p>
          <a:p>
            <a:pPr lvl="1"/>
            <a:r>
              <a:rPr lang="en-US" sz="3000" dirty="0" smtClean="0"/>
              <a:t>Used </a:t>
            </a:r>
            <a:r>
              <a:rPr lang="en-US" sz="3000" dirty="0"/>
              <a:t>to capture, store, analyze, and manage the data linked to a location</a:t>
            </a:r>
          </a:p>
          <a:p>
            <a:pPr lvl="1"/>
            <a:r>
              <a:rPr lang="en-US" sz="3000" dirty="0" smtClean="0"/>
              <a:t>Combined with </a:t>
            </a:r>
            <a:r>
              <a:rPr lang="en-US" sz="3000" dirty="0"/>
              <a:t>integrated sensor </a:t>
            </a:r>
            <a:r>
              <a:rPr lang="en-US" sz="3000" dirty="0" smtClean="0"/>
              <a:t>technologies and global </a:t>
            </a:r>
            <a:r>
              <a:rPr lang="en-US" sz="3000" dirty="0"/>
              <a:t>positioning </a:t>
            </a:r>
            <a:r>
              <a:rPr lang="en-US" sz="3000" dirty="0" smtClean="0"/>
              <a:t>systems (GPS)</a:t>
            </a:r>
          </a:p>
          <a:p>
            <a:pPr>
              <a:lnSpc>
                <a:spcPct val="90000"/>
              </a:lnSpc>
            </a:pPr>
            <a:r>
              <a:rPr lang="en-US" dirty="0" smtClean="0"/>
              <a:t>Location Intelligence (LI)?</a:t>
            </a:r>
          </a:p>
          <a:p>
            <a:pPr lvl="1"/>
            <a:r>
              <a:rPr lang="en-US" dirty="0"/>
              <a:t>I</a:t>
            </a:r>
            <a:r>
              <a:rPr lang="en-US" dirty="0" smtClean="0"/>
              <a:t>nteractive </a:t>
            </a:r>
            <a:r>
              <a:rPr lang="en-US" dirty="0"/>
              <a:t>maps that further drill down to </a:t>
            </a:r>
            <a:r>
              <a:rPr lang="en-US" dirty="0" smtClean="0"/>
              <a:t>details about </a:t>
            </a:r>
            <a:r>
              <a:rPr lang="en-US" dirty="0"/>
              <a:t>any location</a:t>
            </a:r>
            <a:endParaRPr lang="en-US" dirty="0" smtClean="0"/>
          </a:p>
          <a:p>
            <a:pPr>
              <a:lnSpc>
                <a:spcPct val="90000"/>
              </a:lnSpc>
            </a:pPr>
            <a:endParaRPr lang="en-US" dirty="0"/>
          </a:p>
        </p:txBody>
      </p:sp>
      <p:sp>
        <p:nvSpPr>
          <p:cNvPr id="2" name="Title 1"/>
          <p:cNvSpPr>
            <a:spLocks noGrp="1"/>
          </p:cNvSpPr>
          <p:nvPr>
            <p:ph type="title"/>
          </p:nvPr>
        </p:nvSpPr>
        <p:spPr/>
        <p:txBody>
          <a:bodyPr/>
          <a:lstStyle/>
          <a:p>
            <a:r>
              <a:rPr lang="en-US" dirty="0"/>
              <a:t>Location-Based Analytics</a:t>
            </a:r>
          </a:p>
        </p:txBody>
      </p:sp>
    </p:spTree>
    <p:extLst>
      <p:ext uri="{BB962C8B-B14F-4D97-AF65-F5344CB8AC3E}">
        <p14:creationId xmlns:p14="http://schemas.microsoft.com/office/powerpoint/2010/main" val="27825992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4" name="Rectangle 6"/>
          <p:cNvSpPr>
            <a:spLocks noGrp="1" noChangeArrowheads="1"/>
          </p:cNvSpPr>
          <p:nvPr>
            <p:ph type="body" idx="1"/>
          </p:nvPr>
        </p:nvSpPr>
        <p:spPr>
          <a:xfrm>
            <a:off x="762000" y="1524000"/>
            <a:ext cx="8229600" cy="4876800"/>
          </a:xfrm>
        </p:spPr>
        <p:txBody>
          <a:bodyPr>
            <a:normAutofit fontScale="92500"/>
          </a:bodyPr>
          <a:lstStyle/>
          <a:p>
            <a:pPr>
              <a:lnSpc>
                <a:spcPct val="90000"/>
              </a:lnSpc>
            </a:pPr>
            <a:r>
              <a:rPr lang="en-US" sz="3500" dirty="0" smtClean="0"/>
              <a:t>Retailers – location + demographic </a:t>
            </a:r>
            <a:r>
              <a:rPr lang="en-US" sz="3500" dirty="0"/>
              <a:t>details combined with other transactional </a:t>
            </a:r>
            <a:r>
              <a:rPr lang="en-US" sz="3500" dirty="0" smtClean="0"/>
              <a:t>data can help …  </a:t>
            </a:r>
          </a:p>
          <a:p>
            <a:pPr lvl="1"/>
            <a:r>
              <a:rPr lang="en-US" sz="3000" dirty="0" smtClean="0"/>
              <a:t>determine how sales </a:t>
            </a:r>
            <a:r>
              <a:rPr lang="en-US" sz="3000" dirty="0"/>
              <a:t>vary by population level </a:t>
            </a:r>
            <a:endParaRPr lang="en-US" sz="3000" dirty="0" smtClean="0"/>
          </a:p>
          <a:p>
            <a:pPr lvl="1"/>
            <a:r>
              <a:rPr lang="en-US" sz="3000" dirty="0" smtClean="0"/>
              <a:t>assess locational proximity </a:t>
            </a:r>
            <a:r>
              <a:rPr lang="en-US" sz="3000" dirty="0"/>
              <a:t>to other </a:t>
            </a:r>
            <a:r>
              <a:rPr lang="en-US" sz="3000" dirty="0" smtClean="0"/>
              <a:t>competitors and their offerings</a:t>
            </a:r>
          </a:p>
          <a:p>
            <a:pPr lvl="1"/>
            <a:r>
              <a:rPr lang="en-US" sz="3000" dirty="0" smtClean="0"/>
              <a:t>assess the demand variations </a:t>
            </a:r>
            <a:r>
              <a:rPr lang="en-US" sz="3000" dirty="0"/>
              <a:t>and efficiency of supply chain </a:t>
            </a:r>
            <a:r>
              <a:rPr lang="en-US" sz="3000" dirty="0" smtClean="0"/>
              <a:t>operations</a:t>
            </a:r>
          </a:p>
          <a:p>
            <a:pPr lvl="1"/>
            <a:r>
              <a:rPr lang="en-US" sz="3000" dirty="0" smtClean="0"/>
              <a:t>analyze customer needs and complaints</a:t>
            </a:r>
          </a:p>
          <a:p>
            <a:pPr lvl="1"/>
            <a:r>
              <a:rPr lang="en-US" sz="3000" dirty="0" smtClean="0"/>
              <a:t>better target different customer segments</a:t>
            </a:r>
            <a:endParaRPr lang="en-US" dirty="0" smtClean="0"/>
          </a:p>
          <a:p>
            <a:pPr>
              <a:lnSpc>
                <a:spcPct val="90000"/>
              </a:lnSpc>
            </a:pPr>
            <a:endParaRPr lang="en-US" dirty="0"/>
          </a:p>
        </p:txBody>
      </p:sp>
      <p:sp>
        <p:nvSpPr>
          <p:cNvPr id="2" name="Title 1"/>
          <p:cNvSpPr>
            <a:spLocks noGrp="1"/>
          </p:cNvSpPr>
          <p:nvPr>
            <p:ph type="title"/>
          </p:nvPr>
        </p:nvSpPr>
        <p:spPr/>
        <p:txBody>
          <a:bodyPr/>
          <a:lstStyle/>
          <a:p>
            <a:r>
              <a:rPr lang="en-US" dirty="0"/>
              <a:t>Use of Location-Based Analytics</a:t>
            </a:r>
          </a:p>
        </p:txBody>
      </p:sp>
    </p:spTree>
    <p:extLst>
      <p:ext uri="{BB962C8B-B14F-4D97-AF65-F5344CB8AC3E}">
        <p14:creationId xmlns:p14="http://schemas.microsoft.com/office/powerpoint/2010/main" val="9125208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4" name="Rectangle 6"/>
          <p:cNvSpPr>
            <a:spLocks noGrp="1" noChangeArrowheads="1"/>
          </p:cNvSpPr>
          <p:nvPr>
            <p:ph type="body" idx="1"/>
          </p:nvPr>
        </p:nvSpPr>
        <p:spPr>
          <a:xfrm>
            <a:off x="762000" y="1600200"/>
            <a:ext cx="8305800" cy="4876800"/>
          </a:xfrm>
        </p:spPr>
        <p:txBody>
          <a:bodyPr>
            <a:normAutofit fontScale="92500"/>
          </a:bodyPr>
          <a:lstStyle/>
          <a:p>
            <a:pPr>
              <a:lnSpc>
                <a:spcPct val="90000"/>
              </a:lnSpc>
            </a:pPr>
            <a:r>
              <a:rPr lang="en-US" sz="3200" dirty="0" smtClean="0"/>
              <a:t>Global Intelligence</a:t>
            </a:r>
          </a:p>
          <a:p>
            <a:pPr lvl="1">
              <a:lnSpc>
                <a:spcPct val="90000"/>
              </a:lnSpc>
            </a:pPr>
            <a:r>
              <a:rPr lang="en-US" sz="2800" dirty="0"/>
              <a:t>U.S. Transportation Command (USTRANSCOM)</a:t>
            </a:r>
            <a:endParaRPr lang="en-US" sz="3100" dirty="0" smtClean="0"/>
          </a:p>
          <a:p>
            <a:pPr lvl="2"/>
            <a:r>
              <a:rPr lang="en-US" sz="2400" dirty="0"/>
              <a:t>track the information about the type of </a:t>
            </a:r>
            <a:r>
              <a:rPr lang="en-US" sz="2400" dirty="0" smtClean="0"/>
              <a:t>aircraft</a:t>
            </a:r>
          </a:p>
          <a:p>
            <a:pPr lvl="2"/>
            <a:r>
              <a:rPr lang="en-US" sz="2400" dirty="0"/>
              <a:t>maintenance </a:t>
            </a:r>
            <a:r>
              <a:rPr lang="en-US" sz="2400" dirty="0" smtClean="0"/>
              <a:t>history</a:t>
            </a:r>
          </a:p>
          <a:p>
            <a:pPr lvl="2"/>
            <a:r>
              <a:rPr lang="en-US" sz="2400" dirty="0"/>
              <a:t>c</a:t>
            </a:r>
            <a:r>
              <a:rPr lang="en-US" sz="2400" dirty="0" smtClean="0"/>
              <a:t>omplete list </a:t>
            </a:r>
            <a:r>
              <a:rPr lang="en-US" sz="2400" dirty="0"/>
              <a:t>of </a:t>
            </a:r>
            <a:r>
              <a:rPr lang="en-US" sz="2400" dirty="0" smtClean="0"/>
              <a:t>crew</a:t>
            </a:r>
          </a:p>
          <a:p>
            <a:pPr lvl="2"/>
            <a:r>
              <a:rPr lang="en-US" sz="2400" dirty="0"/>
              <a:t>equipment and supplies on the </a:t>
            </a:r>
            <a:r>
              <a:rPr lang="en-US" sz="2400" dirty="0" smtClean="0"/>
              <a:t>aircraft</a:t>
            </a:r>
          </a:p>
          <a:p>
            <a:pPr lvl="2"/>
            <a:r>
              <a:rPr lang="en-US" sz="2400" dirty="0"/>
              <a:t>location of the </a:t>
            </a:r>
            <a:r>
              <a:rPr lang="en-US" sz="2400" dirty="0" smtClean="0"/>
              <a:t>aircraft</a:t>
            </a:r>
          </a:p>
          <a:p>
            <a:pPr lvl="1"/>
            <a:r>
              <a:rPr lang="en-US" sz="2800" dirty="0" smtClean="0">
                <a:sym typeface="Wingdings" panose="05000000000000000000" pitchFamily="2" charset="2"/>
              </a:rPr>
              <a:t> well-informed </a:t>
            </a:r>
            <a:r>
              <a:rPr lang="en-US" sz="2800" dirty="0">
                <a:sym typeface="Wingdings" panose="05000000000000000000" pitchFamily="2" charset="2"/>
              </a:rPr>
              <a:t>decisions </a:t>
            </a:r>
            <a:r>
              <a:rPr lang="en-US" sz="2800" dirty="0" smtClean="0">
                <a:sym typeface="Wingdings" panose="05000000000000000000" pitchFamily="2" charset="2"/>
              </a:rPr>
              <a:t>for global operations</a:t>
            </a:r>
          </a:p>
          <a:p>
            <a:pPr lvl="4"/>
            <a:endParaRPr lang="en-US" dirty="0" smtClean="0"/>
          </a:p>
          <a:p>
            <a:pPr>
              <a:lnSpc>
                <a:spcPct val="90000"/>
              </a:lnSpc>
            </a:pPr>
            <a:r>
              <a:rPr lang="en-US" sz="3200" dirty="0" smtClean="0"/>
              <a:t>Overlaying weather and environmental data</a:t>
            </a:r>
          </a:p>
          <a:p>
            <a:pPr>
              <a:lnSpc>
                <a:spcPct val="90000"/>
              </a:lnSpc>
            </a:pPr>
            <a:r>
              <a:rPr lang="en-US" sz="2800" dirty="0" smtClean="0"/>
              <a:t>Teradata, NAVTEQ, Tele Atlas …</a:t>
            </a:r>
            <a:endParaRPr lang="en-US" sz="2800" dirty="0"/>
          </a:p>
        </p:txBody>
      </p:sp>
      <p:sp>
        <p:nvSpPr>
          <p:cNvPr id="2" name="Title 1"/>
          <p:cNvSpPr>
            <a:spLocks noGrp="1"/>
          </p:cNvSpPr>
          <p:nvPr>
            <p:ph type="title"/>
          </p:nvPr>
        </p:nvSpPr>
        <p:spPr/>
        <p:txBody>
          <a:bodyPr/>
          <a:lstStyle/>
          <a:p>
            <a:r>
              <a:rPr lang="en-US" dirty="0"/>
              <a:t>Use of Location-Based Analytics</a:t>
            </a:r>
          </a:p>
        </p:txBody>
      </p:sp>
    </p:spTree>
    <p:extLst>
      <p:ext uri="{BB962C8B-B14F-4D97-AF65-F5344CB8AC3E}">
        <p14:creationId xmlns:p14="http://schemas.microsoft.com/office/powerpoint/2010/main" val="24418748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Application Case </a:t>
            </a:r>
            <a:r>
              <a:rPr lang="en-US" dirty="0" smtClean="0"/>
              <a:t>14.1</a:t>
            </a:r>
            <a:endParaRPr lang="en-US" dirty="0"/>
          </a:p>
        </p:txBody>
      </p:sp>
      <p:sp>
        <p:nvSpPr>
          <p:cNvPr id="3" name="Content Placeholder 2"/>
          <p:cNvSpPr>
            <a:spLocks noGrp="1"/>
          </p:cNvSpPr>
          <p:nvPr>
            <p:ph idx="1"/>
          </p:nvPr>
        </p:nvSpPr>
        <p:spPr>
          <a:xfrm>
            <a:off x="762000" y="1600200"/>
            <a:ext cx="7924800" cy="4876800"/>
          </a:xfrm>
        </p:spPr>
        <p:txBody>
          <a:bodyPr>
            <a:normAutofit fontScale="92500" lnSpcReduction="10000"/>
          </a:bodyPr>
          <a:lstStyle/>
          <a:p>
            <a:pPr marL="0" indent="0">
              <a:buNone/>
            </a:pPr>
            <a:r>
              <a:rPr lang="en-US" sz="3900" dirty="0">
                <a:solidFill>
                  <a:srgbClr val="F85E08"/>
                </a:solidFill>
                <a:effectLst>
                  <a:outerShdw blurRad="38100" dist="38100" dir="2700000" algn="tl">
                    <a:srgbClr val="000000">
                      <a:alpha val="43137"/>
                    </a:srgbClr>
                  </a:outerShdw>
                </a:effectLst>
              </a:rPr>
              <a:t>Great Clips Employs Spatial Analytics to Shave Time in Location </a:t>
            </a:r>
            <a:r>
              <a:rPr lang="en-US" sz="3900" dirty="0" smtClean="0">
                <a:solidFill>
                  <a:srgbClr val="F85E08"/>
                </a:solidFill>
                <a:effectLst>
                  <a:outerShdw blurRad="38100" dist="38100" dir="2700000" algn="tl">
                    <a:srgbClr val="000000">
                      <a:alpha val="43137"/>
                    </a:srgbClr>
                  </a:outerShdw>
                </a:effectLst>
              </a:rPr>
              <a:t>Decisions</a:t>
            </a:r>
          </a:p>
          <a:p>
            <a:pPr marL="0" indent="0">
              <a:buNone/>
            </a:pPr>
            <a:endParaRPr lang="en-US" sz="2600" dirty="0" smtClean="0">
              <a:solidFill>
                <a:srgbClr val="0000FF"/>
              </a:solidFill>
              <a:effectLst>
                <a:outerShdw blurRad="38100" dist="38100" dir="2700000" algn="tl">
                  <a:srgbClr val="000000">
                    <a:alpha val="43137"/>
                  </a:srgbClr>
                </a:outerShdw>
              </a:effectLst>
            </a:endParaRPr>
          </a:p>
          <a:p>
            <a:pPr marL="0" indent="0">
              <a:buNone/>
            </a:pPr>
            <a:r>
              <a:rPr lang="en-US" sz="3200" u="sng" dirty="0">
                <a:solidFill>
                  <a:srgbClr val="F85E08"/>
                </a:solidFill>
                <a:effectLst>
                  <a:outerShdw blurRad="38100" dist="38100" dir="2700000" algn="tl">
                    <a:srgbClr val="000000">
                      <a:alpha val="43137"/>
                    </a:srgbClr>
                  </a:outerShdw>
                </a:effectLst>
              </a:rPr>
              <a:t>Questions for Discussion</a:t>
            </a:r>
          </a:p>
          <a:p>
            <a:pPr marL="514350" indent="-514350">
              <a:buFont typeface="+mj-lt"/>
              <a:buAutoNum type="arabicPeriod"/>
            </a:pPr>
            <a:r>
              <a:rPr lang="en-US" sz="3200" dirty="0" smtClean="0"/>
              <a:t>How </a:t>
            </a:r>
            <a:r>
              <a:rPr lang="en-US" sz="3200" dirty="0"/>
              <a:t>is geospatial analytics employed at </a:t>
            </a:r>
            <a:r>
              <a:rPr lang="en-US" sz="3200" dirty="0" smtClean="0"/>
              <a:t>Great Clips</a:t>
            </a:r>
            <a:r>
              <a:rPr lang="en-US" sz="3200" dirty="0"/>
              <a:t>?</a:t>
            </a:r>
          </a:p>
          <a:p>
            <a:pPr marL="514350" indent="-514350">
              <a:buFont typeface="+mj-lt"/>
              <a:buAutoNum type="arabicPeriod"/>
            </a:pPr>
            <a:r>
              <a:rPr lang="en-US" sz="3200" dirty="0" smtClean="0"/>
              <a:t>What </a:t>
            </a:r>
            <a:r>
              <a:rPr lang="en-US" sz="3200" dirty="0"/>
              <a:t>criteria should a company consider </a:t>
            </a:r>
            <a:r>
              <a:rPr lang="en-US" sz="3200" dirty="0" smtClean="0"/>
              <a:t>in evaluating sites </a:t>
            </a:r>
            <a:r>
              <a:rPr lang="en-US" sz="3200" dirty="0"/>
              <a:t>for future locations?</a:t>
            </a:r>
          </a:p>
          <a:p>
            <a:pPr marL="514350" indent="-514350">
              <a:buFont typeface="+mj-lt"/>
              <a:buAutoNum type="arabicPeriod"/>
            </a:pPr>
            <a:r>
              <a:rPr lang="en-US" sz="3200" dirty="0" smtClean="0"/>
              <a:t>Can </a:t>
            </a:r>
            <a:r>
              <a:rPr lang="en-US" sz="3200" dirty="0"/>
              <a:t>you think of other applications where </a:t>
            </a:r>
            <a:r>
              <a:rPr lang="en-US" sz="3200" dirty="0" smtClean="0"/>
              <a:t>such geospatial </a:t>
            </a:r>
            <a:r>
              <a:rPr lang="en-US" sz="3200" dirty="0"/>
              <a:t>data might be useful?</a:t>
            </a:r>
          </a:p>
        </p:txBody>
      </p:sp>
    </p:spTree>
    <p:extLst>
      <p:ext uri="{BB962C8B-B14F-4D97-AF65-F5344CB8AC3E}">
        <p14:creationId xmlns:p14="http://schemas.microsoft.com/office/powerpoint/2010/main" val="38350510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Geospatial Analytics Examples</a:t>
            </a:r>
          </a:p>
        </p:txBody>
      </p:sp>
      <p:sp>
        <p:nvSpPr>
          <p:cNvPr id="3" name="Content Placeholder 2"/>
          <p:cNvSpPr>
            <a:spLocks noGrp="1"/>
          </p:cNvSpPr>
          <p:nvPr>
            <p:ph idx="1"/>
          </p:nvPr>
        </p:nvSpPr>
        <p:spPr/>
        <p:txBody>
          <a:bodyPr>
            <a:normAutofit fontScale="92500"/>
          </a:bodyPr>
          <a:lstStyle/>
          <a:p>
            <a:r>
              <a:rPr lang="en-US" dirty="0" smtClean="0"/>
              <a:t>Sabre </a:t>
            </a:r>
            <a:r>
              <a:rPr lang="en-US" dirty="0"/>
              <a:t>Airline Solutions’ </a:t>
            </a:r>
            <a:r>
              <a:rPr lang="en-US" dirty="0" smtClean="0"/>
              <a:t>application</a:t>
            </a:r>
          </a:p>
          <a:p>
            <a:pPr lvl="1"/>
            <a:r>
              <a:rPr lang="en-US" dirty="0"/>
              <a:t>Traveler </a:t>
            </a:r>
            <a:r>
              <a:rPr lang="en-US" dirty="0" smtClean="0"/>
              <a:t>Security</a:t>
            </a:r>
          </a:p>
          <a:p>
            <a:pPr lvl="1"/>
            <a:r>
              <a:rPr lang="en-US" dirty="0" smtClean="0"/>
              <a:t>Geospatial-enabled dashboard</a:t>
            </a:r>
          </a:p>
          <a:p>
            <a:pPr lvl="1"/>
            <a:r>
              <a:rPr lang="en-US" dirty="0" smtClean="0"/>
              <a:t>Assess risks across global hotspots</a:t>
            </a:r>
          </a:p>
          <a:p>
            <a:pPr lvl="1"/>
            <a:r>
              <a:rPr lang="en-US" dirty="0" smtClean="0"/>
              <a:t>Interactive maps</a:t>
            </a:r>
          </a:p>
          <a:p>
            <a:pPr lvl="2"/>
            <a:r>
              <a:rPr lang="en-US" dirty="0" smtClean="0"/>
              <a:t>Find current travelers</a:t>
            </a:r>
          </a:p>
          <a:p>
            <a:pPr lvl="2"/>
            <a:r>
              <a:rPr lang="en-US" dirty="0" smtClean="0"/>
              <a:t>Respond </a:t>
            </a:r>
            <a:r>
              <a:rPr lang="en-US" dirty="0"/>
              <a:t>quickly in the event of any travel </a:t>
            </a:r>
            <a:r>
              <a:rPr lang="en-US" dirty="0" smtClean="0"/>
              <a:t>disruption</a:t>
            </a:r>
          </a:p>
          <a:p>
            <a:r>
              <a:rPr lang="en-US" dirty="0" smtClean="0"/>
              <a:t>Telecommunication companies</a:t>
            </a:r>
          </a:p>
          <a:p>
            <a:pPr lvl="1"/>
            <a:r>
              <a:rPr lang="en-US" dirty="0" smtClean="0"/>
              <a:t>Analysis of failed connections</a:t>
            </a:r>
          </a:p>
          <a:p>
            <a:pPr lvl="1"/>
            <a:r>
              <a:rPr lang="en-US" dirty="0" smtClean="0"/>
              <a:t>See the Multimedia Exercise, next</a:t>
            </a:r>
            <a:endParaRPr lang="en-US" dirty="0"/>
          </a:p>
        </p:txBody>
      </p:sp>
    </p:spTree>
    <p:extLst>
      <p:ext uri="{BB962C8B-B14F-4D97-AF65-F5344CB8AC3E}">
        <p14:creationId xmlns:p14="http://schemas.microsoft.com/office/powerpoint/2010/main" val="15110177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 Multimedia Exercise in Analytics Employing Geospatial Analytics</a:t>
            </a:r>
          </a:p>
        </p:txBody>
      </p:sp>
      <p:sp>
        <p:nvSpPr>
          <p:cNvPr id="3" name="Content Placeholder 2"/>
          <p:cNvSpPr>
            <a:spLocks noGrp="1"/>
          </p:cNvSpPr>
          <p:nvPr>
            <p:ph idx="1"/>
          </p:nvPr>
        </p:nvSpPr>
        <p:spPr>
          <a:xfrm>
            <a:off x="762000" y="1600200"/>
            <a:ext cx="8229600" cy="4876800"/>
          </a:xfrm>
        </p:spPr>
        <p:txBody>
          <a:bodyPr>
            <a:normAutofit/>
          </a:bodyPr>
          <a:lstStyle/>
          <a:p>
            <a:r>
              <a:rPr lang="en-US" sz="2800" dirty="0" smtClean="0"/>
              <a:t>Go To Teradata </a:t>
            </a:r>
            <a:r>
              <a:rPr lang="en-US" sz="2800" dirty="0"/>
              <a:t>University </a:t>
            </a:r>
            <a:r>
              <a:rPr lang="en-US" sz="2800" dirty="0" smtClean="0"/>
              <a:t>Network (TUN)</a:t>
            </a:r>
          </a:p>
          <a:p>
            <a:r>
              <a:rPr lang="en-US" sz="2800" dirty="0" smtClean="0"/>
              <a:t>Find the BSI Case video </a:t>
            </a:r>
            <a:r>
              <a:rPr lang="en-US" sz="2800" dirty="0"/>
              <a:t>on </a:t>
            </a:r>
            <a:r>
              <a:rPr lang="en-US" sz="2800" dirty="0" smtClean="0"/>
              <a:t>“The Case of the Dropped Mobile Calls”</a:t>
            </a:r>
          </a:p>
          <a:p>
            <a:r>
              <a:rPr lang="en-US" sz="2800" dirty="0" smtClean="0">
                <a:solidFill>
                  <a:srgbClr val="FF3300"/>
                </a:solidFill>
              </a:rPr>
              <a:t>Watch the video via TUN or at YouTube </a:t>
            </a:r>
            <a:r>
              <a:rPr lang="en-US" sz="2800" dirty="0" smtClean="0">
                <a:hlinkClick r:id="rId2"/>
              </a:rPr>
              <a:t>youtube.com/watch?v=4WJR_Z3exw4</a:t>
            </a:r>
            <a:endParaRPr lang="en-US" sz="2800" dirty="0" smtClean="0"/>
          </a:p>
          <a:p>
            <a:r>
              <a:rPr lang="en-US" sz="2800" dirty="0" smtClean="0">
                <a:solidFill>
                  <a:srgbClr val="FF3300"/>
                </a:solidFill>
              </a:rPr>
              <a:t>Also, look at the slides at</a:t>
            </a:r>
          </a:p>
          <a:p>
            <a:pPr marL="287338" indent="0">
              <a:buNone/>
            </a:pPr>
            <a:r>
              <a:rPr lang="en-US" sz="2800" dirty="0" smtClean="0">
                <a:hlinkClick r:id="rId3"/>
              </a:rPr>
              <a:t>slideshare.net/teradata/bsi-teradata-the-case-of-the-dropped-mobile-calls</a:t>
            </a:r>
            <a:r>
              <a:rPr lang="en-US" sz="2800" dirty="0" smtClean="0"/>
              <a:t> </a:t>
            </a:r>
          </a:p>
          <a:p>
            <a:r>
              <a:rPr lang="en-US" sz="2800" dirty="0" smtClean="0"/>
              <a:t>Discuss the case    </a:t>
            </a:r>
          </a:p>
        </p:txBody>
      </p:sp>
    </p:spTree>
    <p:extLst>
      <p:ext uri="{BB962C8B-B14F-4D97-AF65-F5344CB8AC3E}">
        <p14:creationId xmlns:p14="http://schemas.microsoft.com/office/powerpoint/2010/main" val="20166051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Real-Time Location Intelligence</a:t>
            </a:r>
          </a:p>
        </p:txBody>
      </p:sp>
      <p:sp>
        <p:nvSpPr>
          <p:cNvPr id="3" name="Content Placeholder 2"/>
          <p:cNvSpPr>
            <a:spLocks noGrp="1"/>
          </p:cNvSpPr>
          <p:nvPr>
            <p:ph idx="1"/>
          </p:nvPr>
        </p:nvSpPr>
        <p:spPr>
          <a:xfrm>
            <a:off x="762000" y="1524000"/>
            <a:ext cx="8382000" cy="4876800"/>
          </a:xfrm>
        </p:spPr>
        <p:txBody>
          <a:bodyPr>
            <a:noAutofit/>
          </a:bodyPr>
          <a:lstStyle/>
          <a:p>
            <a:r>
              <a:rPr lang="en-US" sz="3200" dirty="0" smtClean="0"/>
              <a:t>Many devices are constantly sending </a:t>
            </a:r>
            <a:r>
              <a:rPr lang="en-US" sz="3200" dirty="0"/>
              <a:t>out </a:t>
            </a:r>
            <a:r>
              <a:rPr lang="en-US" sz="3200" dirty="0" smtClean="0"/>
              <a:t>their location information</a:t>
            </a:r>
          </a:p>
          <a:p>
            <a:pPr lvl="1"/>
            <a:r>
              <a:rPr lang="en-US" sz="2800" dirty="0" smtClean="0"/>
              <a:t>Cars, airplanes, ships, mobile phones, cameras, navigation systems, …</a:t>
            </a:r>
          </a:p>
          <a:p>
            <a:pPr lvl="2"/>
            <a:r>
              <a:rPr lang="en-US" sz="2400" dirty="0" smtClean="0"/>
              <a:t>GPS, Wi-Fi, RFID, cell tower triangulation</a:t>
            </a:r>
          </a:p>
          <a:p>
            <a:r>
              <a:rPr lang="en-US" sz="3200" dirty="0" smtClean="0"/>
              <a:t>Reality mining?</a:t>
            </a:r>
          </a:p>
          <a:p>
            <a:pPr lvl="1"/>
            <a:r>
              <a:rPr lang="en-US" sz="2700" dirty="0" smtClean="0"/>
              <a:t>Real-time location information = real-time insight</a:t>
            </a:r>
          </a:p>
          <a:p>
            <a:pPr lvl="1"/>
            <a:r>
              <a:rPr lang="en-US" sz="2700" dirty="0" smtClean="0"/>
              <a:t>Path Intelligence (pathintelligence.com)</a:t>
            </a:r>
          </a:p>
          <a:p>
            <a:pPr lvl="2"/>
            <a:r>
              <a:rPr lang="en-US" sz="2400" dirty="0" smtClean="0"/>
              <a:t>Footpath – movement patterns within a city or store</a:t>
            </a:r>
          </a:p>
          <a:p>
            <a:pPr lvl="2"/>
            <a:r>
              <a:rPr lang="en-US" sz="2400" dirty="0" smtClean="0"/>
              <a:t>How to use such movement information</a:t>
            </a:r>
          </a:p>
          <a:p>
            <a:pPr lvl="1"/>
            <a:endParaRPr lang="en-US" sz="2800" dirty="0"/>
          </a:p>
        </p:txBody>
      </p:sp>
    </p:spTree>
    <p:extLst>
      <p:ext uri="{BB962C8B-B14F-4D97-AF65-F5344CB8AC3E}">
        <p14:creationId xmlns:p14="http://schemas.microsoft.com/office/powerpoint/2010/main" val="21056892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Application Case </a:t>
            </a:r>
            <a:r>
              <a:rPr lang="en-US" dirty="0" smtClean="0"/>
              <a:t>14.2</a:t>
            </a:r>
            <a:endParaRPr lang="en-US" dirty="0"/>
          </a:p>
        </p:txBody>
      </p:sp>
      <p:sp>
        <p:nvSpPr>
          <p:cNvPr id="3" name="Content Placeholder 2"/>
          <p:cNvSpPr>
            <a:spLocks noGrp="1"/>
          </p:cNvSpPr>
          <p:nvPr>
            <p:ph idx="1"/>
          </p:nvPr>
        </p:nvSpPr>
        <p:spPr>
          <a:xfrm>
            <a:off x="762000" y="1600200"/>
            <a:ext cx="7924800" cy="4876800"/>
          </a:xfrm>
        </p:spPr>
        <p:txBody>
          <a:bodyPr>
            <a:normAutofit lnSpcReduction="10000"/>
          </a:bodyPr>
          <a:lstStyle/>
          <a:p>
            <a:pPr marL="0" indent="0">
              <a:buNone/>
            </a:pPr>
            <a:r>
              <a:rPr lang="en-US" sz="3900" dirty="0">
                <a:solidFill>
                  <a:srgbClr val="F85E08"/>
                </a:solidFill>
                <a:effectLst>
                  <a:outerShdw blurRad="38100" dist="38100" dir="2700000" algn="tl">
                    <a:srgbClr val="000000">
                      <a:alpha val="43137"/>
                    </a:srgbClr>
                  </a:outerShdw>
                </a:effectLst>
              </a:rPr>
              <a:t>Quiznos Targets Customers for Its Sandwiches</a:t>
            </a:r>
            <a:endParaRPr lang="en-US" sz="3900" dirty="0" smtClean="0">
              <a:solidFill>
                <a:srgbClr val="F85E08"/>
              </a:solidFill>
              <a:effectLst>
                <a:outerShdw blurRad="38100" dist="38100" dir="2700000" algn="tl">
                  <a:srgbClr val="000000">
                    <a:alpha val="43137"/>
                  </a:srgbClr>
                </a:outerShdw>
              </a:effectLst>
            </a:endParaRPr>
          </a:p>
          <a:p>
            <a:pPr marL="0" indent="0">
              <a:buNone/>
            </a:pPr>
            <a:endParaRPr lang="en-US" sz="2600" dirty="0" smtClean="0">
              <a:solidFill>
                <a:srgbClr val="0000FF"/>
              </a:solidFill>
              <a:effectLst>
                <a:outerShdw blurRad="38100" dist="38100" dir="2700000" algn="tl">
                  <a:srgbClr val="000000">
                    <a:alpha val="43137"/>
                  </a:srgbClr>
                </a:outerShdw>
              </a:effectLst>
            </a:endParaRPr>
          </a:p>
          <a:p>
            <a:pPr marL="0" indent="0">
              <a:buNone/>
            </a:pPr>
            <a:r>
              <a:rPr lang="en-US" sz="3200" u="sng" dirty="0">
                <a:solidFill>
                  <a:srgbClr val="F85E08"/>
                </a:solidFill>
                <a:effectLst>
                  <a:outerShdw blurRad="38100" dist="38100" dir="2700000" algn="tl">
                    <a:srgbClr val="000000">
                      <a:alpha val="43137"/>
                    </a:srgbClr>
                  </a:outerShdw>
                </a:effectLst>
              </a:rPr>
              <a:t>Questions for Discussion</a:t>
            </a:r>
          </a:p>
          <a:p>
            <a:pPr marL="514350" indent="-514350">
              <a:buFont typeface="+mj-lt"/>
              <a:buAutoNum type="arabicPeriod"/>
            </a:pPr>
            <a:r>
              <a:rPr lang="en-US" sz="3200" dirty="0" smtClean="0"/>
              <a:t>How </a:t>
            </a:r>
            <a:r>
              <a:rPr lang="en-US" sz="3200" dirty="0"/>
              <a:t>can location-based analytics help </a:t>
            </a:r>
            <a:r>
              <a:rPr lang="en-US" sz="3200" dirty="0" smtClean="0"/>
              <a:t>retailers in </a:t>
            </a:r>
            <a:r>
              <a:rPr lang="en-US" sz="3200" dirty="0"/>
              <a:t>targeting customers?</a:t>
            </a:r>
          </a:p>
          <a:p>
            <a:pPr marL="514350" indent="-514350">
              <a:buFont typeface="+mj-lt"/>
              <a:buAutoNum type="arabicPeriod"/>
            </a:pPr>
            <a:r>
              <a:rPr lang="en-US" sz="3200" dirty="0" smtClean="0"/>
              <a:t>Research </a:t>
            </a:r>
            <a:r>
              <a:rPr lang="en-US" sz="3200" dirty="0"/>
              <a:t>similar applications of </a:t>
            </a:r>
            <a:r>
              <a:rPr lang="en-US" sz="3200" dirty="0" smtClean="0"/>
              <a:t>location-based analytics </a:t>
            </a:r>
            <a:r>
              <a:rPr lang="en-US" sz="3200" dirty="0"/>
              <a:t>in the retail domain.</a:t>
            </a:r>
          </a:p>
        </p:txBody>
      </p:sp>
    </p:spTree>
    <p:extLst>
      <p:ext uri="{BB962C8B-B14F-4D97-AF65-F5344CB8AC3E}">
        <p14:creationId xmlns:p14="http://schemas.microsoft.com/office/powerpoint/2010/main" val="22085820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Real-Time Location Intelligence</a:t>
            </a:r>
          </a:p>
        </p:txBody>
      </p:sp>
      <p:sp>
        <p:nvSpPr>
          <p:cNvPr id="3" name="Content Placeholder 2"/>
          <p:cNvSpPr>
            <a:spLocks noGrp="1"/>
          </p:cNvSpPr>
          <p:nvPr>
            <p:ph idx="1"/>
          </p:nvPr>
        </p:nvSpPr>
        <p:spPr>
          <a:xfrm>
            <a:off x="762000" y="1524000"/>
            <a:ext cx="8382000" cy="4876800"/>
          </a:xfrm>
        </p:spPr>
        <p:txBody>
          <a:bodyPr>
            <a:noAutofit/>
          </a:bodyPr>
          <a:lstStyle/>
          <a:p>
            <a:r>
              <a:rPr lang="en-US" sz="2800" dirty="0" smtClean="0"/>
              <a:t>Targeting right </a:t>
            </a:r>
            <a:r>
              <a:rPr lang="en-US" sz="2800" dirty="0"/>
              <a:t>customer based on </a:t>
            </a:r>
            <a:r>
              <a:rPr lang="en-US" sz="2800" dirty="0" smtClean="0"/>
              <a:t>their </a:t>
            </a:r>
            <a:r>
              <a:rPr lang="en-US" sz="2800" dirty="0"/>
              <a:t>behavior over geographic </a:t>
            </a:r>
            <a:r>
              <a:rPr lang="en-US" sz="2800" dirty="0" smtClean="0"/>
              <a:t>locations</a:t>
            </a:r>
          </a:p>
          <a:p>
            <a:r>
              <a:rPr lang="en-US" sz="2800" dirty="0" smtClean="0"/>
              <a:t>Example </a:t>
            </a:r>
            <a:r>
              <a:rPr lang="en-US" sz="2800" dirty="0" smtClean="0">
                <a:solidFill>
                  <a:srgbClr val="F85E08"/>
                </a:solidFill>
              </a:rPr>
              <a:t>Radii app</a:t>
            </a:r>
          </a:p>
          <a:p>
            <a:pPr lvl="1"/>
            <a:r>
              <a:rPr lang="en-US" sz="2400" dirty="0" smtClean="0"/>
              <a:t>Collects information </a:t>
            </a:r>
            <a:r>
              <a:rPr lang="en-US" sz="2400" dirty="0"/>
              <a:t>about the user’s favorite </a:t>
            </a:r>
            <a:r>
              <a:rPr lang="en-US" sz="2400" dirty="0" smtClean="0"/>
              <a:t>locations, habits</a:t>
            </a:r>
            <a:r>
              <a:rPr lang="en-US" sz="2400" dirty="0"/>
              <a:t>, interests, spending </a:t>
            </a:r>
            <a:r>
              <a:rPr lang="en-US" sz="2400" dirty="0" smtClean="0"/>
              <a:t>patterns, …</a:t>
            </a:r>
          </a:p>
          <a:p>
            <a:pPr lvl="1"/>
            <a:r>
              <a:rPr lang="en-US" sz="2400" dirty="0"/>
              <a:t>Radii uses the Gimbal Context Awareness </a:t>
            </a:r>
            <a:r>
              <a:rPr lang="en-US" sz="2400" dirty="0" smtClean="0"/>
              <a:t>SDK</a:t>
            </a:r>
          </a:p>
          <a:p>
            <a:pPr lvl="1"/>
            <a:r>
              <a:rPr lang="en-US" sz="2400" dirty="0" smtClean="0"/>
              <a:t>Combines time + place + duration + action + …</a:t>
            </a:r>
          </a:p>
          <a:p>
            <a:pPr lvl="1"/>
            <a:r>
              <a:rPr lang="en-US" sz="2400" dirty="0" smtClean="0">
                <a:sym typeface="Wingdings" panose="05000000000000000000" pitchFamily="2" charset="2"/>
              </a:rPr>
              <a:t>Assigns Location Personality  Recommendation</a:t>
            </a:r>
          </a:p>
          <a:p>
            <a:pPr lvl="1"/>
            <a:r>
              <a:rPr lang="en-US" sz="2400" dirty="0" smtClean="0">
                <a:sym typeface="Wingdings" panose="05000000000000000000" pitchFamily="2" charset="2"/>
              </a:rPr>
              <a:t>New members receive 10 “Radii” to spend</a:t>
            </a:r>
          </a:p>
          <a:p>
            <a:pPr lvl="1"/>
            <a:r>
              <a:rPr lang="en-US" sz="2400" dirty="0" smtClean="0">
                <a:sym typeface="Wingdings" panose="05000000000000000000" pitchFamily="2" charset="2"/>
              </a:rPr>
              <a:t>Radii can be earned and spent on those locations</a:t>
            </a:r>
          </a:p>
          <a:p>
            <a:pPr lvl="1"/>
            <a:r>
              <a:rPr lang="en-US" sz="2400" dirty="0" smtClean="0">
                <a:sym typeface="Wingdings" panose="05000000000000000000" pitchFamily="2" charset="2"/>
              </a:rPr>
              <a:t>For more info, search for radii app on the Internet</a:t>
            </a:r>
            <a:endParaRPr lang="en-US" sz="2400" dirty="0"/>
          </a:p>
        </p:txBody>
      </p:sp>
    </p:spTree>
    <p:extLst>
      <p:ext uri="{BB962C8B-B14F-4D97-AF65-F5344CB8AC3E}">
        <p14:creationId xmlns:p14="http://schemas.microsoft.com/office/powerpoint/2010/main" val="17375859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Real-Time Location Intelligence</a:t>
            </a:r>
          </a:p>
        </p:txBody>
      </p:sp>
      <p:sp>
        <p:nvSpPr>
          <p:cNvPr id="3" name="Content Placeholder 2"/>
          <p:cNvSpPr>
            <a:spLocks noGrp="1"/>
          </p:cNvSpPr>
          <p:nvPr>
            <p:ph idx="1"/>
          </p:nvPr>
        </p:nvSpPr>
        <p:spPr>
          <a:xfrm>
            <a:off x="762000" y="1524000"/>
            <a:ext cx="8305800" cy="4876800"/>
          </a:xfrm>
        </p:spPr>
        <p:txBody>
          <a:bodyPr>
            <a:normAutofit lnSpcReduction="10000"/>
          </a:bodyPr>
          <a:lstStyle/>
          <a:p>
            <a:r>
              <a:rPr lang="en-US" sz="2800" dirty="0" smtClean="0"/>
              <a:t>Augmented reality</a:t>
            </a:r>
          </a:p>
          <a:p>
            <a:r>
              <a:rPr lang="en-US" sz="2800" dirty="0">
                <a:solidFill>
                  <a:srgbClr val="F85E08"/>
                </a:solidFill>
              </a:rPr>
              <a:t>Cachetown </a:t>
            </a:r>
            <a:r>
              <a:rPr lang="en-US" sz="2800" dirty="0" smtClean="0"/>
              <a:t>- augmented </a:t>
            </a:r>
            <a:r>
              <a:rPr lang="en-US" sz="2800" dirty="0"/>
              <a:t>reality-based </a:t>
            </a:r>
            <a:r>
              <a:rPr lang="en-US" sz="2800" dirty="0" smtClean="0"/>
              <a:t>game</a:t>
            </a:r>
          </a:p>
          <a:p>
            <a:pPr lvl="1"/>
            <a:r>
              <a:rPr lang="en-US" sz="2400" dirty="0" smtClean="0"/>
              <a:t>Encourage users </a:t>
            </a:r>
            <a:r>
              <a:rPr lang="en-US" sz="2400" dirty="0"/>
              <a:t>to claim offers from select geographic </a:t>
            </a:r>
            <a:r>
              <a:rPr lang="en-US" sz="2400" dirty="0" smtClean="0"/>
              <a:t>locations</a:t>
            </a:r>
          </a:p>
          <a:p>
            <a:pPr lvl="1"/>
            <a:r>
              <a:rPr lang="en-US" sz="2400" dirty="0"/>
              <a:t>U</a:t>
            </a:r>
            <a:r>
              <a:rPr lang="en-US" sz="2400" dirty="0" smtClean="0"/>
              <a:t>ser </a:t>
            </a:r>
            <a:r>
              <a:rPr lang="en-US" sz="2400" dirty="0"/>
              <a:t>can start </a:t>
            </a:r>
            <a:r>
              <a:rPr lang="en-US" sz="2400" dirty="0" smtClean="0"/>
              <a:t>anywhere in </a:t>
            </a:r>
            <a:r>
              <a:rPr lang="en-US" sz="2400" dirty="0"/>
              <a:t>a city and follow markers on the Cachetown app to reach a coupon, </a:t>
            </a:r>
            <a:r>
              <a:rPr lang="en-US" sz="2400" dirty="0" smtClean="0"/>
              <a:t>discount, or </a:t>
            </a:r>
            <a:r>
              <a:rPr lang="en-US" sz="2400" dirty="0"/>
              <a:t>offer from a </a:t>
            </a:r>
            <a:r>
              <a:rPr lang="en-US" sz="2400" dirty="0" smtClean="0"/>
              <a:t>business</a:t>
            </a:r>
            <a:endParaRPr lang="en-US" sz="2400" dirty="0"/>
          </a:p>
          <a:p>
            <a:pPr lvl="1"/>
            <a:r>
              <a:rPr lang="en-US" sz="2400" dirty="0" smtClean="0"/>
              <a:t>User can point </a:t>
            </a:r>
            <a:r>
              <a:rPr lang="en-US" sz="2400" dirty="0"/>
              <a:t>a phone’s camera toward the virtual item </a:t>
            </a:r>
            <a:r>
              <a:rPr lang="en-US" sz="2400" dirty="0" smtClean="0"/>
              <a:t>through </a:t>
            </a:r>
            <a:r>
              <a:rPr lang="en-US" sz="2400" dirty="0"/>
              <a:t>the Cachetown app </a:t>
            </a:r>
            <a:r>
              <a:rPr lang="en-US" sz="2400" dirty="0" smtClean="0"/>
              <a:t>to claim it</a:t>
            </a:r>
          </a:p>
          <a:p>
            <a:pPr lvl="1"/>
            <a:r>
              <a:rPr lang="en-US" sz="2400" dirty="0" smtClean="0"/>
              <a:t>Claims </a:t>
            </a:r>
            <a:r>
              <a:rPr lang="en-US" sz="2400" dirty="0" smtClean="0">
                <a:sym typeface="Wingdings" panose="05000000000000000000" pitchFamily="2" charset="2"/>
              </a:rPr>
              <a:t> </a:t>
            </a:r>
            <a:r>
              <a:rPr lang="en-US" sz="2400" dirty="0"/>
              <a:t>free good/discount/offer from a nearby </a:t>
            </a:r>
            <a:r>
              <a:rPr lang="en-US" sz="2400" dirty="0" smtClean="0"/>
              <a:t>business</a:t>
            </a:r>
          </a:p>
          <a:p>
            <a:pPr lvl="1"/>
            <a:r>
              <a:rPr lang="en-US" sz="2400" dirty="0" smtClean="0"/>
              <a:t>For more info, go to </a:t>
            </a:r>
            <a:r>
              <a:rPr lang="en-US" sz="2400" dirty="0"/>
              <a:t>cachetown.com/press</a:t>
            </a:r>
          </a:p>
        </p:txBody>
      </p:sp>
    </p:spTree>
    <p:extLst>
      <p:ext uri="{BB962C8B-B14F-4D97-AF65-F5344CB8AC3E}">
        <p14:creationId xmlns:p14="http://schemas.microsoft.com/office/powerpoint/2010/main" val="17694846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2000" y="1600200"/>
            <a:ext cx="8382000" cy="4876800"/>
          </a:xfrm>
        </p:spPr>
        <p:txBody>
          <a:bodyPr>
            <a:normAutofit/>
          </a:bodyPr>
          <a:lstStyle/>
          <a:p>
            <a:r>
              <a:rPr lang="en-US" sz="3200" dirty="0" smtClean="0"/>
              <a:t>Explosive </a:t>
            </a:r>
            <a:r>
              <a:rPr lang="en-US" sz="3200" dirty="0"/>
              <a:t>growth of the apps </a:t>
            </a:r>
            <a:r>
              <a:rPr lang="en-US" sz="3200" dirty="0" smtClean="0"/>
              <a:t>industry</a:t>
            </a:r>
          </a:p>
          <a:p>
            <a:pPr lvl="1"/>
            <a:r>
              <a:rPr lang="en-US" sz="2800" dirty="0"/>
              <a:t>iOS, </a:t>
            </a:r>
            <a:r>
              <a:rPr lang="en-US" sz="2800" dirty="0" smtClean="0"/>
              <a:t>Android, Windows</a:t>
            </a:r>
            <a:r>
              <a:rPr lang="en-US" sz="2800" dirty="0"/>
              <a:t>, Blackberry, Amazon</a:t>
            </a:r>
            <a:r>
              <a:rPr lang="en-US" sz="2800" dirty="0" smtClean="0"/>
              <a:t>, …</a:t>
            </a:r>
          </a:p>
          <a:p>
            <a:pPr lvl="1"/>
            <a:r>
              <a:rPr lang="en-US" sz="2800" dirty="0" smtClean="0"/>
              <a:t>Directly used by consumers (not businesses)</a:t>
            </a:r>
          </a:p>
          <a:p>
            <a:pPr lvl="1"/>
            <a:r>
              <a:rPr lang="en-US" sz="2800" dirty="0" smtClean="0"/>
              <a:t>Enabling </a:t>
            </a:r>
            <a:r>
              <a:rPr lang="en-US" sz="2800" dirty="0"/>
              <a:t>consumers to </a:t>
            </a:r>
            <a:r>
              <a:rPr lang="en-US" sz="2800" dirty="0" smtClean="0"/>
              <a:t>become more efficient</a:t>
            </a:r>
          </a:p>
          <a:p>
            <a:pPr lvl="1"/>
            <a:r>
              <a:rPr lang="en-US" sz="2800" dirty="0" smtClean="0"/>
              <a:t>Interesting Examples</a:t>
            </a:r>
          </a:p>
          <a:p>
            <a:pPr lvl="2"/>
            <a:r>
              <a:rPr lang="en-US" sz="2400" dirty="0" smtClean="0"/>
              <a:t>CabSense – finding a taxi in New York City</a:t>
            </a:r>
          </a:p>
          <a:p>
            <a:pPr lvl="3"/>
            <a:r>
              <a:rPr lang="en-US" sz="2000" dirty="0" smtClean="0"/>
              <a:t>Rating of street corners; interactive maps, …</a:t>
            </a:r>
            <a:endParaRPr lang="en-US" sz="2000" dirty="0"/>
          </a:p>
          <a:p>
            <a:pPr lvl="2"/>
            <a:r>
              <a:rPr lang="en-US" sz="2400" dirty="0" smtClean="0"/>
              <a:t>ParkPGH – finding a parking spot</a:t>
            </a:r>
          </a:p>
          <a:p>
            <a:pPr lvl="3"/>
            <a:r>
              <a:rPr lang="en-US" sz="2000" dirty="0" smtClean="0"/>
              <a:t>Downtown Pittsburgh</a:t>
            </a:r>
            <a:r>
              <a:rPr lang="en-US" sz="2000" dirty="0"/>
              <a:t>, </a:t>
            </a:r>
            <a:r>
              <a:rPr lang="en-US" sz="2000" dirty="0" smtClean="0"/>
              <a:t>Pennsylvania</a:t>
            </a:r>
          </a:p>
          <a:p>
            <a:pPr lvl="3"/>
            <a:r>
              <a:rPr lang="en-US" sz="2000" dirty="0" smtClean="0"/>
              <a:t>For a related example, see Application Case 14.3, next</a:t>
            </a:r>
            <a:endParaRPr lang="en-US" sz="2000" dirty="0"/>
          </a:p>
        </p:txBody>
      </p:sp>
      <p:sp>
        <p:nvSpPr>
          <p:cNvPr id="4" name="Title 3"/>
          <p:cNvSpPr>
            <a:spLocks noGrp="1"/>
          </p:cNvSpPr>
          <p:nvPr>
            <p:ph type="title"/>
          </p:nvPr>
        </p:nvSpPr>
        <p:spPr/>
        <p:txBody>
          <a:bodyPr/>
          <a:lstStyle/>
          <a:p>
            <a:r>
              <a:rPr lang="en-US" dirty="0"/>
              <a:t>Analytics Applications </a:t>
            </a:r>
            <a:br>
              <a:rPr lang="en-US" dirty="0"/>
            </a:br>
            <a:r>
              <a:rPr lang="en-US" dirty="0" smtClean="0"/>
              <a:t>for </a:t>
            </a:r>
            <a:r>
              <a:rPr lang="en-US" dirty="0"/>
              <a:t>Consumers</a:t>
            </a:r>
          </a:p>
        </p:txBody>
      </p:sp>
    </p:spTree>
    <p:extLst>
      <p:ext uri="{BB962C8B-B14F-4D97-AF65-F5344CB8AC3E}">
        <p14:creationId xmlns:p14="http://schemas.microsoft.com/office/powerpoint/2010/main" val="18068009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Application Case </a:t>
            </a:r>
            <a:r>
              <a:rPr lang="en-US" dirty="0" smtClean="0"/>
              <a:t>14.3</a:t>
            </a:r>
            <a:endParaRPr lang="en-US" dirty="0"/>
          </a:p>
        </p:txBody>
      </p:sp>
      <p:sp>
        <p:nvSpPr>
          <p:cNvPr id="3" name="Content Placeholder 2"/>
          <p:cNvSpPr>
            <a:spLocks noGrp="1"/>
          </p:cNvSpPr>
          <p:nvPr>
            <p:ph idx="1"/>
          </p:nvPr>
        </p:nvSpPr>
        <p:spPr>
          <a:xfrm>
            <a:off x="762000" y="1600200"/>
            <a:ext cx="7924800" cy="4724400"/>
          </a:xfrm>
        </p:spPr>
        <p:txBody>
          <a:bodyPr>
            <a:normAutofit fontScale="92500" lnSpcReduction="20000"/>
          </a:bodyPr>
          <a:lstStyle/>
          <a:p>
            <a:pPr marL="0" indent="0">
              <a:buNone/>
            </a:pPr>
            <a:r>
              <a:rPr lang="en-US" sz="3900" dirty="0">
                <a:solidFill>
                  <a:srgbClr val="F85E08"/>
                </a:solidFill>
                <a:effectLst>
                  <a:outerShdw blurRad="38100" dist="38100" dir="2700000" algn="tl">
                    <a:srgbClr val="000000">
                      <a:alpha val="43137"/>
                    </a:srgbClr>
                  </a:outerShdw>
                </a:effectLst>
              </a:rPr>
              <a:t>A Life Coach in Your Pocket</a:t>
            </a:r>
            <a:endParaRPr lang="en-US" sz="3900" dirty="0" smtClean="0">
              <a:solidFill>
                <a:srgbClr val="F85E08"/>
              </a:solidFill>
              <a:effectLst>
                <a:outerShdw blurRad="38100" dist="38100" dir="2700000" algn="tl">
                  <a:srgbClr val="000000">
                    <a:alpha val="43137"/>
                  </a:srgbClr>
                </a:outerShdw>
              </a:effectLst>
            </a:endParaRPr>
          </a:p>
          <a:p>
            <a:pPr marL="0" indent="0">
              <a:buNone/>
            </a:pPr>
            <a:endParaRPr lang="en-US" sz="2600" dirty="0" smtClean="0">
              <a:solidFill>
                <a:srgbClr val="0000FF"/>
              </a:solidFill>
              <a:effectLst>
                <a:outerShdw blurRad="38100" dist="38100" dir="2700000" algn="tl">
                  <a:srgbClr val="000000">
                    <a:alpha val="43137"/>
                  </a:srgbClr>
                </a:outerShdw>
              </a:effectLst>
            </a:endParaRPr>
          </a:p>
          <a:p>
            <a:pPr marL="0" indent="0">
              <a:buNone/>
            </a:pPr>
            <a:r>
              <a:rPr lang="en-US" sz="3200" u="sng" dirty="0">
                <a:solidFill>
                  <a:srgbClr val="F85E08"/>
                </a:solidFill>
                <a:effectLst>
                  <a:outerShdw blurRad="38100" dist="38100" dir="2700000" algn="tl">
                    <a:srgbClr val="000000">
                      <a:alpha val="43137"/>
                    </a:srgbClr>
                  </a:outerShdw>
                </a:effectLst>
              </a:rPr>
              <a:t>Questions for Discussion</a:t>
            </a:r>
          </a:p>
          <a:p>
            <a:pPr marL="514350" indent="-514350">
              <a:buFont typeface="+mj-lt"/>
              <a:buAutoNum type="arabicPeriod"/>
            </a:pPr>
            <a:r>
              <a:rPr lang="en-US" sz="3200" dirty="0" smtClean="0"/>
              <a:t>Search </a:t>
            </a:r>
            <a:r>
              <a:rPr lang="en-US" sz="3200" dirty="0"/>
              <a:t>online for other applications of </a:t>
            </a:r>
            <a:r>
              <a:rPr lang="en-US" sz="3200" dirty="0" smtClean="0"/>
              <a:t>consumer-oriented analytical </a:t>
            </a:r>
            <a:r>
              <a:rPr lang="en-US" sz="3200" dirty="0"/>
              <a:t>applications.</a:t>
            </a:r>
          </a:p>
          <a:p>
            <a:pPr marL="514350" indent="-514350">
              <a:buFont typeface="+mj-lt"/>
              <a:buAutoNum type="arabicPeriod"/>
            </a:pPr>
            <a:r>
              <a:rPr lang="en-US" sz="3200" dirty="0" smtClean="0"/>
              <a:t>How </a:t>
            </a:r>
            <a:r>
              <a:rPr lang="en-US" sz="3200" dirty="0"/>
              <a:t>can location-based analytics help </a:t>
            </a:r>
            <a:r>
              <a:rPr lang="en-US" sz="3200" dirty="0" smtClean="0"/>
              <a:t>individual consumers</a:t>
            </a:r>
            <a:r>
              <a:rPr lang="en-US" sz="3200" dirty="0"/>
              <a:t>?</a:t>
            </a:r>
          </a:p>
          <a:p>
            <a:pPr marL="514350" indent="-514350">
              <a:buFont typeface="+mj-lt"/>
              <a:buAutoNum type="arabicPeriod"/>
            </a:pPr>
            <a:r>
              <a:rPr lang="en-US" sz="3200" dirty="0" smtClean="0"/>
              <a:t>How </a:t>
            </a:r>
            <a:r>
              <a:rPr lang="en-US" sz="3200" dirty="0"/>
              <a:t>can smartphone data be used to </a:t>
            </a:r>
            <a:r>
              <a:rPr lang="en-US" sz="3200" dirty="0" smtClean="0"/>
              <a:t>predict medical </a:t>
            </a:r>
            <a:r>
              <a:rPr lang="en-US" sz="3200" dirty="0"/>
              <a:t>conditions</a:t>
            </a:r>
            <a:r>
              <a:rPr lang="en-US" sz="3200" dirty="0" smtClean="0"/>
              <a:t>?</a:t>
            </a:r>
          </a:p>
          <a:p>
            <a:pPr marL="514350" indent="-514350">
              <a:buFont typeface="+mj-lt"/>
              <a:buAutoNum type="arabicPeriod"/>
            </a:pPr>
            <a:r>
              <a:rPr lang="en-US" sz="3200" dirty="0"/>
              <a:t>How is ParkPGH different from a “parking </a:t>
            </a:r>
            <a:r>
              <a:rPr lang="en-US" sz="3200" dirty="0" smtClean="0"/>
              <a:t>space–reporting</a:t>
            </a:r>
            <a:r>
              <a:rPr lang="en-US" sz="3200" dirty="0"/>
              <a:t>” app?</a:t>
            </a:r>
          </a:p>
        </p:txBody>
      </p:sp>
    </p:spTree>
    <p:extLst>
      <p:ext uri="{BB962C8B-B14F-4D97-AF65-F5344CB8AC3E}">
        <p14:creationId xmlns:p14="http://schemas.microsoft.com/office/powerpoint/2010/main" val="38061892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Other Analytics-Based Applications</a:t>
            </a:r>
            <a:endParaRPr lang="en-US" dirty="0"/>
          </a:p>
        </p:txBody>
      </p:sp>
      <p:sp>
        <p:nvSpPr>
          <p:cNvPr id="3" name="Content Placeholder 2"/>
          <p:cNvSpPr>
            <a:spLocks noGrp="1"/>
          </p:cNvSpPr>
          <p:nvPr>
            <p:ph idx="1"/>
          </p:nvPr>
        </p:nvSpPr>
        <p:spPr>
          <a:xfrm>
            <a:off x="762000" y="1600200"/>
            <a:ext cx="8305800" cy="4876800"/>
          </a:xfrm>
        </p:spPr>
        <p:txBody>
          <a:bodyPr>
            <a:noAutofit/>
          </a:bodyPr>
          <a:lstStyle/>
          <a:p>
            <a:r>
              <a:rPr lang="en-US" sz="3200" dirty="0" smtClean="0"/>
              <a:t>In addition to fun and health...</a:t>
            </a:r>
          </a:p>
          <a:p>
            <a:r>
              <a:rPr lang="en-US" sz="3200" dirty="0" smtClean="0"/>
              <a:t>Productivity</a:t>
            </a:r>
          </a:p>
          <a:p>
            <a:pPr lvl="1"/>
            <a:r>
              <a:rPr lang="en-US" sz="2800" dirty="0" smtClean="0"/>
              <a:t>Cloze – email in-box management</a:t>
            </a:r>
          </a:p>
          <a:p>
            <a:pPr lvl="2"/>
            <a:r>
              <a:rPr lang="en-US" sz="2400" dirty="0" smtClean="0"/>
              <a:t>Intelligently prioritizes and categorizes emails</a:t>
            </a:r>
          </a:p>
          <a:p>
            <a:pPr marL="288925" lvl="1" indent="-288925"/>
            <a:r>
              <a:rPr lang="en-US" sz="2800" dirty="0"/>
              <a:t>The demand and the supply for consumer-oriented analytic apps are increasing</a:t>
            </a:r>
          </a:p>
          <a:p>
            <a:pPr lvl="1"/>
            <a:r>
              <a:rPr lang="en-US" sz="2400" dirty="0" smtClean="0"/>
              <a:t>The </a:t>
            </a:r>
            <a:r>
              <a:rPr lang="en-US" sz="2400" dirty="0"/>
              <a:t>Wall Street Journal (wsj.com/apps) estimates that the app industry has </a:t>
            </a:r>
            <a:r>
              <a:rPr lang="en-US" sz="2400" dirty="0" smtClean="0"/>
              <a:t>already become </a:t>
            </a:r>
            <a:r>
              <a:rPr lang="en-US" sz="2400" dirty="0"/>
              <a:t>a $25 billion </a:t>
            </a:r>
            <a:r>
              <a:rPr lang="en-US" sz="2400" dirty="0" smtClean="0"/>
              <a:t>industry</a:t>
            </a:r>
          </a:p>
          <a:p>
            <a:r>
              <a:rPr lang="en-US" sz="3200" dirty="0" smtClean="0"/>
              <a:t>Privacy concerns? </a:t>
            </a:r>
            <a:endParaRPr lang="en-US" sz="3200" dirty="0"/>
          </a:p>
        </p:txBody>
      </p:sp>
    </p:spTree>
    <p:extLst>
      <p:ext uri="{BB962C8B-B14F-4D97-AF65-F5344CB8AC3E}">
        <p14:creationId xmlns:p14="http://schemas.microsoft.com/office/powerpoint/2010/main" val="1608609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Recommendation </a:t>
            </a:r>
            <a:r>
              <a:rPr lang="en-US" dirty="0"/>
              <a:t>Engines</a:t>
            </a:r>
          </a:p>
        </p:txBody>
      </p:sp>
      <p:sp>
        <p:nvSpPr>
          <p:cNvPr id="3" name="Content Placeholder 2"/>
          <p:cNvSpPr>
            <a:spLocks noGrp="1"/>
          </p:cNvSpPr>
          <p:nvPr>
            <p:ph idx="1"/>
          </p:nvPr>
        </p:nvSpPr>
        <p:spPr/>
        <p:txBody>
          <a:bodyPr>
            <a:normAutofit fontScale="92500"/>
          </a:bodyPr>
          <a:lstStyle/>
          <a:p>
            <a:r>
              <a:rPr lang="en-US" sz="3200" dirty="0" smtClean="0"/>
              <a:t>People rely </a:t>
            </a:r>
            <a:r>
              <a:rPr lang="en-US" sz="3200" dirty="0"/>
              <a:t>on </a:t>
            </a:r>
            <a:r>
              <a:rPr lang="en-US" sz="3200" dirty="0" smtClean="0"/>
              <a:t>recommendations by others</a:t>
            </a:r>
          </a:p>
          <a:p>
            <a:pPr lvl="1"/>
            <a:r>
              <a:rPr lang="en-US" sz="2800" dirty="0" smtClean="0"/>
              <a:t>Success for retailer line Amazon.com</a:t>
            </a:r>
          </a:p>
          <a:p>
            <a:r>
              <a:rPr lang="en-US" sz="3200" dirty="0" smtClean="0"/>
              <a:t>Recommender systems</a:t>
            </a:r>
          </a:p>
          <a:p>
            <a:pPr lvl="1"/>
            <a:r>
              <a:rPr lang="en-US" sz="2800" dirty="0"/>
              <a:t>Web-based information filtering </a:t>
            </a:r>
            <a:r>
              <a:rPr lang="en-US" sz="2800" dirty="0" smtClean="0"/>
              <a:t>system that </a:t>
            </a:r>
            <a:r>
              <a:rPr lang="en-US" sz="2800" dirty="0"/>
              <a:t>takes the inputs from users and then aggregates the inputs to provide </a:t>
            </a:r>
            <a:r>
              <a:rPr lang="en-US" sz="2800" dirty="0" smtClean="0"/>
              <a:t>recommendations for </a:t>
            </a:r>
            <a:r>
              <a:rPr lang="en-US" sz="2800" dirty="0"/>
              <a:t>other users in their product or service selection </a:t>
            </a:r>
            <a:r>
              <a:rPr lang="en-US" sz="2800" dirty="0" smtClean="0"/>
              <a:t>choices</a:t>
            </a:r>
          </a:p>
          <a:p>
            <a:r>
              <a:rPr lang="en-US" sz="3200" dirty="0" smtClean="0"/>
              <a:t>Data </a:t>
            </a:r>
          </a:p>
          <a:p>
            <a:pPr lvl="1"/>
            <a:r>
              <a:rPr lang="en-US" sz="2800" dirty="0" smtClean="0"/>
              <a:t>Structured </a:t>
            </a:r>
            <a:r>
              <a:rPr lang="en-US" sz="2800" dirty="0" smtClean="0">
                <a:sym typeface="Wingdings" panose="05000000000000000000" pitchFamily="2" charset="2"/>
              </a:rPr>
              <a:t> </a:t>
            </a:r>
            <a:r>
              <a:rPr lang="en-US" sz="2800" dirty="0" smtClean="0"/>
              <a:t>ratings/rankings</a:t>
            </a:r>
          </a:p>
          <a:p>
            <a:pPr lvl="1"/>
            <a:r>
              <a:rPr lang="en-US" sz="2800" dirty="0" smtClean="0"/>
              <a:t>Unstructured </a:t>
            </a:r>
            <a:r>
              <a:rPr lang="en-US" sz="2800" dirty="0" smtClean="0">
                <a:sym typeface="Wingdings" panose="05000000000000000000" pitchFamily="2" charset="2"/>
              </a:rPr>
              <a:t> </a:t>
            </a:r>
            <a:r>
              <a:rPr lang="en-US" sz="2800" dirty="0" smtClean="0"/>
              <a:t>textual comments</a:t>
            </a:r>
            <a:endParaRPr lang="en-US" sz="2800" dirty="0"/>
          </a:p>
        </p:txBody>
      </p:sp>
    </p:spTree>
    <p:extLst>
      <p:ext uri="{BB962C8B-B14F-4D97-AF65-F5344CB8AC3E}">
        <p14:creationId xmlns:p14="http://schemas.microsoft.com/office/powerpoint/2010/main" val="30920344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Recommendation </a:t>
            </a:r>
            <a:r>
              <a:rPr lang="en-US" dirty="0"/>
              <a:t>Engines</a:t>
            </a:r>
          </a:p>
        </p:txBody>
      </p:sp>
      <p:sp>
        <p:nvSpPr>
          <p:cNvPr id="3" name="Content Placeholder 2"/>
          <p:cNvSpPr>
            <a:spLocks noGrp="1"/>
          </p:cNvSpPr>
          <p:nvPr>
            <p:ph idx="1"/>
          </p:nvPr>
        </p:nvSpPr>
        <p:spPr>
          <a:xfrm>
            <a:off x="762000" y="1600200"/>
            <a:ext cx="8229600" cy="4876800"/>
          </a:xfrm>
        </p:spPr>
        <p:txBody>
          <a:bodyPr>
            <a:normAutofit fontScale="92500" lnSpcReduction="10000"/>
          </a:bodyPr>
          <a:lstStyle/>
          <a:p>
            <a:r>
              <a:rPr lang="en-US" sz="2800" dirty="0" smtClean="0"/>
              <a:t>Two main approaches for recommendation systems</a:t>
            </a:r>
          </a:p>
          <a:p>
            <a:pPr marL="731838" lvl="1" indent="-457200">
              <a:buFont typeface="+mj-lt"/>
              <a:buAutoNum type="arabicPeriod"/>
            </a:pPr>
            <a:r>
              <a:rPr lang="en-US" sz="2400" dirty="0" smtClean="0">
                <a:solidFill>
                  <a:srgbClr val="F85E08"/>
                </a:solidFill>
              </a:rPr>
              <a:t>Collaborative filtering</a:t>
            </a:r>
          </a:p>
          <a:p>
            <a:pPr marL="1022350" lvl="2" indent="-457200"/>
            <a:r>
              <a:rPr lang="en-US" sz="2000" dirty="0" smtClean="0"/>
              <a:t>Based on previous users’ purchase/view/rating data</a:t>
            </a:r>
          </a:p>
          <a:p>
            <a:pPr marL="1022350" lvl="2" indent="-457200"/>
            <a:r>
              <a:rPr lang="en-US" sz="2000" dirty="0" smtClean="0"/>
              <a:t>Collectively deriving </a:t>
            </a:r>
            <a:r>
              <a:rPr lang="en-US" sz="2000" b="1" dirty="0" smtClean="0"/>
              <a:t>user </a:t>
            </a:r>
            <a:r>
              <a:rPr lang="en-US" sz="2000" b="1" dirty="0" smtClean="0">
                <a:sym typeface="Wingdings"/>
              </a:rPr>
              <a:t></a:t>
            </a:r>
            <a:r>
              <a:rPr lang="en-US" sz="2000" b="1" dirty="0" smtClean="0">
                <a:sym typeface="Wingdings" panose="05000000000000000000" pitchFamily="2" charset="2"/>
              </a:rPr>
              <a:t> </a:t>
            </a:r>
            <a:r>
              <a:rPr lang="en-US" sz="2000" b="1" dirty="0" smtClean="0"/>
              <a:t>item </a:t>
            </a:r>
            <a:r>
              <a:rPr lang="en-US" sz="2000" dirty="0" smtClean="0"/>
              <a:t>profiling</a:t>
            </a:r>
          </a:p>
          <a:p>
            <a:pPr marL="1022350" lvl="2" indent="-457200"/>
            <a:r>
              <a:rPr lang="en-US" sz="2000" dirty="0" smtClean="0"/>
              <a:t>Use this knowledge for item recommendations</a:t>
            </a:r>
          </a:p>
          <a:p>
            <a:pPr marL="1022350" lvl="2" indent="-457200"/>
            <a:r>
              <a:rPr lang="en-US" sz="2000" dirty="0" smtClean="0"/>
              <a:t>Techniques include user-item rating matrix, kNN, correlation, …</a:t>
            </a:r>
          </a:p>
          <a:p>
            <a:pPr marL="1022350" lvl="2" indent="-457200"/>
            <a:r>
              <a:rPr lang="en-US" sz="2000" dirty="0" smtClean="0"/>
              <a:t>Disadvantage – requires huge amount of historic data</a:t>
            </a:r>
          </a:p>
          <a:p>
            <a:pPr marL="731838" lvl="1" indent="-457200">
              <a:buFont typeface="+mj-lt"/>
              <a:buAutoNum type="arabicPeriod"/>
            </a:pPr>
            <a:r>
              <a:rPr lang="en-US" sz="2400" dirty="0" smtClean="0">
                <a:solidFill>
                  <a:srgbClr val="F85E08"/>
                </a:solidFill>
              </a:rPr>
              <a:t>Content filtering</a:t>
            </a:r>
          </a:p>
          <a:p>
            <a:pPr marL="1022350" lvl="2" indent="-457200"/>
            <a:r>
              <a:rPr lang="en-US" sz="2000" dirty="0" smtClean="0"/>
              <a:t>Based on specifications/characteristics </a:t>
            </a:r>
            <a:r>
              <a:rPr lang="en-US" sz="2000" dirty="0"/>
              <a:t>of </a:t>
            </a:r>
            <a:r>
              <a:rPr lang="en-US" sz="2000" dirty="0" smtClean="0"/>
              <a:t>items (not just ratings)</a:t>
            </a:r>
          </a:p>
          <a:p>
            <a:pPr marL="1022350" lvl="2" indent="-457200"/>
            <a:r>
              <a:rPr lang="en-US" sz="2000" dirty="0" smtClean="0"/>
              <a:t>First, characteristics of an item are profiled, and then </a:t>
            </a:r>
            <a:r>
              <a:rPr lang="en-US" sz="2000" dirty="0"/>
              <a:t>the </a:t>
            </a:r>
            <a:r>
              <a:rPr lang="en-US" sz="2000" dirty="0" smtClean="0"/>
              <a:t>content-based individual </a:t>
            </a:r>
            <a:r>
              <a:rPr lang="en-US" sz="2000" dirty="0"/>
              <a:t>user profiles are </a:t>
            </a:r>
            <a:r>
              <a:rPr lang="en-US" sz="2000" dirty="0" smtClean="0"/>
              <a:t>built</a:t>
            </a:r>
          </a:p>
          <a:p>
            <a:pPr marL="1022350" lvl="2" indent="-457200"/>
            <a:r>
              <a:rPr lang="en-US" sz="2000" dirty="0"/>
              <a:t>Recommendations are made if there are similarities found in the item </a:t>
            </a:r>
            <a:r>
              <a:rPr lang="en-US" sz="2000" dirty="0" smtClean="0"/>
              <a:t>characteristics</a:t>
            </a:r>
          </a:p>
          <a:p>
            <a:pPr marL="1022350" lvl="2" indent="-457200"/>
            <a:r>
              <a:rPr lang="en-US" sz="2000" dirty="0" smtClean="0"/>
              <a:t>Techniques include decision trees, ANN</a:t>
            </a:r>
            <a:r>
              <a:rPr lang="en-US" sz="2000" dirty="0"/>
              <a:t>, </a:t>
            </a:r>
            <a:r>
              <a:rPr lang="en-US" sz="2000" dirty="0" smtClean="0"/>
              <a:t>Bayesian classifiers</a:t>
            </a:r>
          </a:p>
        </p:txBody>
      </p:sp>
    </p:spTree>
    <p:extLst>
      <p:ext uri="{BB962C8B-B14F-4D97-AF65-F5344CB8AC3E}">
        <p14:creationId xmlns:p14="http://schemas.microsoft.com/office/powerpoint/2010/main" val="115031133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a:t>
            </a:r>
            <a:r>
              <a:rPr lang="en-US" dirty="0"/>
              <a:t>Web 2.0 Revolution </a:t>
            </a:r>
            <a:r>
              <a:rPr lang="en-US" dirty="0" smtClean="0"/>
              <a:t/>
            </a:r>
            <a:br>
              <a:rPr lang="en-US" dirty="0" smtClean="0"/>
            </a:br>
            <a:r>
              <a:rPr lang="en-US" dirty="0" smtClean="0"/>
              <a:t>and </a:t>
            </a:r>
            <a:r>
              <a:rPr lang="en-US" dirty="0"/>
              <a:t>Online Social Networking</a:t>
            </a:r>
          </a:p>
        </p:txBody>
      </p:sp>
      <p:sp>
        <p:nvSpPr>
          <p:cNvPr id="3" name="Content Placeholder 2"/>
          <p:cNvSpPr>
            <a:spLocks noGrp="1"/>
          </p:cNvSpPr>
          <p:nvPr>
            <p:ph idx="1"/>
          </p:nvPr>
        </p:nvSpPr>
        <p:spPr>
          <a:xfrm>
            <a:off x="762000" y="1524000"/>
            <a:ext cx="8382000" cy="4876800"/>
          </a:xfrm>
        </p:spPr>
        <p:txBody>
          <a:bodyPr>
            <a:normAutofit/>
          </a:bodyPr>
          <a:lstStyle/>
          <a:p>
            <a:r>
              <a:rPr lang="en-US" sz="3200" dirty="0" smtClean="0"/>
              <a:t>Web 2.0?</a:t>
            </a:r>
          </a:p>
          <a:p>
            <a:pPr lvl="1"/>
            <a:r>
              <a:rPr lang="en-US" sz="2800" dirty="0" smtClean="0"/>
              <a:t>Advanced Web - blogs</a:t>
            </a:r>
            <a:r>
              <a:rPr lang="en-US" sz="2800" dirty="0"/>
              <a:t>, wikis, RSS, mashups, user-generated content, and social </a:t>
            </a:r>
            <a:r>
              <a:rPr lang="en-US" sz="2800" dirty="0" smtClean="0"/>
              <a:t>networks</a:t>
            </a:r>
          </a:p>
          <a:p>
            <a:pPr lvl="1"/>
            <a:r>
              <a:rPr lang="en-US" sz="2800" dirty="0" smtClean="0"/>
              <a:t>Objective – enhance creativity</a:t>
            </a:r>
            <a:r>
              <a:rPr lang="en-US" sz="2800" dirty="0"/>
              <a:t>, information sharing, and </a:t>
            </a:r>
            <a:r>
              <a:rPr lang="en-US" sz="2800" dirty="0" smtClean="0"/>
              <a:t>collaboration</a:t>
            </a:r>
          </a:p>
          <a:p>
            <a:pPr lvl="1"/>
            <a:r>
              <a:rPr lang="en-US" sz="2800" dirty="0" smtClean="0"/>
              <a:t>Changing the Web from passive to active</a:t>
            </a:r>
          </a:p>
          <a:p>
            <a:pPr lvl="2"/>
            <a:r>
              <a:rPr lang="en-US" sz="2400" dirty="0" smtClean="0"/>
              <a:t>Consumer is the one that creates the content</a:t>
            </a:r>
          </a:p>
          <a:p>
            <a:pPr lvl="1"/>
            <a:r>
              <a:rPr lang="en-US" sz="2800" dirty="0" smtClean="0"/>
              <a:t>Redefining what </a:t>
            </a:r>
            <a:r>
              <a:rPr lang="en-US" sz="2800" dirty="0"/>
              <a:t>is on the </a:t>
            </a:r>
            <a:r>
              <a:rPr lang="en-US" sz="2800" dirty="0" smtClean="0"/>
              <a:t>Web as well as how </a:t>
            </a:r>
            <a:r>
              <a:rPr lang="en-US" sz="2800" dirty="0"/>
              <a:t>it </a:t>
            </a:r>
            <a:r>
              <a:rPr lang="en-US" sz="2800" dirty="0" smtClean="0"/>
              <a:t>works</a:t>
            </a:r>
          </a:p>
          <a:p>
            <a:pPr lvl="1"/>
            <a:r>
              <a:rPr lang="en-US" sz="2800" dirty="0" smtClean="0"/>
              <a:t>Companies are adopting and benefiting from it</a:t>
            </a:r>
            <a:endParaRPr lang="en-US" sz="2800" dirty="0"/>
          </a:p>
        </p:txBody>
      </p:sp>
    </p:spTree>
    <p:extLst>
      <p:ext uri="{BB962C8B-B14F-4D97-AF65-F5344CB8AC3E}">
        <p14:creationId xmlns:p14="http://schemas.microsoft.com/office/powerpoint/2010/main" val="15662617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Representative Characteristics of Web 2.0</a:t>
            </a:r>
          </a:p>
        </p:txBody>
      </p:sp>
      <p:sp>
        <p:nvSpPr>
          <p:cNvPr id="3" name="Content Placeholder 2"/>
          <p:cNvSpPr>
            <a:spLocks noGrp="1"/>
          </p:cNvSpPr>
          <p:nvPr>
            <p:ph idx="1"/>
          </p:nvPr>
        </p:nvSpPr>
        <p:spPr/>
        <p:txBody>
          <a:bodyPr>
            <a:noAutofit/>
          </a:bodyPr>
          <a:lstStyle/>
          <a:p>
            <a:r>
              <a:rPr lang="en-US" sz="2400" dirty="0" smtClean="0"/>
              <a:t>Allows tapping </a:t>
            </a:r>
            <a:r>
              <a:rPr lang="en-US" sz="2400" dirty="0"/>
              <a:t>into the collective intelligence of </a:t>
            </a:r>
            <a:r>
              <a:rPr lang="en-US" sz="2400" dirty="0" smtClean="0"/>
              <a:t>users</a:t>
            </a:r>
            <a:endParaRPr lang="en-US" sz="2400" dirty="0"/>
          </a:p>
          <a:p>
            <a:r>
              <a:rPr lang="en-US" sz="2400" dirty="0" smtClean="0"/>
              <a:t>Data </a:t>
            </a:r>
            <a:r>
              <a:rPr lang="en-US" sz="2400" dirty="0"/>
              <a:t>is made available in new or never-intended </a:t>
            </a:r>
            <a:r>
              <a:rPr lang="en-US" sz="2400" dirty="0" smtClean="0"/>
              <a:t>ways </a:t>
            </a:r>
          </a:p>
          <a:p>
            <a:r>
              <a:rPr lang="en-US" sz="2400" dirty="0" smtClean="0"/>
              <a:t>Relies </a:t>
            </a:r>
            <a:r>
              <a:rPr lang="en-US" sz="2400" dirty="0"/>
              <a:t>on </a:t>
            </a:r>
            <a:r>
              <a:rPr lang="en-US" sz="2400" dirty="0" smtClean="0"/>
              <a:t>user-generated/user-controlled content/data</a:t>
            </a:r>
            <a:endParaRPr lang="en-US" sz="2400" dirty="0"/>
          </a:p>
          <a:p>
            <a:r>
              <a:rPr lang="en-US" sz="2400" dirty="0" smtClean="0"/>
              <a:t>Lightweight </a:t>
            </a:r>
            <a:r>
              <a:rPr lang="en-US" sz="2400" dirty="0"/>
              <a:t>programming </a:t>
            </a:r>
            <a:r>
              <a:rPr lang="en-US" sz="2400" dirty="0" smtClean="0"/>
              <a:t>tools for wider access</a:t>
            </a:r>
            <a:endParaRPr lang="en-US" sz="2400" dirty="0"/>
          </a:p>
          <a:p>
            <a:r>
              <a:rPr lang="en-US" sz="2400" dirty="0" smtClean="0"/>
              <a:t>The </a:t>
            </a:r>
            <a:r>
              <a:rPr lang="en-US" sz="2400" dirty="0"/>
              <a:t>virtual elimination of software-upgrade cycles </a:t>
            </a:r>
            <a:endParaRPr lang="en-US" sz="2400" dirty="0" smtClean="0"/>
          </a:p>
          <a:p>
            <a:r>
              <a:rPr lang="en-US" sz="2400" dirty="0" smtClean="0"/>
              <a:t>Users </a:t>
            </a:r>
            <a:r>
              <a:rPr lang="en-US" sz="2400" dirty="0"/>
              <a:t>can access applications entirely through a </a:t>
            </a:r>
            <a:r>
              <a:rPr lang="en-US" sz="2400" dirty="0" smtClean="0"/>
              <a:t>browser</a:t>
            </a:r>
            <a:endParaRPr lang="en-US" sz="2400" dirty="0"/>
          </a:p>
          <a:p>
            <a:r>
              <a:rPr lang="en-US" sz="2400" dirty="0" smtClean="0"/>
              <a:t>An </a:t>
            </a:r>
            <a:r>
              <a:rPr lang="en-US" sz="2400" dirty="0"/>
              <a:t>architecture of participation and digital democracy </a:t>
            </a:r>
            <a:endParaRPr lang="en-US" sz="2400" dirty="0" smtClean="0"/>
          </a:p>
          <a:p>
            <a:r>
              <a:rPr lang="en-US" sz="2400" dirty="0" smtClean="0"/>
              <a:t>A </a:t>
            </a:r>
            <a:r>
              <a:rPr lang="en-US" sz="2400" dirty="0"/>
              <a:t>major emphasis is on social networks and </a:t>
            </a:r>
            <a:r>
              <a:rPr lang="en-US" sz="2400" dirty="0" smtClean="0"/>
              <a:t>computing</a:t>
            </a:r>
            <a:endParaRPr lang="en-US" sz="2400" dirty="0"/>
          </a:p>
          <a:p>
            <a:r>
              <a:rPr lang="en-US" sz="2400" dirty="0" smtClean="0"/>
              <a:t>Strong </a:t>
            </a:r>
            <a:r>
              <a:rPr lang="en-US" sz="2400" dirty="0"/>
              <a:t>support for information sharing and </a:t>
            </a:r>
            <a:r>
              <a:rPr lang="en-US" sz="2400" dirty="0" smtClean="0"/>
              <a:t>collaboration</a:t>
            </a:r>
            <a:endParaRPr lang="en-US" sz="2400" dirty="0"/>
          </a:p>
          <a:p>
            <a:r>
              <a:rPr lang="en-US" sz="2400" dirty="0" smtClean="0"/>
              <a:t>Fosters </a:t>
            </a:r>
            <a:r>
              <a:rPr lang="en-US" sz="2400" dirty="0"/>
              <a:t>rapid and continuous creation of new business </a:t>
            </a:r>
            <a:r>
              <a:rPr lang="en-US" sz="2400" dirty="0" smtClean="0"/>
              <a:t>models</a:t>
            </a:r>
            <a:endParaRPr lang="en-US" sz="2400" dirty="0"/>
          </a:p>
        </p:txBody>
      </p:sp>
    </p:spTree>
    <p:extLst>
      <p:ext uri="{BB962C8B-B14F-4D97-AF65-F5344CB8AC3E}">
        <p14:creationId xmlns:p14="http://schemas.microsoft.com/office/powerpoint/2010/main" val="9961955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Social Networking</a:t>
            </a:r>
          </a:p>
        </p:txBody>
      </p:sp>
      <p:sp>
        <p:nvSpPr>
          <p:cNvPr id="3" name="Content Placeholder 2"/>
          <p:cNvSpPr>
            <a:spLocks noGrp="1"/>
          </p:cNvSpPr>
          <p:nvPr>
            <p:ph idx="1"/>
          </p:nvPr>
        </p:nvSpPr>
        <p:spPr>
          <a:xfrm>
            <a:off x="762000" y="1524000"/>
            <a:ext cx="8153400" cy="4876800"/>
          </a:xfrm>
        </p:spPr>
        <p:txBody>
          <a:bodyPr>
            <a:normAutofit fontScale="85000" lnSpcReduction="10000"/>
          </a:bodyPr>
          <a:lstStyle/>
          <a:p>
            <a:r>
              <a:rPr lang="en-US" sz="3500" dirty="0" smtClean="0"/>
              <a:t>Social </a:t>
            </a:r>
            <a:r>
              <a:rPr lang="en-US" sz="3500" dirty="0"/>
              <a:t>networking gives people the </a:t>
            </a:r>
            <a:r>
              <a:rPr lang="en-US" sz="3500" dirty="0" smtClean="0"/>
              <a:t>power to </a:t>
            </a:r>
            <a:r>
              <a:rPr lang="en-US" sz="3500" dirty="0"/>
              <a:t>share, making the world </a:t>
            </a:r>
            <a:r>
              <a:rPr lang="en-US" sz="3500" dirty="0" smtClean="0"/>
              <a:t>open/connected</a:t>
            </a:r>
          </a:p>
          <a:p>
            <a:pPr lvl="1"/>
            <a:r>
              <a:rPr lang="en-US" sz="3000" dirty="0" smtClean="0"/>
              <a:t>Facebook, LinkedIn, </a:t>
            </a:r>
            <a:r>
              <a:rPr lang="en-US" sz="3000" dirty="0"/>
              <a:t>Google</a:t>
            </a:r>
            <a:r>
              <a:rPr lang="en-US" sz="3000" dirty="0" smtClean="0"/>
              <a:t>+, Orkut, … </a:t>
            </a:r>
          </a:p>
          <a:p>
            <a:pPr lvl="1"/>
            <a:r>
              <a:rPr lang="en-US" sz="3000" dirty="0" smtClean="0"/>
              <a:t>Wikipedia, YouTube, …</a:t>
            </a:r>
          </a:p>
          <a:p>
            <a:r>
              <a:rPr lang="en-US" sz="3500" dirty="0">
                <a:solidFill>
                  <a:srgbClr val="F85E08"/>
                </a:solidFill>
              </a:rPr>
              <a:t>A social network </a:t>
            </a:r>
            <a:r>
              <a:rPr lang="en-US" sz="3500" dirty="0"/>
              <a:t>is a place where people create their own space, or homepage, on </a:t>
            </a:r>
            <a:r>
              <a:rPr lang="en-US" sz="3500" dirty="0" smtClean="0"/>
              <a:t>which they </a:t>
            </a:r>
            <a:r>
              <a:rPr lang="en-US" sz="3500" dirty="0"/>
              <a:t>write blogs (Web logs); post pictures, videos, or music; share ideas; and link to </a:t>
            </a:r>
            <a:r>
              <a:rPr lang="en-US" sz="3500" dirty="0" smtClean="0"/>
              <a:t>other Web </a:t>
            </a:r>
            <a:r>
              <a:rPr lang="en-US" sz="3500" dirty="0"/>
              <a:t>locations they find </a:t>
            </a:r>
            <a:r>
              <a:rPr lang="en-US" sz="3500" dirty="0" smtClean="0"/>
              <a:t>interesting</a:t>
            </a:r>
          </a:p>
          <a:p>
            <a:r>
              <a:rPr lang="en-US" sz="3500" dirty="0" smtClean="0"/>
              <a:t>Mobile social networking</a:t>
            </a:r>
          </a:p>
          <a:p>
            <a:endParaRPr lang="en-US" sz="3500" dirty="0"/>
          </a:p>
        </p:txBody>
      </p:sp>
    </p:spTree>
    <p:extLst>
      <p:ext uri="{BB962C8B-B14F-4D97-AF65-F5344CB8AC3E}">
        <p14:creationId xmlns:p14="http://schemas.microsoft.com/office/powerpoint/2010/main" val="241361616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2000" y="1524000"/>
            <a:ext cx="8305800" cy="4876800"/>
          </a:xfrm>
        </p:spPr>
        <p:txBody>
          <a:bodyPr>
            <a:normAutofit fontScale="92500" lnSpcReduction="10000"/>
          </a:bodyPr>
          <a:lstStyle/>
          <a:p>
            <a:r>
              <a:rPr lang="en-US" sz="3200" dirty="0" smtClean="0"/>
              <a:t>Enhancing marketing and sales </a:t>
            </a:r>
            <a:r>
              <a:rPr lang="en-US" sz="3200" dirty="0"/>
              <a:t>in public social </a:t>
            </a:r>
            <a:r>
              <a:rPr lang="en-US" sz="3200" dirty="0" smtClean="0"/>
              <a:t>networks</a:t>
            </a:r>
          </a:p>
          <a:p>
            <a:r>
              <a:rPr lang="en-US" sz="3200" dirty="0"/>
              <a:t>Using Twitter </a:t>
            </a:r>
            <a:r>
              <a:rPr lang="en-US" sz="3200" dirty="0" smtClean="0"/>
              <a:t>to </a:t>
            </a:r>
            <a:r>
              <a:rPr lang="en-US" sz="3200" dirty="0"/>
              <a:t>Get </a:t>
            </a:r>
            <a:r>
              <a:rPr lang="en-US" sz="3200" dirty="0" smtClean="0"/>
              <a:t>a </a:t>
            </a:r>
            <a:r>
              <a:rPr lang="en-US" sz="3200" dirty="0"/>
              <a:t>Pulse </a:t>
            </a:r>
            <a:r>
              <a:rPr lang="en-US" sz="3200" dirty="0" smtClean="0"/>
              <a:t>of </a:t>
            </a:r>
            <a:r>
              <a:rPr lang="en-US" dirty="0"/>
              <a:t>t</a:t>
            </a:r>
            <a:r>
              <a:rPr lang="en-US" sz="3200" dirty="0" smtClean="0"/>
              <a:t>he Market</a:t>
            </a:r>
          </a:p>
          <a:p>
            <a:pPr lvl="1"/>
            <a:r>
              <a:rPr lang="en-US" sz="2800" dirty="0" smtClean="0"/>
              <a:t>Listening to the public for opinions/sentiments</a:t>
            </a:r>
          </a:p>
          <a:p>
            <a:pPr lvl="1"/>
            <a:r>
              <a:rPr lang="en-US" sz="2800" dirty="0" smtClean="0"/>
              <a:t>Product/service brand management</a:t>
            </a:r>
          </a:p>
          <a:p>
            <a:pPr lvl="1"/>
            <a:r>
              <a:rPr lang="en-US" sz="2800" dirty="0" smtClean="0"/>
              <a:t>Text mining, sentiment analysis</a:t>
            </a:r>
          </a:p>
          <a:p>
            <a:pPr lvl="1"/>
            <a:r>
              <a:rPr lang="en-US" sz="2800" dirty="0" smtClean="0"/>
              <a:t>How – built in-house or outsource</a:t>
            </a:r>
          </a:p>
          <a:p>
            <a:pPr lvl="2"/>
            <a:r>
              <a:rPr lang="en-US" dirty="0"/>
              <a:t>reputation.com</a:t>
            </a:r>
            <a:endParaRPr lang="en-US" dirty="0" smtClean="0"/>
          </a:p>
          <a:p>
            <a:r>
              <a:rPr lang="en-US" sz="3200" dirty="0" smtClean="0"/>
              <a:t>Share content </a:t>
            </a:r>
            <a:r>
              <a:rPr lang="en-US" sz="3200" dirty="0"/>
              <a:t>in a messaging </a:t>
            </a:r>
            <a:r>
              <a:rPr lang="en-US" sz="3200" dirty="0" smtClean="0"/>
              <a:t>ecosystem</a:t>
            </a:r>
          </a:p>
          <a:p>
            <a:pPr lvl="1"/>
            <a:r>
              <a:rPr lang="en-US" sz="2800" dirty="0"/>
              <a:t>WhatsApp, Draw Something, </a:t>
            </a:r>
            <a:r>
              <a:rPr lang="en-US" sz="2800" dirty="0" smtClean="0"/>
              <a:t>SnapChat, …</a:t>
            </a:r>
            <a:endParaRPr lang="en-US" sz="3100" dirty="0"/>
          </a:p>
        </p:txBody>
      </p:sp>
      <p:sp>
        <p:nvSpPr>
          <p:cNvPr id="4" name="Title 3"/>
          <p:cNvSpPr>
            <a:spLocks noGrp="1"/>
          </p:cNvSpPr>
          <p:nvPr>
            <p:ph type="title"/>
          </p:nvPr>
        </p:nvSpPr>
        <p:spPr>
          <a:xfrm>
            <a:off x="1150938" y="231776"/>
            <a:ext cx="7993062" cy="1139824"/>
          </a:xfrm>
        </p:spPr>
        <p:txBody>
          <a:bodyPr/>
          <a:lstStyle/>
          <a:p>
            <a:r>
              <a:rPr lang="en-US" dirty="0"/>
              <a:t>Social </a:t>
            </a:r>
            <a:r>
              <a:rPr lang="en-US" dirty="0" smtClean="0"/>
              <a:t>Networks - Implications </a:t>
            </a:r>
            <a:r>
              <a:rPr lang="en-US" dirty="0"/>
              <a:t>of Business and Enterprise</a:t>
            </a:r>
          </a:p>
        </p:txBody>
      </p:sp>
    </p:spTree>
    <p:extLst>
      <p:ext uri="{BB962C8B-B14F-4D97-AF65-F5344CB8AC3E}">
        <p14:creationId xmlns:p14="http://schemas.microsoft.com/office/powerpoint/2010/main" val="14435994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Cloud </a:t>
            </a:r>
            <a:r>
              <a:rPr lang="en-US" dirty="0"/>
              <a:t>Computing and BI</a:t>
            </a:r>
          </a:p>
        </p:txBody>
      </p:sp>
      <p:sp>
        <p:nvSpPr>
          <p:cNvPr id="3" name="Content Placeholder 2"/>
          <p:cNvSpPr>
            <a:spLocks noGrp="1"/>
          </p:cNvSpPr>
          <p:nvPr>
            <p:ph idx="1"/>
          </p:nvPr>
        </p:nvSpPr>
        <p:spPr>
          <a:xfrm>
            <a:off x="762000" y="1524000"/>
            <a:ext cx="8305800" cy="4876800"/>
          </a:xfrm>
        </p:spPr>
        <p:txBody>
          <a:bodyPr>
            <a:normAutofit lnSpcReduction="10000"/>
          </a:bodyPr>
          <a:lstStyle/>
          <a:p>
            <a:r>
              <a:rPr lang="en-US" sz="2800" dirty="0" smtClean="0"/>
              <a:t>A </a:t>
            </a:r>
            <a:r>
              <a:rPr lang="en-US" sz="2800" dirty="0"/>
              <a:t>style of computing in which dynamically scalable and </a:t>
            </a:r>
            <a:r>
              <a:rPr lang="en-US" sz="2800" dirty="0" smtClean="0"/>
              <a:t>often virtualized </a:t>
            </a:r>
            <a:r>
              <a:rPr lang="en-US" sz="2800" dirty="0"/>
              <a:t>resources are provided over the Internet. </a:t>
            </a:r>
            <a:endParaRPr lang="en-US" sz="2800" dirty="0" smtClean="0"/>
          </a:p>
          <a:p>
            <a:r>
              <a:rPr lang="en-US" sz="2800" dirty="0" smtClean="0"/>
              <a:t>Users </a:t>
            </a:r>
            <a:r>
              <a:rPr lang="en-US" sz="2800" dirty="0"/>
              <a:t>need not have knowledge </a:t>
            </a:r>
            <a:r>
              <a:rPr lang="en-US" sz="2800" dirty="0" smtClean="0"/>
              <a:t>of, experience </a:t>
            </a:r>
            <a:r>
              <a:rPr lang="en-US" sz="2800" dirty="0"/>
              <a:t>in, or control over the technology infrastructures in the cloud that </a:t>
            </a:r>
            <a:r>
              <a:rPr lang="en-US" sz="2800" dirty="0" smtClean="0"/>
              <a:t>supports them.</a:t>
            </a:r>
          </a:p>
          <a:p>
            <a:r>
              <a:rPr lang="en-US" sz="2800" dirty="0" smtClean="0"/>
              <a:t>Cloud computing = </a:t>
            </a:r>
            <a:r>
              <a:rPr lang="en-US" sz="2800" dirty="0"/>
              <a:t>utility computing, application </a:t>
            </a:r>
            <a:r>
              <a:rPr lang="en-US" sz="2800" dirty="0" smtClean="0"/>
              <a:t>service provider </a:t>
            </a:r>
            <a:r>
              <a:rPr lang="en-US" sz="2800" dirty="0"/>
              <a:t>grid computing, on-demand computing, software-as-a-service (SaaS</a:t>
            </a:r>
            <a:r>
              <a:rPr lang="en-US" sz="2800" dirty="0" smtClean="0"/>
              <a:t>), …</a:t>
            </a:r>
          </a:p>
          <a:p>
            <a:pPr lvl="1"/>
            <a:r>
              <a:rPr lang="en-US" sz="2400" dirty="0" smtClean="0"/>
              <a:t>Cloud = Internet</a:t>
            </a:r>
          </a:p>
          <a:p>
            <a:pPr lvl="1"/>
            <a:r>
              <a:rPr lang="en-US" sz="2400" dirty="0" smtClean="0"/>
              <a:t>Related “-as-a-services”: infrastructure-as-a-service </a:t>
            </a:r>
            <a:r>
              <a:rPr lang="en-US" sz="2400" dirty="0"/>
              <a:t>(IaaS), platforms-as-a-service (PaaS)</a:t>
            </a:r>
          </a:p>
        </p:txBody>
      </p:sp>
    </p:spTree>
    <p:extLst>
      <p:ext uri="{BB962C8B-B14F-4D97-AF65-F5344CB8AC3E}">
        <p14:creationId xmlns:p14="http://schemas.microsoft.com/office/powerpoint/2010/main" val="234120591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Cloud </a:t>
            </a:r>
            <a:r>
              <a:rPr lang="en-US" dirty="0"/>
              <a:t>Computing Example </a:t>
            </a:r>
          </a:p>
        </p:txBody>
      </p:sp>
      <p:sp>
        <p:nvSpPr>
          <p:cNvPr id="3" name="Content Placeholder 2"/>
          <p:cNvSpPr>
            <a:spLocks noGrp="1"/>
          </p:cNvSpPr>
          <p:nvPr>
            <p:ph idx="1"/>
          </p:nvPr>
        </p:nvSpPr>
        <p:spPr>
          <a:xfrm>
            <a:off x="762000" y="1524000"/>
            <a:ext cx="8229600" cy="4876800"/>
          </a:xfrm>
        </p:spPr>
        <p:txBody>
          <a:bodyPr>
            <a:normAutofit fontScale="92500"/>
          </a:bodyPr>
          <a:lstStyle/>
          <a:p>
            <a:r>
              <a:rPr lang="en-US" sz="2800" dirty="0" smtClean="0"/>
              <a:t>Web-based email </a:t>
            </a:r>
            <a:r>
              <a:rPr lang="en-US" sz="2800" dirty="0" smtClean="0">
                <a:sym typeface="Wingdings" panose="05000000000000000000" pitchFamily="2" charset="2"/>
              </a:rPr>
              <a:t> cloud computing application</a:t>
            </a:r>
            <a:endParaRPr lang="en-US" sz="2800" dirty="0" smtClean="0"/>
          </a:p>
          <a:p>
            <a:pPr lvl="1"/>
            <a:r>
              <a:rPr lang="en-US" sz="2600" dirty="0" smtClean="0"/>
              <a:t>Stores </a:t>
            </a:r>
            <a:r>
              <a:rPr lang="en-US" sz="2600" dirty="0"/>
              <a:t>the data (e-mail messages) </a:t>
            </a:r>
            <a:endParaRPr lang="en-US" sz="2600" dirty="0" smtClean="0"/>
          </a:p>
          <a:p>
            <a:pPr lvl="1"/>
            <a:r>
              <a:rPr lang="en-US" sz="2600" dirty="0"/>
              <a:t>Stores </a:t>
            </a:r>
            <a:r>
              <a:rPr lang="en-US" sz="2600" dirty="0" smtClean="0"/>
              <a:t>the </a:t>
            </a:r>
            <a:r>
              <a:rPr lang="en-US" sz="2600" dirty="0"/>
              <a:t>software (e-mail </a:t>
            </a:r>
            <a:r>
              <a:rPr lang="en-US" sz="2600" dirty="0" smtClean="0"/>
              <a:t>programs)</a:t>
            </a:r>
          </a:p>
          <a:p>
            <a:pPr lvl="1"/>
            <a:r>
              <a:rPr lang="en-US" sz="2600" dirty="0" smtClean="0"/>
              <a:t>Centralized hardware/software/infrastructure</a:t>
            </a:r>
          </a:p>
          <a:p>
            <a:pPr lvl="1"/>
            <a:r>
              <a:rPr lang="en-US" sz="2600" dirty="0" smtClean="0"/>
              <a:t>Centralized updates/upgrades</a:t>
            </a:r>
          </a:p>
          <a:p>
            <a:pPr lvl="1"/>
            <a:r>
              <a:rPr lang="en-US" sz="2600" dirty="0" smtClean="0"/>
              <a:t>Access from anywhere via a Web browser</a:t>
            </a:r>
          </a:p>
          <a:p>
            <a:pPr lvl="1"/>
            <a:r>
              <a:rPr lang="en-US" sz="2600" dirty="0" smtClean="0"/>
              <a:t>e.g., Gmail</a:t>
            </a:r>
          </a:p>
          <a:p>
            <a:r>
              <a:rPr lang="en-US" sz="2800" dirty="0"/>
              <a:t>Web-based general </a:t>
            </a:r>
            <a:r>
              <a:rPr lang="en-US" sz="2800" dirty="0" smtClean="0"/>
              <a:t>application = cloud application</a:t>
            </a:r>
          </a:p>
          <a:p>
            <a:pPr lvl="1"/>
            <a:r>
              <a:rPr lang="en-US" sz="2600" dirty="0" smtClean="0"/>
              <a:t>Google Docs, Google Spreadsheets, Google Drive,…</a:t>
            </a:r>
          </a:p>
          <a:p>
            <a:pPr lvl="1"/>
            <a:r>
              <a:rPr lang="en-US" sz="2600" dirty="0" smtClean="0"/>
              <a:t>Amazon.com’s Web Services</a:t>
            </a:r>
          </a:p>
          <a:p>
            <a:pPr lvl="1"/>
            <a:endParaRPr lang="en-US" sz="2400" dirty="0" smtClean="0"/>
          </a:p>
        </p:txBody>
      </p:sp>
    </p:spTree>
    <p:extLst>
      <p:ext uri="{BB962C8B-B14F-4D97-AF65-F5344CB8AC3E}">
        <p14:creationId xmlns:p14="http://schemas.microsoft.com/office/powerpoint/2010/main" val="170567468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Cloud </a:t>
            </a:r>
            <a:r>
              <a:rPr lang="en-US" dirty="0"/>
              <a:t>Computing Example </a:t>
            </a:r>
          </a:p>
        </p:txBody>
      </p:sp>
      <p:sp>
        <p:nvSpPr>
          <p:cNvPr id="3" name="Content Placeholder 2"/>
          <p:cNvSpPr>
            <a:spLocks noGrp="1"/>
          </p:cNvSpPr>
          <p:nvPr>
            <p:ph idx="1"/>
          </p:nvPr>
        </p:nvSpPr>
        <p:spPr>
          <a:xfrm>
            <a:off x="762000" y="1524000"/>
            <a:ext cx="8305800" cy="4876800"/>
          </a:xfrm>
        </p:spPr>
        <p:txBody>
          <a:bodyPr>
            <a:normAutofit/>
          </a:bodyPr>
          <a:lstStyle/>
          <a:p>
            <a:r>
              <a:rPr lang="en-US" sz="3200" dirty="0" smtClean="0"/>
              <a:t>Cloud computing </a:t>
            </a:r>
            <a:r>
              <a:rPr lang="en-US" dirty="0" smtClean="0"/>
              <a:t>is</a:t>
            </a:r>
            <a:r>
              <a:rPr lang="en-US" sz="3200" dirty="0" smtClean="0"/>
              <a:t> used in</a:t>
            </a:r>
          </a:p>
          <a:p>
            <a:pPr lvl="1"/>
            <a:r>
              <a:rPr lang="en-US" sz="2800" dirty="0" smtClean="0"/>
              <a:t>e-commerce, BI, CRM, SCM, …</a:t>
            </a:r>
          </a:p>
          <a:p>
            <a:r>
              <a:rPr lang="en-US" sz="3200" dirty="0" smtClean="0"/>
              <a:t>Business model</a:t>
            </a:r>
          </a:p>
          <a:p>
            <a:pPr lvl="1"/>
            <a:r>
              <a:rPr lang="en-US" sz="2800" dirty="0" smtClean="0"/>
              <a:t>Pay-per-use</a:t>
            </a:r>
          </a:p>
          <a:p>
            <a:pPr lvl="1"/>
            <a:r>
              <a:rPr lang="en-US" sz="2800" dirty="0" smtClean="0"/>
              <a:t>Subscribe/pay-as-you-go</a:t>
            </a:r>
          </a:p>
          <a:p>
            <a:r>
              <a:rPr lang="en-US" sz="2800" dirty="0" smtClean="0"/>
              <a:t>Companies that offer cloud-computing services</a:t>
            </a:r>
          </a:p>
          <a:p>
            <a:pPr lvl="1"/>
            <a:r>
              <a:rPr lang="en-US" sz="2400" dirty="0" smtClean="0"/>
              <a:t>Google, Yahoo!, Salesforce.com</a:t>
            </a:r>
          </a:p>
          <a:p>
            <a:pPr lvl="1"/>
            <a:r>
              <a:rPr lang="en-US" sz="2400" dirty="0" smtClean="0"/>
              <a:t>IBM, Microsoft (Azure)</a:t>
            </a:r>
          </a:p>
          <a:p>
            <a:pPr lvl="1"/>
            <a:r>
              <a:rPr lang="en-US" sz="2400" dirty="0" smtClean="0"/>
              <a:t>Sun Microsystems/Oracle</a:t>
            </a:r>
          </a:p>
        </p:txBody>
      </p:sp>
    </p:spTree>
    <p:extLst>
      <p:ext uri="{BB962C8B-B14F-4D97-AF65-F5344CB8AC3E}">
        <p14:creationId xmlns:p14="http://schemas.microsoft.com/office/powerpoint/2010/main" val="174049229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Cloud </a:t>
            </a:r>
            <a:r>
              <a:rPr lang="en-US" dirty="0"/>
              <a:t>Computing </a:t>
            </a:r>
            <a:r>
              <a:rPr lang="en-US" dirty="0" smtClean="0"/>
              <a:t>and BI</a:t>
            </a:r>
            <a:endParaRPr lang="en-US" dirty="0"/>
          </a:p>
        </p:txBody>
      </p:sp>
      <p:sp>
        <p:nvSpPr>
          <p:cNvPr id="3" name="Content Placeholder 2"/>
          <p:cNvSpPr>
            <a:spLocks noGrp="1"/>
          </p:cNvSpPr>
          <p:nvPr>
            <p:ph idx="1"/>
          </p:nvPr>
        </p:nvSpPr>
        <p:spPr>
          <a:xfrm>
            <a:off x="762000" y="1600200"/>
            <a:ext cx="8305800" cy="4876800"/>
          </a:xfrm>
        </p:spPr>
        <p:txBody>
          <a:bodyPr>
            <a:normAutofit/>
          </a:bodyPr>
          <a:lstStyle/>
          <a:p>
            <a:r>
              <a:rPr lang="en-US" sz="3200" dirty="0" smtClean="0"/>
              <a:t>Cloud-based data warehouse</a:t>
            </a:r>
          </a:p>
          <a:p>
            <a:pPr lvl="1"/>
            <a:r>
              <a:rPr lang="it-IT" sz="2800" dirty="0"/>
              <a:t>1010data, LogiXML, </a:t>
            </a:r>
            <a:r>
              <a:rPr lang="it-IT" sz="2800" dirty="0" smtClean="0"/>
              <a:t>Lucid </a:t>
            </a:r>
            <a:r>
              <a:rPr lang="it-IT" sz="2800" dirty="0"/>
              <a:t>Era</a:t>
            </a:r>
            <a:endParaRPr lang="en-US" sz="2800" dirty="0" smtClean="0"/>
          </a:p>
          <a:p>
            <a:r>
              <a:rPr lang="en-US" sz="3200" dirty="0" smtClean="0"/>
              <a:t>Cloud-based ERP+DW+BI</a:t>
            </a:r>
          </a:p>
          <a:p>
            <a:pPr lvl="1"/>
            <a:r>
              <a:rPr lang="en-US" sz="2800" dirty="0" smtClean="0"/>
              <a:t>SAP, Oracle</a:t>
            </a:r>
          </a:p>
          <a:p>
            <a:pPr lvl="3"/>
            <a:endParaRPr lang="en-US" sz="2000" dirty="0" smtClean="0"/>
          </a:p>
          <a:p>
            <a:r>
              <a:rPr lang="en-US" sz="3200" dirty="0"/>
              <a:t>Elastra and </a:t>
            </a:r>
            <a:r>
              <a:rPr lang="en-US" sz="3200" dirty="0" smtClean="0"/>
              <a:t>Rightscale</a:t>
            </a:r>
          </a:p>
          <a:p>
            <a:r>
              <a:rPr lang="en-US" sz="3200" dirty="0"/>
              <a:t>Amazon.com </a:t>
            </a:r>
            <a:r>
              <a:rPr lang="en-US" sz="3200" dirty="0" smtClean="0"/>
              <a:t>and </a:t>
            </a:r>
            <a:r>
              <a:rPr lang="en-US" sz="3200" dirty="0"/>
              <a:t>Go Grid</a:t>
            </a:r>
            <a:endParaRPr lang="en-US" sz="3200" dirty="0" smtClean="0"/>
          </a:p>
        </p:txBody>
      </p:sp>
      <p:sp>
        <p:nvSpPr>
          <p:cNvPr id="5" name="Right Brace 4"/>
          <p:cNvSpPr/>
          <p:nvPr/>
        </p:nvSpPr>
        <p:spPr>
          <a:xfrm>
            <a:off x="6477000" y="1752600"/>
            <a:ext cx="381000" cy="1981200"/>
          </a:xfrm>
          <a:prstGeom prst="rightBrace">
            <a:avLst/>
          </a:prstGeom>
          <a:ln>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6" name="TextBox 5"/>
          <p:cNvSpPr txBox="1"/>
          <p:nvPr/>
        </p:nvSpPr>
        <p:spPr>
          <a:xfrm>
            <a:off x="6878577" y="2209800"/>
            <a:ext cx="1122423" cy="1077218"/>
          </a:xfrm>
          <a:prstGeom prst="rect">
            <a:avLst/>
          </a:prstGeom>
          <a:noFill/>
        </p:spPr>
        <p:txBody>
          <a:bodyPr wrap="none" rtlCol="0">
            <a:spAutoFit/>
          </a:bodyPr>
          <a:lstStyle/>
          <a:p>
            <a:pPr algn="l"/>
            <a:r>
              <a:rPr lang="en-US" sz="3200" b="0" dirty="0" smtClean="0">
                <a:solidFill>
                  <a:srgbClr val="FF3300"/>
                </a:solidFill>
                <a:effectLst/>
              </a:rPr>
              <a:t>SaaS</a:t>
            </a:r>
          </a:p>
          <a:p>
            <a:pPr algn="l"/>
            <a:r>
              <a:rPr lang="en-US" sz="3200" b="0" dirty="0" smtClean="0">
                <a:solidFill>
                  <a:srgbClr val="FF3300"/>
                </a:solidFill>
                <a:effectLst/>
              </a:rPr>
              <a:t>DaaS</a:t>
            </a:r>
            <a:endParaRPr lang="en-US" sz="3200" b="0" dirty="0">
              <a:solidFill>
                <a:srgbClr val="FF3300"/>
              </a:solidFill>
              <a:effectLst/>
            </a:endParaRPr>
          </a:p>
        </p:txBody>
      </p:sp>
      <p:sp>
        <p:nvSpPr>
          <p:cNvPr id="7" name="Right Brace 6"/>
          <p:cNvSpPr/>
          <p:nvPr/>
        </p:nvSpPr>
        <p:spPr>
          <a:xfrm>
            <a:off x="6477000" y="3886200"/>
            <a:ext cx="381000" cy="1534418"/>
          </a:xfrm>
          <a:prstGeom prst="rightBrace">
            <a:avLst/>
          </a:prstGeom>
          <a:ln>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8" name="TextBox 7"/>
          <p:cNvSpPr txBox="1"/>
          <p:nvPr/>
        </p:nvSpPr>
        <p:spPr>
          <a:xfrm>
            <a:off x="6886052" y="3875782"/>
            <a:ext cx="1419748" cy="1569660"/>
          </a:xfrm>
          <a:prstGeom prst="rect">
            <a:avLst/>
          </a:prstGeom>
          <a:noFill/>
        </p:spPr>
        <p:txBody>
          <a:bodyPr wrap="none" rtlCol="0">
            <a:spAutoFit/>
          </a:bodyPr>
          <a:lstStyle/>
          <a:p>
            <a:pPr algn="l"/>
            <a:r>
              <a:rPr lang="en-US" sz="3200" b="0" dirty="0" smtClean="0">
                <a:solidFill>
                  <a:srgbClr val="FF3300"/>
                </a:solidFill>
                <a:effectLst/>
              </a:rPr>
              <a:t>SaaS</a:t>
            </a:r>
          </a:p>
          <a:p>
            <a:pPr algn="l"/>
            <a:r>
              <a:rPr lang="en-US" sz="3200" b="0" dirty="0" smtClean="0">
                <a:solidFill>
                  <a:srgbClr val="FF3300"/>
                </a:solidFill>
                <a:effectLst/>
              </a:rPr>
              <a:t>DaaS</a:t>
            </a:r>
          </a:p>
          <a:p>
            <a:pPr algn="l"/>
            <a:r>
              <a:rPr lang="en-US" sz="3200" b="0" dirty="0" smtClean="0">
                <a:solidFill>
                  <a:srgbClr val="FF3300"/>
                </a:solidFill>
                <a:effectLst/>
              </a:rPr>
              <a:t>+ IaaS</a:t>
            </a:r>
            <a:endParaRPr lang="en-US" sz="3200" b="0" dirty="0">
              <a:solidFill>
                <a:srgbClr val="FF3300"/>
              </a:solidFill>
              <a:effectLst/>
            </a:endParaRPr>
          </a:p>
        </p:txBody>
      </p:sp>
    </p:spTree>
    <p:extLst>
      <p:ext uri="{BB962C8B-B14F-4D97-AF65-F5344CB8AC3E}">
        <p14:creationId xmlns:p14="http://schemas.microsoft.com/office/powerpoint/2010/main" val="70979991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Cloud Computing and </a:t>
            </a:r>
            <a:br>
              <a:rPr lang="en-US" dirty="0" smtClean="0"/>
            </a:br>
            <a:r>
              <a:rPr lang="en-US" dirty="0" smtClean="0"/>
              <a:t>Service-Oriented Thinking</a:t>
            </a:r>
            <a:endParaRPr lang="en-US" dirty="0"/>
          </a:p>
        </p:txBody>
      </p:sp>
      <p:sp>
        <p:nvSpPr>
          <p:cNvPr id="3" name="Content Placeholder 2"/>
          <p:cNvSpPr>
            <a:spLocks noGrp="1"/>
          </p:cNvSpPr>
          <p:nvPr>
            <p:ph idx="1"/>
          </p:nvPr>
        </p:nvSpPr>
        <p:spPr>
          <a:xfrm>
            <a:off x="762000" y="1600200"/>
            <a:ext cx="8229600" cy="4876800"/>
          </a:xfrm>
        </p:spPr>
        <p:txBody>
          <a:bodyPr>
            <a:normAutofit lnSpcReduction="10000"/>
          </a:bodyPr>
          <a:lstStyle/>
          <a:p>
            <a:r>
              <a:rPr lang="en-US" sz="3200" dirty="0"/>
              <a:t>Service-oriented thinking is one of the </a:t>
            </a:r>
            <a:r>
              <a:rPr lang="en-US" sz="3200" dirty="0" smtClean="0"/>
              <a:t>fastest-growing paradigms today</a:t>
            </a:r>
          </a:p>
          <a:p>
            <a:r>
              <a:rPr lang="en-US" sz="3200" dirty="0" smtClean="0"/>
              <a:t>Toward building </a:t>
            </a:r>
            <a:r>
              <a:rPr lang="en-US" sz="3200" dirty="0"/>
              <a:t>agile data, information, and analytics </a:t>
            </a:r>
            <a:r>
              <a:rPr lang="en-US" sz="3200" dirty="0" smtClean="0"/>
              <a:t>capabilities as services</a:t>
            </a:r>
          </a:p>
          <a:p>
            <a:r>
              <a:rPr lang="en-US" sz="3200" dirty="0" smtClean="0"/>
              <a:t>Service orientation + DSS/BI</a:t>
            </a:r>
          </a:p>
          <a:p>
            <a:r>
              <a:rPr lang="en-US" sz="3200" dirty="0" smtClean="0"/>
              <a:t>Component-based service orientation fosters</a:t>
            </a:r>
          </a:p>
          <a:p>
            <a:pPr lvl="1"/>
            <a:r>
              <a:rPr lang="en-US" sz="2800" dirty="0" smtClean="0"/>
              <a:t>Reusability, Substitutability, Extensibility, Scalability, Customizability, Reliability, Low Cost </a:t>
            </a:r>
            <a:r>
              <a:rPr lang="en-US" sz="2800" dirty="0"/>
              <a:t>of O</a:t>
            </a:r>
            <a:r>
              <a:rPr lang="en-US" sz="2800" dirty="0" smtClean="0"/>
              <a:t>wnership</a:t>
            </a:r>
            <a:r>
              <a:rPr lang="en-US" sz="2800" dirty="0"/>
              <a:t>, </a:t>
            </a:r>
            <a:r>
              <a:rPr lang="en-US" sz="2800" dirty="0" smtClean="0"/>
              <a:t>Economy </a:t>
            </a:r>
            <a:r>
              <a:rPr lang="en-US" sz="2800" dirty="0"/>
              <a:t>of </a:t>
            </a:r>
            <a:r>
              <a:rPr lang="en-US" sz="2800" dirty="0" smtClean="0"/>
              <a:t>Scale</a:t>
            </a:r>
            <a:r>
              <a:rPr lang="en-US" sz="2800" dirty="0"/>
              <a:t>,</a:t>
            </a:r>
            <a:r>
              <a:rPr lang="en-US" sz="2800" dirty="0" smtClean="0"/>
              <a:t>…</a:t>
            </a:r>
          </a:p>
          <a:p>
            <a:pPr lvl="1"/>
            <a:endParaRPr lang="en-US" sz="2800" dirty="0" smtClean="0"/>
          </a:p>
          <a:p>
            <a:endParaRPr lang="en-US" sz="3200" dirty="0"/>
          </a:p>
        </p:txBody>
      </p:sp>
    </p:spTree>
    <p:extLst>
      <p:ext uri="{BB962C8B-B14F-4D97-AF65-F5344CB8AC3E}">
        <p14:creationId xmlns:p14="http://schemas.microsoft.com/office/powerpoint/2010/main" val="4092428862"/>
      </p:ext>
    </p:extLst>
  </p:cSld>
  <p:clrMapOvr>
    <a:masterClrMapping/>
  </p:clrMapOvr>
  <p:timing>
    <p:tnLst>
      <p:par>
        <p:cTn xmlns:p14="http://schemas.microsoft.com/office/powerpoint/2010/mai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Service-Oriented DSS/BI</a:t>
            </a:r>
            <a:endParaRPr lang="en-US" dirty="0"/>
          </a:p>
        </p:txBody>
      </p:sp>
      <p:pic>
        <p:nvPicPr>
          <p:cNvPr id="1026" name="Picture 1" descr="Full-size image (86 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66800" y="1600200"/>
            <a:ext cx="7543800" cy="47438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94822777"/>
      </p:ext>
    </p:extLst>
  </p:cSld>
  <p:clrMapOvr>
    <a:masterClrMapping/>
  </p:clrMapOvr>
  <p:timing>
    <p:tnLst>
      <p:par>
        <p:cTn xmlns:p14="http://schemas.microsoft.com/office/powerpoint/2010/mai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Major Components of </a:t>
            </a:r>
            <a:br>
              <a:rPr lang="en-US" dirty="0" smtClean="0"/>
            </a:br>
            <a:r>
              <a:rPr lang="en-US" dirty="0"/>
              <a:t>Service-Oriented DSS/BI</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1000" y="1743075"/>
            <a:ext cx="8515350" cy="45815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1633287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Major Components of </a:t>
            </a:r>
            <a:br>
              <a:rPr lang="en-US" dirty="0"/>
            </a:br>
            <a:r>
              <a:rPr lang="en-US" dirty="0"/>
              <a:t>Service-Oriented DSS/BI</a:t>
            </a:r>
          </a:p>
        </p:txBody>
      </p:sp>
      <p:sp>
        <p:nvSpPr>
          <p:cNvPr id="3" name="Content Placeholder 2"/>
          <p:cNvSpPr>
            <a:spLocks noGrp="1"/>
          </p:cNvSpPr>
          <p:nvPr>
            <p:ph idx="1"/>
          </p:nvPr>
        </p:nvSpPr>
        <p:spPr/>
        <p:txBody>
          <a:bodyPr>
            <a:normAutofit/>
          </a:bodyPr>
          <a:lstStyle/>
          <a:p>
            <a:r>
              <a:rPr lang="en-US" sz="3200" dirty="0" smtClean="0">
                <a:solidFill>
                  <a:srgbClr val="FF3300"/>
                </a:solidFill>
              </a:rPr>
              <a:t>Data-as-a-Service (DaaS)</a:t>
            </a:r>
          </a:p>
          <a:p>
            <a:pPr lvl="1"/>
            <a:r>
              <a:rPr lang="en-US" sz="2800" dirty="0" smtClean="0"/>
              <a:t>Accessing </a:t>
            </a:r>
            <a:r>
              <a:rPr lang="en-US" sz="2800" dirty="0"/>
              <a:t>data “where it lives</a:t>
            </a:r>
            <a:r>
              <a:rPr lang="en-US" sz="2800" dirty="0" smtClean="0"/>
              <a:t>”</a:t>
            </a:r>
          </a:p>
          <a:p>
            <a:pPr lvl="1"/>
            <a:r>
              <a:rPr lang="en-US" sz="2800" dirty="0" smtClean="0"/>
              <a:t>Enriching data quality with centralization</a:t>
            </a:r>
          </a:p>
          <a:p>
            <a:pPr lvl="1"/>
            <a:r>
              <a:rPr lang="en-US" sz="2800" dirty="0" smtClean="0"/>
              <a:t>Better MDM, CDI</a:t>
            </a:r>
          </a:p>
          <a:p>
            <a:pPr lvl="1"/>
            <a:r>
              <a:rPr lang="en-US" dirty="0"/>
              <a:t>A</a:t>
            </a:r>
            <a:r>
              <a:rPr lang="en-US" sz="2800" dirty="0" smtClean="0"/>
              <a:t>ccess </a:t>
            </a:r>
            <a:r>
              <a:rPr lang="en-US" sz="2800" dirty="0"/>
              <a:t>the data via open </a:t>
            </a:r>
            <a:r>
              <a:rPr lang="en-US" sz="2800" dirty="0" smtClean="0"/>
              <a:t>standards such </a:t>
            </a:r>
            <a:r>
              <a:rPr lang="en-US" sz="2800" dirty="0"/>
              <a:t>as SQL, XQuery, and </a:t>
            </a:r>
            <a:r>
              <a:rPr lang="en-US" sz="2800" dirty="0" smtClean="0"/>
              <a:t>XML</a:t>
            </a:r>
          </a:p>
          <a:p>
            <a:pPr lvl="1"/>
            <a:r>
              <a:rPr lang="en-US" sz="2800" dirty="0" smtClean="0"/>
              <a:t>NoSQL type data storage and processing</a:t>
            </a:r>
          </a:p>
          <a:p>
            <a:pPr lvl="2"/>
            <a:r>
              <a:rPr lang="en-US" sz="2400" dirty="0" smtClean="0"/>
              <a:t>Amazon’s SimpleDB</a:t>
            </a:r>
          </a:p>
          <a:p>
            <a:pPr lvl="2"/>
            <a:r>
              <a:rPr lang="en-US" sz="2400" dirty="0"/>
              <a:t>Google’s </a:t>
            </a:r>
            <a:r>
              <a:rPr lang="en-US" sz="2400" dirty="0" smtClean="0"/>
              <a:t>BigTable</a:t>
            </a:r>
          </a:p>
          <a:p>
            <a:pPr lvl="2"/>
            <a:endParaRPr lang="en-US" sz="2400" dirty="0"/>
          </a:p>
        </p:txBody>
      </p:sp>
    </p:spTree>
    <p:extLst>
      <p:ext uri="{BB962C8B-B14F-4D97-AF65-F5344CB8AC3E}">
        <p14:creationId xmlns:p14="http://schemas.microsoft.com/office/powerpoint/2010/main" val="42735495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Major Components of </a:t>
            </a:r>
            <a:br>
              <a:rPr lang="en-US" dirty="0"/>
            </a:br>
            <a:r>
              <a:rPr lang="en-US" dirty="0"/>
              <a:t>Service-Oriented DSS/BI</a:t>
            </a:r>
          </a:p>
        </p:txBody>
      </p:sp>
      <p:sp>
        <p:nvSpPr>
          <p:cNvPr id="3" name="Content Placeholder 2"/>
          <p:cNvSpPr>
            <a:spLocks noGrp="1"/>
          </p:cNvSpPr>
          <p:nvPr>
            <p:ph idx="1"/>
          </p:nvPr>
        </p:nvSpPr>
        <p:spPr>
          <a:xfrm>
            <a:off x="762000" y="1524000"/>
            <a:ext cx="8229600" cy="4876800"/>
          </a:xfrm>
        </p:spPr>
        <p:txBody>
          <a:bodyPr>
            <a:normAutofit lnSpcReduction="10000"/>
          </a:bodyPr>
          <a:lstStyle/>
          <a:p>
            <a:r>
              <a:rPr lang="en-US" sz="3200" dirty="0" smtClean="0">
                <a:solidFill>
                  <a:srgbClr val="FF3300"/>
                </a:solidFill>
              </a:rPr>
              <a:t>Information-as-a-Service (IaaS)</a:t>
            </a:r>
          </a:p>
          <a:p>
            <a:pPr lvl="1"/>
            <a:r>
              <a:rPr lang="en-US" sz="2800" dirty="0" smtClean="0"/>
              <a:t>“Information on Demand”</a:t>
            </a:r>
          </a:p>
          <a:p>
            <a:pPr lvl="1"/>
            <a:r>
              <a:rPr lang="en-US" sz="2800" dirty="0" smtClean="0"/>
              <a:t>Goal </a:t>
            </a:r>
            <a:r>
              <a:rPr lang="en-US" sz="2800" dirty="0"/>
              <a:t>is </a:t>
            </a:r>
            <a:r>
              <a:rPr lang="en-US" sz="2800" dirty="0" smtClean="0"/>
              <a:t>to make </a:t>
            </a:r>
            <a:r>
              <a:rPr lang="en-US" sz="2800" dirty="0"/>
              <a:t>information available quickly to people, </a:t>
            </a:r>
            <a:r>
              <a:rPr lang="en-US" sz="2800" dirty="0" smtClean="0"/>
              <a:t>processes, and </a:t>
            </a:r>
            <a:r>
              <a:rPr lang="en-US" sz="2800" dirty="0"/>
              <a:t>applications across the business (agility</a:t>
            </a:r>
            <a:r>
              <a:rPr lang="en-US" sz="2800" dirty="0" smtClean="0"/>
              <a:t>)</a:t>
            </a:r>
          </a:p>
          <a:p>
            <a:pPr lvl="1"/>
            <a:r>
              <a:rPr lang="en-US" sz="2800" dirty="0" smtClean="0"/>
              <a:t>Provides </a:t>
            </a:r>
            <a:r>
              <a:rPr lang="en-US" sz="2800" dirty="0"/>
              <a:t>a “single </a:t>
            </a:r>
            <a:r>
              <a:rPr lang="en-US" sz="2800" dirty="0" smtClean="0"/>
              <a:t>version of </a:t>
            </a:r>
            <a:r>
              <a:rPr lang="en-US" sz="2800" dirty="0"/>
              <a:t>the truth,” </a:t>
            </a:r>
            <a:r>
              <a:rPr lang="en-US" sz="2800" dirty="0" smtClean="0"/>
              <a:t>make it </a:t>
            </a:r>
            <a:r>
              <a:rPr lang="en-US" sz="2800" dirty="0"/>
              <a:t>available 24/7, and by doing so, reduce proliferating redundant data and the time </a:t>
            </a:r>
            <a:r>
              <a:rPr lang="en-US" sz="2800" dirty="0" smtClean="0"/>
              <a:t>it takes </a:t>
            </a:r>
            <a:r>
              <a:rPr lang="en-US" sz="2800" dirty="0"/>
              <a:t>to build and deploy new information </a:t>
            </a:r>
            <a:r>
              <a:rPr lang="en-US" sz="2800" dirty="0" smtClean="0"/>
              <a:t>services</a:t>
            </a:r>
          </a:p>
          <a:p>
            <a:pPr lvl="1"/>
            <a:r>
              <a:rPr lang="en-US" sz="2800" dirty="0" smtClean="0"/>
              <a:t>SOA, flexible data integration, MDM, …</a:t>
            </a:r>
          </a:p>
          <a:p>
            <a:pPr lvl="1"/>
            <a:endParaRPr lang="en-US" sz="7200" dirty="0"/>
          </a:p>
        </p:txBody>
      </p:sp>
    </p:spTree>
    <p:extLst>
      <p:ext uri="{BB962C8B-B14F-4D97-AF65-F5344CB8AC3E}">
        <p14:creationId xmlns:p14="http://schemas.microsoft.com/office/powerpoint/2010/main" val="156717278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Major Components of </a:t>
            </a:r>
            <a:br>
              <a:rPr lang="en-US" dirty="0"/>
            </a:br>
            <a:r>
              <a:rPr lang="en-US" dirty="0"/>
              <a:t>Service-Oriented DSS/BI</a:t>
            </a:r>
          </a:p>
        </p:txBody>
      </p:sp>
      <p:sp>
        <p:nvSpPr>
          <p:cNvPr id="3" name="Content Placeholder 2"/>
          <p:cNvSpPr>
            <a:spLocks noGrp="1"/>
          </p:cNvSpPr>
          <p:nvPr>
            <p:ph idx="1"/>
          </p:nvPr>
        </p:nvSpPr>
        <p:spPr>
          <a:xfrm>
            <a:off x="762000" y="1524000"/>
            <a:ext cx="8229600" cy="4876800"/>
          </a:xfrm>
        </p:spPr>
        <p:txBody>
          <a:bodyPr>
            <a:normAutofit lnSpcReduction="10000"/>
          </a:bodyPr>
          <a:lstStyle/>
          <a:p>
            <a:r>
              <a:rPr lang="en-US" sz="3200" dirty="0">
                <a:solidFill>
                  <a:srgbClr val="FF3300"/>
                </a:solidFill>
              </a:rPr>
              <a:t>Analytics-as-a-Service (AaaS)</a:t>
            </a:r>
            <a:endParaRPr lang="en-US" sz="3200" dirty="0" smtClean="0">
              <a:solidFill>
                <a:srgbClr val="FF3300"/>
              </a:solidFill>
            </a:endParaRPr>
          </a:p>
          <a:p>
            <a:pPr lvl="1"/>
            <a:r>
              <a:rPr lang="en-US" sz="2800" dirty="0" smtClean="0"/>
              <a:t>“Agile Analytics”</a:t>
            </a:r>
          </a:p>
          <a:p>
            <a:pPr lvl="1"/>
            <a:r>
              <a:rPr lang="en-US" sz="2800" dirty="0"/>
              <a:t>AaaS in the cloud has economies of </a:t>
            </a:r>
            <a:r>
              <a:rPr lang="en-US" sz="2800" dirty="0" smtClean="0"/>
              <a:t>scale, better scalability, </a:t>
            </a:r>
            <a:r>
              <a:rPr lang="en-US" sz="2800" dirty="0"/>
              <a:t>and higher cost </a:t>
            </a:r>
            <a:r>
              <a:rPr lang="en-US" sz="2800" dirty="0" smtClean="0"/>
              <a:t>savings</a:t>
            </a:r>
          </a:p>
          <a:p>
            <a:pPr lvl="1"/>
            <a:r>
              <a:rPr lang="en-US" sz="2800" dirty="0" smtClean="0"/>
              <a:t>Data/Text Mining + Big Data </a:t>
            </a:r>
            <a:r>
              <a:rPr lang="en-US" sz="2800" dirty="0" smtClean="0">
                <a:sym typeface="Wingdings" panose="05000000000000000000" pitchFamily="2" charset="2"/>
              </a:rPr>
              <a:t> </a:t>
            </a:r>
            <a:r>
              <a:rPr lang="en-US" sz="2800" dirty="0" smtClean="0"/>
              <a:t>Cloud Computing</a:t>
            </a:r>
          </a:p>
          <a:p>
            <a:pPr lvl="2"/>
            <a:r>
              <a:rPr lang="en-US" sz="2400" dirty="0" smtClean="0"/>
              <a:t>Storage and access to Big Data</a:t>
            </a:r>
          </a:p>
          <a:p>
            <a:pPr lvl="2"/>
            <a:r>
              <a:rPr lang="en-US" sz="2400" dirty="0" smtClean="0"/>
              <a:t>Massively Parallel Processing </a:t>
            </a:r>
          </a:p>
          <a:p>
            <a:pPr lvl="2"/>
            <a:r>
              <a:rPr lang="en-US" sz="2400" dirty="0" smtClean="0"/>
              <a:t>In-memory processing</a:t>
            </a:r>
          </a:p>
          <a:p>
            <a:pPr lvl="2"/>
            <a:r>
              <a:rPr lang="en-US" sz="2400" dirty="0" smtClean="0"/>
              <a:t>In-database processing</a:t>
            </a:r>
          </a:p>
          <a:p>
            <a:pPr lvl="2"/>
            <a:r>
              <a:rPr lang="en-US" sz="2400" dirty="0" smtClean="0"/>
              <a:t>Resource polling, scaling, cost and time saving, … </a:t>
            </a:r>
            <a:endParaRPr lang="en-US" sz="8400" dirty="0" smtClean="0"/>
          </a:p>
          <a:p>
            <a:pPr lvl="1"/>
            <a:endParaRPr lang="en-US" sz="7200" dirty="0"/>
          </a:p>
        </p:txBody>
      </p:sp>
    </p:spTree>
    <p:extLst>
      <p:ext uri="{BB962C8B-B14F-4D97-AF65-F5344CB8AC3E}">
        <p14:creationId xmlns:p14="http://schemas.microsoft.com/office/powerpoint/2010/main" val="261303701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Impacts </a:t>
            </a:r>
            <a:r>
              <a:rPr lang="en-US" dirty="0"/>
              <a:t>of Analytics </a:t>
            </a:r>
            <a:r>
              <a:rPr lang="en-US" dirty="0" smtClean="0"/>
              <a:t>in </a:t>
            </a:r>
            <a:r>
              <a:rPr lang="en-US" dirty="0"/>
              <a:t>Organizations: An Overview</a:t>
            </a:r>
          </a:p>
        </p:txBody>
      </p:sp>
      <p:sp>
        <p:nvSpPr>
          <p:cNvPr id="3" name="Content Placeholder 2"/>
          <p:cNvSpPr>
            <a:spLocks noGrp="1"/>
          </p:cNvSpPr>
          <p:nvPr>
            <p:ph idx="1"/>
          </p:nvPr>
        </p:nvSpPr>
        <p:spPr>
          <a:xfrm>
            <a:off x="762000" y="1600200"/>
            <a:ext cx="8229600" cy="4876800"/>
          </a:xfrm>
        </p:spPr>
        <p:txBody>
          <a:bodyPr>
            <a:normAutofit/>
          </a:bodyPr>
          <a:lstStyle/>
          <a:p>
            <a:r>
              <a:rPr lang="en-US" dirty="0"/>
              <a:t>New Organizational </a:t>
            </a:r>
            <a:r>
              <a:rPr lang="en-US" dirty="0" smtClean="0"/>
              <a:t>Units</a:t>
            </a:r>
          </a:p>
          <a:p>
            <a:pPr lvl="1"/>
            <a:r>
              <a:rPr lang="en-US" dirty="0" smtClean="0"/>
              <a:t>Analytics departments</a:t>
            </a:r>
          </a:p>
          <a:p>
            <a:pPr lvl="2"/>
            <a:r>
              <a:rPr lang="en-US" dirty="0" smtClean="0"/>
              <a:t>Chief Analytics Officer, Chief Knowledge Officer</a:t>
            </a:r>
          </a:p>
          <a:p>
            <a:pPr lvl="1"/>
            <a:r>
              <a:rPr lang="en-US" dirty="0"/>
              <a:t>Restructuring Business Processes and Virtual </a:t>
            </a:r>
            <a:r>
              <a:rPr lang="en-US" dirty="0" smtClean="0"/>
              <a:t>Teams</a:t>
            </a:r>
          </a:p>
          <a:p>
            <a:pPr lvl="2"/>
            <a:r>
              <a:rPr lang="en-US" dirty="0" smtClean="0"/>
              <a:t>Reengineering and BPR</a:t>
            </a:r>
          </a:p>
          <a:p>
            <a:pPr lvl="1"/>
            <a:r>
              <a:rPr lang="en-US" dirty="0" smtClean="0"/>
              <a:t>Job Satisfaction</a:t>
            </a:r>
          </a:p>
          <a:p>
            <a:pPr lvl="1"/>
            <a:r>
              <a:rPr lang="en-US" dirty="0"/>
              <a:t>Job Stress and </a:t>
            </a:r>
            <a:r>
              <a:rPr lang="en-US" dirty="0" smtClean="0"/>
              <a:t>Anxiety</a:t>
            </a:r>
          </a:p>
          <a:p>
            <a:pPr lvl="1"/>
            <a:r>
              <a:rPr lang="en-US" dirty="0"/>
              <a:t>Impact on Managers’ </a:t>
            </a:r>
            <a:r>
              <a:rPr lang="en-US" dirty="0" smtClean="0"/>
              <a:t>Activities/Performance</a:t>
            </a:r>
            <a:endParaRPr lang="en-US" dirty="0"/>
          </a:p>
        </p:txBody>
      </p:sp>
    </p:spTree>
    <p:extLst>
      <p:ext uri="{BB962C8B-B14F-4D97-AF65-F5344CB8AC3E}">
        <p14:creationId xmlns:p14="http://schemas.microsoft.com/office/powerpoint/2010/main" val="102317724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Issues </a:t>
            </a:r>
            <a:r>
              <a:rPr lang="en-US" dirty="0"/>
              <a:t>of Legality, Privacy, </a:t>
            </a:r>
            <a:r>
              <a:rPr lang="en-US" dirty="0" smtClean="0"/>
              <a:t/>
            </a:r>
            <a:br>
              <a:rPr lang="en-US" dirty="0" smtClean="0"/>
            </a:br>
            <a:r>
              <a:rPr lang="en-US" dirty="0" smtClean="0"/>
              <a:t>and </a:t>
            </a:r>
            <a:r>
              <a:rPr lang="en-US" dirty="0"/>
              <a:t>Ethics</a:t>
            </a:r>
          </a:p>
        </p:txBody>
      </p:sp>
      <p:sp>
        <p:nvSpPr>
          <p:cNvPr id="3" name="Content Placeholder 2"/>
          <p:cNvSpPr>
            <a:spLocks noGrp="1"/>
          </p:cNvSpPr>
          <p:nvPr>
            <p:ph idx="1"/>
          </p:nvPr>
        </p:nvSpPr>
        <p:spPr>
          <a:xfrm>
            <a:off x="762000" y="1524000"/>
            <a:ext cx="8305800" cy="4876800"/>
          </a:xfrm>
        </p:spPr>
        <p:txBody>
          <a:bodyPr>
            <a:normAutofit fontScale="92500"/>
          </a:bodyPr>
          <a:lstStyle/>
          <a:p>
            <a:r>
              <a:rPr lang="en-US" dirty="0" smtClean="0"/>
              <a:t>Legal issues to consider</a:t>
            </a:r>
          </a:p>
          <a:p>
            <a:pPr lvl="1"/>
            <a:r>
              <a:rPr lang="en-US" sz="2800" dirty="0"/>
              <a:t>What is the value of an expert opinion in court when the expertise is encoded in </a:t>
            </a:r>
            <a:r>
              <a:rPr lang="en-US" sz="2800" dirty="0" smtClean="0"/>
              <a:t>a computer</a:t>
            </a:r>
            <a:r>
              <a:rPr lang="en-US" sz="2800" dirty="0"/>
              <a:t>?</a:t>
            </a:r>
          </a:p>
          <a:p>
            <a:pPr lvl="1"/>
            <a:r>
              <a:rPr lang="en-US" sz="2800" dirty="0" smtClean="0"/>
              <a:t>Who </a:t>
            </a:r>
            <a:r>
              <a:rPr lang="en-US" sz="2800" dirty="0"/>
              <a:t>is liable for wrong advice (or information) provided by an intelligent application?</a:t>
            </a:r>
          </a:p>
          <a:p>
            <a:pPr lvl="1"/>
            <a:r>
              <a:rPr lang="en-US" sz="2800" dirty="0" smtClean="0"/>
              <a:t>What </a:t>
            </a:r>
            <a:r>
              <a:rPr lang="en-US" sz="2800" dirty="0"/>
              <a:t>happens if a manager enters an incorrect judgment value into an </a:t>
            </a:r>
            <a:r>
              <a:rPr lang="en-US" sz="2800" dirty="0" smtClean="0"/>
              <a:t>analytic application?</a:t>
            </a:r>
            <a:endParaRPr lang="en-US" sz="2800" dirty="0"/>
          </a:p>
          <a:p>
            <a:pPr lvl="1"/>
            <a:r>
              <a:rPr lang="en-US" sz="2800" dirty="0" smtClean="0"/>
              <a:t>Who </a:t>
            </a:r>
            <a:r>
              <a:rPr lang="en-US" sz="2800" dirty="0"/>
              <a:t>owns the knowledge in a knowledge base?</a:t>
            </a:r>
          </a:p>
          <a:p>
            <a:pPr lvl="1"/>
            <a:r>
              <a:rPr lang="en-US" sz="2800" dirty="0" smtClean="0"/>
              <a:t>Can </a:t>
            </a:r>
            <a:r>
              <a:rPr lang="en-US" sz="2800" dirty="0"/>
              <a:t>management force experts to contribute their expertise?</a:t>
            </a:r>
          </a:p>
        </p:txBody>
      </p:sp>
    </p:spTree>
    <p:extLst>
      <p:ext uri="{BB962C8B-B14F-4D97-AF65-F5344CB8AC3E}">
        <p14:creationId xmlns:p14="http://schemas.microsoft.com/office/powerpoint/2010/main" val="100501759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Issues </a:t>
            </a:r>
            <a:r>
              <a:rPr lang="en-US" dirty="0"/>
              <a:t>of Legality, Privacy, </a:t>
            </a:r>
            <a:r>
              <a:rPr lang="en-US" dirty="0" smtClean="0"/>
              <a:t/>
            </a:r>
            <a:br>
              <a:rPr lang="en-US" dirty="0" smtClean="0"/>
            </a:br>
            <a:r>
              <a:rPr lang="en-US" dirty="0" smtClean="0"/>
              <a:t>and </a:t>
            </a:r>
            <a:r>
              <a:rPr lang="en-US" dirty="0"/>
              <a:t>Ethics</a:t>
            </a:r>
          </a:p>
        </p:txBody>
      </p:sp>
      <p:sp>
        <p:nvSpPr>
          <p:cNvPr id="3" name="Content Placeholder 2"/>
          <p:cNvSpPr>
            <a:spLocks noGrp="1"/>
          </p:cNvSpPr>
          <p:nvPr>
            <p:ph idx="1"/>
          </p:nvPr>
        </p:nvSpPr>
        <p:spPr>
          <a:xfrm>
            <a:off x="762000" y="1524000"/>
            <a:ext cx="8305800" cy="4876800"/>
          </a:xfrm>
        </p:spPr>
        <p:txBody>
          <a:bodyPr>
            <a:normAutofit fontScale="92500" lnSpcReduction="10000"/>
          </a:bodyPr>
          <a:lstStyle/>
          <a:p>
            <a:r>
              <a:rPr lang="en-US" dirty="0" smtClean="0"/>
              <a:t>Privacy</a:t>
            </a:r>
          </a:p>
          <a:p>
            <a:pPr lvl="1"/>
            <a:r>
              <a:rPr lang="en-US" dirty="0" smtClean="0"/>
              <a:t>“the </a:t>
            </a:r>
            <a:r>
              <a:rPr lang="en-US" dirty="0"/>
              <a:t>right to be </a:t>
            </a:r>
            <a:r>
              <a:rPr lang="en-US" dirty="0" smtClean="0"/>
              <a:t>left </a:t>
            </a:r>
            <a:r>
              <a:rPr lang="en-US" dirty="0"/>
              <a:t>alone and the right to be free from unreasonable personal </a:t>
            </a:r>
            <a:r>
              <a:rPr lang="en-US" dirty="0" smtClean="0"/>
              <a:t>intrusions”</a:t>
            </a:r>
          </a:p>
          <a:p>
            <a:pPr lvl="1"/>
            <a:r>
              <a:rPr lang="en-US" dirty="0"/>
              <a:t>Collecting Information About </a:t>
            </a:r>
            <a:r>
              <a:rPr lang="en-US" dirty="0" smtClean="0"/>
              <a:t>Individuals</a:t>
            </a:r>
          </a:p>
          <a:p>
            <a:pPr lvl="2"/>
            <a:r>
              <a:rPr lang="en-US" dirty="0" smtClean="0"/>
              <a:t>How much is too much? </a:t>
            </a:r>
          </a:p>
          <a:p>
            <a:pPr lvl="1"/>
            <a:r>
              <a:rPr lang="en-US" dirty="0"/>
              <a:t>Mobile User </a:t>
            </a:r>
            <a:r>
              <a:rPr lang="en-US" dirty="0" smtClean="0"/>
              <a:t>Privacy</a:t>
            </a:r>
          </a:p>
          <a:p>
            <a:pPr lvl="2"/>
            <a:r>
              <a:rPr lang="en-US" dirty="0" smtClean="0"/>
              <a:t>Location-based analysis/profiling</a:t>
            </a:r>
          </a:p>
          <a:p>
            <a:pPr lvl="1"/>
            <a:r>
              <a:rPr lang="en-US" dirty="0"/>
              <a:t>Homeland Security and Individual </a:t>
            </a:r>
            <a:r>
              <a:rPr lang="en-US" dirty="0" smtClean="0"/>
              <a:t>Privacy</a:t>
            </a:r>
          </a:p>
          <a:p>
            <a:pPr lvl="1"/>
            <a:r>
              <a:rPr lang="en-US" dirty="0" smtClean="0"/>
              <a:t>Recent Issues </a:t>
            </a:r>
            <a:r>
              <a:rPr lang="en-US" dirty="0"/>
              <a:t>in Privacy and </a:t>
            </a:r>
            <a:r>
              <a:rPr lang="en-US" dirty="0" smtClean="0"/>
              <a:t>Analytics</a:t>
            </a:r>
          </a:p>
          <a:p>
            <a:pPr lvl="2"/>
            <a:r>
              <a:rPr lang="en-US" dirty="0"/>
              <a:t>“</a:t>
            </a:r>
            <a:r>
              <a:rPr lang="en-US" dirty="0" smtClean="0"/>
              <a:t>What They </a:t>
            </a:r>
            <a:r>
              <a:rPr lang="en-US" dirty="0"/>
              <a:t>Know</a:t>
            </a:r>
            <a:r>
              <a:rPr lang="en-US" dirty="0" smtClean="0"/>
              <a:t>” about you </a:t>
            </a:r>
            <a:r>
              <a:rPr lang="en-US" dirty="0"/>
              <a:t>(wsj.com/wtk</a:t>
            </a:r>
            <a:r>
              <a:rPr lang="en-US" dirty="0" smtClean="0"/>
              <a:t>)</a:t>
            </a:r>
          </a:p>
          <a:p>
            <a:pPr lvl="2"/>
            <a:r>
              <a:rPr lang="en-US" dirty="0"/>
              <a:t>Rapleaf (rapleaf.com</a:t>
            </a:r>
            <a:r>
              <a:rPr lang="en-US" dirty="0" smtClean="0"/>
              <a:t>), </a:t>
            </a:r>
            <a:r>
              <a:rPr lang="en-US" dirty="0"/>
              <a:t>X + 1 (xplusone.com</a:t>
            </a:r>
            <a:r>
              <a:rPr lang="en-US" dirty="0" smtClean="0"/>
              <a:t>), </a:t>
            </a:r>
            <a:r>
              <a:rPr lang="en-US" dirty="0"/>
              <a:t>Bluecava (bluecava.com</a:t>
            </a:r>
            <a:r>
              <a:rPr lang="en-US" dirty="0" smtClean="0"/>
              <a:t>), reputation.com, sociometric.com...</a:t>
            </a:r>
          </a:p>
          <a:p>
            <a:pPr lvl="1"/>
            <a:endParaRPr lang="en-US" sz="8400" dirty="0"/>
          </a:p>
        </p:txBody>
      </p:sp>
    </p:spTree>
    <p:extLst>
      <p:ext uri="{BB962C8B-B14F-4D97-AF65-F5344CB8AC3E}">
        <p14:creationId xmlns:p14="http://schemas.microsoft.com/office/powerpoint/2010/main" val="3966067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Issues </a:t>
            </a:r>
            <a:r>
              <a:rPr lang="en-US" dirty="0"/>
              <a:t>of Legality, Privacy, </a:t>
            </a:r>
            <a:r>
              <a:rPr lang="en-US" dirty="0" smtClean="0"/>
              <a:t/>
            </a:r>
            <a:br>
              <a:rPr lang="en-US" dirty="0" smtClean="0"/>
            </a:br>
            <a:r>
              <a:rPr lang="en-US" dirty="0" smtClean="0"/>
              <a:t>and </a:t>
            </a:r>
            <a:r>
              <a:rPr lang="en-US" dirty="0"/>
              <a:t>Ethics</a:t>
            </a:r>
          </a:p>
        </p:txBody>
      </p:sp>
      <p:sp>
        <p:nvSpPr>
          <p:cNvPr id="3" name="Content Placeholder 2"/>
          <p:cNvSpPr>
            <a:spLocks noGrp="1"/>
          </p:cNvSpPr>
          <p:nvPr>
            <p:ph idx="1"/>
          </p:nvPr>
        </p:nvSpPr>
        <p:spPr>
          <a:xfrm>
            <a:off x="762000" y="1600200"/>
            <a:ext cx="8305800" cy="4876800"/>
          </a:xfrm>
        </p:spPr>
        <p:txBody>
          <a:bodyPr>
            <a:normAutofit fontScale="70000" lnSpcReduction="20000"/>
          </a:bodyPr>
          <a:lstStyle/>
          <a:p>
            <a:r>
              <a:rPr lang="en-US" sz="4000" dirty="0"/>
              <a:t>Ethics in Decision Making and Support</a:t>
            </a:r>
            <a:endParaRPr lang="en-US" sz="4000" dirty="0" smtClean="0"/>
          </a:p>
          <a:p>
            <a:pPr lvl="1"/>
            <a:r>
              <a:rPr lang="en-US" sz="3600" dirty="0"/>
              <a:t>Electronic surveillance</a:t>
            </a:r>
          </a:p>
          <a:p>
            <a:pPr lvl="1"/>
            <a:r>
              <a:rPr lang="en-US" sz="3600" dirty="0" smtClean="0"/>
              <a:t>Software </a:t>
            </a:r>
            <a:r>
              <a:rPr lang="en-US" sz="3600" dirty="0"/>
              <a:t>piracy</a:t>
            </a:r>
          </a:p>
          <a:p>
            <a:pPr lvl="1"/>
            <a:r>
              <a:rPr lang="en-US" sz="3600" dirty="0" smtClean="0"/>
              <a:t>Invasion </a:t>
            </a:r>
            <a:r>
              <a:rPr lang="en-US" sz="3600" dirty="0"/>
              <a:t>of individuals’ privacy</a:t>
            </a:r>
          </a:p>
          <a:p>
            <a:pPr lvl="1"/>
            <a:r>
              <a:rPr lang="en-US" sz="3600" dirty="0" smtClean="0"/>
              <a:t>Use </a:t>
            </a:r>
            <a:r>
              <a:rPr lang="en-US" sz="3600" dirty="0"/>
              <a:t>of proprietary databases</a:t>
            </a:r>
          </a:p>
          <a:p>
            <a:pPr lvl="1"/>
            <a:r>
              <a:rPr lang="en-US" sz="3600" dirty="0" smtClean="0"/>
              <a:t>Use </a:t>
            </a:r>
            <a:r>
              <a:rPr lang="en-US" sz="3600" dirty="0"/>
              <a:t>of </a:t>
            </a:r>
            <a:r>
              <a:rPr lang="en-US" sz="3600" dirty="0" smtClean="0"/>
              <a:t>knowledge </a:t>
            </a:r>
            <a:r>
              <a:rPr lang="en-US" sz="3600" dirty="0"/>
              <a:t>and expertise</a:t>
            </a:r>
          </a:p>
          <a:p>
            <a:pPr lvl="1"/>
            <a:r>
              <a:rPr lang="en-US" sz="3600" dirty="0" smtClean="0"/>
              <a:t>Accessibility </a:t>
            </a:r>
            <a:r>
              <a:rPr lang="en-US" sz="3600" dirty="0"/>
              <a:t>for workers with disabilities</a:t>
            </a:r>
          </a:p>
          <a:p>
            <a:pPr lvl="1"/>
            <a:r>
              <a:rPr lang="en-US" sz="3600" dirty="0" smtClean="0"/>
              <a:t>Accuracy </a:t>
            </a:r>
            <a:r>
              <a:rPr lang="en-US" sz="3600" dirty="0"/>
              <a:t>of data, information, and knowledge</a:t>
            </a:r>
          </a:p>
          <a:p>
            <a:pPr lvl="1"/>
            <a:r>
              <a:rPr lang="en-US" sz="3600" dirty="0" smtClean="0"/>
              <a:t>Protection </a:t>
            </a:r>
            <a:r>
              <a:rPr lang="en-US" sz="3600" dirty="0"/>
              <a:t>of the rights of users</a:t>
            </a:r>
          </a:p>
          <a:p>
            <a:pPr lvl="1"/>
            <a:r>
              <a:rPr lang="en-US" sz="3600" dirty="0" smtClean="0"/>
              <a:t>Accessibility </a:t>
            </a:r>
            <a:r>
              <a:rPr lang="en-US" sz="3600" dirty="0"/>
              <a:t>to </a:t>
            </a:r>
            <a:r>
              <a:rPr lang="en-US" sz="3600" dirty="0" smtClean="0"/>
              <a:t>information</a:t>
            </a:r>
          </a:p>
          <a:p>
            <a:pPr lvl="1"/>
            <a:r>
              <a:rPr lang="en-US" sz="3600" dirty="0" smtClean="0"/>
              <a:t>Personal use </a:t>
            </a:r>
            <a:r>
              <a:rPr lang="en-US" sz="3600" dirty="0"/>
              <a:t>of corporate </a:t>
            </a:r>
            <a:r>
              <a:rPr lang="en-US" sz="3600" dirty="0" smtClean="0"/>
              <a:t>computing resources</a:t>
            </a:r>
          </a:p>
          <a:p>
            <a:pPr lvl="1"/>
            <a:r>
              <a:rPr lang="en-US" sz="3600" dirty="0" smtClean="0"/>
              <a:t>… more in the book</a:t>
            </a:r>
          </a:p>
          <a:p>
            <a:endParaRPr lang="en-US" sz="9600" dirty="0"/>
          </a:p>
        </p:txBody>
      </p:sp>
    </p:spTree>
    <p:extLst>
      <p:ext uri="{BB962C8B-B14F-4D97-AF65-F5344CB8AC3E}">
        <p14:creationId xmlns:p14="http://schemas.microsoft.com/office/powerpoint/2010/main" val="172742765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2000" y="1524000"/>
            <a:ext cx="8382000" cy="4876800"/>
          </a:xfrm>
        </p:spPr>
        <p:txBody>
          <a:bodyPr>
            <a:noAutofit/>
          </a:bodyPr>
          <a:lstStyle/>
          <a:p>
            <a:r>
              <a:rPr lang="en-US" sz="2800" dirty="0"/>
              <a:t>Analytics Industry </a:t>
            </a:r>
            <a:r>
              <a:rPr lang="en-US" sz="2800" dirty="0" smtClean="0"/>
              <a:t>Clusters</a:t>
            </a:r>
            <a:endParaRPr lang="en-US" sz="2800" dirty="0"/>
          </a:p>
          <a:p>
            <a:r>
              <a:rPr lang="en-US" sz="2800" dirty="0"/>
              <a:t>Data </a:t>
            </a:r>
            <a:r>
              <a:rPr lang="en-US" sz="2800" dirty="0" smtClean="0"/>
              <a:t>Infrastructure </a:t>
            </a:r>
            <a:r>
              <a:rPr lang="en-US" sz="2800" dirty="0"/>
              <a:t>Data Warehouse</a:t>
            </a:r>
            <a:r>
              <a:rPr lang="en-US" sz="2800" dirty="0" smtClean="0"/>
              <a:t> Providers</a:t>
            </a:r>
          </a:p>
          <a:p>
            <a:r>
              <a:rPr lang="en-US" sz="2800" dirty="0"/>
              <a:t>Middleware/BI Platform </a:t>
            </a:r>
            <a:r>
              <a:rPr lang="en-US" sz="2800" dirty="0" smtClean="0"/>
              <a:t>Industry</a:t>
            </a:r>
          </a:p>
          <a:p>
            <a:r>
              <a:rPr lang="en-US" sz="2800" dirty="0"/>
              <a:t>Data </a:t>
            </a:r>
            <a:r>
              <a:rPr lang="en-US" sz="2800" dirty="0" smtClean="0"/>
              <a:t>Aggregators/Distributors</a:t>
            </a:r>
          </a:p>
          <a:p>
            <a:r>
              <a:rPr lang="en-US" sz="2800" dirty="0"/>
              <a:t>Analytics-Focused Software </a:t>
            </a:r>
            <a:r>
              <a:rPr lang="en-US" sz="2800" dirty="0" smtClean="0"/>
              <a:t>Developers</a:t>
            </a:r>
          </a:p>
          <a:p>
            <a:r>
              <a:rPr lang="en-US" sz="2800" dirty="0" smtClean="0"/>
              <a:t>Application </a:t>
            </a:r>
            <a:r>
              <a:rPr lang="en-US" sz="2800" dirty="0"/>
              <a:t>Developers or System </a:t>
            </a:r>
            <a:r>
              <a:rPr lang="en-US" sz="2800" dirty="0" smtClean="0"/>
              <a:t>Integrators</a:t>
            </a:r>
          </a:p>
          <a:p>
            <a:r>
              <a:rPr lang="en-US" sz="2800" dirty="0"/>
              <a:t>Analytics User </a:t>
            </a:r>
            <a:r>
              <a:rPr lang="en-US" sz="2800" dirty="0" smtClean="0"/>
              <a:t>Organizations</a:t>
            </a:r>
          </a:p>
          <a:p>
            <a:r>
              <a:rPr lang="en-US" sz="2800" dirty="0"/>
              <a:t>Analytics Industry Analysts and </a:t>
            </a:r>
            <a:r>
              <a:rPr lang="en-US" sz="2800" dirty="0" smtClean="0"/>
              <a:t>Influencers</a:t>
            </a:r>
          </a:p>
          <a:p>
            <a:r>
              <a:rPr lang="en-US" sz="2800" dirty="0"/>
              <a:t>Academic Providers and Certification Agencies</a:t>
            </a:r>
            <a:endParaRPr lang="en-US" sz="2800" dirty="0" smtClean="0"/>
          </a:p>
          <a:p>
            <a:pPr lvl="1"/>
            <a:endParaRPr lang="en-US" sz="2800" dirty="0"/>
          </a:p>
        </p:txBody>
      </p:sp>
      <p:sp>
        <p:nvSpPr>
          <p:cNvPr id="4" name="Title 3"/>
          <p:cNvSpPr>
            <a:spLocks noGrp="1"/>
          </p:cNvSpPr>
          <p:nvPr>
            <p:ph type="title"/>
          </p:nvPr>
        </p:nvSpPr>
        <p:spPr/>
        <p:txBody>
          <a:bodyPr/>
          <a:lstStyle/>
          <a:p>
            <a:r>
              <a:rPr lang="en-US" dirty="0"/>
              <a:t>An Overview of </a:t>
            </a:r>
            <a:r>
              <a:rPr lang="en-US" dirty="0" smtClean="0"/>
              <a:t/>
            </a:r>
            <a:br>
              <a:rPr lang="en-US" dirty="0" smtClean="0"/>
            </a:br>
            <a:r>
              <a:rPr lang="en-US" dirty="0" smtClean="0"/>
              <a:t>The </a:t>
            </a:r>
            <a:r>
              <a:rPr lang="en-US" dirty="0"/>
              <a:t>Analytics Ecosystem</a:t>
            </a:r>
          </a:p>
        </p:txBody>
      </p:sp>
    </p:spTree>
    <p:extLst>
      <p:ext uri="{BB962C8B-B14F-4D97-AF65-F5344CB8AC3E}">
        <p14:creationId xmlns:p14="http://schemas.microsoft.com/office/powerpoint/2010/main" val="335729640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Analytics Ecosystem </a:t>
            </a:r>
            <a:endParaRPr lang="en-US"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5007" y="1905000"/>
            <a:ext cx="8324193" cy="3962400"/>
          </a:xfrm>
          <a:prstGeom prst="rect">
            <a:avLst/>
          </a:prstGeom>
          <a:noFill/>
          <a:ln w="9525">
            <a:solidFill>
              <a:srgbClr val="F85E08"/>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28241784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52800" y="1485900"/>
            <a:ext cx="5635625" cy="4838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1150938" y="231776"/>
            <a:ext cx="7916862" cy="1139824"/>
          </a:xfrm>
        </p:spPr>
        <p:txBody>
          <a:bodyPr/>
          <a:lstStyle/>
          <a:p>
            <a:r>
              <a:rPr lang="en-US" dirty="0"/>
              <a:t>Analytics </a:t>
            </a:r>
            <a:r>
              <a:rPr lang="en-US" dirty="0" smtClean="0"/>
              <a:t>Ecosystem - Titles </a:t>
            </a:r>
            <a:r>
              <a:rPr lang="en-US" dirty="0"/>
              <a:t>of Analytics Program Graduates</a:t>
            </a:r>
          </a:p>
        </p:txBody>
      </p:sp>
      <p:sp>
        <p:nvSpPr>
          <p:cNvPr id="6" name="Content Placeholder 2"/>
          <p:cNvSpPr>
            <a:spLocks noGrp="1"/>
          </p:cNvSpPr>
          <p:nvPr>
            <p:ph idx="1"/>
          </p:nvPr>
        </p:nvSpPr>
        <p:spPr>
          <a:xfrm>
            <a:off x="152400" y="1600200"/>
            <a:ext cx="3962400" cy="4724400"/>
          </a:xfrm>
        </p:spPr>
        <p:txBody>
          <a:bodyPr>
            <a:noAutofit/>
          </a:bodyPr>
          <a:lstStyle/>
          <a:p>
            <a:r>
              <a:rPr lang="en-US" sz="2800" dirty="0" smtClean="0"/>
              <a:t>Masters Degrees</a:t>
            </a:r>
          </a:p>
          <a:p>
            <a:r>
              <a:rPr lang="en-US" sz="2800" dirty="0" smtClean="0"/>
              <a:t>UG Degrees</a:t>
            </a:r>
          </a:p>
          <a:p>
            <a:r>
              <a:rPr lang="en-US" sz="2800" dirty="0" smtClean="0"/>
              <a:t>Certificate Programs</a:t>
            </a:r>
          </a:p>
          <a:p>
            <a:pPr lvl="1"/>
            <a:r>
              <a:rPr lang="en-US" sz="2400" dirty="0" smtClean="0"/>
              <a:t>…</a:t>
            </a:r>
          </a:p>
          <a:p>
            <a:r>
              <a:rPr lang="en-US" sz="2800" dirty="0" smtClean="0"/>
              <a:t>Data Scientist</a:t>
            </a:r>
          </a:p>
          <a:p>
            <a:pPr lvl="1"/>
            <a:r>
              <a:rPr lang="en-US" sz="2400" dirty="0" smtClean="0"/>
              <a:t>…</a:t>
            </a:r>
            <a:endParaRPr lang="en-US" sz="2400" dirty="0"/>
          </a:p>
          <a:p>
            <a:r>
              <a:rPr lang="en-US" sz="2800" dirty="0"/>
              <a:t>Decision </a:t>
            </a:r>
            <a:r>
              <a:rPr lang="en-US" sz="2800" dirty="0" smtClean="0"/>
              <a:t>Science</a:t>
            </a:r>
          </a:p>
          <a:p>
            <a:r>
              <a:rPr lang="en-US" sz="2800" dirty="0"/>
              <a:t>Marketing Analytics</a:t>
            </a:r>
          </a:p>
          <a:p>
            <a:r>
              <a:rPr lang="en-US" sz="2800" dirty="0"/>
              <a:t>Management Science</a:t>
            </a:r>
            <a:endParaRPr lang="en-US" sz="2800" dirty="0" smtClean="0"/>
          </a:p>
          <a:p>
            <a:pPr lvl="1"/>
            <a:r>
              <a:rPr lang="en-US" sz="2400" dirty="0" smtClean="0"/>
              <a:t>…</a:t>
            </a:r>
          </a:p>
        </p:txBody>
      </p:sp>
    </p:spTree>
    <p:extLst>
      <p:ext uri="{BB962C8B-B14F-4D97-AF65-F5344CB8AC3E}">
        <p14:creationId xmlns:p14="http://schemas.microsoft.com/office/powerpoint/2010/main" val="140270857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End-of-Chapter Application Case</a:t>
            </a:r>
          </a:p>
        </p:txBody>
      </p:sp>
      <p:sp>
        <p:nvSpPr>
          <p:cNvPr id="3" name="Content Placeholder 2"/>
          <p:cNvSpPr>
            <a:spLocks noGrp="1"/>
          </p:cNvSpPr>
          <p:nvPr>
            <p:ph idx="1"/>
          </p:nvPr>
        </p:nvSpPr>
        <p:spPr>
          <a:xfrm>
            <a:off x="762000" y="1600200"/>
            <a:ext cx="7924800" cy="4724400"/>
          </a:xfrm>
        </p:spPr>
        <p:txBody>
          <a:bodyPr>
            <a:normAutofit fontScale="92500" lnSpcReduction="10000"/>
          </a:bodyPr>
          <a:lstStyle/>
          <a:p>
            <a:pPr marL="0" indent="0">
              <a:buNone/>
            </a:pPr>
            <a:r>
              <a:rPr lang="en-US" sz="3900" dirty="0">
                <a:solidFill>
                  <a:srgbClr val="F85E08"/>
                </a:solidFill>
                <a:effectLst>
                  <a:outerShdw blurRad="38100" dist="38100" dir="2700000" algn="tl">
                    <a:srgbClr val="000000">
                      <a:alpha val="43137"/>
                    </a:srgbClr>
                  </a:outerShdw>
                </a:effectLst>
              </a:rPr>
              <a:t>Southern States Cooperative Optimizes </a:t>
            </a:r>
            <a:r>
              <a:rPr lang="en-US" sz="3900" dirty="0" smtClean="0">
                <a:solidFill>
                  <a:srgbClr val="F85E08"/>
                </a:solidFill>
                <a:effectLst>
                  <a:outerShdw blurRad="38100" dist="38100" dir="2700000" algn="tl">
                    <a:srgbClr val="000000">
                      <a:alpha val="43137"/>
                    </a:srgbClr>
                  </a:outerShdw>
                </a:effectLst>
              </a:rPr>
              <a:t>its </a:t>
            </a:r>
            <a:r>
              <a:rPr lang="en-US" sz="3900" dirty="0">
                <a:solidFill>
                  <a:srgbClr val="F85E08"/>
                </a:solidFill>
                <a:effectLst>
                  <a:outerShdw blurRad="38100" dist="38100" dir="2700000" algn="tl">
                    <a:srgbClr val="000000">
                      <a:alpha val="43137"/>
                    </a:srgbClr>
                  </a:outerShdw>
                </a:effectLst>
              </a:rPr>
              <a:t>Catalog Campaign</a:t>
            </a:r>
            <a:endParaRPr lang="en-US" sz="3900" dirty="0" smtClean="0">
              <a:solidFill>
                <a:srgbClr val="F85E08"/>
              </a:solidFill>
              <a:effectLst>
                <a:outerShdw blurRad="38100" dist="38100" dir="2700000" algn="tl">
                  <a:srgbClr val="000000">
                    <a:alpha val="43137"/>
                  </a:srgbClr>
                </a:outerShdw>
              </a:effectLst>
            </a:endParaRPr>
          </a:p>
          <a:p>
            <a:pPr marL="0" indent="0">
              <a:buNone/>
            </a:pPr>
            <a:endParaRPr lang="en-US" sz="2600" dirty="0" smtClean="0">
              <a:solidFill>
                <a:srgbClr val="0000FF"/>
              </a:solidFill>
              <a:effectLst>
                <a:outerShdw blurRad="38100" dist="38100" dir="2700000" algn="tl">
                  <a:srgbClr val="000000">
                    <a:alpha val="43137"/>
                  </a:srgbClr>
                </a:outerShdw>
              </a:effectLst>
            </a:endParaRPr>
          </a:p>
          <a:p>
            <a:pPr marL="0" indent="0">
              <a:buNone/>
            </a:pPr>
            <a:r>
              <a:rPr lang="en-US" sz="3200" u="sng" dirty="0">
                <a:solidFill>
                  <a:srgbClr val="F85E08"/>
                </a:solidFill>
                <a:effectLst>
                  <a:outerShdw blurRad="38100" dist="38100" dir="2700000" algn="tl">
                    <a:srgbClr val="000000">
                      <a:alpha val="43137"/>
                    </a:srgbClr>
                  </a:outerShdw>
                </a:effectLst>
              </a:rPr>
              <a:t>Questions for Discussion</a:t>
            </a:r>
          </a:p>
          <a:p>
            <a:pPr marL="514350" indent="-514350">
              <a:buFont typeface="+mj-lt"/>
              <a:buAutoNum type="arabicPeriod"/>
            </a:pPr>
            <a:r>
              <a:rPr lang="en-US" sz="2800" dirty="0"/>
              <a:t>What is the main business problem faced by </a:t>
            </a:r>
            <a:r>
              <a:rPr lang="en-US" sz="2800" dirty="0" smtClean="0"/>
              <a:t>Southern States </a:t>
            </a:r>
            <a:r>
              <a:rPr lang="en-US" sz="2800" dirty="0"/>
              <a:t>Cooperative?</a:t>
            </a:r>
          </a:p>
          <a:p>
            <a:pPr marL="514350" indent="-514350">
              <a:buFont typeface="+mj-lt"/>
              <a:buAutoNum type="arabicPeriod"/>
            </a:pPr>
            <a:r>
              <a:rPr lang="en-US" sz="2800" dirty="0" smtClean="0"/>
              <a:t>How </a:t>
            </a:r>
            <a:r>
              <a:rPr lang="en-US" sz="2800" dirty="0"/>
              <a:t>was predictive analytics applied in the </a:t>
            </a:r>
            <a:r>
              <a:rPr lang="en-US" sz="2800" dirty="0" smtClean="0"/>
              <a:t>application case</a:t>
            </a:r>
            <a:r>
              <a:rPr lang="en-US" sz="2800" dirty="0"/>
              <a:t>?</a:t>
            </a:r>
          </a:p>
          <a:p>
            <a:pPr marL="514350" indent="-514350">
              <a:buFont typeface="+mj-lt"/>
              <a:buAutoNum type="arabicPeriod"/>
            </a:pPr>
            <a:r>
              <a:rPr lang="en-US" sz="2800" dirty="0" smtClean="0"/>
              <a:t>What </a:t>
            </a:r>
            <a:r>
              <a:rPr lang="en-US" sz="2800" dirty="0"/>
              <a:t>problems were solved by the </a:t>
            </a:r>
            <a:r>
              <a:rPr lang="en-US" sz="2800" dirty="0" smtClean="0"/>
              <a:t>optimization techniques employed </a:t>
            </a:r>
            <a:r>
              <a:rPr lang="en-US" sz="2800" dirty="0"/>
              <a:t>by Southern States Cooperative?</a:t>
            </a:r>
            <a:endParaRPr lang="en-US" sz="3200" dirty="0"/>
          </a:p>
        </p:txBody>
      </p:sp>
    </p:spTree>
    <p:extLst>
      <p:ext uri="{BB962C8B-B14F-4D97-AF65-F5344CB8AC3E}">
        <p14:creationId xmlns:p14="http://schemas.microsoft.com/office/powerpoint/2010/main" val="329534150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End of the Chapter	</a:t>
            </a:r>
            <a:endParaRPr lang="en-US" dirty="0"/>
          </a:p>
        </p:txBody>
      </p:sp>
      <p:sp>
        <p:nvSpPr>
          <p:cNvPr id="3" name="Content Placeholder 2"/>
          <p:cNvSpPr>
            <a:spLocks noGrp="1"/>
          </p:cNvSpPr>
          <p:nvPr>
            <p:ph idx="1"/>
          </p:nvPr>
        </p:nvSpPr>
        <p:spPr/>
        <p:txBody>
          <a:bodyPr/>
          <a:lstStyle/>
          <a:p>
            <a:endParaRPr lang="en-US" dirty="0" smtClean="0"/>
          </a:p>
          <a:p>
            <a:endParaRPr lang="en-US" dirty="0"/>
          </a:p>
          <a:p>
            <a:endParaRPr lang="en-US" dirty="0" smtClean="0"/>
          </a:p>
          <a:p>
            <a:r>
              <a:rPr lang="en-US" dirty="0" smtClean="0"/>
              <a:t>Questions, comments</a:t>
            </a:r>
            <a:endParaRPr lang="en-US" dirty="0"/>
          </a:p>
        </p:txBody>
      </p:sp>
    </p:spTree>
    <p:extLst>
      <p:ext uri="{BB962C8B-B14F-4D97-AF65-F5344CB8AC3E}">
        <p14:creationId xmlns:p14="http://schemas.microsoft.com/office/powerpoint/2010/main" val="2140757430"/>
      </p:ext>
    </p:extLst>
  </p:cSld>
  <p:clrMapOvr>
    <a:masterClrMapping/>
  </p:clrMapOvr>
  <p:timing>
    <p:tnLst>
      <p:par>
        <p:cTn xmlns:p14="http://schemas.microsoft.com/office/powerpoint/2010/mai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cid:3287383400_2177562"/>
          <p:cNvPicPr>
            <a:picLocks noGrp="1" noChangeAspect="1" noChangeArrowheads="1"/>
          </p:cNvPicPr>
          <p:nvPr>
            <p:ph type="ctrTitle"/>
          </p:nvPr>
        </p:nvPicPr>
        <p:blipFill>
          <a:blip r:embed="rId3">
            <a:extLst>
              <a:ext uri="{28A0092B-C50C-407E-A947-70E740481C1C}">
                <a14:useLocalDpi xmlns:a14="http://schemas.microsoft.com/office/drawing/2010/main" val="0"/>
              </a:ext>
            </a:extLst>
          </a:blip>
          <a:srcRect/>
          <a:stretch>
            <a:fillRect/>
          </a:stretch>
        </p:blipFill>
        <p:spPr>
          <a:xfrm>
            <a:off x="609600" y="1636712"/>
            <a:ext cx="7685088" cy="2401888"/>
          </a:xfrm>
          <a:solidFill>
            <a:schemeClr val="hlink"/>
          </a:solidFill>
          <a:ln>
            <a:solidFill>
              <a:schemeClr val="bg1"/>
            </a:solidFill>
            <a:miter lim="800000"/>
            <a:headEnd/>
            <a:tailEnd/>
          </a:ln>
        </p:spPr>
      </p:pic>
      <p:sp>
        <p:nvSpPr>
          <p:cNvPr id="2051" name="Rectangle 3"/>
          <p:cNvSpPr>
            <a:spLocks noGrp="1" noChangeArrowheads="1"/>
          </p:cNvSpPr>
          <p:nvPr>
            <p:ph type="subTitle" idx="1"/>
          </p:nvPr>
        </p:nvSpPr>
        <p:spPr>
          <a:xfrm>
            <a:off x="457200" y="4267200"/>
            <a:ext cx="8229600" cy="1905000"/>
          </a:xfrm>
          <a:noFill/>
        </p:spPr>
        <p:txBody>
          <a:bodyPr/>
          <a:lstStyle/>
          <a:p>
            <a:pPr eaLnBrk="1" hangingPunct="1">
              <a:lnSpc>
                <a:spcPct val="80000"/>
              </a:lnSpc>
              <a:spcBef>
                <a:spcPct val="0"/>
              </a:spcBef>
            </a:pPr>
            <a:r>
              <a:rPr lang="en-US" altLang="en-US" sz="2000" dirty="0" smtClean="0"/>
              <a:t>All rights reserved. No part of this publication may be reproduced, stored in a retrieval system, or transmitted, in any form or by any means, electronic, mechanical, photocopying, recording, or otherwise, without the prior written permission of the publisher. Printed in the United States of America.</a:t>
            </a:r>
          </a:p>
          <a:p>
            <a:pPr eaLnBrk="1" hangingPunct="1">
              <a:lnSpc>
                <a:spcPct val="80000"/>
              </a:lnSpc>
              <a:spcBef>
                <a:spcPct val="0"/>
              </a:spcBef>
            </a:pPr>
            <a:endParaRPr lang="en-US" altLang="en-US" sz="2000" dirty="0" smtClean="0"/>
          </a:p>
        </p:txBody>
      </p:sp>
    </p:spTree>
    <p:extLst>
      <p:ext uri="{BB962C8B-B14F-4D97-AF65-F5344CB8AC3E}">
        <p14:creationId xmlns:p14="http://schemas.microsoft.com/office/powerpoint/2010/main" val="1620226731"/>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theme/theme1.xml><?xml version="1.0" encoding="utf-8"?>
<a:theme xmlns:a="http://schemas.openxmlformats.org/drawingml/2006/main" name="OSU_PPTemplate">
  <a:themeElements>
    <a:clrScheme name="OSU_PPTemplate 2">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fontScheme name="OSU_PPTemplate">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2075" tIns="46038" rIns="92075" bIns="46038"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2800" b="1" i="0" u="none" strike="noStrike" cap="none" normalizeH="0" baseline="0" smtClean="0">
            <a:ln>
              <a:noFill/>
            </a:ln>
            <a:solidFill>
              <a:srgbClr val="CC3300"/>
            </a:solidFill>
            <a:effectLst>
              <a:outerShdw blurRad="38100" dist="38100" dir="2700000" algn="tl">
                <a:srgbClr val="000000">
                  <a:alpha val="43137"/>
                </a:srgbClr>
              </a:outerShdw>
            </a:effectLst>
            <a:latin typeface="Tahoma" pitchFamily="34"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2075" tIns="46038" rIns="92075" bIns="46038"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2800" b="1" i="0" u="none" strike="noStrike" cap="none" normalizeH="0" baseline="0" smtClean="0">
            <a:ln>
              <a:noFill/>
            </a:ln>
            <a:solidFill>
              <a:srgbClr val="CC3300"/>
            </a:solidFill>
            <a:effectLst>
              <a:outerShdw blurRad="38100" dist="38100" dir="2700000" algn="tl">
                <a:srgbClr val="000000">
                  <a:alpha val="43137"/>
                </a:srgbClr>
              </a:outerShdw>
            </a:effectLst>
            <a:latin typeface="Tahoma" pitchFamily="34" charset="0"/>
          </a:defRPr>
        </a:defPPr>
      </a:lstStyle>
    </a:lnDef>
  </a:objectDefaults>
  <a:extraClrSchemeLst>
    <a:extraClrScheme>
      <a:clrScheme name="OSU_PPTemplate 1">
        <a:dk1>
          <a:srgbClr val="969696"/>
        </a:dk1>
        <a:lt1>
          <a:srgbClr val="FFFFFF"/>
        </a:lt1>
        <a:dk2>
          <a:srgbClr val="000000"/>
        </a:dk2>
        <a:lt2>
          <a:srgbClr val="DDDDDD"/>
        </a:lt2>
        <a:accent1>
          <a:srgbClr val="00E4A8"/>
        </a:accent1>
        <a:accent2>
          <a:srgbClr val="3333CC"/>
        </a:accent2>
        <a:accent3>
          <a:srgbClr val="AAAAAA"/>
        </a:accent3>
        <a:accent4>
          <a:srgbClr val="DADADA"/>
        </a:accent4>
        <a:accent5>
          <a:srgbClr val="AAEFD1"/>
        </a:accent5>
        <a:accent6>
          <a:srgbClr val="2D2DB9"/>
        </a:accent6>
        <a:hlink>
          <a:srgbClr val="FF5050"/>
        </a:hlink>
        <a:folHlink>
          <a:srgbClr val="FFCF01"/>
        </a:folHlink>
      </a:clrScheme>
      <a:clrMap bg1="dk2" tx1="lt1" bg2="dk1" tx2="lt2" accent1="accent1" accent2="accent2" accent3="accent3" accent4="accent4" accent5="accent5" accent6="accent6" hlink="hlink" folHlink="folHlink"/>
    </a:extraClrScheme>
    <a:extraClrScheme>
      <a:clrScheme name="OSU_PPTemplate 2">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clrMap bg1="lt1" tx1="dk1" bg2="lt2" tx2="dk2" accent1="accent1" accent2="accent2" accent3="accent3" accent4="accent4" accent5="accent5" accent6="accent6" hlink="hlink" folHlink="folHlink"/>
    </a:extraClrScheme>
    <a:extraClrScheme>
      <a:clrScheme name="OSU_PPTemplate 3">
        <a:dk1>
          <a:srgbClr val="000000"/>
        </a:dk1>
        <a:lt1>
          <a:srgbClr val="FFFFFF"/>
        </a:lt1>
        <a:dk2>
          <a:srgbClr val="000000"/>
        </a:dk2>
        <a:lt2>
          <a:srgbClr val="5F5F5F"/>
        </a:lt2>
        <a:accent1>
          <a:srgbClr val="EAEAEA"/>
        </a:accent1>
        <a:accent2>
          <a:srgbClr val="808080"/>
        </a:accent2>
        <a:accent3>
          <a:srgbClr val="FFFFFF"/>
        </a:accent3>
        <a:accent4>
          <a:srgbClr val="000000"/>
        </a:accent4>
        <a:accent5>
          <a:srgbClr val="F3F3F3"/>
        </a:accent5>
        <a:accent6>
          <a:srgbClr val="737373"/>
        </a:accent6>
        <a:hlink>
          <a:srgbClr val="4D4D4D"/>
        </a:hlink>
        <a:folHlink>
          <a:srgbClr val="C0C0C0"/>
        </a:folHlink>
      </a:clrScheme>
      <a:clrMap bg1="lt1" tx1="dk1" bg2="lt2" tx2="dk2" accent1="accent1" accent2="accent2" accent3="accent3" accent4="accent4" accent5="accent5" accent6="accent6" hlink="hlink" folHlink="folHlink"/>
    </a:extraClrScheme>
    <a:extraClrScheme>
      <a:clrScheme name="OSU_PPTemplate 4">
        <a:dk1>
          <a:srgbClr val="000094"/>
        </a:dk1>
        <a:lt1>
          <a:srgbClr val="FFFFFF"/>
        </a:lt1>
        <a:dk2>
          <a:srgbClr val="0000CC"/>
        </a:dk2>
        <a:lt2>
          <a:srgbClr val="FFFFCC"/>
        </a:lt2>
        <a:accent1>
          <a:srgbClr val="3193FF"/>
        </a:accent1>
        <a:accent2>
          <a:srgbClr val="9900FF"/>
        </a:accent2>
        <a:accent3>
          <a:srgbClr val="AAAAE2"/>
        </a:accent3>
        <a:accent4>
          <a:srgbClr val="DADADA"/>
        </a:accent4>
        <a:accent5>
          <a:srgbClr val="ADC8FF"/>
        </a:accent5>
        <a:accent6>
          <a:srgbClr val="8A00E7"/>
        </a:accent6>
        <a:hlink>
          <a:srgbClr val="FF3399"/>
        </a:hlink>
        <a:folHlink>
          <a:srgbClr val="FFCC00"/>
        </a:folHlink>
      </a:clrScheme>
      <a:clrMap bg1="dk2" tx1="lt1" bg2="dk1" tx2="lt2" accent1="accent1" accent2="accent2" accent3="accent3" accent4="accent4" accent5="accent5" accent6="accent6" hlink="hlink" folHlink="folHlink"/>
    </a:extraClrScheme>
    <a:extraClrScheme>
      <a:clrScheme name="OSU_PPTemplate 5">
        <a:dk1>
          <a:srgbClr val="000000"/>
        </a:dk1>
        <a:lt1>
          <a:srgbClr val="FFFFFF"/>
        </a:lt1>
        <a:dk2>
          <a:srgbClr val="000066"/>
        </a:dk2>
        <a:lt2>
          <a:srgbClr val="333333"/>
        </a:lt2>
        <a:accent1>
          <a:srgbClr val="C4709A"/>
        </a:accent1>
        <a:accent2>
          <a:srgbClr val="4B4EB5"/>
        </a:accent2>
        <a:accent3>
          <a:srgbClr val="FFFFFF"/>
        </a:accent3>
        <a:accent4>
          <a:srgbClr val="000000"/>
        </a:accent4>
        <a:accent5>
          <a:srgbClr val="DEBBCA"/>
        </a:accent5>
        <a:accent6>
          <a:srgbClr val="4346A4"/>
        </a:accent6>
        <a:hlink>
          <a:srgbClr val="C481CF"/>
        </a:hlink>
        <a:folHlink>
          <a:srgbClr val="76B749"/>
        </a:folHlink>
      </a:clrScheme>
      <a:clrMap bg1="lt1" tx1="dk1" bg2="lt2" tx2="dk2" accent1="accent1" accent2="accent2" accent3="accent3" accent4="accent4" accent5="accent5" accent6="accent6" hlink="hlink" folHlink="folHlink"/>
    </a:extraClrScheme>
    <a:extraClrScheme>
      <a:clrScheme name="OSU_PPTemplate 6">
        <a:dk1>
          <a:srgbClr val="000000"/>
        </a:dk1>
        <a:lt1>
          <a:srgbClr val="FFFFFF"/>
        </a:lt1>
        <a:dk2>
          <a:srgbClr val="6A4076"/>
        </a:dk2>
        <a:lt2>
          <a:srgbClr val="969696"/>
        </a:lt2>
        <a:accent1>
          <a:srgbClr val="DBA9C2"/>
        </a:accent1>
        <a:accent2>
          <a:srgbClr val="E1BF91"/>
        </a:accent2>
        <a:accent3>
          <a:srgbClr val="FFFFFF"/>
        </a:accent3>
        <a:accent4>
          <a:srgbClr val="000000"/>
        </a:accent4>
        <a:accent5>
          <a:srgbClr val="EAD1DD"/>
        </a:accent5>
        <a:accent6>
          <a:srgbClr val="CCAD83"/>
        </a:accent6>
        <a:hlink>
          <a:srgbClr val="B3CE82"/>
        </a:hlink>
        <a:folHlink>
          <a:srgbClr val="B8AD48"/>
        </a:folHlink>
      </a:clrScheme>
      <a:clrMap bg1="lt1" tx1="dk1" bg2="lt2" tx2="dk2" accent1="accent1" accent2="accent2" accent3="accent3" accent4="accent4" accent5="accent5" accent6="accent6" hlink="hlink" folHlink="folHlink"/>
    </a:extraClrScheme>
    <a:extraClrScheme>
      <a:clrScheme name="OSU_PPTemplate 7">
        <a:dk1>
          <a:srgbClr val="000000"/>
        </a:dk1>
        <a:lt1>
          <a:srgbClr val="FFFFFF"/>
        </a:lt1>
        <a:dk2>
          <a:srgbClr val="515F7B"/>
        </a:dk2>
        <a:lt2>
          <a:srgbClr val="808080"/>
        </a:lt2>
        <a:accent1>
          <a:srgbClr val="9FCAD3"/>
        </a:accent1>
        <a:accent2>
          <a:srgbClr val="C0C0C0"/>
        </a:accent2>
        <a:accent3>
          <a:srgbClr val="FFFFFF"/>
        </a:accent3>
        <a:accent4>
          <a:srgbClr val="000000"/>
        </a:accent4>
        <a:accent5>
          <a:srgbClr val="CDE1E6"/>
        </a:accent5>
        <a:accent6>
          <a:srgbClr val="AEAEAE"/>
        </a:accent6>
        <a:hlink>
          <a:srgbClr val="91AFBF"/>
        </a:hlink>
        <a:folHlink>
          <a:srgbClr val="ECEAAC"/>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C:\User\Teaching\MSIS5633 - Fall2002\Class Presentations\OSU_PPTemplate.pot</Template>
  <TotalTime>4523</TotalTime>
  <Words>2555</Words>
  <Application>Microsoft Macintosh PowerPoint</Application>
  <PresentationFormat>On-screen Show (4:3)</PresentationFormat>
  <Paragraphs>361</Paragraphs>
  <Slides>46</Slides>
  <Notes>9</Notes>
  <HiddenSlides>0</HiddenSlides>
  <MMClips>0</MMClips>
  <ScaleCrop>false</ScaleCrop>
  <HeadingPairs>
    <vt:vector size="4" baseType="variant">
      <vt:variant>
        <vt:lpstr>Theme</vt:lpstr>
      </vt:variant>
      <vt:variant>
        <vt:i4>1</vt:i4>
      </vt:variant>
      <vt:variant>
        <vt:lpstr>Slide Titles</vt:lpstr>
      </vt:variant>
      <vt:variant>
        <vt:i4>46</vt:i4>
      </vt:variant>
    </vt:vector>
  </HeadingPairs>
  <TitlesOfParts>
    <vt:vector size="47" baseType="lpstr">
      <vt:lpstr>OSU_PPTemplate</vt:lpstr>
      <vt:lpstr>PowerPoint Presentation</vt:lpstr>
      <vt:lpstr>Learning Objectives</vt:lpstr>
      <vt:lpstr>Learning Objectives</vt:lpstr>
      <vt:lpstr>Opening Vignette…</vt:lpstr>
      <vt:lpstr>Questions for  the Opening Vignette</vt:lpstr>
      <vt:lpstr>Location-Based Analytics</vt:lpstr>
      <vt:lpstr>Location-Based Analytics</vt:lpstr>
      <vt:lpstr>Location-Based Analytics</vt:lpstr>
      <vt:lpstr>Use of Location-Based Analytics</vt:lpstr>
      <vt:lpstr>Use of Location-Based Analytics</vt:lpstr>
      <vt:lpstr>Application Case 14.1</vt:lpstr>
      <vt:lpstr>Geospatial Analytics Examples</vt:lpstr>
      <vt:lpstr>A Multimedia Exercise in Analytics Employing Geospatial Analytics</vt:lpstr>
      <vt:lpstr>Real-Time Location Intelligence</vt:lpstr>
      <vt:lpstr>Application Case 14.2</vt:lpstr>
      <vt:lpstr>Real-Time Location Intelligence</vt:lpstr>
      <vt:lpstr>Real-Time Location Intelligence</vt:lpstr>
      <vt:lpstr>Analytics Applications  for Consumers</vt:lpstr>
      <vt:lpstr>Application Case 14.3</vt:lpstr>
      <vt:lpstr>Other Analytics-Based Applications</vt:lpstr>
      <vt:lpstr>Recommendation Engines</vt:lpstr>
      <vt:lpstr>Recommendation Engines</vt:lpstr>
      <vt:lpstr>The Web 2.0 Revolution  and Online Social Networking</vt:lpstr>
      <vt:lpstr>Representative Characteristics of Web 2.0</vt:lpstr>
      <vt:lpstr>Social Networking</vt:lpstr>
      <vt:lpstr>Social Networks - Implications of Business and Enterprise</vt:lpstr>
      <vt:lpstr>Cloud Computing and BI</vt:lpstr>
      <vt:lpstr>Cloud Computing Example </vt:lpstr>
      <vt:lpstr>Cloud Computing Example </vt:lpstr>
      <vt:lpstr>Cloud Computing and BI</vt:lpstr>
      <vt:lpstr>Cloud Computing and  Service-Oriented Thinking</vt:lpstr>
      <vt:lpstr>Service-Oriented DSS/BI</vt:lpstr>
      <vt:lpstr>Major Components of  Service-Oriented DSS/BI</vt:lpstr>
      <vt:lpstr>Major Components of  Service-Oriented DSS/BI</vt:lpstr>
      <vt:lpstr>Major Components of  Service-Oriented DSS/BI</vt:lpstr>
      <vt:lpstr>Major Components of  Service-Oriented DSS/BI</vt:lpstr>
      <vt:lpstr>Impacts of Analytics in Organizations: An Overview</vt:lpstr>
      <vt:lpstr>Issues of Legality, Privacy,  and Ethics</vt:lpstr>
      <vt:lpstr>Issues of Legality, Privacy,  and Ethics</vt:lpstr>
      <vt:lpstr>Issues of Legality, Privacy,  and Ethics</vt:lpstr>
      <vt:lpstr>An Overview of  The Analytics Ecosystem</vt:lpstr>
      <vt:lpstr>Analytics Ecosystem </vt:lpstr>
      <vt:lpstr>Analytics Ecosystem - Titles of Analytics Program Graduates</vt:lpstr>
      <vt:lpstr>End-of-Chapter Application Case</vt:lpstr>
      <vt:lpstr>End of the Chapter </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DSS Chapter 1</dc:title>
  <dc:creator>Dursun Delen</dc:creator>
  <cp:lastModifiedBy>Chris Thomas</cp:lastModifiedBy>
  <cp:revision>213</cp:revision>
  <cp:lastPrinted>2000-12-01T14:01:59Z</cp:lastPrinted>
  <dcterms:created xsi:type="dcterms:W3CDTF">1998-03-18T21:58:50Z</dcterms:created>
  <dcterms:modified xsi:type="dcterms:W3CDTF">2015-03-11T20:49:00Z</dcterms:modified>
</cp:coreProperties>
</file>