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63" r:id="rId5"/>
    <p:sldId id="273" r:id="rId6"/>
    <p:sldId id="261" r:id="rId7"/>
    <p:sldId id="270" r:id="rId8"/>
    <p:sldId id="271" r:id="rId9"/>
    <p:sldId id="272" r:id="rId10"/>
    <p:sldId id="262" r:id="rId11"/>
    <p:sldId id="341" r:id="rId12"/>
    <p:sldId id="334" r:id="rId13"/>
    <p:sldId id="335" r:id="rId14"/>
    <p:sldId id="336" r:id="rId15"/>
    <p:sldId id="337" r:id="rId16"/>
    <p:sldId id="339" r:id="rId17"/>
    <p:sldId id="349" r:id="rId18"/>
    <p:sldId id="329" r:id="rId19"/>
    <p:sldId id="383" r:id="rId20"/>
    <p:sldId id="34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68" d="100"/>
          <a:sy n="68" d="100"/>
        </p:scale>
        <p:origin x="24" y="5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76B0CBE0-03C9-4723-AD88-22F0F8BFEBCC}">
      <dgm:prSet custT="1"/>
      <dgm:spPr/>
      <dgm:t>
        <a:bodyPr/>
        <a:lstStyle/>
        <a:p>
          <a:r>
            <a:rPr lang="en-GB" sz="1800" dirty="0"/>
            <a:t>it’s important to be aware that  </a:t>
          </a:r>
          <a:r>
            <a:rPr lang="en-GB" sz="1800" b="1" dirty="0"/>
            <a:t>evaluation needs to be ongoing </a:t>
          </a:r>
          <a:r>
            <a:rPr lang="en-GB" sz="1800" dirty="0"/>
            <a:t>and be able to explore all stages, as each contributes significantly to the overall success of your event.</a:t>
          </a:r>
          <a:endParaRPr lang="en-US" sz="1800" dirty="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800" b="1" dirty="0"/>
            <a:t>Pre-event: </a:t>
          </a:r>
          <a:r>
            <a:rPr lang="en-GB" sz="1800" dirty="0"/>
            <a:t>You can uncover a lot of useful information </a:t>
          </a:r>
          <a:r>
            <a:rPr lang="en-GB" sz="1800" b="1" dirty="0"/>
            <a:t>during event planning, </a:t>
          </a:r>
          <a:r>
            <a:rPr lang="en-GB" sz="1800" dirty="0"/>
            <a:t>making it one of your most important </a:t>
          </a:r>
          <a:r>
            <a:rPr lang="en-GB" sz="1800" b="1" dirty="0"/>
            <a:t>evaluation stages</a:t>
          </a:r>
          <a:r>
            <a:rPr lang="en-GB" sz="1800" dirty="0"/>
            <a:t>. From assessing general levels of interest and things that attendees most want to see and hear about, to more practical areas such as the most popular location and timings for your event.</a:t>
          </a:r>
          <a:endParaRPr lang="en-US" sz="1800" dirty="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dirty="0"/>
            <a:t>Mid-event:</a:t>
          </a:r>
          <a:r>
            <a:rPr lang="en-GB" sz="1600" dirty="0"/>
            <a:t>, it’s  important to be able to </a:t>
          </a:r>
          <a:r>
            <a:rPr lang="en-GB" sz="1600" b="1" dirty="0"/>
            <a:t>monitor what’s working</a:t>
          </a:r>
          <a:r>
            <a:rPr lang="en-GB" sz="16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dirty="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800" b="1" dirty="0"/>
            <a:t>Post-event: </a:t>
          </a:r>
          <a:r>
            <a:rPr lang="en-GB" sz="18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dirty="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39829"/>
          <a:ext cx="2410390" cy="46143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dirty="0"/>
            <a:t>it’s important to be aware that  </a:t>
          </a:r>
          <a:r>
            <a:rPr lang="en-GB" sz="1800" b="1" kern="1200" dirty="0"/>
            <a:t>evaluation needs to be ongoing </a:t>
          </a:r>
          <a:r>
            <a:rPr lang="en-GB" sz="1800" kern="1200" dirty="0"/>
            <a:t>and be able to explore all stages, as each contributes significantly to the overall success of your event.</a:t>
          </a:r>
          <a:endParaRPr lang="en-US" sz="1800" kern="1200" dirty="0"/>
        </a:p>
      </dsp:txBody>
      <dsp:txXfrm>
        <a:off x="2672" y="139829"/>
        <a:ext cx="2410390" cy="4614368"/>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39829"/>
          <a:ext cx="2410390" cy="461436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dirty="0"/>
            <a:t>Pre-event: </a:t>
          </a:r>
          <a:r>
            <a:rPr lang="en-GB" sz="1800" kern="1200" dirty="0"/>
            <a:t>You can uncover a lot of useful information </a:t>
          </a:r>
          <a:r>
            <a:rPr lang="en-GB" sz="1800" b="1" kern="1200" dirty="0"/>
            <a:t>during event planning, </a:t>
          </a:r>
          <a:r>
            <a:rPr lang="en-GB" sz="1800" kern="1200" dirty="0"/>
            <a:t>making it one of your most important </a:t>
          </a:r>
          <a:r>
            <a:rPr lang="en-GB" sz="1800" b="1" kern="1200" dirty="0"/>
            <a:t>evaluation stages</a:t>
          </a:r>
          <a:r>
            <a:rPr lang="en-GB" sz="1800" kern="1200" dirty="0"/>
            <a:t>. From assessing general levels of interest and things that attendees most want to see and hear about, to more practical areas such as the most popular location and timings for your event.</a:t>
          </a:r>
          <a:endParaRPr lang="en-US" sz="1800" kern="1200" dirty="0"/>
        </a:p>
      </dsp:txBody>
      <dsp:txXfrm>
        <a:off x="2845971" y="139829"/>
        <a:ext cx="2410390" cy="4614368"/>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39829"/>
          <a:ext cx="2410390" cy="461436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dirty="0"/>
            <a:t>Mid-event:</a:t>
          </a:r>
          <a:r>
            <a:rPr lang="en-GB" sz="1600" kern="1200" dirty="0"/>
            <a:t>, it’s  important to be able to </a:t>
          </a:r>
          <a:r>
            <a:rPr lang="en-GB" sz="1600" b="1" kern="1200" dirty="0"/>
            <a:t>monitor what’s working</a:t>
          </a:r>
          <a:r>
            <a:rPr lang="en-GB" sz="1600" kern="12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dirty="0"/>
        </a:p>
      </dsp:txBody>
      <dsp:txXfrm>
        <a:off x="5689270" y="139829"/>
        <a:ext cx="2410390" cy="4614368"/>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39829"/>
          <a:ext cx="2410390" cy="461436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dirty="0"/>
            <a:t>Post-event: </a:t>
          </a:r>
          <a:r>
            <a:rPr lang="en-GB" sz="1800" kern="12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kern="1200" dirty="0"/>
        </a:p>
      </dsp:txBody>
      <dsp:txXfrm>
        <a:off x="8532569" y="139829"/>
        <a:ext cx="2410390" cy="461436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0788F9-321A-4F51-BEB7-4BDEA5DCCD45}" type="datetimeFigureOut">
              <a:rPr lang="en-GB" smtClean="0"/>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9CF85-A083-4FC5-BA0C-1700EBB74BC5}" type="slidenum">
              <a:rPr lang="en-GB" smtClean="0"/>
              <a:t>‹#›</a:t>
            </a:fld>
            <a:endParaRPr lang="en-GB"/>
          </a:p>
        </p:txBody>
      </p:sp>
    </p:spTree>
    <p:extLst>
      <p:ext uri="{BB962C8B-B14F-4D97-AF65-F5344CB8AC3E}">
        <p14:creationId xmlns:p14="http://schemas.microsoft.com/office/powerpoint/2010/main" val="1210236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099E43-BB5C-4D72-ADEE-99C48F608FC9}" type="slidenum">
              <a:rPr lang="en-GB" smtClean="0"/>
              <a:t>9</a:t>
            </a:fld>
            <a:endParaRPr lang="en-GB" dirty="0"/>
          </a:p>
        </p:txBody>
      </p:sp>
    </p:spTree>
    <p:extLst>
      <p:ext uri="{BB962C8B-B14F-4D97-AF65-F5344CB8AC3E}">
        <p14:creationId xmlns:p14="http://schemas.microsoft.com/office/powerpoint/2010/main" val="407796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65A0722-B315-B9AC-8751-BFA53705EF1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1D5EEBB-1B61-47C2-84D2-1F6518DC7082}" type="slidenum">
              <a:rPr lang="en-GB" altLang="en-US"/>
              <a:pPr algn="r" eaLnBrk="1" hangingPunct="1">
                <a:spcBef>
                  <a:spcPct val="0"/>
                </a:spcBef>
              </a:pPr>
              <a:t>11</a:t>
            </a:fld>
            <a:endParaRPr lang="en-GB" altLang="en-US" dirty="0"/>
          </a:p>
        </p:txBody>
      </p:sp>
      <p:sp>
        <p:nvSpPr>
          <p:cNvPr id="45059" name="Rectangle 2">
            <a:extLst>
              <a:ext uri="{FF2B5EF4-FFF2-40B4-BE49-F238E27FC236}">
                <a16:creationId xmlns:a16="http://schemas.microsoft.com/office/drawing/2014/main" id="{CE9421C6-D4B3-CF0A-EE3D-48ED1508716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A6BC6E57-EC40-65D9-C083-4BCF25D041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26CBE2F-5C3F-462E-EB81-F5B8D522E156}"/>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964B993A-8235-9019-449C-02901B954D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DF042670-1AE0-02AF-EDEE-9BEBF59B52E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1FC3341-B812-45FC-B3D4-C09DBB0630E5}" type="slidenum">
              <a:rPr lang="en-GB" altLang="en-US"/>
              <a:pPr algn="r" eaLnBrk="1" hangingPunct="1">
                <a:spcBef>
                  <a:spcPct val="0"/>
                </a:spcBef>
              </a:pPr>
              <a:t>12</a:t>
            </a:fld>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1CE114A-69D4-BC3E-F9B8-5BEBE57E113D}"/>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18E4FCCC-7A45-FAD0-24FC-65BAE75C9E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70261F6B-F868-AA9C-3502-DE81CE841B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2118B30-B530-422E-9222-BC44F5C0874D}" type="slidenum">
              <a:rPr lang="en-GB" altLang="en-US"/>
              <a:pPr algn="r" eaLnBrk="1" hangingPunct="1">
                <a:spcBef>
                  <a:spcPct val="0"/>
                </a:spcBef>
              </a:pPr>
              <a:t>13</a:t>
            </a:fld>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A4912F1-76C7-5B2E-CD07-7450651F5E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162E7D1-B0B0-4E55-893B-23BA2D557B16}" type="slidenum">
              <a:rPr lang="en-GB" altLang="en-US"/>
              <a:pPr algn="r" eaLnBrk="1" hangingPunct="1">
                <a:spcBef>
                  <a:spcPct val="0"/>
                </a:spcBef>
              </a:pPr>
              <a:t>14</a:t>
            </a:fld>
            <a:endParaRPr lang="en-GB" altLang="en-US" dirty="0"/>
          </a:p>
        </p:txBody>
      </p:sp>
      <p:sp>
        <p:nvSpPr>
          <p:cNvPr id="41987" name="Rectangle 2">
            <a:extLst>
              <a:ext uri="{FF2B5EF4-FFF2-40B4-BE49-F238E27FC236}">
                <a16:creationId xmlns:a16="http://schemas.microsoft.com/office/drawing/2014/main" id="{55847912-FCF0-067F-7958-10453DEC683A}"/>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9FBA9AF-843A-C603-3A10-B9A61758E8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sz="800" dirty="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38B7DB3-66DD-3F40-3B5B-6A924A78FCD2}"/>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F5F5FD3D-546D-0519-D005-34AA272659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8D288B15-BB54-D1D2-D99C-F1D05D03E28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EC8863D-4A1F-419E-BADD-BBA850487F8C}" type="slidenum">
              <a:rPr lang="en-GB" altLang="en-US"/>
              <a:pPr algn="r" eaLnBrk="1" hangingPunct="1">
                <a:spcBef>
                  <a:spcPct val="0"/>
                </a:spcBef>
              </a:pPr>
              <a:t>15</a:t>
            </a:fld>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8571DED-B4E1-B444-52C3-57A32405E2F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5CDFA74-BF9A-4423-9FB4-C4593EE3AAFD}" type="slidenum">
              <a:rPr lang="en-GB" altLang="en-US"/>
              <a:pPr algn="r" eaLnBrk="1" hangingPunct="1">
                <a:spcBef>
                  <a:spcPct val="0"/>
                </a:spcBef>
              </a:pPr>
              <a:t>16</a:t>
            </a:fld>
            <a:endParaRPr lang="en-GB" altLang="en-US" dirty="0"/>
          </a:p>
        </p:txBody>
      </p:sp>
      <p:sp>
        <p:nvSpPr>
          <p:cNvPr id="44035" name="Rectangle 2">
            <a:extLst>
              <a:ext uri="{FF2B5EF4-FFF2-40B4-BE49-F238E27FC236}">
                <a16:creationId xmlns:a16="http://schemas.microsoft.com/office/drawing/2014/main" id="{CBD100A4-1993-0220-AEB6-999EE4A959C2}"/>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611BCE35-B6E5-EC66-BED3-4812CD9919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10C1F57-1D18-CC3C-F323-EDF5EC4D8891}"/>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761EA29-03E0-2561-9226-ACF8FB01CA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4D09C51C-E4C6-A9AC-7105-922F427D87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0BE8E77-07D1-4272-9361-B851C03875E6}" type="slidenum">
              <a:rPr lang="en-GB" altLang="en-US"/>
              <a:pPr>
                <a:spcBef>
                  <a:spcPct val="0"/>
                </a:spcBef>
              </a:pPr>
              <a:t>17</a:t>
            </a:fld>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4031035-BA38-3E99-7B63-69AA602C180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172A748-2D41-44AC-87CB-2DA364D4FCA2}" type="slidenum">
              <a:rPr lang="en-GB" altLang="en-US"/>
              <a:pPr algn="r" eaLnBrk="1" hangingPunct="1">
                <a:spcBef>
                  <a:spcPct val="0"/>
                </a:spcBef>
              </a:pPr>
              <a:t>18</a:t>
            </a:fld>
            <a:endParaRPr lang="en-GB" altLang="en-US" dirty="0"/>
          </a:p>
        </p:txBody>
      </p:sp>
      <p:sp>
        <p:nvSpPr>
          <p:cNvPr id="37891" name="Rectangle 2">
            <a:extLst>
              <a:ext uri="{FF2B5EF4-FFF2-40B4-BE49-F238E27FC236}">
                <a16:creationId xmlns:a16="http://schemas.microsoft.com/office/drawing/2014/main" id="{3EB9F1F4-E53D-80CE-09B3-E5DB7352F6EE}"/>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CCD396D-0078-BE2B-E379-BE93C63DE0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400" dirty="0">
              <a:solidFill>
                <a:srgbClr val="000066"/>
              </a:solidFill>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8743C456-D68B-1D26-1BA3-CE7341CFB8F1}"/>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620F4F1-F047-4840-8799-432109C1277A}" type="slidenum">
              <a:rPr lang="en-GB" altLang="en-US"/>
              <a:pPr algn="r" eaLnBrk="1" hangingPunct="1">
                <a:spcBef>
                  <a:spcPct val="0"/>
                </a:spcBef>
              </a:pPr>
              <a:t>20</a:t>
            </a:fld>
            <a:endParaRPr lang="en-GB" altLang="en-US" dirty="0"/>
          </a:p>
        </p:txBody>
      </p:sp>
      <p:sp>
        <p:nvSpPr>
          <p:cNvPr id="46083" name="Rectangle 2">
            <a:extLst>
              <a:ext uri="{FF2B5EF4-FFF2-40B4-BE49-F238E27FC236}">
                <a16:creationId xmlns:a16="http://schemas.microsoft.com/office/drawing/2014/main" id="{01C7EDCC-087B-3E25-3ABC-31FDE793A426}"/>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280FFB76-CC11-30E4-6E36-4B2206B5B8B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3228682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531090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239675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510530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3440579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1145509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1636291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3474389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50817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3007195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AECEF7E-6B5B-4176-B777-02E3CBEA75BD}" type="slidenum">
              <a:rPr lang="en-GB" smtClean="0"/>
              <a:t>‹#›</a:t>
            </a:fld>
            <a:endParaRPr lang="en-GB"/>
          </a:p>
        </p:txBody>
      </p:sp>
    </p:spTree>
    <p:extLst>
      <p:ext uri="{BB962C8B-B14F-4D97-AF65-F5344CB8AC3E}">
        <p14:creationId xmlns:p14="http://schemas.microsoft.com/office/powerpoint/2010/main" val="3616159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83053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0029C9-63B6-442D-8C9F-72970A4F6C58}" type="datetimeFigureOut">
              <a:rPr lang="en-GB" smtClean="0"/>
              <a:t>08/01/2024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ECEF7E-6B5B-4176-B777-02E3CBEA75BD}" type="slidenum">
              <a:rPr lang="en-GB" smtClean="0"/>
              <a:t>‹#›</a:t>
            </a:fld>
            <a:endParaRPr lang="en-GB"/>
          </a:p>
        </p:txBody>
      </p:sp>
    </p:spTree>
    <p:extLst>
      <p:ext uri="{BB962C8B-B14F-4D97-AF65-F5344CB8AC3E}">
        <p14:creationId xmlns:p14="http://schemas.microsoft.com/office/powerpoint/2010/main" val="464343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hyperlink" Target="https://www.goingonanadventure.co.uk/free-festival-tickets-for-volunteering/"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news.bbc.co.uk/1/hi/scotland/edinburgh_and_east/7534861.s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50BF-1B04-CF92-966B-E0FECBFC04C2}"/>
              </a:ext>
            </a:extLst>
          </p:cNvPr>
          <p:cNvSpPr>
            <a:spLocks noGrp="1"/>
          </p:cNvSpPr>
          <p:nvPr>
            <p:ph type="title"/>
          </p:nvPr>
        </p:nvSpPr>
        <p:spPr>
          <a:xfrm>
            <a:off x="839788" y="457200"/>
            <a:ext cx="3932237" cy="1600200"/>
          </a:xfrm>
        </p:spPr>
        <p:txBody>
          <a:bodyPr anchor="b">
            <a:normAutofit/>
          </a:bodyPr>
          <a:lstStyle/>
          <a:p>
            <a:r>
              <a:rPr lang="en-GB" sz="6000" b="1" dirty="0"/>
              <a:t>TELI </a:t>
            </a:r>
          </a:p>
        </p:txBody>
      </p:sp>
      <p:pic>
        <p:nvPicPr>
          <p:cNvPr id="4" name="Picture 3">
            <a:extLst>
              <a:ext uri="{FF2B5EF4-FFF2-40B4-BE49-F238E27FC236}">
                <a16:creationId xmlns:a16="http://schemas.microsoft.com/office/drawing/2014/main" id="{55C16C3A-2AED-019A-A079-3D2CADA8A1CB}"/>
              </a:ext>
            </a:extLst>
          </p:cNvPr>
          <p:cNvPicPr>
            <a:picLocks noChangeAspect="1"/>
          </p:cNvPicPr>
          <p:nvPr/>
        </p:nvPicPr>
        <p:blipFill rotWithShape="1">
          <a:blip r:embed="rId2"/>
          <a:srcRect r="15724" b="1"/>
          <a:stretch/>
        </p:blipFill>
        <p:spPr>
          <a:xfrm>
            <a:off x="5373102" y="656834"/>
            <a:ext cx="6172200" cy="4873625"/>
          </a:xfrm>
          <a:prstGeom prst="rect">
            <a:avLst/>
          </a:prstGeom>
          <a:noFill/>
        </p:spPr>
      </p:pic>
      <p:sp>
        <p:nvSpPr>
          <p:cNvPr id="3" name="Subtitle 2">
            <a:extLst>
              <a:ext uri="{FF2B5EF4-FFF2-40B4-BE49-F238E27FC236}">
                <a16:creationId xmlns:a16="http://schemas.microsoft.com/office/drawing/2014/main" id="{0BF00ED6-1C16-2702-9841-96E660FCAA5C}"/>
              </a:ext>
            </a:extLst>
          </p:cNvPr>
          <p:cNvSpPr>
            <a:spLocks noGrp="1"/>
          </p:cNvSpPr>
          <p:nvPr>
            <p:ph type="body" sz="half" idx="2"/>
          </p:nvPr>
        </p:nvSpPr>
        <p:spPr>
          <a:xfrm>
            <a:off x="839788" y="2057400"/>
            <a:ext cx="3932237" cy="3811588"/>
          </a:xfrm>
        </p:spPr>
        <p:txBody>
          <a:bodyPr>
            <a:normAutofit/>
          </a:bodyPr>
          <a:lstStyle/>
          <a:p>
            <a:r>
              <a:rPr lang="en-GB" sz="4400" b="1" dirty="0"/>
              <a:t>Assignment 2 </a:t>
            </a:r>
          </a:p>
          <a:p>
            <a:r>
              <a:rPr lang="en-GB" sz="4400" b="1" dirty="0"/>
              <a:t>January week 1</a:t>
            </a:r>
          </a:p>
        </p:txBody>
      </p:sp>
    </p:spTree>
    <p:extLst>
      <p:ext uri="{BB962C8B-B14F-4D97-AF65-F5344CB8AC3E}">
        <p14:creationId xmlns:p14="http://schemas.microsoft.com/office/powerpoint/2010/main" val="3599228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8F97-F13A-0E7D-C936-0FEE5B69F08F}"/>
              </a:ext>
            </a:extLst>
          </p:cNvPr>
          <p:cNvSpPr>
            <a:spLocks noGrp="1"/>
          </p:cNvSpPr>
          <p:nvPr>
            <p:ph type="title"/>
          </p:nvPr>
        </p:nvSpPr>
        <p:spPr>
          <a:xfrm>
            <a:off x="106680" y="76737"/>
            <a:ext cx="10515600" cy="1325563"/>
          </a:xfrm>
        </p:spPr>
        <p:txBody>
          <a:bodyPr/>
          <a:lstStyle/>
          <a:p>
            <a:r>
              <a:rPr lang="en-GB" dirty="0"/>
              <a:t>Presentation Wednesday 17</a:t>
            </a:r>
            <a:r>
              <a:rPr lang="en-GB" baseline="30000" dirty="0"/>
              <a:t>th</a:t>
            </a:r>
            <a:r>
              <a:rPr lang="en-GB" dirty="0"/>
              <a:t> </a:t>
            </a:r>
          </a:p>
        </p:txBody>
      </p:sp>
      <p:sp>
        <p:nvSpPr>
          <p:cNvPr id="3" name="Content Placeholder 2">
            <a:extLst>
              <a:ext uri="{FF2B5EF4-FFF2-40B4-BE49-F238E27FC236}">
                <a16:creationId xmlns:a16="http://schemas.microsoft.com/office/drawing/2014/main" id="{F34E8E27-7D74-D2DB-2615-49FBC4A92C5F}"/>
              </a:ext>
            </a:extLst>
          </p:cNvPr>
          <p:cNvSpPr>
            <a:spLocks noGrp="1"/>
          </p:cNvSpPr>
          <p:nvPr>
            <p:ph idx="1"/>
          </p:nvPr>
        </p:nvSpPr>
        <p:spPr>
          <a:xfrm>
            <a:off x="198120" y="1199612"/>
            <a:ext cx="10515600" cy="4351338"/>
          </a:xfrm>
        </p:spPr>
        <p:txBody>
          <a:bodyPr/>
          <a:lstStyle/>
          <a:p>
            <a:pPr algn="just" fontAlgn="base" hangingPunct="0"/>
            <a:r>
              <a:rPr lang="en-US" sz="1800" dirty="0">
                <a:effectLst/>
                <a:latin typeface="Calibri" panose="020F0502020204030204" pitchFamily="34" charset="0"/>
                <a:ea typeface="Arial Unicode MS"/>
              </a:rPr>
              <a:t>In pairs students are required to attend an appropriate large or small event or festival, this can be – </a:t>
            </a:r>
            <a:endParaRPr lang="en-GB" sz="1800" dirty="0">
              <a:effectLst/>
              <a:latin typeface="Times New Roman" panose="02020603050405020304" pitchFamily="18" charset="0"/>
              <a:ea typeface="Arial Unicode MS"/>
            </a:endParaRPr>
          </a:p>
          <a:p>
            <a:pPr algn="just" fontAlgn="base" hangingPunct="0"/>
            <a:r>
              <a:rPr lang="en-US" sz="1800" dirty="0">
                <a:effectLst/>
                <a:latin typeface="Calibri" panose="020F0502020204030204" pitchFamily="34" charset="0"/>
                <a:ea typeface="Arial Unicode MS"/>
              </a:rPr>
              <a:t> </a:t>
            </a:r>
            <a:r>
              <a:rPr lang="en-US" sz="1800" dirty="0">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rPr>
              <a:t>In Person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1800" dirty="0">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rPr>
              <a:t>Virtual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1800" dirty="0">
                <a:solidFill>
                  <a:srgbClr val="000000"/>
                </a:solidFill>
                <a:effectLst/>
                <a:uFill>
                  <a:solidFill>
                    <a:srgbClr val="000000"/>
                  </a:solidFill>
                </a:uFill>
                <a:latin typeface="Calibri" panose="020F0502020204030204" pitchFamily="34" charset="0"/>
                <a:ea typeface="Calibri" panose="020F0502020204030204" pitchFamily="34" charset="0"/>
                <a:cs typeface="Calibri" panose="020F0502020204030204" pitchFamily="34" charset="0"/>
              </a:rPr>
              <a:t>Hybrid  (both)</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r>
              <a:rPr lang="en-US" sz="1800" kern="0" dirty="0">
                <a:effectLst/>
                <a:latin typeface="Calibri" panose="020F0502020204030204" pitchFamily="34" charset="0"/>
                <a:ea typeface="Arial Unicode MS"/>
              </a:rPr>
              <a:t>produce a checklist to examine the overall experience, engagement and consumer satisfaction</a:t>
            </a:r>
          </a:p>
          <a:p>
            <a:r>
              <a:rPr lang="en-US" sz="1800" kern="0" dirty="0">
                <a:effectLst/>
                <a:latin typeface="Calibri" panose="020F0502020204030204" pitchFamily="34" charset="0"/>
                <a:ea typeface="Arial Unicode MS"/>
              </a:rPr>
              <a:t>use this for observational research during the event or festival.</a:t>
            </a:r>
            <a:endParaRPr lang="en-US" sz="1800" kern="0" dirty="0">
              <a:latin typeface="Calibri" panose="020F0502020204030204" pitchFamily="34" charset="0"/>
              <a:ea typeface="Arial Unicode MS"/>
            </a:endParaRPr>
          </a:p>
          <a:p>
            <a:r>
              <a:rPr lang="en-US" sz="1800" dirty="0">
                <a:effectLst/>
                <a:latin typeface="Calibri" panose="020F0502020204030204" pitchFamily="34" charset="0"/>
                <a:ea typeface="Arial Unicode MS"/>
              </a:rPr>
              <a:t>use this checklist for your evaluative discussion in the presentation. </a:t>
            </a:r>
            <a:endParaRPr lang="en-GB" sz="1800" dirty="0">
              <a:effectLst/>
              <a:latin typeface="Times New Roman" panose="02020603050405020304" pitchFamily="18" charset="0"/>
              <a:ea typeface="Arial Unicode MS"/>
            </a:endParaRPr>
          </a:p>
          <a:p>
            <a:r>
              <a:rPr lang="en-US" sz="1800" kern="0" dirty="0">
                <a:effectLst/>
                <a:latin typeface="Calibri" panose="020F0502020204030204" pitchFamily="34" charset="0"/>
                <a:ea typeface="Arial Unicode MS"/>
              </a:rPr>
              <a:t>provide an overview of the Event with a particular focus on participation, engagement, customer experience and satisfaction.</a:t>
            </a:r>
          </a:p>
          <a:p>
            <a:r>
              <a:rPr lang="en-US" sz="1800" kern="0" dirty="0">
                <a:effectLst/>
                <a:latin typeface="Calibri" panose="020F0502020204030204" pitchFamily="34" charset="0"/>
                <a:ea typeface="Arial Unicode MS"/>
              </a:rPr>
              <a:t>explain whether the event was a success and establish if there is demand for an annual event of this kind as part of the tourism provision for the area.</a:t>
            </a:r>
            <a:endParaRPr lang="en-GB" dirty="0"/>
          </a:p>
        </p:txBody>
      </p:sp>
    </p:spTree>
    <p:extLst>
      <p:ext uri="{BB962C8B-B14F-4D97-AF65-F5344CB8AC3E}">
        <p14:creationId xmlns:p14="http://schemas.microsoft.com/office/powerpoint/2010/main" val="390671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77CFF-7E20-DACA-BC5B-4F0B123CCE49}"/>
              </a:ext>
            </a:extLst>
          </p:cNvPr>
          <p:cNvSpPr>
            <a:spLocks noGrp="1"/>
          </p:cNvSpPr>
          <p:nvPr>
            <p:ph idx="1"/>
          </p:nvPr>
        </p:nvSpPr>
        <p:spPr>
          <a:xfrm>
            <a:off x="226256" y="446990"/>
            <a:ext cx="10515600" cy="5398135"/>
          </a:xfrm>
        </p:spPr>
        <p:txBody>
          <a:bodyPr>
            <a:normAutofit/>
          </a:bodyPr>
          <a:lstStyle/>
          <a:p>
            <a:pPr algn="just" fontAlgn="base" hangingPunct="0">
              <a:lnSpc>
                <a:spcPct val="115000"/>
              </a:lnSpc>
            </a:pPr>
            <a:r>
              <a:rPr lang="en-US" sz="2000" dirty="0">
                <a:effectLst/>
                <a:ea typeface="Arial Unicode MS"/>
              </a:rPr>
              <a:t>The presentation should consider but not be limited to the following:</a:t>
            </a:r>
            <a:endParaRPr lang="en-GB" sz="2000" dirty="0">
              <a:effectLst/>
              <a:ea typeface="Arial Unicode MS"/>
            </a:endParaRPr>
          </a:p>
          <a:p>
            <a:pPr marL="342900" lvl="0" indent="-342900" algn="just" fontAlgn="base" hangingPunct="0">
              <a:lnSpc>
                <a:spcPct val="115000"/>
              </a:lnSpc>
              <a:buFont typeface="Symbol" panose="05050102010706020507" pitchFamily="18" charset="2"/>
              <a:buChar char=""/>
            </a:pPr>
            <a:r>
              <a:rPr lang="en-US" sz="2000" dirty="0">
                <a:effectLst/>
                <a:ea typeface="Arial Unicode MS"/>
              </a:rPr>
              <a:t>Definition and description of the event or festival–  type, scale, industry context</a:t>
            </a:r>
            <a:endParaRPr lang="en-GB" sz="2000" dirty="0">
              <a:effectLst/>
              <a:ea typeface="Arial Unicode MS"/>
            </a:endParaRPr>
          </a:p>
          <a:p>
            <a:pPr marL="342900" lvl="0" indent="-342900" algn="just" fontAlgn="base" hangingPunct="0">
              <a:lnSpc>
                <a:spcPct val="115000"/>
              </a:lnSpc>
              <a:buFont typeface="Symbol" panose="05050102010706020507" pitchFamily="18" charset="2"/>
              <a:buChar char=""/>
            </a:pPr>
            <a:r>
              <a:rPr lang="en-US" sz="2000" dirty="0">
                <a:effectLst/>
                <a:ea typeface="Arial Unicode MS"/>
              </a:rPr>
              <a:t>Identification of the ‘</a:t>
            </a:r>
            <a:r>
              <a:rPr lang="en-US" sz="2000" b="1" dirty="0">
                <a:effectLst/>
                <a:ea typeface="Arial Unicode MS"/>
              </a:rPr>
              <a:t>typical’ event consumer </a:t>
            </a:r>
            <a:r>
              <a:rPr lang="en-US" sz="2000" dirty="0">
                <a:effectLst/>
                <a:ea typeface="Arial Unicode MS"/>
              </a:rPr>
              <a:t>and the extent to which their needs are being met from a </a:t>
            </a:r>
            <a:r>
              <a:rPr lang="en-US" sz="2000" b="1" dirty="0">
                <a:effectLst/>
                <a:ea typeface="Arial Unicode MS"/>
              </a:rPr>
              <a:t>tourism POV.</a:t>
            </a:r>
            <a:endParaRPr lang="en-GB" sz="2000" b="1" dirty="0">
              <a:effectLst/>
              <a:ea typeface="Arial Unicode MS"/>
            </a:endParaRPr>
          </a:p>
          <a:p>
            <a:pPr marL="342900" lvl="0" indent="-342900" algn="just" fontAlgn="base" hangingPunct="0">
              <a:lnSpc>
                <a:spcPct val="115000"/>
              </a:lnSpc>
              <a:buFont typeface="Symbol" panose="05050102010706020507" pitchFamily="18" charset="2"/>
              <a:buChar char=""/>
            </a:pPr>
            <a:r>
              <a:rPr lang="en-US" sz="2000" dirty="0">
                <a:effectLst/>
                <a:ea typeface="Arial Unicode MS"/>
              </a:rPr>
              <a:t>Based on the checklist observations a evaluative discussion relating to the </a:t>
            </a:r>
            <a:r>
              <a:rPr lang="en-US" sz="2000" b="1" dirty="0">
                <a:effectLst/>
                <a:ea typeface="Arial Unicode MS"/>
              </a:rPr>
              <a:t>key elements</a:t>
            </a:r>
            <a:r>
              <a:rPr lang="en-US" sz="2000" dirty="0">
                <a:effectLst/>
                <a:ea typeface="Arial Unicode MS"/>
              </a:rPr>
              <a:t> which influence consumer satisfaction, engagement  and experience</a:t>
            </a:r>
            <a:endParaRPr lang="en-GB" sz="2000" dirty="0">
              <a:effectLst/>
              <a:ea typeface="Arial Unicode MS"/>
            </a:endParaRPr>
          </a:p>
          <a:p>
            <a:pPr marL="342900" lvl="0" indent="-342900" algn="just" fontAlgn="base" hangingPunct="0">
              <a:lnSpc>
                <a:spcPct val="115000"/>
              </a:lnSpc>
              <a:buFont typeface="Symbol" panose="05050102010706020507" pitchFamily="18" charset="2"/>
              <a:buChar char=""/>
            </a:pPr>
            <a:r>
              <a:rPr lang="en-US" sz="2000" dirty="0">
                <a:effectLst/>
                <a:ea typeface="Arial Unicode MS"/>
              </a:rPr>
              <a:t>The </a:t>
            </a:r>
            <a:r>
              <a:rPr lang="en-US" sz="2000" b="1" dirty="0">
                <a:effectLst/>
                <a:ea typeface="Arial Unicode MS"/>
              </a:rPr>
              <a:t>sustainability aspects of the event, the trends, changes needed </a:t>
            </a:r>
            <a:r>
              <a:rPr lang="en-US" sz="2000" dirty="0">
                <a:effectLst/>
                <a:ea typeface="Arial Unicode MS"/>
              </a:rPr>
              <a:t>because of new customer demands</a:t>
            </a:r>
            <a:endParaRPr lang="en-GB" sz="2000" dirty="0">
              <a:effectLst/>
              <a:ea typeface="Arial Unicode MS"/>
            </a:endParaRPr>
          </a:p>
          <a:p>
            <a:pPr marL="342900" lvl="0" indent="-342900" algn="just">
              <a:lnSpc>
                <a:spcPct val="115000"/>
              </a:lnSpc>
              <a:spcAft>
                <a:spcPts val="1000"/>
              </a:spcAft>
              <a:buFont typeface="Symbol" panose="05050102010706020507" pitchFamily="18" charset="2"/>
              <a:buChar char=""/>
            </a:pPr>
            <a:r>
              <a:rPr lang="en-US" sz="2000" dirty="0">
                <a:solidFill>
                  <a:srgbClr val="000000"/>
                </a:solidFill>
                <a:effectLst/>
                <a:uFill>
                  <a:solidFill>
                    <a:srgbClr val="000000"/>
                  </a:solidFill>
                </a:uFill>
                <a:ea typeface="Calibri" panose="020F0502020204030204" pitchFamily="34" charset="0"/>
                <a:cs typeface="Calibri" panose="020F0502020204030204" pitchFamily="34" charset="0"/>
              </a:rPr>
              <a:t>The </a:t>
            </a:r>
            <a:r>
              <a:rPr lang="en-US" sz="2000" b="1" dirty="0">
                <a:solidFill>
                  <a:srgbClr val="000000"/>
                </a:solidFill>
                <a:effectLst/>
                <a:uFill>
                  <a:solidFill>
                    <a:srgbClr val="000000"/>
                  </a:solidFill>
                </a:uFill>
                <a:ea typeface="Calibri" panose="020F0502020204030204" pitchFamily="34" charset="0"/>
                <a:cs typeface="Calibri" panose="020F0502020204030204" pitchFamily="34" charset="0"/>
              </a:rPr>
              <a:t>influence and impact of political, economic, social and environmental factors </a:t>
            </a:r>
            <a:r>
              <a:rPr lang="en-US" sz="2000" dirty="0">
                <a:solidFill>
                  <a:srgbClr val="000000"/>
                </a:solidFill>
                <a:effectLst/>
                <a:uFill>
                  <a:solidFill>
                    <a:srgbClr val="000000"/>
                  </a:solidFill>
                </a:uFill>
                <a:ea typeface="Calibri" panose="020F0502020204030204" pitchFamily="34" charset="0"/>
                <a:cs typeface="Calibri" panose="020F0502020204030204" pitchFamily="34" charset="0"/>
              </a:rPr>
              <a:t>on the development of the future of the tourism events industry </a:t>
            </a:r>
            <a:endParaRPr lang="en-GB" sz="2000" dirty="0">
              <a:solidFill>
                <a:srgbClr val="000000"/>
              </a:solidFill>
              <a:effectLst/>
              <a:uFill>
                <a:solidFill>
                  <a:srgbClr val="000000"/>
                </a:solidFill>
              </a:uFill>
              <a:ea typeface="Calibri" panose="020F0502020204030204" pitchFamily="34" charset="0"/>
            </a:endParaRPr>
          </a:p>
          <a:p>
            <a:pPr marL="342900" lvl="0" indent="-342900" algn="just" fontAlgn="base" hangingPunct="0">
              <a:lnSpc>
                <a:spcPct val="115000"/>
              </a:lnSpc>
              <a:buFont typeface="Symbol" panose="05050102010706020507" pitchFamily="18" charset="2"/>
              <a:buChar char=""/>
            </a:pPr>
            <a:r>
              <a:rPr lang="en-US" sz="2000" dirty="0">
                <a:effectLst/>
                <a:ea typeface="Arial Unicode MS"/>
              </a:rPr>
              <a:t>Show evidence of effective teamwork and good presentation skills in the production and presentation of this.</a:t>
            </a:r>
            <a:endParaRPr lang="en-GB" sz="2000" dirty="0">
              <a:effectLst/>
              <a:ea typeface="Arial Unicode MS"/>
            </a:endParaRPr>
          </a:p>
          <a:p>
            <a:endParaRPr lang="en-GB" dirty="0"/>
          </a:p>
        </p:txBody>
      </p:sp>
    </p:spTree>
    <p:extLst>
      <p:ext uri="{BB962C8B-B14F-4D97-AF65-F5344CB8AC3E}">
        <p14:creationId xmlns:p14="http://schemas.microsoft.com/office/powerpoint/2010/main" val="45127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3902-F4CC-FAC5-ECF4-FDF1892892A3}"/>
              </a:ext>
            </a:extLst>
          </p:cNvPr>
          <p:cNvSpPr>
            <a:spLocks noGrp="1"/>
          </p:cNvSpPr>
          <p:nvPr>
            <p:ph type="title"/>
          </p:nvPr>
        </p:nvSpPr>
        <p:spPr>
          <a:xfrm>
            <a:off x="108924" y="0"/>
            <a:ext cx="10515600" cy="858129"/>
          </a:xfrm>
        </p:spPr>
        <p:txBody>
          <a:bodyPr>
            <a:normAutofit/>
          </a:bodyPr>
          <a:lstStyle/>
          <a:p>
            <a:r>
              <a:rPr lang="en-GB" sz="3600" dirty="0"/>
              <a:t>Checklist </a:t>
            </a:r>
          </a:p>
        </p:txBody>
      </p:sp>
      <p:sp>
        <p:nvSpPr>
          <p:cNvPr id="3" name="Content Placeholder 2">
            <a:extLst>
              <a:ext uri="{FF2B5EF4-FFF2-40B4-BE49-F238E27FC236}">
                <a16:creationId xmlns:a16="http://schemas.microsoft.com/office/drawing/2014/main" id="{8B50870D-1C9F-BA19-B1BF-442643B393ED}"/>
              </a:ext>
            </a:extLst>
          </p:cNvPr>
          <p:cNvSpPr>
            <a:spLocks noGrp="1"/>
          </p:cNvSpPr>
          <p:nvPr>
            <p:ph idx="1"/>
          </p:nvPr>
        </p:nvSpPr>
        <p:spPr>
          <a:xfrm>
            <a:off x="244293" y="700437"/>
            <a:ext cx="11678076" cy="5960615"/>
          </a:xfrm>
        </p:spPr>
        <p:txBody>
          <a:bodyPr>
            <a:normAutofit/>
          </a:bodyPr>
          <a:lstStyle/>
          <a:p>
            <a:pPr>
              <a:lnSpc>
                <a:spcPct val="120000"/>
              </a:lnSpc>
            </a:pPr>
            <a:r>
              <a:rPr lang="en-GB" sz="2100" dirty="0"/>
              <a:t>In your pairs : discuss your checklist for your event </a:t>
            </a:r>
          </a:p>
          <a:p>
            <a:pPr>
              <a:lnSpc>
                <a:spcPct val="120000"/>
              </a:lnSpc>
            </a:pPr>
            <a:r>
              <a:rPr lang="en-GB" sz="2100" dirty="0"/>
              <a:t>Type of event</a:t>
            </a:r>
          </a:p>
          <a:p>
            <a:pPr>
              <a:lnSpc>
                <a:spcPct val="120000"/>
              </a:lnSpc>
            </a:pPr>
            <a:r>
              <a:rPr lang="en-GB" sz="2100" dirty="0"/>
              <a:t>Visitor typology</a:t>
            </a:r>
          </a:p>
          <a:p>
            <a:pPr>
              <a:lnSpc>
                <a:spcPct val="120000"/>
              </a:lnSpc>
            </a:pPr>
            <a:r>
              <a:rPr lang="en-GB" sz="2100" dirty="0"/>
              <a:t>Customer engagement / Customer satisfaction</a:t>
            </a:r>
          </a:p>
          <a:p>
            <a:pPr>
              <a:lnSpc>
                <a:spcPct val="120000"/>
              </a:lnSpc>
            </a:pPr>
            <a:r>
              <a:rPr lang="en-GB" sz="2100" dirty="0"/>
              <a:t>Advantages / disadvantages</a:t>
            </a:r>
          </a:p>
          <a:p>
            <a:pPr>
              <a:lnSpc>
                <a:spcPct val="120000"/>
              </a:lnSpc>
            </a:pPr>
            <a:r>
              <a:rPr lang="en-GB" sz="2100" dirty="0"/>
              <a:t>Access / transport </a:t>
            </a:r>
          </a:p>
          <a:p>
            <a:pPr>
              <a:lnSpc>
                <a:spcPct val="120000"/>
              </a:lnSpc>
            </a:pPr>
            <a:r>
              <a:rPr lang="en-GB" sz="2100" dirty="0"/>
              <a:t>Costs</a:t>
            </a:r>
          </a:p>
          <a:p>
            <a:pPr>
              <a:lnSpc>
                <a:spcPct val="120000"/>
              </a:lnSpc>
            </a:pPr>
            <a:r>
              <a:rPr lang="en-GB" sz="2100" dirty="0"/>
              <a:t>TYPE/S OF Entertainment – music, food, etc </a:t>
            </a:r>
          </a:p>
          <a:p>
            <a:pPr>
              <a:lnSpc>
                <a:spcPct val="120000"/>
              </a:lnSpc>
            </a:pPr>
            <a:r>
              <a:rPr lang="en-GB" sz="2100" dirty="0"/>
              <a:t>Political, social, environmental, economic factors </a:t>
            </a:r>
          </a:p>
          <a:p>
            <a:pPr>
              <a:lnSpc>
                <a:spcPct val="120000"/>
              </a:lnSpc>
            </a:pPr>
            <a:r>
              <a:rPr lang="en-GB" sz="2100" dirty="0"/>
              <a:t>Find some theory to support the points on the checklist </a:t>
            </a:r>
          </a:p>
          <a:p>
            <a:endParaRPr lang="en-GB" dirty="0"/>
          </a:p>
        </p:txBody>
      </p:sp>
    </p:spTree>
    <p:extLst>
      <p:ext uri="{BB962C8B-B14F-4D97-AF65-F5344CB8AC3E}">
        <p14:creationId xmlns:p14="http://schemas.microsoft.com/office/powerpoint/2010/main" val="2225024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B61-C25D-BFBF-ACB7-6678D1C950B1}"/>
              </a:ext>
            </a:extLst>
          </p:cNvPr>
          <p:cNvSpPr>
            <a:spLocks noGrp="1"/>
          </p:cNvSpPr>
          <p:nvPr>
            <p:ph type="title"/>
          </p:nvPr>
        </p:nvSpPr>
        <p:spPr>
          <a:xfrm>
            <a:off x="171226" y="58532"/>
            <a:ext cx="10515600" cy="1325563"/>
          </a:xfrm>
        </p:spPr>
        <p:txBody>
          <a:bodyPr>
            <a:normAutofit/>
          </a:bodyPr>
          <a:lstStyle/>
          <a:p>
            <a:r>
              <a:rPr lang="en-GB" sz="3600" b="1" dirty="0"/>
              <a:t>How do you measure event satisfaction?</a:t>
            </a:r>
            <a:br>
              <a:rPr lang="en-GB" sz="3600" b="1" dirty="0"/>
            </a:br>
            <a:endParaRPr lang="en-GB" sz="3600" b="1" dirty="0"/>
          </a:p>
        </p:txBody>
      </p:sp>
      <p:sp>
        <p:nvSpPr>
          <p:cNvPr id="3" name="Content Placeholder 2">
            <a:extLst>
              <a:ext uri="{FF2B5EF4-FFF2-40B4-BE49-F238E27FC236}">
                <a16:creationId xmlns:a16="http://schemas.microsoft.com/office/drawing/2014/main" id="{047FDA17-19EB-0507-FC8C-E0C9EE5CF0F4}"/>
              </a:ext>
            </a:extLst>
          </p:cNvPr>
          <p:cNvSpPr>
            <a:spLocks noGrp="1"/>
          </p:cNvSpPr>
          <p:nvPr>
            <p:ph idx="1"/>
          </p:nvPr>
        </p:nvSpPr>
        <p:spPr>
          <a:xfrm>
            <a:off x="381270" y="1152565"/>
            <a:ext cx="7365248" cy="4351338"/>
          </a:xfrm>
        </p:spPr>
        <p:txBody>
          <a:bodyPr>
            <a:normAutofit fontScale="85000" lnSpcReduction="20000"/>
          </a:bodyPr>
          <a:lstStyle/>
          <a:p>
            <a:pPr>
              <a:lnSpc>
                <a:spcPct val="110000"/>
              </a:lnSpc>
            </a:pPr>
            <a:r>
              <a:rPr lang="en-GB" dirty="0"/>
              <a:t>One of the most used methods to measure satisfaction is the Net Promoter Score (NPS).</a:t>
            </a:r>
          </a:p>
          <a:p>
            <a:pPr>
              <a:lnSpc>
                <a:spcPct val="110000"/>
              </a:lnSpc>
            </a:pPr>
            <a:r>
              <a:rPr lang="en-GB" dirty="0"/>
              <a:t> In the case of an event, it'll give you an idea of the likelihood in which </a:t>
            </a:r>
            <a:r>
              <a:rPr lang="en-GB" b="1" dirty="0"/>
              <a:t>participants will recommend your event </a:t>
            </a:r>
            <a:r>
              <a:rPr lang="en-GB" dirty="0"/>
              <a:t>to others</a:t>
            </a:r>
          </a:p>
          <a:p>
            <a:pPr>
              <a:lnSpc>
                <a:spcPct val="110000"/>
              </a:lnSpc>
            </a:pPr>
            <a:r>
              <a:rPr lang="en-GB" dirty="0"/>
              <a:t>the numbers speak for themselves. According to a study conducted by </a:t>
            </a:r>
            <a:r>
              <a:rPr lang="en-GB" dirty="0" err="1"/>
              <a:t>EventMb</a:t>
            </a:r>
            <a:r>
              <a:rPr lang="en-GB" dirty="0"/>
              <a:t>, 91% of professional event organizers rely on participant satisfaction to measure the success of their event.</a:t>
            </a:r>
          </a:p>
          <a:p>
            <a:pPr>
              <a:lnSpc>
                <a:spcPct val="110000"/>
              </a:lnSpc>
            </a:pPr>
            <a:r>
              <a:rPr lang="en-GB" dirty="0"/>
              <a:t>To measure attendee satisfaction, you’ll need to look closely at some </a:t>
            </a:r>
            <a:r>
              <a:rPr lang="en-GB" b="1" dirty="0"/>
              <a:t>key indicators.</a:t>
            </a:r>
          </a:p>
        </p:txBody>
      </p:sp>
      <p:pic>
        <p:nvPicPr>
          <p:cNvPr id="4" name="Picture 3">
            <a:extLst>
              <a:ext uri="{FF2B5EF4-FFF2-40B4-BE49-F238E27FC236}">
                <a16:creationId xmlns:a16="http://schemas.microsoft.com/office/drawing/2014/main" id="{72746200-497A-6DC7-91AA-A1DBA61DDB27}"/>
              </a:ext>
            </a:extLst>
          </p:cNvPr>
          <p:cNvPicPr>
            <a:picLocks noChangeAspect="1"/>
          </p:cNvPicPr>
          <p:nvPr/>
        </p:nvPicPr>
        <p:blipFill>
          <a:blip r:embed="rId2"/>
          <a:stretch>
            <a:fillRect/>
          </a:stretch>
        </p:blipFill>
        <p:spPr>
          <a:xfrm>
            <a:off x="8813930" y="2279949"/>
            <a:ext cx="2352675" cy="1943100"/>
          </a:xfrm>
          <a:prstGeom prst="rect">
            <a:avLst/>
          </a:prstGeom>
        </p:spPr>
      </p:pic>
    </p:spTree>
    <p:extLst>
      <p:ext uri="{BB962C8B-B14F-4D97-AF65-F5344CB8AC3E}">
        <p14:creationId xmlns:p14="http://schemas.microsoft.com/office/powerpoint/2010/main" val="113185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56AB-38E9-9B12-F2B3-C7BD0751E662}"/>
              </a:ext>
            </a:extLst>
          </p:cNvPr>
          <p:cNvSpPr>
            <a:spLocks noGrp="1"/>
          </p:cNvSpPr>
          <p:nvPr>
            <p:ph type="title"/>
          </p:nvPr>
        </p:nvSpPr>
        <p:spPr>
          <a:xfrm>
            <a:off x="496614" y="60326"/>
            <a:ext cx="10515600" cy="670144"/>
          </a:xfrm>
        </p:spPr>
        <p:txBody>
          <a:bodyPr>
            <a:normAutofit/>
          </a:bodyPr>
          <a:lstStyle/>
          <a:p>
            <a:r>
              <a:rPr lang="en-GB" sz="3600" b="1" dirty="0"/>
              <a:t>Net Promoter Score (NPS)</a:t>
            </a:r>
          </a:p>
        </p:txBody>
      </p:sp>
      <p:sp>
        <p:nvSpPr>
          <p:cNvPr id="3" name="Content Placeholder 2">
            <a:extLst>
              <a:ext uri="{FF2B5EF4-FFF2-40B4-BE49-F238E27FC236}">
                <a16:creationId xmlns:a16="http://schemas.microsoft.com/office/drawing/2014/main" id="{F521DA38-C36C-3898-804A-42E775352CBE}"/>
              </a:ext>
            </a:extLst>
          </p:cNvPr>
          <p:cNvSpPr>
            <a:spLocks noGrp="1"/>
          </p:cNvSpPr>
          <p:nvPr>
            <p:ph idx="1"/>
          </p:nvPr>
        </p:nvSpPr>
        <p:spPr>
          <a:xfrm>
            <a:off x="124570" y="730470"/>
            <a:ext cx="11942859" cy="5999847"/>
          </a:xfrm>
        </p:spPr>
        <p:txBody>
          <a:bodyPr>
            <a:noAutofit/>
          </a:bodyPr>
          <a:lstStyle/>
          <a:p>
            <a:pPr>
              <a:lnSpc>
                <a:spcPct val="100000"/>
              </a:lnSpc>
            </a:pPr>
            <a:r>
              <a:rPr lang="en-GB" sz="2000" dirty="0"/>
              <a:t>In an event, it’ll give an idea of participants that will </a:t>
            </a:r>
            <a:r>
              <a:rPr lang="en-GB" sz="2000" b="1" dirty="0"/>
              <a:t>recommend to others</a:t>
            </a:r>
            <a:r>
              <a:rPr lang="en-GB" sz="2000" dirty="0"/>
              <a:t>.</a:t>
            </a:r>
          </a:p>
          <a:p>
            <a:pPr>
              <a:lnSpc>
                <a:spcPct val="100000"/>
              </a:lnSpc>
            </a:pPr>
            <a:r>
              <a:rPr lang="en-GB" sz="2000" b="1" dirty="0"/>
              <a:t>How to calculate the NPS ?</a:t>
            </a:r>
          </a:p>
          <a:p>
            <a:pPr>
              <a:lnSpc>
                <a:spcPct val="100000"/>
              </a:lnSpc>
              <a:buFont typeface="Wingdings" panose="05000000000000000000" pitchFamily="2" charset="2"/>
              <a:buChar char="ü"/>
            </a:pPr>
            <a:r>
              <a:rPr lang="en-GB" sz="2000" dirty="0"/>
              <a:t>Ask attendees the question “On a scale of 1 to 10, how likely you are you to recommend this event to a friend or colleague?”</a:t>
            </a:r>
          </a:p>
          <a:p>
            <a:pPr>
              <a:lnSpc>
                <a:spcPct val="100000"/>
              </a:lnSpc>
              <a:buFont typeface="Wingdings" panose="05000000000000000000" pitchFamily="2" charset="2"/>
              <a:buChar char="ü"/>
            </a:pPr>
            <a:r>
              <a:rPr lang="en-GB" sz="2000" dirty="0"/>
              <a:t>People who score a 9 or 10 will be your “</a:t>
            </a:r>
            <a:r>
              <a:rPr lang="en-GB" sz="2000" b="1" dirty="0"/>
              <a:t>promoters”</a:t>
            </a:r>
          </a:p>
          <a:p>
            <a:pPr>
              <a:lnSpc>
                <a:spcPct val="100000"/>
              </a:lnSpc>
              <a:buFont typeface="Wingdings" panose="05000000000000000000" pitchFamily="2" charset="2"/>
              <a:buChar char="ü"/>
            </a:pPr>
            <a:r>
              <a:rPr lang="en-GB" sz="2000" dirty="0"/>
              <a:t>People with a score of 7 or 8 are considered </a:t>
            </a:r>
            <a:r>
              <a:rPr lang="en-GB" sz="2000" b="1" dirty="0"/>
              <a:t>“passive”</a:t>
            </a:r>
          </a:p>
          <a:p>
            <a:pPr>
              <a:lnSpc>
                <a:spcPct val="100000"/>
              </a:lnSpc>
              <a:buFont typeface="Wingdings" panose="05000000000000000000" pitchFamily="2" charset="2"/>
              <a:buChar char="ü"/>
            </a:pPr>
            <a:r>
              <a:rPr lang="en-GB" sz="2000" dirty="0"/>
              <a:t>People with a score of 6 or less are your </a:t>
            </a:r>
            <a:r>
              <a:rPr lang="en-GB" sz="2000" b="1" dirty="0"/>
              <a:t>“detractors”</a:t>
            </a:r>
          </a:p>
          <a:p>
            <a:pPr>
              <a:lnSpc>
                <a:spcPct val="100000"/>
              </a:lnSpc>
              <a:buFont typeface="Wingdings" panose="05000000000000000000" pitchFamily="2" charset="2"/>
              <a:buChar char="ü"/>
            </a:pPr>
            <a:r>
              <a:rPr lang="en-GB" sz="2000" dirty="0"/>
              <a:t>The NPS is calculated as : </a:t>
            </a:r>
            <a:r>
              <a:rPr lang="en-GB" sz="2000" b="1" dirty="0"/>
              <a:t>% of promoters – % of detractors.</a:t>
            </a:r>
          </a:p>
          <a:p>
            <a:pPr>
              <a:lnSpc>
                <a:spcPct val="100000"/>
              </a:lnSpc>
            </a:pPr>
            <a:r>
              <a:rPr lang="en-GB" sz="2000" dirty="0"/>
              <a:t>It is generally considered that:</a:t>
            </a:r>
          </a:p>
          <a:p>
            <a:pPr>
              <a:lnSpc>
                <a:spcPct val="100000"/>
              </a:lnSpc>
            </a:pPr>
            <a:r>
              <a:rPr lang="en-GB" sz="2000" dirty="0"/>
              <a:t>An NPS score &gt; 0 is good / An NPS score &gt; 50 is very good</a:t>
            </a:r>
          </a:p>
          <a:p>
            <a:pPr>
              <a:lnSpc>
                <a:spcPct val="100000"/>
              </a:lnSpc>
            </a:pPr>
            <a:r>
              <a:rPr lang="en-GB" sz="2000" dirty="0"/>
              <a:t>Used to </a:t>
            </a:r>
            <a:r>
              <a:rPr lang="en-GB" sz="2000" b="1" dirty="0"/>
              <a:t>compare several editions </a:t>
            </a:r>
            <a:r>
              <a:rPr lang="en-GB" sz="2000" dirty="0"/>
              <a:t>of the same event, or to benchmark against the rest of the industry. C</a:t>
            </a:r>
            <a:r>
              <a:rPr lang="en-GB" sz="2000" b="1" dirty="0"/>
              <a:t>ollect the data </a:t>
            </a:r>
            <a:r>
              <a:rPr lang="en-GB" sz="2000" dirty="0"/>
              <a:t>needed to </a:t>
            </a:r>
            <a:r>
              <a:rPr lang="en-GB" sz="2000" b="1" dirty="0"/>
              <a:t>calculate this score in the satisfaction survey</a:t>
            </a:r>
            <a:r>
              <a:rPr lang="en-GB" sz="2000" dirty="0"/>
              <a:t>. </a:t>
            </a:r>
          </a:p>
        </p:txBody>
      </p:sp>
    </p:spTree>
    <p:extLst>
      <p:ext uri="{BB962C8B-B14F-4D97-AF65-F5344CB8AC3E}">
        <p14:creationId xmlns:p14="http://schemas.microsoft.com/office/powerpoint/2010/main" val="103885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C2ED11F-18FC-9CE3-62DF-798AA23E4CB2}"/>
              </a:ext>
            </a:extLst>
          </p:cNvPr>
          <p:cNvPicPr>
            <a:picLocks noGrp="1" noChangeAspect="1"/>
          </p:cNvPicPr>
          <p:nvPr>
            <p:ph idx="1"/>
          </p:nvPr>
        </p:nvPicPr>
        <p:blipFill rotWithShape="1">
          <a:blip r:embed="rId2"/>
          <a:srcRect t="7035" r="34415" b="5685"/>
          <a:stretch/>
        </p:blipFill>
        <p:spPr>
          <a:xfrm>
            <a:off x="1292772" y="89242"/>
            <a:ext cx="9496097" cy="6679516"/>
          </a:xfrm>
        </p:spPr>
      </p:pic>
    </p:spTree>
    <p:extLst>
      <p:ext uri="{BB962C8B-B14F-4D97-AF65-F5344CB8AC3E}">
        <p14:creationId xmlns:p14="http://schemas.microsoft.com/office/powerpoint/2010/main" val="2374069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EBC0D8-C33D-5900-91CE-5F93BD1B4A31}"/>
              </a:ext>
            </a:extLst>
          </p:cNvPr>
          <p:cNvPicPr>
            <a:picLocks noGrp="1" noChangeAspect="1"/>
          </p:cNvPicPr>
          <p:nvPr>
            <p:ph idx="1"/>
          </p:nvPr>
        </p:nvPicPr>
        <p:blipFill rotWithShape="1">
          <a:blip r:embed="rId2"/>
          <a:srcRect t="7679" b="4912"/>
          <a:stretch/>
        </p:blipFill>
        <p:spPr>
          <a:xfrm>
            <a:off x="2467952" y="613385"/>
            <a:ext cx="8546931" cy="4980517"/>
          </a:xfrm>
        </p:spPr>
      </p:pic>
      <p:sp>
        <p:nvSpPr>
          <p:cNvPr id="7" name="TextBox 6">
            <a:extLst>
              <a:ext uri="{FF2B5EF4-FFF2-40B4-BE49-F238E27FC236}">
                <a16:creationId xmlns:a16="http://schemas.microsoft.com/office/drawing/2014/main" id="{E55CA232-6C3B-E161-C326-12FD4E79F57F}"/>
              </a:ext>
            </a:extLst>
          </p:cNvPr>
          <p:cNvSpPr txBox="1"/>
          <p:nvPr/>
        </p:nvSpPr>
        <p:spPr>
          <a:xfrm>
            <a:off x="2682894" y="6247659"/>
            <a:ext cx="6095064" cy="369332"/>
          </a:xfrm>
          <a:prstGeom prst="rect">
            <a:avLst/>
          </a:prstGeom>
          <a:noFill/>
        </p:spPr>
        <p:txBody>
          <a:bodyPr wrap="square">
            <a:spAutoFit/>
          </a:bodyPr>
          <a:lstStyle/>
          <a:p>
            <a:r>
              <a:rPr lang="en-GB" dirty="0"/>
              <a:t>https://www.smartsurvey.co.uk/survey-tools/nps-calculator</a:t>
            </a:r>
          </a:p>
        </p:txBody>
      </p:sp>
    </p:spTree>
    <p:extLst>
      <p:ext uri="{BB962C8B-B14F-4D97-AF65-F5344CB8AC3E}">
        <p14:creationId xmlns:p14="http://schemas.microsoft.com/office/powerpoint/2010/main" val="3978046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a:xfrm>
            <a:off x="65297" y="52128"/>
            <a:ext cx="10515600" cy="759459"/>
          </a:xfrm>
        </p:spPr>
        <p:txBody>
          <a:bodyPr>
            <a:normAutofit fontScale="90000"/>
          </a:bodyPr>
          <a:lstStyle/>
          <a:p>
            <a:r>
              <a:rPr lang="en-GB" sz="4000" b="1" dirty="0"/>
              <a:t>In your pairs evaluate the event and decide on a NPS - </a:t>
            </a:r>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nvPr>
        </p:nvGraphicFramePr>
        <p:xfrm>
          <a:off x="623183" y="931765"/>
          <a:ext cx="10945633" cy="4894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24502F-B17F-D80C-29A7-FE54E5D6E257}"/>
              </a:ext>
            </a:extLst>
          </p:cNvPr>
          <p:cNvPicPr>
            <a:picLocks noChangeAspect="1"/>
          </p:cNvPicPr>
          <p:nvPr/>
        </p:nvPicPr>
        <p:blipFill>
          <a:blip r:embed="rId2"/>
          <a:stretch>
            <a:fillRect/>
          </a:stretch>
        </p:blipFill>
        <p:spPr>
          <a:xfrm>
            <a:off x="7842733" y="3315454"/>
            <a:ext cx="3420145" cy="2551954"/>
          </a:xfrm>
          <a:prstGeom prst="rect">
            <a:avLst/>
          </a:prstGeom>
        </p:spPr>
      </p:pic>
      <p:sp>
        <p:nvSpPr>
          <p:cNvPr id="2" name="Title 1">
            <a:extLst>
              <a:ext uri="{FF2B5EF4-FFF2-40B4-BE49-F238E27FC236}">
                <a16:creationId xmlns:a16="http://schemas.microsoft.com/office/drawing/2014/main" id="{5626A5C6-7284-AF67-2B1E-D31B438719B5}"/>
              </a:ext>
            </a:extLst>
          </p:cNvPr>
          <p:cNvSpPr>
            <a:spLocks noGrp="1"/>
          </p:cNvSpPr>
          <p:nvPr>
            <p:ph type="title"/>
          </p:nvPr>
        </p:nvSpPr>
        <p:spPr>
          <a:xfrm>
            <a:off x="838200" y="365125"/>
            <a:ext cx="10515600" cy="640715"/>
          </a:xfrm>
        </p:spPr>
        <p:txBody>
          <a:bodyPr>
            <a:normAutofit fontScale="90000"/>
          </a:bodyPr>
          <a:lstStyle/>
          <a:p>
            <a:r>
              <a:rPr lang="en-GB" dirty="0"/>
              <a:t> </a:t>
            </a:r>
            <a:r>
              <a:rPr lang="en-GB" sz="3600" b="1" dirty="0"/>
              <a:t>Measure interactivity during the event</a:t>
            </a:r>
            <a:endParaRPr lang="en-GB" b="1" dirty="0"/>
          </a:p>
        </p:txBody>
      </p:sp>
      <p:sp>
        <p:nvSpPr>
          <p:cNvPr id="3" name="Content Placeholder 2">
            <a:extLst>
              <a:ext uri="{FF2B5EF4-FFF2-40B4-BE49-F238E27FC236}">
                <a16:creationId xmlns:a16="http://schemas.microsoft.com/office/drawing/2014/main" id="{7F84ECB2-275A-1AFC-322E-DEA1B7261588}"/>
              </a:ext>
            </a:extLst>
          </p:cNvPr>
          <p:cNvSpPr>
            <a:spLocks noGrp="1"/>
          </p:cNvSpPr>
          <p:nvPr>
            <p:ph idx="1"/>
          </p:nvPr>
        </p:nvSpPr>
        <p:spPr>
          <a:xfrm>
            <a:off x="249804" y="1351955"/>
            <a:ext cx="10515600" cy="4880667"/>
          </a:xfrm>
        </p:spPr>
        <p:txBody>
          <a:bodyPr>
            <a:normAutofit/>
          </a:bodyPr>
          <a:lstStyle/>
          <a:p>
            <a:pPr>
              <a:lnSpc>
                <a:spcPct val="120000"/>
              </a:lnSpc>
            </a:pPr>
            <a:r>
              <a:rPr lang="en-GB" dirty="0"/>
              <a:t>The interactivity and involvement of participants during an event </a:t>
            </a:r>
            <a:r>
              <a:rPr lang="en-GB" b="1" dirty="0"/>
              <a:t>reflects their level of engagement</a:t>
            </a:r>
            <a:r>
              <a:rPr lang="en-GB" dirty="0"/>
              <a:t>. </a:t>
            </a:r>
          </a:p>
          <a:p>
            <a:pPr>
              <a:lnSpc>
                <a:spcPct val="120000"/>
              </a:lnSpc>
            </a:pPr>
            <a:r>
              <a:rPr lang="en-GB" dirty="0"/>
              <a:t>Engaged participants are more likely to </a:t>
            </a:r>
            <a:r>
              <a:rPr lang="en-GB" b="1" dirty="0"/>
              <a:t>show signs of satisfaction</a:t>
            </a:r>
            <a:r>
              <a:rPr lang="en-GB" dirty="0"/>
              <a:t> during and at the end of the event.</a:t>
            </a:r>
          </a:p>
          <a:p>
            <a:pPr>
              <a:lnSpc>
                <a:spcPct val="120000"/>
              </a:lnSpc>
            </a:pPr>
            <a:r>
              <a:rPr lang="en-GB" dirty="0"/>
              <a:t>What did you see, feel, experience at the event?</a:t>
            </a:r>
          </a:p>
          <a:p>
            <a:pPr>
              <a:lnSpc>
                <a:spcPct val="120000"/>
              </a:lnSpc>
            </a:pPr>
            <a:r>
              <a:rPr lang="en-GB" dirty="0"/>
              <a:t>What was on your checklist ?</a:t>
            </a:r>
          </a:p>
        </p:txBody>
      </p:sp>
    </p:spTree>
    <p:extLst>
      <p:ext uri="{BB962C8B-B14F-4D97-AF65-F5344CB8AC3E}">
        <p14:creationId xmlns:p14="http://schemas.microsoft.com/office/powerpoint/2010/main" val="1631237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4" descr="wow-factor.gif">
            <a:extLst>
              <a:ext uri="{FF2B5EF4-FFF2-40B4-BE49-F238E27FC236}">
                <a16:creationId xmlns:a16="http://schemas.microsoft.com/office/drawing/2014/main" id="{E0F5ADFD-4CF9-F5FF-13E5-C4E6F37A12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1693" y="1702170"/>
            <a:ext cx="331787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4" name="Rectangle 3">
            <a:extLst>
              <a:ext uri="{FF2B5EF4-FFF2-40B4-BE49-F238E27FC236}">
                <a16:creationId xmlns:a16="http://schemas.microsoft.com/office/drawing/2014/main" id="{1EB23E2C-E814-0CCD-E2C0-53646F139DB5}"/>
              </a:ext>
            </a:extLst>
          </p:cNvPr>
          <p:cNvSpPr>
            <a:spLocks noGrp="1" noChangeArrowheads="1"/>
          </p:cNvSpPr>
          <p:nvPr>
            <p:ph type="body" idx="4294967295"/>
          </p:nvPr>
        </p:nvSpPr>
        <p:spPr>
          <a:xfrm>
            <a:off x="0" y="785813"/>
            <a:ext cx="8229600" cy="5292725"/>
          </a:xfrm>
        </p:spPr>
        <p:txBody>
          <a:bodyPr>
            <a:normAutofit/>
          </a:bodyPr>
          <a:lstStyle/>
          <a:p>
            <a:pPr eaLnBrk="1" hangingPunct="1">
              <a:lnSpc>
                <a:spcPct val="100000"/>
              </a:lnSpc>
            </a:pPr>
            <a:r>
              <a:rPr lang="en-GB" altLang="en-US" b="0" dirty="0">
                <a:cs typeface="Arial" panose="020B0604020202020204" pitchFamily="34" charset="0"/>
              </a:rPr>
              <a:t>Discuss…..</a:t>
            </a:r>
          </a:p>
          <a:p>
            <a:pPr eaLnBrk="1" hangingPunct="1">
              <a:lnSpc>
                <a:spcPct val="100000"/>
              </a:lnSpc>
            </a:pPr>
            <a:r>
              <a:rPr lang="en-GB" altLang="en-US" b="0" dirty="0">
                <a:cs typeface="Arial" panose="020B0604020202020204" pitchFamily="34" charset="0"/>
              </a:rPr>
              <a:t>Consider how to give your </a:t>
            </a:r>
            <a:r>
              <a:rPr lang="en-GB" altLang="en-US" b="1" dirty="0">
                <a:cs typeface="Arial" panose="020B0604020202020204" pitchFamily="34" charset="0"/>
              </a:rPr>
              <a:t>event a USP (unique selling point) </a:t>
            </a:r>
            <a:r>
              <a:rPr lang="en-GB" altLang="en-US" b="0" dirty="0">
                <a:cs typeface="Arial" panose="020B0604020202020204" pitchFamily="34" charset="0"/>
              </a:rPr>
              <a:t>or ‘wow’ factor</a:t>
            </a:r>
          </a:p>
          <a:p>
            <a:pPr eaLnBrk="1" hangingPunct="1">
              <a:lnSpc>
                <a:spcPct val="100000"/>
              </a:lnSpc>
            </a:pPr>
            <a:r>
              <a:rPr lang="en-GB" altLang="en-US" b="0" dirty="0">
                <a:cs typeface="Arial" panose="020B0604020202020204" pitchFamily="34" charset="0"/>
              </a:rPr>
              <a:t>A special feature which attracts attention to your event and makes it both </a:t>
            </a:r>
            <a:r>
              <a:rPr lang="en-GB" altLang="en-US" b="1" dirty="0">
                <a:cs typeface="Arial" panose="020B0604020202020204" pitchFamily="34" charset="0"/>
              </a:rPr>
              <a:t>unique and memorable</a:t>
            </a:r>
          </a:p>
          <a:p>
            <a:pPr eaLnBrk="1" hangingPunct="1">
              <a:lnSpc>
                <a:spcPct val="100000"/>
              </a:lnSpc>
            </a:pPr>
            <a:r>
              <a:rPr lang="en-GB" altLang="en-US" b="0" dirty="0">
                <a:cs typeface="Arial" panose="020B0604020202020204" pitchFamily="34" charset="0"/>
              </a:rPr>
              <a:t>What can I bring to my event that will make it ‘stand out’?</a:t>
            </a:r>
          </a:p>
          <a:p>
            <a:pPr eaLnBrk="1" hangingPunct="1">
              <a:lnSpc>
                <a:spcPct val="100000"/>
              </a:lnSpc>
            </a:pPr>
            <a:r>
              <a:rPr lang="en-GB" altLang="en-US" b="0" dirty="0">
                <a:cs typeface="Arial" panose="020B0604020202020204" pitchFamily="34" charset="0"/>
              </a:rPr>
              <a:t>Any element of your event has the potential to become a ‘wow’ factor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C82BD70-4E3E-E871-60FC-CCF7DC9F5941}"/>
              </a:ext>
            </a:extLst>
          </p:cNvPr>
          <p:cNvSpPr>
            <a:spLocks noGrp="1"/>
          </p:cNvSpPr>
          <p:nvPr>
            <p:ph type="title" idx="4294967295"/>
          </p:nvPr>
        </p:nvSpPr>
        <p:spPr>
          <a:xfrm>
            <a:off x="0" y="119063"/>
            <a:ext cx="7283450" cy="766762"/>
          </a:xfrm>
        </p:spPr>
        <p:txBody>
          <a:bodyPr>
            <a:normAutofit/>
          </a:bodyPr>
          <a:lstStyle/>
          <a:p>
            <a:pPr eaLnBrk="1" hangingPunct="1"/>
            <a:r>
              <a:rPr lang="en-GB" altLang="en-US" sz="4000" b="1" dirty="0"/>
              <a:t>RECAP - The marketing screen</a:t>
            </a:r>
          </a:p>
        </p:txBody>
      </p:sp>
      <p:sp>
        <p:nvSpPr>
          <p:cNvPr id="18435" name="Rectangle 3">
            <a:extLst>
              <a:ext uri="{FF2B5EF4-FFF2-40B4-BE49-F238E27FC236}">
                <a16:creationId xmlns:a16="http://schemas.microsoft.com/office/drawing/2014/main" id="{DB2413F2-F526-6F0D-076D-51051AFFC7F3}"/>
              </a:ext>
            </a:extLst>
          </p:cNvPr>
          <p:cNvSpPr>
            <a:spLocks noChangeArrowheads="1"/>
          </p:cNvSpPr>
          <p:nvPr/>
        </p:nvSpPr>
        <p:spPr bwMode="auto">
          <a:xfrm>
            <a:off x="644312" y="885825"/>
            <a:ext cx="7815263"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 typeface="Arial" panose="020B0604020202020204" pitchFamily="34" charset="0"/>
              <a:buChar char="•"/>
            </a:pPr>
            <a:r>
              <a:rPr kumimoji="0" lang="en-GB" altLang="en-US" sz="2800" b="0" dirty="0">
                <a:latin typeface="+mn-lt"/>
              </a:rPr>
              <a:t>Having identified a possible event, organisers need to establish which </a:t>
            </a:r>
            <a:r>
              <a:rPr kumimoji="0" lang="en-GB" altLang="en-US" sz="2800" dirty="0">
                <a:latin typeface="+mn-lt"/>
              </a:rPr>
              <a:t>concepts</a:t>
            </a:r>
            <a:r>
              <a:rPr kumimoji="0" lang="en-GB" altLang="en-US" sz="2800" b="0" i="1" dirty="0">
                <a:latin typeface="+mn-lt"/>
              </a:rPr>
              <a:t> </a:t>
            </a:r>
            <a:r>
              <a:rPr kumimoji="0" lang="en-GB" altLang="en-US" sz="2800" b="0" dirty="0">
                <a:latin typeface="+mn-lt"/>
              </a:rPr>
              <a:t>are most suited to the market</a:t>
            </a:r>
          </a:p>
          <a:p>
            <a:pPr eaLnBrk="1" hangingPunct="1">
              <a:spcBef>
                <a:spcPct val="0"/>
              </a:spcBef>
              <a:buClrTx/>
              <a:buSzPts val="3000"/>
              <a:buFont typeface="Arial" panose="020B0604020202020204" pitchFamily="34" charset="0"/>
              <a:buChar char="•"/>
            </a:pPr>
            <a:r>
              <a:rPr kumimoji="0" lang="en-GB" altLang="en-US" sz="2800" b="0" dirty="0">
                <a:latin typeface="+mn-lt"/>
              </a:rPr>
              <a:t>Knowledge </a:t>
            </a:r>
            <a:r>
              <a:rPr kumimoji="0" lang="en-GB" altLang="en-US" sz="2800" dirty="0">
                <a:latin typeface="+mn-lt"/>
              </a:rPr>
              <a:t>of target market</a:t>
            </a:r>
            <a:r>
              <a:rPr kumimoji="0" lang="en-GB" altLang="en-US" sz="2800" b="0" dirty="0">
                <a:latin typeface="+mn-lt"/>
              </a:rPr>
              <a:t>: demographics, age group, past events experience </a:t>
            </a:r>
          </a:p>
          <a:p>
            <a:pPr eaLnBrk="1" hangingPunct="1">
              <a:spcBef>
                <a:spcPct val="0"/>
              </a:spcBef>
              <a:buClrTx/>
              <a:buSzPts val="3000"/>
              <a:buFont typeface="Arial" panose="020B0604020202020204" pitchFamily="34" charset="0"/>
              <a:buChar char="•"/>
            </a:pPr>
            <a:r>
              <a:rPr kumimoji="0" lang="en-GB" altLang="en-US" sz="2800" b="0" dirty="0">
                <a:latin typeface="+mn-lt"/>
              </a:rPr>
              <a:t>How many tickets are we likely to sell?</a:t>
            </a:r>
          </a:p>
          <a:p>
            <a:pPr eaLnBrk="1" hangingPunct="1">
              <a:spcBef>
                <a:spcPct val="0"/>
              </a:spcBef>
              <a:buClrTx/>
              <a:buSzPts val="3000"/>
              <a:buFontTx/>
              <a:buNone/>
            </a:pPr>
            <a:r>
              <a:rPr kumimoji="0" lang="en-GB" altLang="en-US" sz="2800" b="0" dirty="0">
                <a:latin typeface="+mn-lt"/>
              </a:rPr>
              <a:t>	How do we know? – Opinions of organising committee, or pilot questionnaires</a:t>
            </a:r>
          </a:p>
          <a:p>
            <a:pPr eaLnBrk="1" hangingPunct="1">
              <a:spcBef>
                <a:spcPct val="0"/>
              </a:spcBef>
              <a:buClrTx/>
              <a:buSzPts val="3000"/>
              <a:buFont typeface="Arial" panose="020B0604020202020204" pitchFamily="34" charset="0"/>
              <a:buChar char="•"/>
            </a:pPr>
            <a:r>
              <a:rPr kumimoji="0" lang="en-GB" altLang="en-US" sz="2800" b="0" dirty="0">
                <a:latin typeface="+mn-lt"/>
              </a:rPr>
              <a:t>Need to consider </a:t>
            </a:r>
            <a:r>
              <a:rPr kumimoji="0" lang="en-GB" altLang="en-US" sz="2800" dirty="0">
                <a:latin typeface="+mn-lt"/>
              </a:rPr>
              <a:t>competing events </a:t>
            </a:r>
            <a:r>
              <a:rPr kumimoji="0" lang="en-GB" altLang="en-US" sz="2800" b="0" dirty="0">
                <a:latin typeface="+mn-lt"/>
              </a:rPr>
              <a:t>– conduct ‘Environmental Scanning’</a:t>
            </a:r>
          </a:p>
        </p:txBody>
      </p:sp>
      <p:pic>
        <p:nvPicPr>
          <p:cNvPr id="2" name="Picture 1">
            <a:extLst>
              <a:ext uri="{FF2B5EF4-FFF2-40B4-BE49-F238E27FC236}">
                <a16:creationId xmlns:a16="http://schemas.microsoft.com/office/drawing/2014/main" id="{711A35D6-18E5-D81D-8378-F713098D049F}"/>
              </a:ext>
            </a:extLst>
          </p:cNvPr>
          <p:cNvPicPr>
            <a:picLocks noChangeAspect="1"/>
          </p:cNvPicPr>
          <p:nvPr/>
        </p:nvPicPr>
        <p:blipFill>
          <a:blip r:embed="rId3"/>
          <a:stretch>
            <a:fillRect/>
          </a:stretch>
        </p:blipFill>
        <p:spPr>
          <a:xfrm>
            <a:off x="8547530" y="1763177"/>
            <a:ext cx="3313841" cy="24890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descr="diary">
            <a:extLst>
              <a:ext uri="{FF2B5EF4-FFF2-40B4-BE49-F238E27FC236}">
                <a16:creationId xmlns:a16="http://schemas.microsoft.com/office/drawing/2014/main" id="{2CC14268-7573-AA66-E40D-18B810EA3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7175"/>
          <a:stretch>
            <a:fillRect/>
          </a:stretch>
        </p:blipFill>
        <p:spPr bwMode="auto">
          <a:xfrm>
            <a:off x="8449024" y="3579062"/>
            <a:ext cx="3266133" cy="1940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02646D12-4812-4805-2E44-D213C56ACA17}"/>
              </a:ext>
            </a:extLst>
          </p:cNvPr>
          <p:cNvSpPr>
            <a:spLocks noGrp="1"/>
          </p:cNvSpPr>
          <p:nvPr>
            <p:ph type="title" idx="4294967295"/>
          </p:nvPr>
        </p:nvSpPr>
        <p:spPr>
          <a:xfrm>
            <a:off x="0" y="55563"/>
            <a:ext cx="9144000" cy="1143000"/>
          </a:xfrm>
        </p:spPr>
        <p:txBody>
          <a:bodyPr>
            <a:normAutofit/>
          </a:bodyPr>
          <a:lstStyle/>
          <a:p>
            <a:pPr marL="185738"/>
            <a:r>
              <a:rPr lang="en-GB" altLang="en-US" sz="4000" dirty="0"/>
              <a:t>RECAP - Environmental Screening</a:t>
            </a:r>
          </a:p>
        </p:txBody>
      </p:sp>
      <p:sp>
        <p:nvSpPr>
          <p:cNvPr id="19460" name="Rectangle 3">
            <a:extLst>
              <a:ext uri="{FF2B5EF4-FFF2-40B4-BE49-F238E27FC236}">
                <a16:creationId xmlns:a16="http://schemas.microsoft.com/office/drawing/2014/main" id="{34FD92BE-4B64-2ACA-DFA0-6600FC44AA0F}"/>
              </a:ext>
            </a:extLst>
          </p:cNvPr>
          <p:cNvSpPr>
            <a:spLocks noGrp="1" noChangeArrowheads="1"/>
          </p:cNvSpPr>
          <p:nvPr>
            <p:ph idx="4294967295"/>
          </p:nvPr>
        </p:nvSpPr>
        <p:spPr>
          <a:xfrm>
            <a:off x="142875" y="1166856"/>
            <a:ext cx="8858250" cy="4824412"/>
          </a:xfrm>
        </p:spPr>
        <p:txBody>
          <a:bodyPr>
            <a:normAutofit/>
          </a:bodyPr>
          <a:lstStyle/>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Think </a:t>
            </a:r>
            <a:r>
              <a:rPr lang="en-GB" altLang="en-US" sz="2400" b="1" dirty="0">
                <a:cs typeface="Arial" panose="020B0604020202020204" pitchFamily="34" charset="0"/>
              </a:rPr>
              <a:t>of current trends and fashions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Is there media interest in the sport/location?</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Identify competing events from Tourist Information,</a:t>
            </a:r>
          </a:p>
          <a:p>
            <a:pPr marL="355600" indent="-355600">
              <a:lnSpc>
                <a:spcPct val="100000"/>
              </a:lnSpc>
              <a:spcBef>
                <a:spcPct val="0"/>
              </a:spcBef>
              <a:buSzPts val="2900"/>
              <a:buNone/>
            </a:pPr>
            <a:r>
              <a:rPr lang="en-GB" altLang="en-US" sz="2400" dirty="0">
                <a:cs typeface="Arial" panose="020B0604020202020204" pitchFamily="34" charset="0"/>
              </a:rPr>
              <a:t>	websites, local newspapers and trade press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Are there </a:t>
            </a:r>
            <a:r>
              <a:rPr lang="en-GB" altLang="en-US" sz="2400" b="1" dirty="0">
                <a:cs typeface="Arial" panose="020B0604020202020204" pitchFamily="34" charset="0"/>
              </a:rPr>
              <a:t>other events </a:t>
            </a:r>
            <a:r>
              <a:rPr lang="en-GB" altLang="en-US" sz="2400" dirty="0">
                <a:cs typeface="Arial" panose="020B0604020202020204" pitchFamily="34" charset="0"/>
              </a:rPr>
              <a:t>with similar themes or concepts?</a:t>
            </a:r>
          </a:p>
          <a:p>
            <a:pPr>
              <a:lnSpc>
                <a:spcPct val="100000"/>
              </a:lnSpc>
              <a:spcBef>
                <a:spcPct val="0"/>
              </a:spcBef>
              <a:buSzPts val="2900"/>
              <a:buFont typeface="Wingdings" panose="05000000000000000000" pitchFamily="2" charset="2"/>
              <a:buChar char="§"/>
            </a:pPr>
            <a:r>
              <a:rPr lang="en-GB" altLang="en-US" sz="2400" dirty="0">
                <a:cs typeface="Arial" panose="020B0604020202020204" pitchFamily="34" charset="0"/>
              </a:rPr>
              <a:t>A list of existing events serves a number of purposes:</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identifies dates to avoid </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provides a feel for what goes on and what the local</a:t>
            </a:r>
          </a:p>
          <a:p>
            <a:pPr marL="755650" lvl="2" indent="-355600">
              <a:lnSpc>
                <a:spcPct val="100000"/>
              </a:lnSpc>
              <a:spcBef>
                <a:spcPct val="0"/>
              </a:spcBef>
              <a:buSzPts val="2900"/>
              <a:buNone/>
            </a:pPr>
            <a:r>
              <a:rPr lang="en-GB" altLang="en-US" sz="2400" b="0" dirty="0">
                <a:cs typeface="Arial" panose="020B0604020202020204" pitchFamily="34" charset="0"/>
              </a:rPr>
              <a:t>	market likes</a:t>
            </a:r>
          </a:p>
          <a:p>
            <a:pPr marL="755650" lvl="2" indent="-355600">
              <a:lnSpc>
                <a:spcPct val="100000"/>
              </a:lnSpc>
              <a:spcBef>
                <a:spcPct val="0"/>
              </a:spcBef>
              <a:buSzPts val="2900"/>
              <a:buFont typeface="Arial" panose="020B0604020202020204" pitchFamily="34" charset="0"/>
              <a:buChar char="–"/>
            </a:pPr>
            <a:r>
              <a:rPr lang="en-GB" altLang="en-US" sz="2400" b="0" dirty="0">
                <a:cs typeface="Arial" panose="020B0604020202020204" pitchFamily="34" charset="0"/>
              </a:rPr>
              <a:t>may identify gaps in the market</a:t>
            </a:r>
            <a:r>
              <a:rPr lang="en-GB" altLang="en-US" sz="2000" b="0" dirty="0">
                <a:cs typeface="Arial" panose="020B0604020202020204" pitchFamily="34" charset="0"/>
              </a:rPr>
              <a:t>	</a:t>
            </a:r>
          </a:p>
        </p:txBody>
      </p:sp>
      <p:pic>
        <p:nvPicPr>
          <p:cNvPr id="19461" name="Picture 4" descr="newspapers">
            <a:extLst>
              <a:ext uri="{FF2B5EF4-FFF2-40B4-BE49-F238E27FC236}">
                <a16:creationId xmlns:a16="http://schemas.microsoft.com/office/drawing/2014/main" id="{A538D7DC-19D4-7704-FD43-5DC58C268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6756" y="1044334"/>
            <a:ext cx="2971800" cy="1751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6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6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60">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60">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60">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60">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46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6C3FF0E-DACC-22B7-48FD-5258E4956807}"/>
              </a:ext>
            </a:extLst>
          </p:cNvPr>
          <p:cNvSpPr>
            <a:spLocks noGrp="1" noChangeArrowheads="1"/>
          </p:cNvSpPr>
          <p:nvPr>
            <p:ph type="title" idx="4294967295"/>
          </p:nvPr>
        </p:nvSpPr>
        <p:spPr>
          <a:xfrm>
            <a:off x="0" y="74613"/>
            <a:ext cx="8135938" cy="688975"/>
          </a:xfrm>
        </p:spPr>
        <p:txBody>
          <a:bodyPr>
            <a:normAutofit/>
          </a:bodyPr>
          <a:lstStyle/>
          <a:p>
            <a:pPr eaLnBrk="1" hangingPunct="1"/>
            <a:r>
              <a:rPr lang="en-GB" altLang="en-US" sz="3600" b="1" dirty="0">
                <a:cs typeface="Arial" panose="020B0604020202020204" pitchFamily="34" charset="0"/>
              </a:rPr>
              <a:t>RECAP - The Operations Screen</a:t>
            </a:r>
          </a:p>
        </p:txBody>
      </p:sp>
      <p:sp>
        <p:nvSpPr>
          <p:cNvPr id="17411" name="Rectangle 3">
            <a:extLst>
              <a:ext uri="{FF2B5EF4-FFF2-40B4-BE49-F238E27FC236}">
                <a16:creationId xmlns:a16="http://schemas.microsoft.com/office/drawing/2014/main" id="{043B2336-13AC-3344-7022-72AB68294ACD}"/>
              </a:ext>
            </a:extLst>
          </p:cNvPr>
          <p:cNvSpPr>
            <a:spLocks noChangeArrowheads="1"/>
          </p:cNvSpPr>
          <p:nvPr/>
        </p:nvSpPr>
        <p:spPr bwMode="auto">
          <a:xfrm>
            <a:off x="96385" y="1139786"/>
            <a:ext cx="11999230" cy="521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150000"/>
              </a:lnSpc>
              <a:spcBef>
                <a:spcPct val="0"/>
              </a:spcBef>
              <a:buSzPts val="2900"/>
            </a:pPr>
            <a:r>
              <a:rPr kumimoji="0" lang="en-GB" altLang="en-US" sz="2400" b="0" dirty="0">
                <a:latin typeface="+mn-lt"/>
              </a:rPr>
              <a:t>Level of expertise available – volunteer or professional</a:t>
            </a:r>
          </a:p>
          <a:p>
            <a:pPr>
              <a:lnSpc>
                <a:spcPct val="150000"/>
              </a:lnSpc>
              <a:spcBef>
                <a:spcPct val="0"/>
              </a:spcBef>
              <a:buSzPts val="2900"/>
            </a:pPr>
            <a:r>
              <a:rPr kumimoji="0" lang="en-GB" altLang="en-US" sz="2400" b="0" dirty="0">
                <a:latin typeface="+mn-lt"/>
                <a:hlinkClick r:id="rId3"/>
              </a:rPr>
              <a:t>https://www.goingonanadventure.co.uk/free-festival-tickets-for-volunteering/</a:t>
            </a:r>
            <a:endParaRPr kumimoji="0" lang="en-GB" altLang="en-US" sz="2400" b="0" dirty="0">
              <a:latin typeface="+mn-lt"/>
            </a:endParaRPr>
          </a:p>
          <a:p>
            <a:pPr eaLnBrk="1" hangingPunct="1">
              <a:lnSpc>
                <a:spcPct val="150000"/>
              </a:lnSpc>
              <a:spcBef>
                <a:spcPct val="0"/>
              </a:spcBef>
              <a:buSzPts val="2900"/>
            </a:pPr>
            <a:r>
              <a:rPr kumimoji="0" lang="en-GB" altLang="en-US" sz="2400" b="0" dirty="0">
                <a:latin typeface="+mn-lt"/>
              </a:rPr>
              <a:t>What locations / venues are available (with capacity and dates)?</a:t>
            </a:r>
          </a:p>
          <a:p>
            <a:pPr eaLnBrk="1" hangingPunct="1">
              <a:lnSpc>
                <a:spcPct val="150000"/>
              </a:lnSpc>
              <a:spcBef>
                <a:spcPct val="0"/>
              </a:spcBef>
              <a:buSzPts val="2900"/>
            </a:pPr>
            <a:r>
              <a:rPr kumimoji="0" lang="en-GB" altLang="en-US" sz="2400" b="0" dirty="0">
                <a:latin typeface="+mn-lt"/>
              </a:rPr>
              <a:t>What technology / equipment is required?</a:t>
            </a:r>
          </a:p>
          <a:p>
            <a:pPr eaLnBrk="1" hangingPunct="1">
              <a:lnSpc>
                <a:spcPct val="150000"/>
              </a:lnSpc>
              <a:spcBef>
                <a:spcPct val="0"/>
              </a:spcBef>
              <a:buSzPts val="2900"/>
            </a:pPr>
            <a:r>
              <a:rPr kumimoji="0" lang="en-GB" altLang="en-US" sz="2400" b="0" dirty="0">
                <a:latin typeface="+mn-lt"/>
              </a:rPr>
              <a:t>What is the timescale?</a:t>
            </a:r>
          </a:p>
          <a:p>
            <a:pPr eaLnBrk="1" hangingPunct="1">
              <a:lnSpc>
                <a:spcPct val="150000"/>
              </a:lnSpc>
              <a:spcBef>
                <a:spcPct val="0"/>
              </a:spcBef>
              <a:buSzPts val="2900"/>
            </a:pPr>
            <a:r>
              <a:rPr kumimoji="0" lang="en-GB" altLang="en-US" sz="2400" b="0" dirty="0">
                <a:latin typeface="+mn-lt"/>
              </a:rPr>
              <a:t>Legalities – licenses / insurance / permits required?</a:t>
            </a:r>
          </a:p>
          <a:p>
            <a:pPr eaLnBrk="1" hangingPunct="1">
              <a:lnSpc>
                <a:spcPct val="150000"/>
              </a:lnSpc>
              <a:spcBef>
                <a:spcPct val="0"/>
              </a:spcBef>
              <a:buSzPts val="2900"/>
            </a:pPr>
            <a:r>
              <a:rPr kumimoji="0" lang="en-GB" altLang="en-US" sz="2400" b="0" dirty="0">
                <a:latin typeface="+mn-lt"/>
                <a:hlinkClick r:id="rId4"/>
              </a:rPr>
              <a:t>http://news.bbc.co.uk/1/hi/scotland/edinburgh_and_east/7534861.stm</a:t>
            </a:r>
            <a:endParaRPr kumimoji="0" lang="en-GB" altLang="en-US" sz="2400" b="0" dirty="0">
              <a:latin typeface="+mn-lt"/>
            </a:endParaRPr>
          </a:p>
          <a:p>
            <a:pPr eaLnBrk="1" hangingPunct="1">
              <a:lnSpc>
                <a:spcPct val="150000"/>
              </a:lnSpc>
              <a:spcBef>
                <a:spcPct val="0"/>
              </a:spcBef>
              <a:buSzPts val="2900"/>
            </a:pPr>
            <a:r>
              <a:rPr kumimoji="0" lang="en-GB" altLang="en-US" sz="2400" b="0" dirty="0">
                <a:latin typeface="+mn-lt"/>
              </a:rPr>
              <a:t>Is there a proforma from previous events?</a:t>
            </a:r>
          </a:p>
          <a:p>
            <a:pPr eaLnBrk="1" hangingPunct="1">
              <a:lnSpc>
                <a:spcPct val="90000"/>
              </a:lnSpc>
              <a:buClrTx/>
              <a:buSzTx/>
              <a:buFontTx/>
              <a:buNone/>
            </a:pPr>
            <a:endParaRPr kumimoji="0" lang="en-GB" altLang="en-US" sz="3000" b="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 calcmode="lin" valueType="num">
                                      <p:cBhvr additive="base">
                                        <p:cTn id="17"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anim calcmode="lin" valueType="num">
                                      <p:cBhvr additive="base">
                                        <p:cTn id="23"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17411">
                                            <p:txEl>
                                              <p:pRg st="5" end="5"/>
                                            </p:txEl>
                                          </p:spTgt>
                                        </p:tgtEl>
                                        <p:attrNameLst>
                                          <p:attrName>style.visibility</p:attrName>
                                        </p:attrNameLst>
                                      </p:cBhvr>
                                      <p:to>
                                        <p:strVal val="visible"/>
                                      </p:to>
                                    </p:set>
                                    <p:anim calcmode="lin" valueType="num">
                                      <p:cBhvr additive="base">
                                        <p:cTn id="29" dur="500" fill="hold"/>
                                        <p:tgtEl>
                                          <p:spTgt spid="17411">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4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17411">
                                            <p:txEl>
                                              <p:pRg st="6" end="6"/>
                                            </p:txEl>
                                          </p:spTgt>
                                        </p:tgtEl>
                                        <p:attrNameLst>
                                          <p:attrName>style.visibility</p:attrName>
                                        </p:attrNameLst>
                                      </p:cBhvr>
                                      <p:to>
                                        <p:strVal val="visible"/>
                                      </p:to>
                                    </p:set>
                                    <p:anim calcmode="lin" valueType="num">
                                      <p:cBhvr additive="base">
                                        <p:cTn id="35" dur="500" fill="hold"/>
                                        <p:tgtEl>
                                          <p:spTgt spid="17411">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74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17411">
                                            <p:txEl>
                                              <p:pRg st="7" end="7"/>
                                            </p:txEl>
                                          </p:spTgt>
                                        </p:tgtEl>
                                        <p:attrNameLst>
                                          <p:attrName>style.visibility</p:attrName>
                                        </p:attrNameLst>
                                      </p:cBhvr>
                                      <p:to>
                                        <p:strVal val="visible"/>
                                      </p:to>
                                    </p:set>
                                    <p:anim calcmode="lin" valueType="num">
                                      <p:cBhvr additive="base">
                                        <p:cTn id="41" dur="500" fill="hold"/>
                                        <p:tgtEl>
                                          <p:spTgt spid="17411">
                                            <p:txEl>
                                              <p:pRg st="7" end="7"/>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741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943141-4AD8-8ED2-414D-29F133660881}"/>
              </a:ext>
            </a:extLst>
          </p:cNvPr>
          <p:cNvPicPr>
            <a:picLocks noChangeAspect="1"/>
          </p:cNvPicPr>
          <p:nvPr/>
        </p:nvPicPr>
        <p:blipFill>
          <a:blip r:embed="rId3"/>
          <a:stretch>
            <a:fillRect/>
          </a:stretch>
        </p:blipFill>
        <p:spPr>
          <a:xfrm>
            <a:off x="7366724" y="2135980"/>
            <a:ext cx="4670188" cy="2784631"/>
          </a:xfrm>
          <a:prstGeom prst="rect">
            <a:avLst/>
          </a:prstGeom>
        </p:spPr>
      </p:pic>
      <p:sp>
        <p:nvSpPr>
          <p:cNvPr id="21506" name="Title 1">
            <a:extLst>
              <a:ext uri="{FF2B5EF4-FFF2-40B4-BE49-F238E27FC236}">
                <a16:creationId xmlns:a16="http://schemas.microsoft.com/office/drawing/2014/main" id="{9210AC8F-B4BC-425E-4056-82256CA51DE3}"/>
              </a:ext>
            </a:extLst>
          </p:cNvPr>
          <p:cNvSpPr>
            <a:spLocks noGrp="1"/>
          </p:cNvSpPr>
          <p:nvPr>
            <p:ph type="title" idx="4294967295"/>
          </p:nvPr>
        </p:nvSpPr>
        <p:spPr>
          <a:xfrm>
            <a:off x="1551701" y="304337"/>
            <a:ext cx="6518348" cy="1143000"/>
          </a:xfrm>
        </p:spPr>
        <p:txBody>
          <a:bodyPr>
            <a:normAutofit fontScale="90000"/>
          </a:bodyPr>
          <a:lstStyle/>
          <a:p>
            <a:pPr eaLnBrk="1" hangingPunct="1"/>
            <a:r>
              <a:rPr lang="en-GB" altLang="en-US" b="0" dirty="0">
                <a:cs typeface="Arial" panose="020B0604020202020204" pitchFamily="34" charset="0"/>
              </a:rPr>
              <a:t>RECAP - The Financial Screen </a:t>
            </a:r>
          </a:p>
        </p:txBody>
      </p:sp>
      <p:sp>
        <p:nvSpPr>
          <p:cNvPr id="21507" name="Rectangle 3">
            <a:extLst>
              <a:ext uri="{FF2B5EF4-FFF2-40B4-BE49-F238E27FC236}">
                <a16:creationId xmlns:a16="http://schemas.microsoft.com/office/drawing/2014/main" id="{112267C2-87C3-0BC6-153C-41BFB2EF0914}"/>
              </a:ext>
            </a:extLst>
          </p:cNvPr>
          <p:cNvSpPr>
            <a:spLocks noChangeArrowheads="1"/>
          </p:cNvSpPr>
          <p:nvPr/>
        </p:nvSpPr>
        <p:spPr bwMode="auto">
          <a:xfrm>
            <a:off x="1881188" y="1000126"/>
            <a:ext cx="8501062"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3000" dirty="0">
              <a:latin typeface="Arial" panose="020B0604020202020204" pitchFamily="34" charset="0"/>
            </a:endParaRPr>
          </a:p>
          <a:p>
            <a:pPr algn="ctr" eaLnBrk="1" hangingPunct="1">
              <a:spcBef>
                <a:spcPct val="0"/>
              </a:spcBef>
              <a:buClrTx/>
              <a:buSzTx/>
              <a:buFont typeface="Arial" panose="020B0604020202020204" pitchFamily="34" charset="0"/>
              <a:buChar char="•"/>
            </a:pPr>
            <a:endParaRPr kumimoji="0" lang="en-GB" altLang="en-US" sz="3000" dirty="0">
              <a:latin typeface="Arial" panose="020B0604020202020204" pitchFamily="34" charset="0"/>
            </a:endParaRPr>
          </a:p>
          <a:p>
            <a:pPr algn="ctr" eaLnBrk="1" hangingPunct="1">
              <a:spcBef>
                <a:spcPct val="0"/>
              </a:spcBef>
              <a:buClrTx/>
              <a:buSzTx/>
              <a:buFontTx/>
              <a:buNone/>
            </a:pPr>
            <a:endParaRPr kumimoji="0" lang="en-GB" altLang="en-US" sz="1000" dirty="0">
              <a:latin typeface="Arial" panose="020B0604020202020204" pitchFamily="34" charset="0"/>
            </a:endParaRPr>
          </a:p>
        </p:txBody>
      </p:sp>
      <p:sp>
        <p:nvSpPr>
          <p:cNvPr id="21508" name="Rectangle 3">
            <a:extLst>
              <a:ext uri="{FF2B5EF4-FFF2-40B4-BE49-F238E27FC236}">
                <a16:creationId xmlns:a16="http://schemas.microsoft.com/office/drawing/2014/main" id="{F1F81505-8B50-2427-F1F3-129BA5485EDC}"/>
              </a:ext>
            </a:extLst>
          </p:cNvPr>
          <p:cNvSpPr>
            <a:spLocks noChangeArrowheads="1"/>
          </p:cNvSpPr>
          <p:nvPr/>
        </p:nvSpPr>
        <p:spPr bwMode="auto">
          <a:xfrm>
            <a:off x="447745" y="1370475"/>
            <a:ext cx="7366730"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dirty="0">
              <a:latin typeface="Arial" panose="020B0604020202020204" pitchFamily="34" charset="0"/>
            </a:endParaRPr>
          </a:p>
          <a:p>
            <a:pPr eaLnBrk="1" hangingPunct="1">
              <a:spcBef>
                <a:spcPct val="0"/>
              </a:spcBef>
              <a:buSzPts val="2900"/>
            </a:pPr>
            <a:r>
              <a:rPr kumimoji="0" lang="en-GB" altLang="en-US" sz="2800" b="0" dirty="0">
                <a:latin typeface="+mn-lt"/>
              </a:rPr>
              <a:t>Is there an event budget?</a:t>
            </a:r>
          </a:p>
          <a:p>
            <a:pPr eaLnBrk="1" hangingPunct="1">
              <a:spcBef>
                <a:spcPct val="0"/>
              </a:spcBef>
              <a:buSzPts val="2900"/>
            </a:pPr>
            <a:r>
              <a:rPr kumimoji="0" lang="en-GB" altLang="en-US" sz="2800" b="0" dirty="0">
                <a:latin typeface="+mn-lt"/>
              </a:rPr>
              <a:t>Is the event cost only or is there another financial purpose?</a:t>
            </a:r>
          </a:p>
          <a:p>
            <a:pPr eaLnBrk="1" hangingPunct="1">
              <a:spcBef>
                <a:spcPct val="0"/>
              </a:spcBef>
              <a:buSzPts val="2900"/>
            </a:pPr>
            <a:r>
              <a:rPr kumimoji="0" lang="en-GB" altLang="en-US" sz="2800" b="0" dirty="0">
                <a:latin typeface="+mn-lt"/>
              </a:rPr>
              <a:t>Which of the events on the shortlist will </a:t>
            </a:r>
          </a:p>
          <a:p>
            <a:pPr eaLnBrk="1" hangingPunct="1">
              <a:spcBef>
                <a:spcPct val="0"/>
              </a:spcBef>
              <a:buSzPts val="2900"/>
              <a:buFont typeface="Monotype Sorts" pitchFamily="2" charset="2"/>
              <a:buNone/>
            </a:pPr>
            <a:r>
              <a:rPr kumimoji="0" lang="en-GB" altLang="en-US" sz="2800" b="0" dirty="0">
                <a:latin typeface="+mn-lt"/>
              </a:rPr>
              <a:t>	achieve the financial objective?</a:t>
            </a:r>
          </a:p>
          <a:p>
            <a:pPr eaLnBrk="1" hangingPunct="1">
              <a:spcBef>
                <a:spcPct val="0"/>
              </a:spcBef>
              <a:buSzPts val="2900"/>
            </a:pPr>
            <a:r>
              <a:rPr kumimoji="0" lang="en-GB" altLang="en-US" sz="2800" b="0" dirty="0">
                <a:latin typeface="+mn-lt"/>
              </a:rPr>
              <a:t>Outline budget – assess revenue (underestimate)</a:t>
            </a:r>
          </a:p>
          <a:p>
            <a:pPr eaLnBrk="1" hangingPunct="1">
              <a:spcBef>
                <a:spcPct val="0"/>
              </a:spcBef>
              <a:buSzPts val="2900"/>
              <a:buFont typeface="Monotype Sorts" pitchFamily="2" charset="2"/>
              <a:buNone/>
            </a:pPr>
            <a:r>
              <a:rPr kumimoji="0" lang="en-GB" altLang="en-US" sz="2800" b="0" dirty="0">
                <a:latin typeface="+mn-lt"/>
              </a:rPr>
              <a:t>	and costs (overestimate)</a:t>
            </a:r>
          </a:p>
          <a:p>
            <a:pPr eaLnBrk="1" hangingPunct="1">
              <a:spcBef>
                <a:spcPct val="0"/>
              </a:spcBef>
              <a:buClrTx/>
              <a:buSzTx/>
              <a:buFontTx/>
              <a:buNone/>
            </a:pPr>
            <a:endParaRPr kumimoji="0" lang="en-GB" altLang="en-US" sz="2800" b="0" dirty="0"/>
          </a:p>
        </p:txBody>
      </p:sp>
      <p:sp>
        <p:nvSpPr>
          <p:cNvPr id="21509" name="Text Box 5">
            <a:extLst>
              <a:ext uri="{FF2B5EF4-FFF2-40B4-BE49-F238E27FC236}">
                <a16:creationId xmlns:a16="http://schemas.microsoft.com/office/drawing/2014/main" id="{CAEEFB93-7095-4A8D-8D33-08FA89AFE822}"/>
              </a:ext>
            </a:extLst>
          </p:cNvPr>
          <p:cNvSpPr txBox="1">
            <a:spLocks noChangeArrowheads="1"/>
          </p:cNvSpPr>
          <p:nvPr/>
        </p:nvSpPr>
        <p:spPr bwMode="auto">
          <a:xfrm>
            <a:off x="833452" y="708949"/>
            <a:ext cx="792162"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dirty="0">
                <a:solidFill>
                  <a:srgbClr val="FF3300"/>
                </a:solidFill>
                <a:latin typeface="Arial" panose="020B0604020202020204" pitchFamily="34" charset="0"/>
              </a:rPr>
              <a:t>£</a:t>
            </a:r>
          </a:p>
        </p:txBody>
      </p:sp>
      <p:sp>
        <p:nvSpPr>
          <p:cNvPr id="21510" name="Text Box 5">
            <a:extLst>
              <a:ext uri="{FF2B5EF4-FFF2-40B4-BE49-F238E27FC236}">
                <a16:creationId xmlns:a16="http://schemas.microsoft.com/office/drawing/2014/main" id="{03105507-B634-93C8-509C-229985895D3F}"/>
              </a:ext>
            </a:extLst>
          </p:cNvPr>
          <p:cNvSpPr txBox="1">
            <a:spLocks noChangeArrowheads="1"/>
          </p:cNvSpPr>
          <p:nvPr/>
        </p:nvSpPr>
        <p:spPr bwMode="auto">
          <a:xfrm>
            <a:off x="294399" y="182000"/>
            <a:ext cx="7921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dirty="0">
                <a:solidFill>
                  <a:srgbClr val="FF3300"/>
                </a:solidFill>
                <a:latin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8">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A60B7BD-B2F3-8FE7-9F02-1A6DF9506709}"/>
              </a:ext>
            </a:extLst>
          </p:cNvPr>
          <p:cNvSpPr>
            <a:spLocks noGrp="1" noChangeArrowheads="1"/>
          </p:cNvSpPr>
          <p:nvPr>
            <p:ph type="title" idx="4294967295"/>
          </p:nvPr>
        </p:nvSpPr>
        <p:spPr>
          <a:xfrm>
            <a:off x="0" y="180975"/>
            <a:ext cx="9144000" cy="1143000"/>
          </a:xfrm>
        </p:spPr>
        <p:txBody>
          <a:bodyPr/>
          <a:lstStyle/>
          <a:p>
            <a:pPr eaLnBrk="1" hangingPunct="1"/>
            <a:r>
              <a:rPr lang="en-GB" altLang="en-US" sz="3800" b="1" dirty="0"/>
              <a:t>Screening: A Quick Recap</a:t>
            </a:r>
          </a:p>
        </p:txBody>
      </p:sp>
      <p:sp>
        <p:nvSpPr>
          <p:cNvPr id="22531" name="Text Box 3">
            <a:extLst>
              <a:ext uri="{FF2B5EF4-FFF2-40B4-BE49-F238E27FC236}">
                <a16:creationId xmlns:a16="http://schemas.microsoft.com/office/drawing/2014/main" id="{A8585B46-B100-1D19-9CF8-105CFA499775}"/>
              </a:ext>
            </a:extLst>
          </p:cNvPr>
          <p:cNvSpPr txBox="1">
            <a:spLocks noChangeArrowheads="1"/>
          </p:cNvSpPr>
          <p:nvPr/>
        </p:nvSpPr>
        <p:spPr bwMode="auto">
          <a:xfrm>
            <a:off x="193057" y="1188785"/>
            <a:ext cx="7777162"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dirty="0">
              <a:latin typeface="Arial" panose="020B0604020202020204" pitchFamily="34" charset="0"/>
            </a:endParaRPr>
          </a:p>
          <a:p>
            <a:pPr eaLnBrk="1" hangingPunct="1">
              <a:spcBef>
                <a:spcPct val="0"/>
              </a:spcBef>
              <a:buSzPts val="2900"/>
            </a:pPr>
            <a:r>
              <a:rPr kumimoji="0" lang="en-GB" altLang="en-US" sz="2400" dirty="0">
                <a:latin typeface="+mn-lt"/>
              </a:rPr>
              <a:t>INTERNAL</a:t>
            </a:r>
            <a:r>
              <a:rPr kumimoji="0" lang="en-GB" altLang="en-US" sz="2400" b="0" dirty="0">
                <a:latin typeface="+mn-lt"/>
              </a:rPr>
              <a:t>: staff &amp; volunteers critically examine new ideas</a:t>
            </a:r>
          </a:p>
          <a:p>
            <a:pPr eaLnBrk="1" hangingPunct="1">
              <a:spcBef>
                <a:spcPct val="0"/>
              </a:spcBef>
              <a:buSzPts val="2900"/>
            </a:pPr>
            <a:r>
              <a:rPr kumimoji="0" lang="en-GB" altLang="en-US" sz="2400" dirty="0">
                <a:latin typeface="+mn-lt"/>
              </a:rPr>
              <a:t>EXTERNAL</a:t>
            </a:r>
            <a:r>
              <a:rPr kumimoji="0" lang="en-GB" altLang="en-US" sz="2400" b="0" dirty="0">
                <a:latin typeface="+mn-lt"/>
              </a:rPr>
              <a:t>: sponsors, other stakeholders &amp; public are invited to participate</a:t>
            </a:r>
          </a:p>
          <a:p>
            <a:pPr eaLnBrk="1" hangingPunct="1">
              <a:spcBef>
                <a:spcPct val="0"/>
              </a:spcBef>
              <a:buSzPts val="2900"/>
            </a:pPr>
            <a:r>
              <a:rPr kumimoji="0" lang="en-GB" altLang="en-US" sz="2400" dirty="0">
                <a:latin typeface="+mn-lt"/>
              </a:rPr>
              <a:t>Formal research</a:t>
            </a:r>
            <a:r>
              <a:rPr kumimoji="0" lang="en-GB" altLang="en-US" sz="2400" b="0" dirty="0">
                <a:latin typeface="+mn-lt"/>
              </a:rPr>
              <a:t> can greatly assist e.g. market area surveys and focus groups</a:t>
            </a:r>
          </a:p>
          <a:p>
            <a:pPr eaLnBrk="1" hangingPunct="1">
              <a:spcBef>
                <a:spcPct val="0"/>
              </a:spcBef>
              <a:buSzPts val="2900"/>
            </a:pPr>
            <a:r>
              <a:rPr kumimoji="0" lang="en-GB" altLang="en-US" sz="2400" dirty="0">
                <a:latin typeface="+mn-lt"/>
              </a:rPr>
              <a:t>Feasibility study</a:t>
            </a:r>
            <a:r>
              <a:rPr kumimoji="0" lang="en-GB" altLang="en-US" sz="2400" b="0" dirty="0">
                <a:latin typeface="+mn-lt"/>
              </a:rPr>
              <a:t> for promising ideas involving major commitments (consider costs, revenue-generating potential, likely effectiveness of the program in meeting its goals)</a:t>
            </a:r>
          </a:p>
          <a:p>
            <a:pPr eaLnBrk="1" hangingPunct="1">
              <a:spcBef>
                <a:spcPct val="0"/>
              </a:spcBef>
              <a:buSzPts val="2900"/>
            </a:pPr>
            <a:r>
              <a:rPr kumimoji="0" lang="en-GB" altLang="en-US" sz="2400" dirty="0">
                <a:latin typeface="+mn-lt"/>
              </a:rPr>
              <a:t>Comparison</a:t>
            </a:r>
            <a:r>
              <a:rPr kumimoji="0" lang="en-GB" altLang="en-US" sz="2400" b="0" dirty="0">
                <a:latin typeface="+mn-lt"/>
              </a:rPr>
              <a:t> to other events and their programs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0C9CD25-0CD3-C53E-6A98-61AD8F2BD07D}"/>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3" name="Rectangle 5">
            <a:extLst>
              <a:ext uri="{FF2B5EF4-FFF2-40B4-BE49-F238E27FC236}">
                <a16:creationId xmlns:a16="http://schemas.microsoft.com/office/drawing/2014/main" id="{79A3A359-64A1-7A78-FB46-B7CBC78CC8F3}"/>
              </a:ext>
            </a:extLst>
          </p:cNvPr>
          <p:cNvSpPr>
            <a:spLocks noChangeArrowheads="1"/>
          </p:cNvSpPr>
          <p:nvPr/>
        </p:nvSpPr>
        <p:spPr bwMode="auto">
          <a:xfrm>
            <a:off x="3071814" y="182223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4" name="Rectangle 6">
            <a:extLst>
              <a:ext uri="{FF2B5EF4-FFF2-40B4-BE49-F238E27FC236}">
                <a16:creationId xmlns:a16="http://schemas.microsoft.com/office/drawing/2014/main" id="{95435002-E817-AB37-C4AA-64F27CF0EB11}"/>
              </a:ext>
            </a:extLst>
          </p:cNvPr>
          <p:cNvSpPr>
            <a:spLocks noChangeArrowheads="1"/>
          </p:cNvSpPr>
          <p:nvPr/>
        </p:nvSpPr>
        <p:spPr bwMode="auto">
          <a:xfrm>
            <a:off x="3071814" y="297476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5" name="Rectangle 8">
            <a:extLst>
              <a:ext uri="{FF2B5EF4-FFF2-40B4-BE49-F238E27FC236}">
                <a16:creationId xmlns:a16="http://schemas.microsoft.com/office/drawing/2014/main" id="{C0A611F1-93FB-5C45-8F4C-83CFE7BA411A}"/>
              </a:ext>
            </a:extLst>
          </p:cNvPr>
          <p:cNvSpPr>
            <a:spLocks noChangeArrowheads="1"/>
          </p:cNvSpPr>
          <p:nvPr/>
        </p:nvSpPr>
        <p:spPr bwMode="auto">
          <a:xfrm>
            <a:off x="3071814" y="499088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dirty="0">
              <a:latin typeface="Arial" panose="020B0604020202020204" pitchFamily="34" charset="0"/>
            </a:endParaRPr>
          </a:p>
        </p:txBody>
      </p:sp>
      <p:sp>
        <p:nvSpPr>
          <p:cNvPr id="10246" name="Rectangle 9">
            <a:extLst>
              <a:ext uri="{FF2B5EF4-FFF2-40B4-BE49-F238E27FC236}">
                <a16:creationId xmlns:a16="http://schemas.microsoft.com/office/drawing/2014/main" id="{50BB40EA-50EC-526A-33C3-3D78618FD266}"/>
              </a:ext>
            </a:extLst>
          </p:cNvPr>
          <p:cNvSpPr>
            <a:spLocks noChangeArrowheads="1"/>
          </p:cNvSpPr>
          <p:nvPr/>
        </p:nvSpPr>
        <p:spPr bwMode="auto">
          <a:xfrm>
            <a:off x="3071814" y="607038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Implement event</a:t>
            </a:r>
          </a:p>
        </p:txBody>
      </p:sp>
      <p:sp>
        <p:nvSpPr>
          <p:cNvPr id="10247" name="Rectangle 10">
            <a:extLst>
              <a:ext uri="{FF2B5EF4-FFF2-40B4-BE49-F238E27FC236}">
                <a16:creationId xmlns:a16="http://schemas.microsoft.com/office/drawing/2014/main" id="{3BD6723E-EA50-EBA5-9BCA-120C2BCF9BB5}"/>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Handover</a:t>
            </a:r>
          </a:p>
        </p:txBody>
      </p:sp>
      <p:sp>
        <p:nvSpPr>
          <p:cNvPr id="10248" name="Rectangle 11">
            <a:extLst>
              <a:ext uri="{FF2B5EF4-FFF2-40B4-BE49-F238E27FC236}">
                <a16:creationId xmlns:a16="http://schemas.microsoft.com/office/drawing/2014/main" id="{112C19EC-D66F-E8AF-9B22-A1D26A817488}"/>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Evaluation</a:t>
            </a:r>
          </a:p>
        </p:txBody>
      </p:sp>
      <p:sp>
        <p:nvSpPr>
          <p:cNvPr id="10249" name="Rectangle 12">
            <a:extLst>
              <a:ext uri="{FF2B5EF4-FFF2-40B4-BE49-F238E27FC236}">
                <a16:creationId xmlns:a16="http://schemas.microsoft.com/office/drawing/2014/main" id="{E54DBCF9-2B4D-138D-AB5D-182D5150E37E}"/>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Feedback</a:t>
            </a:r>
          </a:p>
        </p:txBody>
      </p:sp>
      <p:sp>
        <p:nvSpPr>
          <p:cNvPr id="10250" name="Text Box 22">
            <a:extLst>
              <a:ext uri="{FF2B5EF4-FFF2-40B4-BE49-F238E27FC236}">
                <a16:creationId xmlns:a16="http://schemas.microsoft.com/office/drawing/2014/main" id="{EE8F77A9-AE43-7A36-0905-6D2141CD9BAB}"/>
              </a:ext>
            </a:extLst>
          </p:cNvPr>
          <p:cNvSpPr txBox="1">
            <a:spLocks noChangeArrowheads="1"/>
          </p:cNvSpPr>
          <p:nvPr/>
        </p:nvSpPr>
        <p:spPr bwMode="auto">
          <a:xfrm>
            <a:off x="3287713" y="81417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Objectives</a:t>
            </a:r>
          </a:p>
        </p:txBody>
      </p:sp>
      <p:sp>
        <p:nvSpPr>
          <p:cNvPr id="10251" name="Text Box 23">
            <a:extLst>
              <a:ext uri="{FF2B5EF4-FFF2-40B4-BE49-F238E27FC236}">
                <a16:creationId xmlns:a16="http://schemas.microsoft.com/office/drawing/2014/main" id="{35D4C571-7FA8-467A-BA06-4FB7B9D269E4}"/>
              </a:ext>
            </a:extLst>
          </p:cNvPr>
          <p:cNvSpPr txBox="1">
            <a:spLocks noChangeArrowheads="1"/>
          </p:cNvSpPr>
          <p:nvPr/>
        </p:nvSpPr>
        <p:spPr bwMode="auto">
          <a:xfrm>
            <a:off x="3432175" y="189367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Concept</a:t>
            </a:r>
          </a:p>
        </p:txBody>
      </p:sp>
      <p:sp>
        <p:nvSpPr>
          <p:cNvPr id="10252" name="Text Box 25">
            <a:extLst>
              <a:ext uri="{FF2B5EF4-FFF2-40B4-BE49-F238E27FC236}">
                <a16:creationId xmlns:a16="http://schemas.microsoft.com/office/drawing/2014/main" id="{AAA01A0F-404C-0C4A-A9E5-A75E6D0D69BC}"/>
              </a:ext>
            </a:extLst>
          </p:cNvPr>
          <p:cNvSpPr txBox="1">
            <a:spLocks noChangeArrowheads="1"/>
          </p:cNvSpPr>
          <p:nvPr/>
        </p:nvSpPr>
        <p:spPr bwMode="auto">
          <a:xfrm>
            <a:off x="3287713" y="311922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Feasibility</a:t>
            </a:r>
          </a:p>
        </p:txBody>
      </p:sp>
      <p:sp>
        <p:nvSpPr>
          <p:cNvPr id="10253" name="Text Box 29">
            <a:extLst>
              <a:ext uri="{FF2B5EF4-FFF2-40B4-BE49-F238E27FC236}">
                <a16:creationId xmlns:a16="http://schemas.microsoft.com/office/drawing/2014/main" id="{AB71C43C-0127-8961-9A64-4C5CB292B5DC}"/>
              </a:ext>
            </a:extLst>
          </p:cNvPr>
          <p:cNvSpPr txBox="1">
            <a:spLocks noChangeArrowheads="1"/>
          </p:cNvSpPr>
          <p:nvPr/>
        </p:nvSpPr>
        <p:spPr bwMode="auto">
          <a:xfrm>
            <a:off x="3143251" y="5062324"/>
            <a:ext cx="15732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dirty="0">
                <a:latin typeface="Arial" panose="020B0604020202020204" pitchFamily="34" charset="0"/>
              </a:rPr>
              <a:t>Implementation</a:t>
            </a:r>
          </a:p>
          <a:p>
            <a:pPr eaLnBrk="1" hangingPunct="1">
              <a:spcBef>
                <a:spcPct val="0"/>
              </a:spcBef>
              <a:buClrTx/>
              <a:buSzTx/>
              <a:buFontTx/>
              <a:buNone/>
            </a:pPr>
            <a:r>
              <a:rPr kumimoji="0" lang="en-GB" altLang="en-US" sz="1600" b="0" dirty="0">
                <a:latin typeface="Arial" panose="020B0604020202020204" pitchFamily="34" charset="0"/>
              </a:rPr>
              <a:t>Planning</a:t>
            </a:r>
          </a:p>
        </p:txBody>
      </p:sp>
      <p:sp>
        <p:nvSpPr>
          <p:cNvPr id="10254" name="Rectangle 36">
            <a:extLst>
              <a:ext uri="{FF2B5EF4-FFF2-40B4-BE49-F238E27FC236}">
                <a16:creationId xmlns:a16="http://schemas.microsoft.com/office/drawing/2014/main" id="{53053D9F-53D0-1FA6-6967-A681E61C5550}"/>
              </a:ext>
            </a:extLst>
          </p:cNvPr>
          <p:cNvSpPr>
            <a:spLocks noChangeArrowheads="1"/>
          </p:cNvSpPr>
          <p:nvPr/>
        </p:nvSpPr>
        <p:spPr bwMode="auto">
          <a:xfrm>
            <a:off x="3071814" y="398282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Proceed?</a:t>
            </a:r>
          </a:p>
        </p:txBody>
      </p:sp>
      <p:sp>
        <p:nvSpPr>
          <p:cNvPr id="10255" name="Rectangle 38">
            <a:extLst>
              <a:ext uri="{FF2B5EF4-FFF2-40B4-BE49-F238E27FC236}">
                <a16:creationId xmlns:a16="http://schemas.microsoft.com/office/drawing/2014/main" id="{F38D1594-B7AE-DE0D-67E7-813E0BF153DD}"/>
              </a:ext>
            </a:extLst>
          </p:cNvPr>
          <p:cNvSpPr>
            <a:spLocks noChangeArrowheads="1"/>
          </p:cNvSpPr>
          <p:nvPr/>
        </p:nvSpPr>
        <p:spPr bwMode="auto">
          <a:xfrm>
            <a:off x="5519738" y="304619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dirty="0">
                <a:latin typeface="Arial" panose="020B0604020202020204" pitchFamily="34" charset="0"/>
              </a:rPr>
              <a:t>No</a:t>
            </a:r>
          </a:p>
        </p:txBody>
      </p:sp>
      <p:sp>
        <p:nvSpPr>
          <p:cNvPr id="10256" name="Line 40">
            <a:extLst>
              <a:ext uri="{FF2B5EF4-FFF2-40B4-BE49-F238E27FC236}">
                <a16:creationId xmlns:a16="http://schemas.microsoft.com/office/drawing/2014/main" id="{B5842E9F-E3B8-0E1D-E04D-AD1CA8B3C146}"/>
              </a:ext>
            </a:extLst>
          </p:cNvPr>
          <p:cNvSpPr>
            <a:spLocks noChangeShapeType="1"/>
          </p:cNvSpPr>
          <p:nvPr/>
        </p:nvSpPr>
        <p:spPr bwMode="auto">
          <a:xfrm flipV="1">
            <a:off x="4800601" y="347799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7" name="Line 41">
            <a:extLst>
              <a:ext uri="{FF2B5EF4-FFF2-40B4-BE49-F238E27FC236}">
                <a16:creationId xmlns:a16="http://schemas.microsoft.com/office/drawing/2014/main" id="{4B480D7A-6534-3E8C-52EF-ECB9974DA03A}"/>
              </a:ext>
            </a:extLst>
          </p:cNvPr>
          <p:cNvSpPr>
            <a:spLocks noChangeShapeType="1"/>
          </p:cNvSpPr>
          <p:nvPr/>
        </p:nvSpPr>
        <p:spPr bwMode="auto">
          <a:xfrm flipH="1" flipV="1">
            <a:off x="4800601" y="211116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8" name="Line 43">
            <a:extLst>
              <a:ext uri="{FF2B5EF4-FFF2-40B4-BE49-F238E27FC236}">
                <a16:creationId xmlns:a16="http://schemas.microsoft.com/office/drawing/2014/main" id="{25102D42-EF0C-39FD-4C7B-2B27A788F2F0}"/>
              </a:ext>
            </a:extLst>
          </p:cNvPr>
          <p:cNvSpPr>
            <a:spLocks noChangeShapeType="1"/>
          </p:cNvSpPr>
          <p:nvPr/>
        </p:nvSpPr>
        <p:spPr bwMode="auto">
          <a:xfrm>
            <a:off x="3935413" y="124597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59" name="Line 44">
            <a:extLst>
              <a:ext uri="{FF2B5EF4-FFF2-40B4-BE49-F238E27FC236}">
                <a16:creationId xmlns:a16="http://schemas.microsoft.com/office/drawing/2014/main" id="{A026B20B-0F04-85C6-3160-07A158E48E04}"/>
              </a:ext>
            </a:extLst>
          </p:cNvPr>
          <p:cNvSpPr>
            <a:spLocks noChangeShapeType="1"/>
          </p:cNvSpPr>
          <p:nvPr/>
        </p:nvSpPr>
        <p:spPr bwMode="auto">
          <a:xfrm>
            <a:off x="3935413" y="239849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0" name="Line 45">
            <a:extLst>
              <a:ext uri="{FF2B5EF4-FFF2-40B4-BE49-F238E27FC236}">
                <a16:creationId xmlns:a16="http://schemas.microsoft.com/office/drawing/2014/main" id="{8B21976C-C4A6-426D-4070-1A3CAEA68346}"/>
              </a:ext>
            </a:extLst>
          </p:cNvPr>
          <p:cNvSpPr>
            <a:spLocks noChangeShapeType="1"/>
          </p:cNvSpPr>
          <p:nvPr/>
        </p:nvSpPr>
        <p:spPr bwMode="auto">
          <a:xfrm>
            <a:off x="3935413" y="355102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1" name="Line 46">
            <a:extLst>
              <a:ext uri="{FF2B5EF4-FFF2-40B4-BE49-F238E27FC236}">
                <a16:creationId xmlns:a16="http://schemas.microsoft.com/office/drawing/2014/main" id="{9FB62C3A-A1CC-18BC-BB80-9C166E1D6E07}"/>
              </a:ext>
            </a:extLst>
          </p:cNvPr>
          <p:cNvSpPr>
            <a:spLocks noChangeShapeType="1"/>
          </p:cNvSpPr>
          <p:nvPr/>
        </p:nvSpPr>
        <p:spPr bwMode="auto">
          <a:xfrm>
            <a:off x="3935413" y="45590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2" name="Line 47">
            <a:extLst>
              <a:ext uri="{FF2B5EF4-FFF2-40B4-BE49-F238E27FC236}">
                <a16:creationId xmlns:a16="http://schemas.microsoft.com/office/drawing/2014/main" id="{981BFE47-4D50-4349-D8DE-EEF0963F90F5}"/>
              </a:ext>
            </a:extLst>
          </p:cNvPr>
          <p:cNvSpPr>
            <a:spLocks noChangeShapeType="1"/>
          </p:cNvSpPr>
          <p:nvPr/>
        </p:nvSpPr>
        <p:spPr bwMode="auto">
          <a:xfrm>
            <a:off x="3935413" y="56385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3" name="Line 48">
            <a:extLst>
              <a:ext uri="{FF2B5EF4-FFF2-40B4-BE49-F238E27FC236}">
                <a16:creationId xmlns:a16="http://schemas.microsoft.com/office/drawing/2014/main" id="{A3892895-F42C-CE0C-AEBD-47E7559F000A}"/>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4" name="Line 49">
            <a:extLst>
              <a:ext uri="{FF2B5EF4-FFF2-40B4-BE49-F238E27FC236}">
                <a16:creationId xmlns:a16="http://schemas.microsoft.com/office/drawing/2014/main" id="{FE52CF5D-50DF-474C-C44A-77379D43A907}"/>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10265" name="Text Box 50">
            <a:extLst>
              <a:ext uri="{FF2B5EF4-FFF2-40B4-BE49-F238E27FC236}">
                <a16:creationId xmlns:a16="http://schemas.microsoft.com/office/drawing/2014/main" id="{606F90C4-CCBF-C900-D861-720655239733}"/>
              </a:ext>
            </a:extLst>
          </p:cNvPr>
          <p:cNvSpPr txBox="1">
            <a:spLocks noChangeArrowheads="1"/>
          </p:cNvSpPr>
          <p:nvPr/>
        </p:nvSpPr>
        <p:spPr bwMode="auto">
          <a:xfrm>
            <a:off x="8688388" y="4398729"/>
            <a:ext cx="3225563"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800" dirty="0">
                <a:latin typeface="Arial" panose="020B0604020202020204" pitchFamily="34" charset="0"/>
              </a:rPr>
              <a:t>Adapted from</a:t>
            </a:r>
          </a:p>
          <a:p>
            <a:pPr eaLnBrk="1" hangingPunct="1">
              <a:spcBef>
                <a:spcPct val="0"/>
              </a:spcBef>
              <a:buClrTx/>
              <a:buSzTx/>
              <a:buFontTx/>
              <a:buNone/>
            </a:pPr>
            <a:r>
              <a:rPr kumimoji="0" lang="en-GB" altLang="en-US" sz="2800" dirty="0">
                <a:latin typeface="Arial" panose="020B0604020202020204" pitchFamily="34" charset="0"/>
              </a:rPr>
              <a:t>Masterman (2009)</a:t>
            </a:r>
          </a:p>
        </p:txBody>
      </p:sp>
      <p:sp>
        <p:nvSpPr>
          <p:cNvPr id="10266" name="Text Box 51">
            <a:extLst>
              <a:ext uri="{FF2B5EF4-FFF2-40B4-BE49-F238E27FC236}">
                <a16:creationId xmlns:a16="http://schemas.microsoft.com/office/drawing/2014/main" id="{7A4F7172-DFDD-F67D-2B32-20103FFF9116}"/>
              </a:ext>
            </a:extLst>
          </p:cNvPr>
          <p:cNvSpPr txBox="1">
            <a:spLocks noChangeArrowheads="1"/>
          </p:cNvSpPr>
          <p:nvPr/>
        </p:nvSpPr>
        <p:spPr bwMode="auto">
          <a:xfrm>
            <a:off x="7652480" y="3959554"/>
            <a:ext cx="393889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800" dirty="0">
                <a:latin typeface="Arial" panose="020B0604020202020204" pitchFamily="34" charset="0"/>
              </a:rPr>
              <a:t>The Planning Process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DCC77EB-2030-F160-B3DB-028B47907F25}"/>
              </a:ext>
            </a:extLst>
          </p:cNvPr>
          <p:cNvSpPr>
            <a:spLocks noGrp="1" noChangeArrowheads="1"/>
          </p:cNvSpPr>
          <p:nvPr>
            <p:ph type="title" idx="4294967295"/>
          </p:nvPr>
        </p:nvSpPr>
        <p:spPr>
          <a:xfrm>
            <a:off x="0" y="49213"/>
            <a:ext cx="7489825" cy="1143000"/>
          </a:xfrm>
        </p:spPr>
        <p:txBody>
          <a:bodyPr>
            <a:normAutofit fontScale="90000"/>
          </a:bodyPr>
          <a:lstStyle/>
          <a:p>
            <a:pPr eaLnBrk="1" hangingPunct="1"/>
            <a:br>
              <a:rPr lang="en-GB" altLang="en-US" b="0" dirty="0">
                <a:solidFill>
                  <a:schemeClr val="tx1"/>
                </a:solidFill>
              </a:rPr>
            </a:br>
            <a:r>
              <a:rPr lang="en-GB" altLang="en-US" sz="4400" b="1" dirty="0">
                <a:solidFill>
                  <a:schemeClr val="tx1"/>
                </a:solidFill>
              </a:rPr>
              <a:t>Creating the Event Concept</a:t>
            </a:r>
            <a:endParaRPr lang="en-GB" altLang="en-US" b="1" dirty="0">
              <a:solidFill>
                <a:schemeClr val="tx1"/>
              </a:solidFill>
            </a:endParaRPr>
          </a:p>
        </p:txBody>
      </p:sp>
      <p:sp>
        <p:nvSpPr>
          <p:cNvPr id="16387" name="Rectangle 3">
            <a:extLst>
              <a:ext uri="{FF2B5EF4-FFF2-40B4-BE49-F238E27FC236}">
                <a16:creationId xmlns:a16="http://schemas.microsoft.com/office/drawing/2014/main" id="{494C873B-1FC9-E4C5-7EBB-4DCB95C54E97}"/>
              </a:ext>
            </a:extLst>
          </p:cNvPr>
          <p:cNvSpPr>
            <a:spLocks noGrp="1" noChangeArrowheads="1"/>
          </p:cNvSpPr>
          <p:nvPr>
            <p:ph type="body" idx="4294967295"/>
          </p:nvPr>
        </p:nvSpPr>
        <p:spPr>
          <a:xfrm>
            <a:off x="246832" y="1483291"/>
            <a:ext cx="7850188" cy="4752975"/>
          </a:xfrm>
        </p:spPr>
        <p:txBody>
          <a:bodyPr/>
          <a:lstStyle/>
          <a:p>
            <a:pPr marL="609600" indent="-609600">
              <a:spcBef>
                <a:spcPct val="50000"/>
              </a:spcBef>
              <a:buNone/>
            </a:pPr>
            <a:r>
              <a:rPr lang="en-GB" altLang="en-US" sz="3200" b="1" dirty="0">
                <a:cs typeface="Arial" panose="020B0604020202020204" pitchFamily="34" charset="0"/>
              </a:rPr>
              <a:t>Remember the </a:t>
            </a:r>
            <a:r>
              <a:rPr lang="en-GB" altLang="en-US" sz="3600" b="1" dirty="0">
                <a:cs typeface="Arial" panose="020B0604020202020204" pitchFamily="34" charset="0"/>
              </a:rPr>
              <a:t>‘five Ws’</a:t>
            </a:r>
            <a:r>
              <a:rPr lang="en-GB" altLang="en-US" sz="3200" b="1" dirty="0">
                <a:cs typeface="Arial" panose="020B0604020202020204" pitchFamily="34" charset="0"/>
              </a:rPr>
              <a:t>:</a:t>
            </a:r>
          </a:p>
          <a:p>
            <a:pPr marL="609600" indent="-609600">
              <a:lnSpc>
                <a:spcPct val="150000"/>
              </a:lnSpc>
              <a:spcBef>
                <a:spcPct val="30000"/>
              </a:spcBef>
              <a:buFontTx/>
              <a:buAutoNum type="arabicPeriod"/>
            </a:pPr>
            <a:r>
              <a:rPr lang="en-GB" altLang="en-US" sz="2400" dirty="0">
                <a:cs typeface="Arial" panose="020B0604020202020204" pitchFamily="34" charset="0"/>
              </a:rPr>
              <a:t>Why</a:t>
            </a:r>
            <a:r>
              <a:rPr lang="en-GB" altLang="en-US" sz="2400" b="0" dirty="0">
                <a:cs typeface="Arial" panose="020B0604020202020204" pitchFamily="34" charset="0"/>
              </a:rPr>
              <a:t> is the event being held?</a:t>
            </a:r>
          </a:p>
          <a:p>
            <a:pPr marL="609600" indent="-609600">
              <a:lnSpc>
                <a:spcPct val="150000"/>
              </a:lnSpc>
              <a:spcBef>
                <a:spcPct val="30000"/>
              </a:spcBef>
              <a:buFontTx/>
              <a:buAutoNum type="arabicPeriod"/>
            </a:pPr>
            <a:r>
              <a:rPr lang="en-GB" altLang="en-US" sz="2400" dirty="0">
                <a:cs typeface="Arial" panose="020B0604020202020204" pitchFamily="34" charset="0"/>
              </a:rPr>
              <a:t>Who</a:t>
            </a:r>
            <a:r>
              <a:rPr lang="en-GB" altLang="en-US" sz="2400" b="0" dirty="0">
                <a:cs typeface="Arial" panose="020B0604020202020204" pitchFamily="34" charset="0"/>
              </a:rPr>
              <a:t> will be the stakeholders/community in the event?</a:t>
            </a:r>
          </a:p>
          <a:p>
            <a:pPr marL="609600" indent="-609600">
              <a:lnSpc>
                <a:spcPct val="150000"/>
              </a:lnSpc>
              <a:spcBef>
                <a:spcPct val="30000"/>
              </a:spcBef>
              <a:buFontTx/>
              <a:buAutoNum type="arabicPeriod"/>
            </a:pPr>
            <a:r>
              <a:rPr lang="en-GB" altLang="en-US" sz="2400" dirty="0">
                <a:cs typeface="Arial" panose="020B0604020202020204" pitchFamily="34" charset="0"/>
              </a:rPr>
              <a:t>When</a:t>
            </a:r>
            <a:r>
              <a:rPr lang="en-GB" altLang="en-US" sz="2400" b="0" dirty="0">
                <a:cs typeface="Arial" panose="020B0604020202020204" pitchFamily="34" charset="0"/>
              </a:rPr>
              <a:t> will the event be held?</a:t>
            </a:r>
          </a:p>
          <a:p>
            <a:pPr marL="609600" indent="-609600">
              <a:lnSpc>
                <a:spcPct val="150000"/>
              </a:lnSpc>
              <a:spcBef>
                <a:spcPct val="30000"/>
              </a:spcBef>
              <a:buFontTx/>
              <a:buAutoNum type="arabicPeriod"/>
            </a:pPr>
            <a:r>
              <a:rPr lang="en-GB" altLang="en-US" sz="2400" dirty="0">
                <a:cs typeface="Arial" panose="020B0604020202020204" pitchFamily="34" charset="0"/>
              </a:rPr>
              <a:t>Where</a:t>
            </a:r>
            <a:r>
              <a:rPr lang="en-GB" altLang="en-US" sz="2400" b="0" dirty="0">
                <a:cs typeface="Arial" panose="020B0604020202020204" pitchFamily="34" charset="0"/>
              </a:rPr>
              <a:t> will the event be staged?</a:t>
            </a:r>
          </a:p>
          <a:p>
            <a:pPr marL="609600" indent="-609600">
              <a:lnSpc>
                <a:spcPct val="150000"/>
              </a:lnSpc>
              <a:spcBef>
                <a:spcPct val="30000"/>
              </a:spcBef>
              <a:buFontTx/>
              <a:buAutoNum type="arabicPeriod"/>
            </a:pPr>
            <a:r>
              <a:rPr lang="en-GB" altLang="en-US" sz="2400" dirty="0">
                <a:cs typeface="Arial" panose="020B0604020202020204" pitchFamily="34" charset="0"/>
              </a:rPr>
              <a:t>What</a:t>
            </a:r>
            <a:r>
              <a:rPr lang="en-GB" altLang="en-US" sz="2400" b="0" dirty="0">
                <a:cs typeface="Arial" panose="020B0604020202020204" pitchFamily="34" charset="0"/>
              </a:rPr>
              <a:t> is the event content / product?</a:t>
            </a:r>
            <a:endParaRPr lang="en-GB" altLang="en-US" sz="2800" dirty="0">
              <a:cs typeface="Arial" panose="020B0604020202020204" pitchFamily="34" charset="0"/>
            </a:endParaRPr>
          </a:p>
        </p:txBody>
      </p:sp>
      <p:sp>
        <p:nvSpPr>
          <p:cNvPr id="16388" name="Rectangle 4">
            <a:extLst>
              <a:ext uri="{FF2B5EF4-FFF2-40B4-BE49-F238E27FC236}">
                <a16:creationId xmlns:a16="http://schemas.microsoft.com/office/drawing/2014/main" id="{8EDF8BF9-4D3B-40EF-87D6-7F71541D3A95}"/>
              </a:ext>
            </a:extLst>
          </p:cNvPr>
          <p:cNvSpPr>
            <a:spLocks noChangeArrowheads="1"/>
          </p:cNvSpPr>
          <p:nvPr/>
        </p:nvSpPr>
        <p:spPr bwMode="auto">
          <a:xfrm>
            <a:off x="8769466" y="4930189"/>
            <a:ext cx="19217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dirty="0">
                <a:latin typeface="+mn-lt"/>
              </a:rPr>
              <a:t>Goldblatt (1997)</a:t>
            </a:r>
          </a:p>
        </p:txBody>
      </p:sp>
      <p:pic>
        <p:nvPicPr>
          <p:cNvPr id="16389" name="Picture 5" descr="lightbulb">
            <a:extLst>
              <a:ext uri="{FF2B5EF4-FFF2-40B4-BE49-F238E27FC236}">
                <a16:creationId xmlns:a16="http://schemas.microsoft.com/office/drawing/2014/main" id="{935B5F82-51BA-D0AB-48EC-0253D71D35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04" r="9100"/>
          <a:stretch>
            <a:fillRect/>
          </a:stretch>
        </p:blipFill>
        <p:spPr bwMode="auto">
          <a:xfrm>
            <a:off x="7914572" y="1343046"/>
            <a:ext cx="3449086" cy="3481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a:extLst>
              <a:ext uri="{FF2B5EF4-FFF2-40B4-BE49-F238E27FC236}">
                <a16:creationId xmlns:a16="http://schemas.microsoft.com/office/drawing/2014/main" id="{73E719E7-698C-EBD0-DBC2-9CF4A73F022B}"/>
              </a:ext>
            </a:extLst>
          </p:cNvPr>
          <p:cNvSpPr>
            <a:spLocks noGrp="1"/>
          </p:cNvSpPr>
          <p:nvPr>
            <p:ph idx="1"/>
          </p:nvPr>
        </p:nvSpPr>
        <p:spPr>
          <a:xfrm>
            <a:off x="4717769" y="791649"/>
            <a:ext cx="6607896" cy="4351338"/>
          </a:xfrm>
        </p:spPr>
        <p:txBody>
          <a:bodyPr/>
          <a:lstStyle/>
          <a:p>
            <a:r>
              <a:rPr lang="en-GB" altLang="en-US" dirty="0"/>
              <a:t>Discuss the event and think about all the elements discussed so far:</a:t>
            </a:r>
          </a:p>
          <a:p>
            <a:r>
              <a:rPr lang="en-GB" altLang="en-US" dirty="0"/>
              <a:t>Market screening </a:t>
            </a:r>
          </a:p>
          <a:p>
            <a:r>
              <a:rPr lang="en-GB" altLang="en-US" dirty="0"/>
              <a:t>Environmental scanning </a:t>
            </a:r>
          </a:p>
          <a:p>
            <a:r>
              <a:rPr lang="en-GB" altLang="en-US" dirty="0"/>
              <a:t>Apply Masterman’s model to the processes involved in the planning of an event.</a:t>
            </a:r>
          </a:p>
          <a:p>
            <a:endParaRPr lang="en-GB" altLang="en-US" dirty="0"/>
          </a:p>
          <a:p>
            <a:pPr marL="0" indent="0">
              <a:buNone/>
            </a:pPr>
            <a:endParaRPr lang="en-GB" altLang="en-US" dirty="0"/>
          </a:p>
        </p:txBody>
      </p:sp>
      <p:pic>
        <p:nvPicPr>
          <p:cNvPr id="2" name="Picture 1">
            <a:extLst>
              <a:ext uri="{FF2B5EF4-FFF2-40B4-BE49-F238E27FC236}">
                <a16:creationId xmlns:a16="http://schemas.microsoft.com/office/drawing/2014/main" id="{4A99319B-9AB5-4934-1839-9C604ADF4ECD}"/>
              </a:ext>
            </a:extLst>
          </p:cNvPr>
          <p:cNvPicPr>
            <a:picLocks noChangeAspect="1"/>
          </p:cNvPicPr>
          <p:nvPr/>
        </p:nvPicPr>
        <p:blipFill>
          <a:blip r:embed="rId2"/>
          <a:stretch>
            <a:fillRect/>
          </a:stretch>
        </p:blipFill>
        <p:spPr>
          <a:xfrm>
            <a:off x="0" y="167335"/>
            <a:ext cx="4487045" cy="357256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2EB5054-01D5-75A7-EAA6-D027E429000C}"/>
              </a:ext>
            </a:extLst>
          </p:cNvPr>
          <p:cNvSpPr>
            <a:spLocks noGrp="1" noChangeArrowheads="1"/>
          </p:cNvSpPr>
          <p:nvPr>
            <p:ph type="title" idx="4294967295"/>
          </p:nvPr>
        </p:nvSpPr>
        <p:spPr>
          <a:xfrm>
            <a:off x="0" y="365125"/>
            <a:ext cx="10515600" cy="582613"/>
          </a:xfrm>
        </p:spPr>
        <p:txBody>
          <a:bodyPr>
            <a:normAutofit fontScale="90000"/>
          </a:bodyPr>
          <a:lstStyle/>
          <a:p>
            <a:pPr eaLnBrk="1" hangingPunct="1"/>
            <a:r>
              <a:rPr lang="en-GB" altLang="en-US" b="0" dirty="0"/>
              <a:t>References</a:t>
            </a:r>
          </a:p>
        </p:txBody>
      </p:sp>
      <p:sp>
        <p:nvSpPr>
          <p:cNvPr id="24579" name="Rectangle 3">
            <a:extLst>
              <a:ext uri="{FF2B5EF4-FFF2-40B4-BE49-F238E27FC236}">
                <a16:creationId xmlns:a16="http://schemas.microsoft.com/office/drawing/2014/main" id="{A9DE6F8A-D56A-3860-ACC8-858D46CEA9D4}"/>
              </a:ext>
            </a:extLst>
          </p:cNvPr>
          <p:cNvSpPr>
            <a:spLocks noGrp="1" noChangeArrowheads="1"/>
          </p:cNvSpPr>
          <p:nvPr>
            <p:ph type="body" idx="4294967295"/>
          </p:nvPr>
        </p:nvSpPr>
        <p:spPr>
          <a:xfrm>
            <a:off x="0" y="1814513"/>
            <a:ext cx="11952288" cy="5286375"/>
          </a:xfrm>
        </p:spPr>
        <p:txBody>
          <a:bodyPr/>
          <a:lstStyle/>
          <a:p>
            <a:pPr eaLnBrk="1" hangingPunct="1"/>
            <a:r>
              <a:rPr lang="en-GB" altLang="en-US" sz="2000" dirty="0">
                <a:latin typeface="Arial" panose="020B0604020202020204" pitchFamily="34" charset="0"/>
                <a:cs typeface="Arial" panose="020B0604020202020204" pitchFamily="34" charset="0"/>
              </a:rPr>
              <a:t>Bowdin, G, et al (2001) ‘</a:t>
            </a:r>
            <a:r>
              <a:rPr lang="en-GB" altLang="en-US" sz="2000" i="1" dirty="0">
                <a:latin typeface="Arial" panose="020B0604020202020204" pitchFamily="34" charset="0"/>
                <a:cs typeface="Arial" panose="020B0604020202020204" pitchFamily="34" charset="0"/>
              </a:rPr>
              <a:t>Events Management’</a:t>
            </a:r>
            <a:r>
              <a:rPr lang="en-GB" altLang="en-US" sz="2000" dirty="0">
                <a:latin typeface="Arial" panose="020B0604020202020204" pitchFamily="34" charset="0"/>
                <a:cs typeface="Arial" panose="020B0604020202020204" pitchFamily="34" charset="0"/>
              </a:rPr>
              <a:t> Oxford: Butterworth Heinemann</a:t>
            </a:r>
          </a:p>
          <a:p>
            <a:pPr eaLnBrk="1" hangingPunct="1"/>
            <a:r>
              <a:rPr lang="en-GB" altLang="en-US" sz="2000" dirty="0">
                <a:latin typeface="Arial" panose="020B0604020202020204" pitchFamily="34" charset="0"/>
                <a:cs typeface="Arial" panose="020B0604020202020204" pitchFamily="34" charset="0"/>
              </a:rPr>
              <a:t>Goldblatt, J (2006) </a:t>
            </a:r>
            <a:r>
              <a:rPr lang="en-GB" altLang="en-US" sz="2000" i="1" dirty="0">
                <a:latin typeface="Arial" panose="020B0604020202020204" pitchFamily="34" charset="0"/>
                <a:cs typeface="Arial" panose="020B0604020202020204" pitchFamily="34" charset="0"/>
              </a:rPr>
              <a:t>‘Special Events: Event Leadership for a New World’   </a:t>
            </a:r>
            <a:r>
              <a:rPr lang="en-GB" altLang="en-US" sz="2000" dirty="0">
                <a:latin typeface="Arial" panose="020B0604020202020204" pitchFamily="34" charset="0"/>
                <a:cs typeface="Arial" panose="020B0604020202020204" pitchFamily="34" charset="0"/>
              </a:rPr>
              <a:t>Wiley: New Jersey</a:t>
            </a:r>
          </a:p>
          <a:p>
            <a:pPr eaLnBrk="1" hangingPunct="1"/>
            <a:r>
              <a:rPr lang="en-GB" altLang="en-US" sz="2000" dirty="0">
                <a:latin typeface="Arial" panose="020B0604020202020204" pitchFamily="34" charset="0"/>
                <a:cs typeface="Arial" panose="020B0604020202020204" pitchFamily="34" charset="0"/>
              </a:rPr>
              <a:t>Masterman, G. (2004</a:t>
            </a:r>
            <a:r>
              <a:rPr lang="en-GB" altLang="en-US" sz="2000" i="1" dirty="0">
                <a:latin typeface="Arial" panose="020B0604020202020204" pitchFamily="34" charset="0"/>
                <a:cs typeface="Arial" panose="020B0604020202020204" pitchFamily="34" charset="0"/>
              </a:rPr>
              <a:t>) Strategic Sports Event Management: An International Approach</a:t>
            </a:r>
            <a:r>
              <a:rPr lang="en-GB" altLang="en-US" sz="2000" dirty="0">
                <a:latin typeface="Arial" panose="020B0604020202020204" pitchFamily="34" charset="0"/>
                <a:cs typeface="Arial" panose="020B0604020202020204" pitchFamily="34" charset="0"/>
              </a:rPr>
              <a:t>, Oxford: Elsevier </a:t>
            </a:r>
          </a:p>
          <a:p>
            <a:pPr eaLnBrk="1" hangingPunct="1"/>
            <a:r>
              <a:rPr lang="en-GB" altLang="en-US" sz="2000" dirty="0">
                <a:latin typeface="Arial" panose="020B0604020202020204" pitchFamily="34" charset="0"/>
                <a:cs typeface="Arial" panose="020B0604020202020204" pitchFamily="34" charset="0"/>
              </a:rPr>
              <a:t>Shone, A. and Parry, B. (2004) </a:t>
            </a:r>
            <a:r>
              <a:rPr lang="en-GB" altLang="en-US" sz="2000" i="1" dirty="0">
                <a:latin typeface="Arial" panose="020B0604020202020204" pitchFamily="34" charset="0"/>
                <a:cs typeface="Arial" panose="020B0604020202020204" pitchFamily="34" charset="0"/>
              </a:rPr>
              <a:t>‘Successful Event Management, a Practical Handbook’</a:t>
            </a:r>
            <a:r>
              <a:rPr lang="en-GB" altLang="en-US" sz="2000" dirty="0">
                <a:latin typeface="Arial" panose="020B0604020202020204" pitchFamily="34" charset="0"/>
                <a:cs typeface="Arial" panose="020B0604020202020204" pitchFamily="34" charset="0"/>
              </a:rPr>
              <a:t> London: Thomson</a:t>
            </a:r>
          </a:p>
          <a:p>
            <a:pPr eaLnBrk="1" hangingPunct="1"/>
            <a:r>
              <a:rPr lang="en-GB" altLang="en-US" sz="2000" dirty="0">
                <a:latin typeface="Arial" panose="020B0604020202020204" pitchFamily="34" charset="0"/>
                <a:cs typeface="Arial" panose="020B0604020202020204" pitchFamily="34" charset="0"/>
              </a:rPr>
              <a:t>Tum, J, Norton, P, and Nevan-Wright, J. (2006) </a:t>
            </a:r>
            <a:r>
              <a:rPr lang="en-GB" altLang="en-US" sz="2000" i="1" dirty="0">
                <a:latin typeface="Arial" panose="020B0604020202020204" pitchFamily="34" charset="0"/>
                <a:cs typeface="Arial" panose="020B0604020202020204" pitchFamily="34" charset="0"/>
              </a:rPr>
              <a:t>‘Management of Event Operations’</a:t>
            </a:r>
            <a:r>
              <a:rPr lang="en-GB" altLang="en-US" sz="2000" dirty="0">
                <a:latin typeface="Arial" panose="020B0604020202020204" pitchFamily="34" charset="0"/>
                <a:cs typeface="Arial" panose="020B0604020202020204" pitchFamily="34" charset="0"/>
              </a:rPr>
              <a:t> Oxford: Butterworth-Heinemann</a:t>
            </a:r>
          </a:p>
          <a:p>
            <a:pPr eaLnBrk="1" hangingPunct="1"/>
            <a:r>
              <a:rPr lang="en-GB" altLang="en-US" sz="2000" dirty="0">
                <a:latin typeface="Arial" panose="020B0604020202020204" pitchFamily="34" charset="0"/>
                <a:cs typeface="Arial" panose="020B0604020202020204" pitchFamily="34" charset="0"/>
              </a:rPr>
              <a:t>Wilson, R. (2006) The Economic Impact of Local Sport Events: significant, limited or otherwise. Managing Leisure 11:1, 57-70</a:t>
            </a:r>
          </a:p>
          <a:p>
            <a:pPr eaLnBrk="1" hangingPunct="1"/>
            <a:endParaRPr lang="en-GB" altLang="en-US" dirty="0"/>
          </a:p>
          <a:p>
            <a:pPr eaLnBrk="1" hangingPunct="1"/>
            <a:endParaRPr lang="en-GB" altLang="en-US" dirty="0"/>
          </a:p>
          <a:p>
            <a:pPr eaLnBrk="1" hangingPunct="1"/>
            <a:endParaRPr lang="en-GB" altLang="en-US" i="1" u="sng" dirty="0"/>
          </a:p>
          <a:p>
            <a:pPr eaLnBrk="1" hangingPunct="1"/>
            <a:endParaRPr lang="en-GB" altLang="en-US" i="1" u="sng" dirty="0"/>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1550</Words>
  <Application>Microsoft Office PowerPoint</Application>
  <PresentationFormat>Widescreen</PresentationFormat>
  <Paragraphs>157</Paragraphs>
  <Slides>20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Monotype Sorts</vt:lpstr>
      <vt:lpstr>Arial</vt:lpstr>
      <vt:lpstr>Calibri</vt:lpstr>
      <vt:lpstr>Calibri Light</vt:lpstr>
      <vt:lpstr>Symbol</vt:lpstr>
      <vt:lpstr>Times New Roman</vt:lpstr>
      <vt:lpstr>Wingdings</vt:lpstr>
      <vt:lpstr>HATM 23-24 PPT Template_</vt:lpstr>
      <vt:lpstr>TELI </vt:lpstr>
      <vt:lpstr>Presentation Wednesday 17th </vt:lpstr>
      <vt:lpstr>PowerPoint Presentation</vt:lpstr>
      <vt:lpstr>Checklist </vt:lpstr>
      <vt:lpstr>How do you measure event satisfaction? </vt:lpstr>
      <vt:lpstr>Net Promoter Score (NPS)</vt:lpstr>
      <vt:lpstr>PowerPoint Presentation</vt:lpstr>
      <vt:lpstr>PowerPoint Presentation</vt:lpstr>
      <vt:lpstr>In your pairs evaluate the event and decide on a NPS - </vt:lpstr>
      <vt:lpstr> Measure interactivity during the event</vt:lpstr>
      <vt:lpstr>PowerPoint Presentation</vt:lpstr>
      <vt:lpstr>RECAP - The marketing screen</vt:lpstr>
      <vt:lpstr>RECAP - Environmental Screening</vt:lpstr>
      <vt:lpstr>RECAP - The Operations Screen</vt:lpstr>
      <vt:lpstr>RECAP - The Financial Screen </vt:lpstr>
      <vt:lpstr>Screening: A Quick Recap</vt:lpstr>
      <vt:lpstr>PowerPoint Presentation</vt:lpstr>
      <vt:lpstr> Creating the Event Concept</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TELI </dc:title>
  <dc:creator>Deborah Jenkins</dc:creator>
  <cp:lastModifiedBy>Deborah Jenkins</cp:lastModifiedBy>
  <cp:revision>1</cp:revision>
  <dcterms:created xsi:type="dcterms:W3CDTF">2024-01-08T20:34:50Z</dcterms:created>
  <dcterms:modified xsi:type="dcterms:W3CDTF">2024-01-08T21:05:09Z</dcterms:modified>
</cp:coreProperties>
</file>