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78" r:id="rId2"/>
    <p:sldId id="257" r:id="rId3"/>
    <p:sldId id="279" r:id="rId4"/>
    <p:sldId id="261" r:id="rId5"/>
    <p:sldId id="263" r:id="rId6"/>
    <p:sldId id="266" r:id="rId7"/>
    <p:sldId id="259" r:id="rId8"/>
    <p:sldId id="269" r:id="rId9"/>
    <p:sldId id="273" r:id="rId10"/>
    <p:sldId id="271" r:id="rId11"/>
    <p:sldId id="280" r:id="rId12"/>
    <p:sldId id="27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05FAB2-F376-5D47-BE9E-56E603A0BC8A}" type="datetimeFigureOut">
              <a:rPr lang="en-US" smtClean="0"/>
              <a:t>2/10/2023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CB9EC0-8E05-6A4B-9A52-7FA17A3F364F}" type="slidenum">
              <a:rPr lang="en-US" smtClean="0"/>
              <a:t>‹#›</a:t>
            </a:fld>
            <a:endParaRPr lang="en-US"/>
          </a:p>
        </p:txBody>
      </p:sp>
    </p:spTree>
    <p:extLst>
      <p:ext uri="{BB962C8B-B14F-4D97-AF65-F5344CB8AC3E}">
        <p14:creationId xmlns:p14="http://schemas.microsoft.com/office/powerpoint/2010/main" val="40573714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John Willard Marriott, Sr. (September 17, 1900 – August 13, 1985) was an American entrepreneur and businessman. He was the founder of the Marriott Corporation (which became Marriott International in 1993), the parent company of the world’s largest hospitality, hotel chains, and food services companies. The Marriott company rose from a small root beer stand in Washington, D.C. In 1927 to a chain of family restaurants by 1932, to its first motel in 1957. By the time he died, the Marriott </a:t>
            </a:r>
            <a:endParaRPr lang="en-US" dirty="0"/>
          </a:p>
        </p:txBody>
      </p:sp>
      <p:sp>
        <p:nvSpPr>
          <p:cNvPr id="4" name="Slide Number Placeholder 3"/>
          <p:cNvSpPr>
            <a:spLocks noGrp="1"/>
          </p:cNvSpPr>
          <p:nvPr>
            <p:ph type="sldNum" sz="quarter" idx="5"/>
          </p:nvPr>
        </p:nvSpPr>
        <p:spPr/>
        <p:txBody>
          <a:bodyPr/>
          <a:lstStyle/>
          <a:p>
            <a:fld id="{D8CB9EC0-8E05-6A4B-9A52-7FA17A3F364F}" type="slidenum">
              <a:rPr lang="en-US" smtClean="0"/>
              <a:t>2</a:t>
            </a:fld>
            <a:endParaRPr lang="en-US"/>
          </a:p>
        </p:txBody>
      </p:sp>
    </p:spTree>
    <p:extLst>
      <p:ext uri="{BB962C8B-B14F-4D97-AF65-F5344CB8AC3E}">
        <p14:creationId xmlns:p14="http://schemas.microsoft.com/office/powerpoint/2010/main" val="3081806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Marriott has approximately 30 brands close to 8,000 properties in 139 countries Premium, Luxury.
He has an ease of connecting with customers and gives pleasant service to his customers.</a:t>
            </a:r>
            <a:endParaRPr lang="en-US" dirty="0"/>
          </a:p>
        </p:txBody>
      </p:sp>
      <p:sp>
        <p:nvSpPr>
          <p:cNvPr id="4" name="Slide Number Placeholder 3"/>
          <p:cNvSpPr>
            <a:spLocks noGrp="1"/>
          </p:cNvSpPr>
          <p:nvPr>
            <p:ph type="sldNum" sz="quarter" idx="5"/>
          </p:nvPr>
        </p:nvSpPr>
        <p:spPr/>
        <p:txBody>
          <a:bodyPr/>
          <a:lstStyle/>
          <a:p>
            <a:fld id="{D8CB9EC0-8E05-6A4B-9A52-7FA17A3F364F}" type="slidenum">
              <a:rPr lang="en-US" smtClean="0"/>
              <a:t>3</a:t>
            </a:fld>
            <a:endParaRPr lang="en-US"/>
          </a:p>
        </p:txBody>
      </p:sp>
    </p:spTree>
    <p:extLst>
      <p:ext uri="{BB962C8B-B14F-4D97-AF65-F5344CB8AC3E}">
        <p14:creationId xmlns:p14="http://schemas.microsoft.com/office/powerpoint/2010/main" val="21259063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JW Marriott has 5 very important values in the operation which allow the company to evolve and to have more customers of good turnover thanks to the recommendation of the recent customers. For the consumer, there is a difference between loving a company’s customer service and loving an entire brand ,The JW Marriot focus on customers who are seeking a quiet and opulent atmosphere during their accommodation.
Marriott International has been in the hospitality industry for almost a decade now that the name “Marriott” speaks for itself. It is one of the positive beneficiaries of “word of mouth” promotion.
Apart from that, Marriott primarily focuses on promoting itself and its brands through digital mediums. 
It has also worked on User Generated Content strategy and also has been collaborating with various influencers.
It also has a customer loyalty program which provides its customers with a variety of benefits, to they main customers family, tourists, business.</a:t>
            </a:r>
            <a:endParaRPr lang="en-US" dirty="0"/>
          </a:p>
        </p:txBody>
      </p:sp>
      <p:sp>
        <p:nvSpPr>
          <p:cNvPr id="4" name="Slide Number Placeholder 3"/>
          <p:cNvSpPr>
            <a:spLocks noGrp="1"/>
          </p:cNvSpPr>
          <p:nvPr>
            <p:ph type="sldNum" sz="quarter" idx="5"/>
          </p:nvPr>
        </p:nvSpPr>
        <p:spPr/>
        <p:txBody>
          <a:bodyPr/>
          <a:lstStyle/>
          <a:p>
            <a:fld id="{D8CB9EC0-8E05-6A4B-9A52-7FA17A3F364F}" type="slidenum">
              <a:rPr lang="en-US" smtClean="0"/>
              <a:t>4</a:t>
            </a:fld>
            <a:endParaRPr lang="en-US"/>
          </a:p>
        </p:txBody>
      </p:sp>
    </p:spTree>
    <p:extLst>
      <p:ext uri="{BB962C8B-B14F-4D97-AF65-F5344CB8AC3E}">
        <p14:creationId xmlns:p14="http://schemas.microsoft.com/office/powerpoint/2010/main" val="31176879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At JW Marriott , guest safety is Our first concern. The role of the guest services in the JW Marriott is able to meet the demand and the needs of the guests and their expectations and able to provide better quality services to the people .
 Offer assistance to the individual needs and requests of all guests. Ensure guest needs are responded to in a timely and efficient manner. Maintain guest confidentiality at all times. Conduct self in a friendly and attentive manner during all guest encounters.</a:t>
            </a:r>
            <a:endParaRPr lang="en-US" dirty="0"/>
          </a:p>
        </p:txBody>
      </p:sp>
      <p:sp>
        <p:nvSpPr>
          <p:cNvPr id="4" name="Slide Number Placeholder 3"/>
          <p:cNvSpPr>
            <a:spLocks noGrp="1"/>
          </p:cNvSpPr>
          <p:nvPr>
            <p:ph type="sldNum" sz="quarter" idx="5"/>
          </p:nvPr>
        </p:nvSpPr>
        <p:spPr/>
        <p:txBody>
          <a:bodyPr/>
          <a:lstStyle/>
          <a:p>
            <a:fld id="{D8CB9EC0-8E05-6A4B-9A52-7FA17A3F364F}" type="slidenum">
              <a:rPr lang="en-US" smtClean="0"/>
              <a:t>6</a:t>
            </a:fld>
            <a:endParaRPr lang="en-US"/>
          </a:p>
        </p:txBody>
      </p:sp>
    </p:spTree>
    <p:extLst>
      <p:ext uri="{BB962C8B-B14F-4D97-AF65-F5344CB8AC3E}">
        <p14:creationId xmlns:p14="http://schemas.microsoft.com/office/powerpoint/2010/main" val="4525521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Hospitality and guest services are really essential in the hotel industry ,Hospitality is all about making your guests feel welcome and comfortable ,Good hospitality can make a big difference in someone’s experience, whether they’re staying at a hotel, dining at a restaurant, or attending a business meeting.
Customers service, on the other hand, is about meeting the needs of your customers and helping them to solve any problems they may have. 
Almost every business depends on its customers and your one is probably no different. Without the customer there is no order and without the order there is no profit. It’s easy to see how a business could quickly fold without great customer service at its core.
The operation of the guest services representative is important it consists of assisting the customers, giving information, accommodating the customers, assisting in the check-in and check-out of the customer, above all, putting the customers in the best conditions .</a:t>
            </a:r>
            <a:endParaRPr lang="en-US" dirty="0"/>
          </a:p>
        </p:txBody>
      </p:sp>
      <p:sp>
        <p:nvSpPr>
          <p:cNvPr id="4" name="Slide Number Placeholder 3"/>
          <p:cNvSpPr>
            <a:spLocks noGrp="1"/>
          </p:cNvSpPr>
          <p:nvPr>
            <p:ph type="sldNum" sz="quarter" idx="5"/>
          </p:nvPr>
        </p:nvSpPr>
        <p:spPr/>
        <p:txBody>
          <a:bodyPr/>
          <a:lstStyle/>
          <a:p>
            <a:fld id="{D8CB9EC0-8E05-6A4B-9A52-7FA17A3F364F}" type="slidenum">
              <a:rPr lang="en-US" smtClean="0"/>
              <a:t>7</a:t>
            </a:fld>
            <a:endParaRPr lang="en-US"/>
          </a:p>
        </p:txBody>
      </p:sp>
    </p:spTree>
    <p:extLst>
      <p:ext uri="{BB962C8B-B14F-4D97-AF65-F5344CB8AC3E}">
        <p14:creationId xmlns:p14="http://schemas.microsoft.com/office/powerpoint/2010/main" val="26209645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The importance of hospitality is based on improving business growth. Appropriate services help develop the importance of hospitality management. Hospitality is important to consumers on many levels. Hospitality plays a unique role in showing warm welcome, friendliness and protection to create better culture and understanding in the hospitality industry. Hospitality plays a major role in developing communication skills, helping to become more proactive and making travel more affordable and easier for all customers. </a:t>
            </a:r>
            <a:endParaRPr lang="en-US" dirty="0"/>
          </a:p>
        </p:txBody>
      </p:sp>
      <p:sp>
        <p:nvSpPr>
          <p:cNvPr id="4" name="Slide Number Placeholder 3"/>
          <p:cNvSpPr>
            <a:spLocks noGrp="1"/>
          </p:cNvSpPr>
          <p:nvPr>
            <p:ph type="sldNum" sz="quarter" idx="5"/>
          </p:nvPr>
        </p:nvSpPr>
        <p:spPr/>
        <p:txBody>
          <a:bodyPr/>
          <a:lstStyle/>
          <a:p>
            <a:fld id="{D8CB9EC0-8E05-6A4B-9A52-7FA17A3F364F}" type="slidenum">
              <a:rPr lang="en-US" smtClean="0"/>
              <a:t>8</a:t>
            </a:fld>
            <a:endParaRPr lang="en-US"/>
          </a:p>
        </p:txBody>
      </p:sp>
    </p:spTree>
    <p:extLst>
      <p:ext uri="{BB962C8B-B14F-4D97-AF65-F5344CB8AC3E}">
        <p14:creationId xmlns:p14="http://schemas.microsoft.com/office/powerpoint/2010/main" val="42333061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t>You want to make sure your company is meeting—and exceeding—your customers’ expectations in every possible way so they not only buy again but also spread the word through social media and referrals.
It’s probably in your best interest to learn how to identify, meet, and effectively exceed customer expectations Happy and satisfied customers that’ll stick with you over the long term.</a:t>
            </a:r>
            <a:br>
              <a:rPr lang="fr-FR" dirty="0"/>
            </a:br>
            <a:r>
              <a:rPr lang="fr-FR" dirty="0"/>
              <a:t>
Hotels have started to develop different strategies to improve guest expectations by creating goals on hygiene, leadership skills, services on different communication platforms and structures, but the most important thing is to listen to the customers to improve and arise a their needs so that they are in the best conditions.</a:t>
            </a:r>
            <a:endParaRPr lang="en-US" dirty="0"/>
          </a:p>
        </p:txBody>
      </p:sp>
      <p:sp>
        <p:nvSpPr>
          <p:cNvPr id="4" name="Slide Number Placeholder 3"/>
          <p:cNvSpPr>
            <a:spLocks noGrp="1"/>
          </p:cNvSpPr>
          <p:nvPr>
            <p:ph type="sldNum" sz="quarter" idx="5"/>
          </p:nvPr>
        </p:nvSpPr>
        <p:spPr/>
        <p:txBody>
          <a:bodyPr/>
          <a:lstStyle/>
          <a:p>
            <a:fld id="{D8CB9EC0-8E05-6A4B-9A52-7FA17A3F364F}" type="slidenum">
              <a:rPr lang="en-US" smtClean="0"/>
              <a:t>9</a:t>
            </a:fld>
            <a:endParaRPr lang="en-US"/>
          </a:p>
        </p:txBody>
      </p:sp>
    </p:spTree>
    <p:extLst>
      <p:ext uri="{BB962C8B-B14F-4D97-AF65-F5344CB8AC3E}">
        <p14:creationId xmlns:p14="http://schemas.microsoft.com/office/powerpoint/2010/main" val="40568703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key to customer satisfaction is understanding the relationship between guest expectations and experience. Meeting or exceeding expectations will result in positive reviews and repeat business.</a:t>
            </a:r>
            <a:br>
              <a:rPr lang="fr-FR"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b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Understanding guest expectations can also help hoteliers to develop their marketing messaging and pre-stay communications. </a:t>
            </a:r>
            <a:br>
              <a:rPr lang="fr-FR"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b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By identifying your target audience and understanding their values and expectations, you can establish a solid competitive advantage to help you differentiate from competitors.</a:t>
            </a:r>
            <a:endParaRPr lang="en-US" dirty="0"/>
          </a:p>
        </p:txBody>
      </p:sp>
      <p:sp>
        <p:nvSpPr>
          <p:cNvPr id="4" name="Slide Number Placeholder 3"/>
          <p:cNvSpPr>
            <a:spLocks noGrp="1"/>
          </p:cNvSpPr>
          <p:nvPr>
            <p:ph type="sldNum" sz="quarter" idx="5"/>
          </p:nvPr>
        </p:nvSpPr>
        <p:spPr/>
        <p:txBody>
          <a:bodyPr/>
          <a:lstStyle/>
          <a:p>
            <a:fld id="{D8CB9EC0-8E05-6A4B-9A52-7FA17A3F364F}" type="slidenum">
              <a:rPr lang="en-US" smtClean="0"/>
              <a:t>10</a:t>
            </a:fld>
            <a:endParaRPr lang="en-US"/>
          </a:p>
        </p:txBody>
      </p:sp>
    </p:spTree>
    <p:extLst>
      <p:ext uri="{BB962C8B-B14F-4D97-AF65-F5344CB8AC3E}">
        <p14:creationId xmlns:p14="http://schemas.microsoft.com/office/powerpoint/2010/main" val="40246912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BE260-A5AC-BE78-24B8-432974C23075}"/>
              </a:ext>
            </a:extLst>
          </p:cNvPr>
          <p:cNvSpPr>
            <a:spLocks noGrp="1"/>
          </p:cNvSpPr>
          <p:nvPr>
            <p:ph type="ctrTitle"/>
          </p:nvPr>
        </p:nvSpPr>
        <p:spPr>
          <a:xfrm>
            <a:off x="1524000" y="1122363"/>
            <a:ext cx="9144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A43855B2-2CDC-C7D4-A9FB-FD0013ED1E3D}"/>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CF3FC94-E032-7C70-CE3E-0C9DCB9A46A3}"/>
              </a:ext>
            </a:extLst>
          </p:cNvPr>
          <p:cNvSpPr>
            <a:spLocks noGrp="1"/>
          </p:cNvSpPr>
          <p:nvPr>
            <p:ph type="dt" sz="half" idx="10"/>
          </p:nvPr>
        </p:nvSpPr>
        <p:spPr/>
        <p:txBody>
          <a:bodyPr/>
          <a:lstStyle/>
          <a:p>
            <a:fld id="{2367F798-1B3C-D24E-9198-26765BDF6E43}" type="datetimeFigureOut">
              <a:rPr lang="en-US" smtClean="0"/>
              <a:t>2/10/2023</a:t>
            </a:fld>
            <a:endParaRPr lang="en-US"/>
          </a:p>
        </p:txBody>
      </p:sp>
      <p:sp>
        <p:nvSpPr>
          <p:cNvPr id="5" name="Footer Placeholder 4">
            <a:extLst>
              <a:ext uri="{FF2B5EF4-FFF2-40B4-BE49-F238E27FC236}">
                <a16:creationId xmlns:a16="http://schemas.microsoft.com/office/drawing/2014/main" id="{17BDB09E-2288-CDAA-8ADB-A92770CB14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904A183-E5FA-E3F4-81F1-B45D7A1BE0F7}"/>
              </a:ext>
            </a:extLst>
          </p:cNvPr>
          <p:cNvSpPr>
            <a:spLocks noGrp="1"/>
          </p:cNvSpPr>
          <p:nvPr>
            <p:ph type="sldNum" sz="quarter" idx="12"/>
          </p:nvPr>
        </p:nvSpPr>
        <p:spPr/>
        <p:txBody>
          <a:bodyPr/>
          <a:lstStyle/>
          <a:p>
            <a:fld id="{28126D01-21B9-3247-BDDB-31907DBF3389}" type="slidenum">
              <a:rPr lang="en-US" smtClean="0"/>
              <a:t>‹#›</a:t>
            </a:fld>
            <a:endParaRPr lang="en-US"/>
          </a:p>
        </p:txBody>
      </p:sp>
    </p:spTree>
    <p:extLst>
      <p:ext uri="{BB962C8B-B14F-4D97-AF65-F5344CB8AC3E}">
        <p14:creationId xmlns:p14="http://schemas.microsoft.com/office/powerpoint/2010/main" val="534638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56133-166A-9FC6-17A7-607F4C2DBA5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AAFC6E7-4672-29F5-EC4A-D1B84A89638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C38D361-AD37-10B5-B8AC-AEA9FA1628E1}"/>
              </a:ext>
            </a:extLst>
          </p:cNvPr>
          <p:cNvSpPr>
            <a:spLocks noGrp="1"/>
          </p:cNvSpPr>
          <p:nvPr>
            <p:ph type="dt" sz="half" idx="10"/>
          </p:nvPr>
        </p:nvSpPr>
        <p:spPr/>
        <p:txBody>
          <a:bodyPr/>
          <a:lstStyle/>
          <a:p>
            <a:fld id="{2367F798-1B3C-D24E-9198-26765BDF6E43}" type="datetimeFigureOut">
              <a:rPr lang="en-US" smtClean="0"/>
              <a:t>2/10/2023</a:t>
            </a:fld>
            <a:endParaRPr lang="en-US"/>
          </a:p>
        </p:txBody>
      </p:sp>
      <p:sp>
        <p:nvSpPr>
          <p:cNvPr id="5" name="Footer Placeholder 4">
            <a:extLst>
              <a:ext uri="{FF2B5EF4-FFF2-40B4-BE49-F238E27FC236}">
                <a16:creationId xmlns:a16="http://schemas.microsoft.com/office/drawing/2014/main" id="{72C9B69A-D3C9-4CE4-30C1-114E02ADF0A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B71612D-D247-0585-C21A-DCF4D049989E}"/>
              </a:ext>
            </a:extLst>
          </p:cNvPr>
          <p:cNvSpPr>
            <a:spLocks noGrp="1"/>
          </p:cNvSpPr>
          <p:nvPr>
            <p:ph type="sldNum" sz="quarter" idx="12"/>
          </p:nvPr>
        </p:nvSpPr>
        <p:spPr/>
        <p:txBody>
          <a:bodyPr/>
          <a:lstStyle/>
          <a:p>
            <a:fld id="{28126D01-21B9-3247-BDDB-31907DBF3389}" type="slidenum">
              <a:rPr lang="en-US" smtClean="0"/>
              <a:t>‹#›</a:t>
            </a:fld>
            <a:endParaRPr lang="en-US"/>
          </a:p>
        </p:txBody>
      </p:sp>
    </p:spTree>
    <p:extLst>
      <p:ext uri="{BB962C8B-B14F-4D97-AF65-F5344CB8AC3E}">
        <p14:creationId xmlns:p14="http://schemas.microsoft.com/office/powerpoint/2010/main" val="11335562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3A88E-153F-7CDB-9300-3426FF988D08}"/>
              </a:ext>
            </a:extLst>
          </p:cNvPr>
          <p:cNvSpPr>
            <a:spLocks noGrp="1"/>
          </p:cNvSpPr>
          <p:nvPr>
            <p:ph type="title"/>
          </p:nvPr>
        </p:nvSpPr>
        <p:spPr>
          <a:xfrm>
            <a:off x="831849" y="1709738"/>
            <a:ext cx="105156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DC14563-33C3-1C0F-6D5C-91B554D30D2E}"/>
              </a:ext>
            </a:extLst>
          </p:cNvPr>
          <p:cNvSpPr>
            <a:spLocks noGrp="1"/>
          </p:cNvSpPr>
          <p:nvPr>
            <p:ph type="body" idx="1"/>
          </p:nvPr>
        </p:nvSpPr>
        <p:spPr>
          <a:xfrm>
            <a:off x="831849"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DA076A4-E17F-FAD1-8120-AC61A84C26B2}"/>
              </a:ext>
            </a:extLst>
          </p:cNvPr>
          <p:cNvSpPr>
            <a:spLocks noGrp="1"/>
          </p:cNvSpPr>
          <p:nvPr>
            <p:ph type="dt" sz="half" idx="10"/>
          </p:nvPr>
        </p:nvSpPr>
        <p:spPr/>
        <p:txBody>
          <a:bodyPr/>
          <a:lstStyle/>
          <a:p>
            <a:fld id="{2367F798-1B3C-D24E-9198-26765BDF6E43}" type="datetimeFigureOut">
              <a:rPr lang="en-US" smtClean="0"/>
              <a:t>2/10/2023</a:t>
            </a:fld>
            <a:endParaRPr lang="en-US"/>
          </a:p>
        </p:txBody>
      </p:sp>
      <p:sp>
        <p:nvSpPr>
          <p:cNvPr id="5" name="Footer Placeholder 4">
            <a:extLst>
              <a:ext uri="{FF2B5EF4-FFF2-40B4-BE49-F238E27FC236}">
                <a16:creationId xmlns:a16="http://schemas.microsoft.com/office/drawing/2014/main" id="{5A3E9F9F-B222-6CB7-AE88-988718D147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4A7B5A3-E954-0308-E092-6EE0B46A67F7}"/>
              </a:ext>
            </a:extLst>
          </p:cNvPr>
          <p:cNvSpPr>
            <a:spLocks noGrp="1"/>
          </p:cNvSpPr>
          <p:nvPr>
            <p:ph type="sldNum" sz="quarter" idx="12"/>
          </p:nvPr>
        </p:nvSpPr>
        <p:spPr/>
        <p:txBody>
          <a:bodyPr/>
          <a:lstStyle/>
          <a:p>
            <a:fld id="{28126D01-21B9-3247-BDDB-31907DBF3389}" type="slidenum">
              <a:rPr lang="en-US" smtClean="0"/>
              <a:t>‹#›</a:t>
            </a:fld>
            <a:endParaRPr lang="en-US"/>
          </a:p>
        </p:txBody>
      </p:sp>
    </p:spTree>
    <p:extLst>
      <p:ext uri="{BB962C8B-B14F-4D97-AF65-F5344CB8AC3E}">
        <p14:creationId xmlns:p14="http://schemas.microsoft.com/office/powerpoint/2010/main" val="26048437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D0305-ACAD-4ED0-F21F-928E727D626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34B09B-B481-9814-BA08-42AE2529649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7C147E4-251E-00FF-F029-7F8346E523C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AAE7B83-4E35-66F5-3140-B311F29ABC29}"/>
              </a:ext>
            </a:extLst>
          </p:cNvPr>
          <p:cNvSpPr>
            <a:spLocks noGrp="1"/>
          </p:cNvSpPr>
          <p:nvPr>
            <p:ph type="dt" sz="half" idx="10"/>
          </p:nvPr>
        </p:nvSpPr>
        <p:spPr/>
        <p:txBody>
          <a:bodyPr/>
          <a:lstStyle/>
          <a:p>
            <a:fld id="{2367F798-1B3C-D24E-9198-26765BDF6E43}" type="datetimeFigureOut">
              <a:rPr lang="en-US" smtClean="0"/>
              <a:t>2/10/2023</a:t>
            </a:fld>
            <a:endParaRPr lang="en-US"/>
          </a:p>
        </p:txBody>
      </p:sp>
      <p:sp>
        <p:nvSpPr>
          <p:cNvPr id="6" name="Footer Placeholder 5">
            <a:extLst>
              <a:ext uri="{FF2B5EF4-FFF2-40B4-BE49-F238E27FC236}">
                <a16:creationId xmlns:a16="http://schemas.microsoft.com/office/drawing/2014/main" id="{54DC780B-F9A5-7065-4C1F-E76BD8E5D46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1310797-B6DE-4401-0502-90AD97FAFB50}"/>
              </a:ext>
            </a:extLst>
          </p:cNvPr>
          <p:cNvSpPr>
            <a:spLocks noGrp="1"/>
          </p:cNvSpPr>
          <p:nvPr>
            <p:ph type="sldNum" sz="quarter" idx="12"/>
          </p:nvPr>
        </p:nvSpPr>
        <p:spPr/>
        <p:txBody>
          <a:bodyPr/>
          <a:lstStyle/>
          <a:p>
            <a:fld id="{28126D01-21B9-3247-BDDB-31907DBF3389}" type="slidenum">
              <a:rPr lang="en-US" smtClean="0"/>
              <a:t>‹#›</a:t>
            </a:fld>
            <a:endParaRPr lang="en-US"/>
          </a:p>
        </p:txBody>
      </p:sp>
    </p:spTree>
    <p:extLst>
      <p:ext uri="{BB962C8B-B14F-4D97-AF65-F5344CB8AC3E}">
        <p14:creationId xmlns:p14="http://schemas.microsoft.com/office/powerpoint/2010/main" val="969483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37C55-FC6F-2B8B-3C66-F38741A9B0DA}"/>
              </a:ext>
            </a:extLst>
          </p:cNvPr>
          <p:cNvSpPr>
            <a:spLocks noGrp="1"/>
          </p:cNvSpPr>
          <p:nvPr>
            <p:ph type="title"/>
          </p:nvPr>
        </p:nvSpPr>
        <p:spPr>
          <a:xfrm>
            <a:off x="839788" y="365126"/>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5978BC3-6095-E568-2FAC-648FDEF7B19F}"/>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5C5629EC-77D2-F425-DDDD-4D5B9539A3EE}"/>
              </a:ext>
            </a:extLst>
          </p:cNvPr>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F4A8881-9FD1-9F21-5904-B71CF5A23B6E}"/>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4578B80-FC29-91BD-FF32-EDA4982BC1F4}"/>
              </a:ext>
            </a:extLst>
          </p:cNvPr>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414841B-A3A9-FB3C-E2E5-14C51C52A456}"/>
              </a:ext>
            </a:extLst>
          </p:cNvPr>
          <p:cNvSpPr>
            <a:spLocks noGrp="1"/>
          </p:cNvSpPr>
          <p:nvPr>
            <p:ph type="dt" sz="half" idx="10"/>
          </p:nvPr>
        </p:nvSpPr>
        <p:spPr/>
        <p:txBody>
          <a:bodyPr/>
          <a:lstStyle/>
          <a:p>
            <a:fld id="{2367F798-1B3C-D24E-9198-26765BDF6E43}" type="datetimeFigureOut">
              <a:rPr lang="en-US" smtClean="0"/>
              <a:t>2/10/2023</a:t>
            </a:fld>
            <a:endParaRPr lang="en-US"/>
          </a:p>
        </p:txBody>
      </p:sp>
      <p:sp>
        <p:nvSpPr>
          <p:cNvPr id="8" name="Footer Placeholder 7">
            <a:extLst>
              <a:ext uri="{FF2B5EF4-FFF2-40B4-BE49-F238E27FC236}">
                <a16:creationId xmlns:a16="http://schemas.microsoft.com/office/drawing/2014/main" id="{9BDC9CD0-BE76-CDD2-9333-2193235291D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9513DF4-A489-2CD5-7D59-0BE6F5B2DF77}"/>
              </a:ext>
            </a:extLst>
          </p:cNvPr>
          <p:cNvSpPr>
            <a:spLocks noGrp="1"/>
          </p:cNvSpPr>
          <p:nvPr>
            <p:ph type="sldNum" sz="quarter" idx="12"/>
          </p:nvPr>
        </p:nvSpPr>
        <p:spPr/>
        <p:txBody>
          <a:bodyPr/>
          <a:lstStyle/>
          <a:p>
            <a:fld id="{28126D01-21B9-3247-BDDB-31907DBF3389}" type="slidenum">
              <a:rPr lang="en-US" smtClean="0"/>
              <a:t>‹#›</a:t>
            </a:fld>
            <a:endParaRPr lang="en-US"/>
          </a:p>
        </p:txBody>
      </p:sp>
    </p:spTree>
    <p:extLst>
      <p:ext uri="{BB962C8B-B14F-4D97-AF65-F5344CB8AC3E}">
        <p14:creationId xmlns:p14="http://schemas.microsoft.com/office/powerpoint/2010/main" val="35450787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21578-6699-2267-6B55-E5AAB0ECA84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D40CDE5-F4C8-570C-8102-4B22846482FC}"/>
              </a:ext>
            </a:extLst>
          </p:cNvPr>
          <p:cNvSpPr>
            <a:spLocks noGrp="1"/>
          </p:cNvSpPr>
          <p:nvPr>
            <p:ph type="dt" sz="half" idx="10"/>
          </p:nvPr>
        </p:nvSpPr>
        <p:spPr/>
        <p:txBody>
          <a:bodyPr/>
          <a:lstStyle/>
          <a:p>
            <a:fld id="{2367F798-1B3C-D24E-9198-26765BDF6E43}" type="datetimeFigureOut">
              <a:rPr lang="en-US" smtClean="0"/>
              <a:t>2/10/2023</a:t>
            </a:fld>
            <a:endParaRPr lang="en-US"/>
          </a:p>
        </p:txBody>
      </p:sp>
      <p:sp>
        <p:nvSpPr>
          <p:cNvPr id="4" name="Footer Placeholder 3">
            <a:extLst>
              <a:ext uri="{FF2B5EF4-FFF2-40B4-BE49-F238E27FC236}">
                <a16:creationId xmlns:a16="http://schemas.microsoft.com/office/drawing/2014/main" id="{1CED6612-8256-C117-DBCA-24932F2172D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24CFBC6-2889-63F8-7044-57D0A6A11202}"/>
              </a:ext>
            </a:extLst>
          </p:cNvPr>
          <p:cNvSpPr>
            <a:spLocks noGrp="1"/>
          </p:cNvSpPr>
          <p:nvPr>
            <p:ph type="sldNum" sz="quarter" idx="12"/>
          </p:nvPr>
        </p:nvSpPr>
        <p:spPr/>
        <p:txBody>
          <a:bodyPr/>
          <a:lstStyle/>
          <a:p>
            <a:fld id="{28126D01-21B9-3247-BDDB-31907DBF3389}" type="slidenum">
              <a:rPr lang="en-US" smtClean="0"/>
              <a:t>‹#›</a:t>
            </a:fld>
            <a:endParaRPr lang="en-US"/>
          </a:p>
        </p:txBody>
      </p:sp>
    </p:spTree>
    <p:extLst>
      <p:ext uri="{BB962C8B-B14F-4D97-AF65-F5344CB8AC3E}">
        <p14:creationId xmlns:p14="http://schemas.microsoft.com/office/powerpoint/2010/main" val="4109438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A4F97E6-58DE-5DE3-EAA1-81E59E6C8FC8}"/>
              </a:ext>
            </a:extLst>
          </p:cNvPr>
          <p:cNvSpPr>
            <a:spLocks noGrp="1"/>
          </p:cNvSpPr>
          <p:nvPr>
            <p:ph type="dt" sz="half" idx="10"/>
          </p:nvPr>
        </p:nvSpPr>
        <p:spPr/>
        <p:txBody>
          <a:bodyPr/>
          <a:lstStyle/>
          <a:p>
            <a:fld id="{2367F798-1B3C-D24E-9198-26765BDF6E43}" type="datetimeFigureOut">
              <a:rPr lang="en-US" smtClean="0"/>
              <a:t>2/10/2023</a:t>
            </a:fld>
            <a:endParaRPr lang="en-US"/>
          </a:p>
        </p:txBody>
      </p:sp>
      <p:sp>
        <p:nvSpPr>
          <p:cNvPr id="3" name="Footer Placeholder 2">
            <a:extLst>
              <a:ext uri="{FF2B5EF4-FFF2-40B4-BE49-F238E27FC236}">
                <a16:creationId xmlns:a16="http://schemas.microsoft.com/office/drawing/2014/main" id="{91E5A36C-CA9F-D7CB-1AAD-24312721880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38F73F3-3CCD-0A28-1D4C-F1AB812EFC47}"/>
              </a:ext>
            </a:extLst>
          </p:cNvPr>
          <p:cNvSpPr>
            <a:spLocks noGrp="1"/>
          </p:cNvSpPr>
          <p:nvPr>
            <p:ph type="sldNum" sz="quarter" idx="12"/>
          </p:nvPr>
        </p:nvSpPr>
        <p:spPr/>
        <p:txBody>
          <a:bodyPr/>
          <a:lstStyle/>
          <a:p>
            <a:fld id="{28126D01-21B9-3247-BDDB-31907DBF3389}" type="slidenum">
              <a:rPr lang="en-US" smtClean="0"/>
              <a:t>‹#›</a:t>
            </a:fld>
            <a:endParaRPr lang="en-US"/>
          </a:p>
        </p:txBody>
      </p:sp>
    </p:spTree>
    <p:extLst>
      <p:ext uri="{BB962C8B-B14F-4D97-AF65-F5344CB8AC3E}">
        <p14:creationId xmlns:p14="http://schemas.microsoft.com/office/powerpoint/2010/main" val="12792057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E6C18-7A21-8601-4FEB-45415DA4A088}"/>
              </a:ext>
            </a:extLst>
          </p:cNvPr>
          <p:cNvSpPr>
            <a:spLocks noGrp="1"/>
          </p:cNvSpPr>
          <p:nvPr>
            <p:ph type="title"/>
          </p:nvPr>
        </p:nvSpPr>
        <p:spPr>
          <a:xfrm>
            <a:off x="839788" y="457200"/>
            <a:ext cx="3932237"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9AFA27E-B9DD-56D8-14A3-37AA28B91736}"/>
              </a:ext>
            </a:extLst>
          </p:cNvPr>
          <p:cNvSpPr>
            <a:spLocks noGrp="1"/>
          </p:cNvSpPr>
          <p:nvPr>
            <p:ph idx="1"/>
          </p:nvPr>
        </p:nvSpPr>
        <p:spPr>
          <a:xfrm>
            <a:off x="5183188" y="987426"/>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B035B45-562F-C65B-DAE7-552154724EA7}"/>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9ABB4039-E31B-C709-3964-A93FE3719BB6}"/>
              </a:ext>
            </a:extLst>
          </p:cNvPr>
          <p:cNvSpPr>
            <a:spLocks noGrp="1"/>
          </p:cNvSpPr>
          <p:nvPr>
            <p:ph type="dt" sz="half" idx="10"/>
          </p:nvPr>
        </p:nvSpPr>
        <p:spPr/>
        <p:txBody>
          <a:bodyPr/>
          <a:lstStyle/>
          <a:p>
            <a:fld id="{2367F798-1B3C-D24E-9198-26765BDF6E43}" type="datetimeFigureOut">
              <a:rPr lang="en-US" smtClean="0"/>
              <a:t>2/10/2023</a:t>
            </a:fld>
            <a:endParaRPr lang="en-US"/>
          </a:p>
        </p:txBody>
      </p:sp>
      <p:sp>
        <p:nvSpPr>
          <p:cNvPr id="6" name="Footer Placeholder 5">
            <a:extLst>
              <a:ext uri="{FF2B5EF4-FFF2-40B4-BE49-F238E27FC236}">
                <a16:creationId xmlns:a16="http://schemas.microsoft.com/office/drawing/2014/main" id="{A07EB77F-B5B8-1E26-FC81-E2BF030A9C3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0289B7-C2BB-4953-3FAA-68B9672F21D0}"/>
              </a:ext>
            </a:extLst>
          </p:cNvPr>
          <p:cNvSpPr>
            <a:spLocks noGrp="1"/>
          </p:cNvSpPr>
          <p:nvPr>
            <p:ph type="sldNum" sz="quarter" idx="12"/>
          </p:nvPr>
        </p:nvSpPr>
        <p:spPr/>
        <p:txBody>
          <a:bodyPr/>
          <a:lstStyle/>
          <a:p>
            <a:fld id="{28126D01-21B9-3247-BDDB-31907DBF3389}" type="slidenum">
              <a:rPr lang="en-US" smtClean="0"/>
              <a:t>‹#›</a:t>
            </a:fld>
            <a:endParaRPr lang="en-US"/>
          </a:p>
        </p:txBody>
      </p:sp>
    </p:spTree>
    <p:extLst>
      <p:ext uri="{BB962C8B-B14F-4D97-AF65-F5344CB8AC3E}">
        <p14:creationId xmlns:p14="http://schemas.microsoft.com/office/powerpoint/2010/main" val="24559540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EB831-D912-5355-D995-6D2644966B70}"/>
              </a:ext>
            </a:extLst>
          </p:cNvPr>
          <p:cNvSpPr>
            <a:spLocks noGrp="1"/>
          </p:cNvSpPr>
          <p:nvPr>
            <p:ph type="title"/>
          </p:nvPr>
        </p:nvSpPr>
        <p:spPr>
          <a:xfrm>
            <a:off x="839788" y="457200"/>
            <a:ext cx="3932237"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0D5A857-4AA7-3507-0896-CDC66C9A1AF3}"/>
              </a:ext>
            </a:extLst>
          </p:cNvPr>
          <p:cNvSpPr>
            <a:spLocks noGrp="1"/>
          </p:cNvSpPr>
          <p:nvPr>
            <p:ph type="pic" idx="1"/>
          </p:nvPr>
        </p:nvSpPr>
        <p:spPr>
          <a:xfrm>
            <a:off x="5183188" y="987426"/>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F3E76D9A-EE80-489D-B2CE-41218E42B683}"/>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A8A7788-1BA3-3C34-DA96-C724FD529E1F}"/>
              </a:ext>
            </a:extLst>
          </p:cNvPr>
          <p:cNvSpPr>
            <a:spLocks noGrp="1"/>
          </p:cNvSpPr>
          <p:nvPr>
            <p:ph type="dt" sz="half" idx="10"/>
          </p:nvPr>
        </p:nvSpPr>
        <p:spPr/>
        <p:txBody>
          <a:bodyPr/>
          <a:lstStyle/>
          <a:p>
            <a:fld id="{2367F798-1B3C-D24E-9198-26765BDF6E43}" type="datetimeFigureOut">
              <a:rPr lang="en-US" smtClean="0"/>
              <a:t>2/10/2023</a:t>
            </a:fld>
            <a:endParaRPr lang="en-US"/>
          </a:p>
        </p:txBody>
      </p:sp>
      <p:sp>
        <p:nvSpPr>
          <p:cNvPr id="6" name="Footer Placeholder 5">
            <a:extLst>
              <a:ext uri="{FF2B5EF4-FFF2-40B4-BE49-F238E27FC236}">
                <a16:creationId xmlns:a16="http://schemas.microsoft.com/office/drawing/2014/main" id="{BA1A15F6-8E01-972D-0172-A4AEE82482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32E7494-E380-738D-4126-39057E419AEB}"/>
              </a:ext>
            </a:extLst>
          </p:cNvPr>
          <p:cNvSpPr>
            <a:spLocks noGrp="1"/>
          </p:cNvSpPr>
          <p:nvPr>
            <p:ph type="sldNum" sz="quarter" idx="12"/>
          </p:nvPr>
        </p:nvSpPr>
        <p:spPr/>
        <p:txBody>
          <a:bodyPr/>
          <a:lstStyle/>
          <a:p>
            <a:fld id="{28126D01-21B9-3247-BDDB-31907DBF3389}" type="slidenum">
              <a:rPr lang="en-US" smtClean="0"/>
              <a:t>‹#›</a:t>
            </a:fld>
            <a:endParaRPr lang="en-US"/>
          </a:p>
        </p:txBody>
      </p:sp>
    </p:spTree>
    <p:extLst>
      <p:ext uri="{BB962C8B-B14F-4D97-AF65-F5344CB8AC3E}">
        <p14:creationId xmlns:p14="http://schemas.microsoft.com/office/powerpoint/2010/main" val="3854793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F6606-923D-F154-86C0-DE52D38BAB2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AADC81C-4D1A-9C2F-6D4E-9A114529813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8B12697-7B45-15EA-759F-D2E4AF720403}"/>
              </a:ext>
            </a:extLst>
          </p:cNvPr>
          <p:cNvSpPr>
            <a:spLocks noGrp="1"/>
          </p:cNvSpPr>
          <p:nvPr>
            <p:ph type="dt" sz="half" idx="10"/>
          </p:nvPr>
        </p:nvSpPr>
        <p:spPr/>
        <p:txBody>
          <a:bodyPr/>
          <a:lstStyle/>
          <a:p>
            <a:fld id="{2367F798-1B3C-D24E-9198-26765BDF6E43}" type="datetimeFigureOut">
              <a:rPr lang="en-US" smtClean="0"/>
              <a:t>2/10/2023</a:t>
            </a:fld>
            <a:endParaRPr lang="en-US"/>
          </a:p>
        </p:txBody>
      </p:sp>
      <p:sp>
        <p:nvSpPr>
          <p:cNvPr id="5" name="Footer Placeholder 4">
            <a:extLst>
              <a:ext uri="{FF2B5EF4-FFF2-40B4-BE49-F238E27FC236}">
                <a16:creationId xmlns:a16="http://schemas.microsoft.com/office/drawing/2014/main" id="{DA196319-012B-539D-9AC4-D6438DA203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DBDD26-0081-36CD-71C5-39E9C4ADC34B}"/>
              </a:ext>
            </a:extLst>
          </p:cNvPr>
          <p:cNvSpPr>
            <a:spLocks noGrp="1"/>
          </p:cNvSpPr>
          <p:nvPr>
            <p:ph type="sldNum" sz="quarter" idx="12"/>
          </p:nvPr>
        </p:nvSpPr>
        <p:spPr/>
        <p:txBody>
          <a:bodyPr/>
          <a:lstStyle/>
          <a:p>
            <a:fld id="{28126D01-21B9-3247-BDDB-31907DBF3389}" type="slidenum">
              <a:rPr lang="en-US" smtClean="0"/>
              <a:t>‹#›</a:t>
            </a:fld>
            <a:endParaRPr lang="en-US"/>
          </a:p>
        </p:txBody>
      </p:sp>
    </p:spTree>
    <p:extLst>
      <p:ext uri="{BB962C8B-B14F-4D97-AF65-F5344CB8AC3E}">
        <p14:creationId xmlns:p14="http://schemas.microsoft.com/office/powerpoint/2010/main" val="24206689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063F68-C83B-C9A8-9365-339972997493}"/>
              </a:ext>
            </a:extLst>
          </p:cNvPr>
          <p:cNvSpPr>
            <a:spLocks noGrp="1"/>
          </p:cNvSpPr>
          <p:nvPr>
            <p:ph type="title" orient="vert"/>
          </p:nvPr>
        </p:nvSpPr>
        <p:spPr>
          <a:xfrm>
            <a:off x="8724901"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732E753-C24E-D211-D0AC-24F15BC4CF90}"/>
              </a:ext>
            </a:extLst>
          </p:cNvPr>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2C5FBDB-AA9D-CADF-C34B-E2CA33D5ADE6}"/>
              </a:ext>
            </a:extLst>
          </p:cNvPr>
          <p:cNvSpPr>
            <a:spLocks noGrp="1"/>
          </p:cNvSpPr>
          <p:nvPr>
            <p:ph type="dt" sz="half" idx="10"/>
          </p:nvPr>
        </p:nvSpPr>
        <p:spPr/>
        <p:txBody>
          <a:bodyPr/>
          <a:lstStyle/>
          <a:p>
            <a:fld id="{2367F798-1B3C-D24E-9198-26765BDF6E43}" type="datetimeFigureOut">
              <a:rPr lang="en-US" smtClean="0"/>
              <a:t>2/10/2023</a:t>
            </a:fld>
            <a:endParaRPr lang="en-US"/>
          </a:p>
        </p:txBody>
      </p:sp>
      <p:sp>
        <p:nvSpPr>
          <p:cNvPr id="5" name="Footer Placeholder 4">
            <a:extLst>
              <a:ext uri="{FF2B5EF4-FFF2-40B4-BE49-F238E27FC236}">
                <a16:creationId xmlns:a16="http://schemas.microsoft.com/office/drawing/2014/main" id="{52D5F91C-3B5E-9704-B527-95395A5D9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CA33A9-72E6-0AC1-D5B9-819F4AA6463C}"/>
              </a:ext>
            </a:extLst>
          </p:cNvPr>
          <p:cNvSpPr>
            <a:spLocks noGrp="1"/>
          </p:cNvSpPr>
          <p:nvPr>
            <p:ph type="sldNum" sz="quarter" idx="12"/>
          </p:nvPr>
        </p:nvSpPr>
        <p:spPr/>
        <p:txBody>
          <a:bodyPr/>
          <a:lstStyle/>
          <a:p>
            <a:fld id="{28126D01-21B9-3247-BDDB-31907DBF3389}" type="slidenum">
              <a:rPr lang="en-US" smtClean="0"/>
              <a:t>‹#›</a:t>
            </a:fld>
            <a:endParaRPr lang="en-US"/>
          </a:p>
        </p:txBody>
      </p:sp>
    </p:spTree>
    <p:extLst>
      <p:ext uri="{BB962C8B-B14F-4D97-AF65-F5344CB8AC3E}">
        <p14:creationId xmlns:p14="http://schemas.microsoft.com/office/powerpoint/2010/main" val="10885602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4B4DB2E-0A30-B056-6D58-B7E7E85A928C}"/>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CD91431-B7C3-7390-7E00-0F7D0DE3850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56FBAEA-6F5E-70C3-F275-DBA64578C66B}"/>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2367F798-1B3C-D24E-9198-26765BDF6E43}" type="datetimeFigureOut">
              <a:rPr lang="en-US" smtClean="0"/>
              <a:t>2/10/2023</a:t>
            </a:fld>
            <a:endParaRPr lang="en-US"/>
          </a:p>
        </p:txBody>
      </p:sp>
      <p:sp>
        <p:nvSpPr>
          <p:cNvPr id="5" name="Footer Placeholder 4">
            <a:extLst>
              <a:ext uri="{FF2B5EF4-FFF2-40B4-BE49-F238E27FC236}">
                <a16:creationId xmlns:a16="http://schemas.microsoft.com/office/drawing/2014/main" id="{AD938723-80EB-42E6-C3C2-DFB76E7F6297}"/>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D21FAF8-2502-4420-9D5E-CA53D3538470}"/>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8126D01-21B9-3247-BDDB-31907DBF3389}" type="slidenum">
              <a:rPr lang="en-US" smtClean="0"/>
              <a:t>‹#›</a:t>
            </a:fld>
            <a:endParaRPr lang="en-US"/>
          </a:p>
        </p:txBody>
      </p:sp>
    </p:spTree>
    <p:extLst>
      <p:ext uri="{BB962C8B-B14F-4D97-AF65-F5344CB8AC3E}">
        <p14:creationId xmlns:p14="http://schemas.microsoft.com/office/powerpoint/2010/main" val="25669054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4.xml" /><Relationship Id="rId1" Type="http://schemas.openxmlformats.org/officeDocument/2006/relationships/slideLayout" Target="../slideLayouts/slideLayout2.xml" /><Relationship Id="rId4" Type="http://schemas.openxmlformats.org/officeDocument/2006/relationships/image" Target="../media/image5.jpeg" /></Relationships>
</file>

<file path=ppt/slides/_rels/slide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5.xml" /><Relationship Id="rId1" Type="http://schemas.openxmlformats.org/officeDocument/2006/relationships/slideLayout" Target="../slideLayouts/slideLayout2.xml" /><Relationship Id="rId4" Type="http://schemas.openxmlformats.org/officeDocument/2006/relationships/image" Target="../media/image7.jpeg" /></Relationships>
</file>

<file path=ppt/slides/_rels/slide8.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hyperlink" Target="https://en.m.wikipedia.org/wiki/J._Willard_Marriott#References" TargetMode="External" /><Relationship Id="rId2" Type="http://schemas.openxmlformats.org/officeDocument/2006/relationships/hyperlink" Target="https://www.globaldata.com/company-profile/marriott-international-inc/" TargetMode="External" /><Relationship Id="rId1" Type="http://schemas.openxmlformats.org/officeDocument/2006/relationships/slideLayout" Target="../slideLayouts/slideLayout2.xml" /><Relationship Id="rId6" Type="http://schemas.openxmlformats.org/officeDocument/2006/relationships/hyperlink" Target="https://lesroches.edu/blog/hospitality-vs-customer-service-what-is-the-difference/" TargetMode="External" /><Relationship Id="rId5" Type="http://schemas.openxmlformats.org/officeDocument/2006/relationships/hyperlink" Target="https://www.ringcentral.com/us/en/blog/customer-expectations/" TargetMode="External" /><Relationship Id="rId4" Type="http://schemas.openxmlformats.org/officeDocument/2006/relationships/hyperlink" Target="https://iide.co/case-studies/marketing-strategy-marriott-international/#Conclusion" TargetMode="External" /></Relationships>
</file>

<file path=ppt/slides/_rels/slide12.xml.rels><?xml version="1.0" encoding="UTF-8" standalone="yes"?>
<Relationships xmlns="http://schemas.openxmlformats.org/package/2006/relationships"><Relationship Id="rId2" Type="http://schemas.openxmlformats.org/officeDocument/2006/relationships/image" Target="../media/image11.pn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7394D-C764-23FB-2D9D-F0239EA5840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B95F48A-62FD-A399-385B-A07E146AA065}"/>
              </a:ext>
            </a:extLst>
          </p:cNvPr>
          <p:cNvSpPr>
            <a:spLocks noGrp="1"/>
          </p:cNvSpPr>
          <p:nvPr>
            <p:ph idx="1"/>
          </p:nvPr>
        </p:nvSpPr>
        <p:spPr>
          <a:xfrm>
            <a:off x="2147547" y="1820522"/>
            <a:ext cx="7886700" cy="4351338"/>
          </a:xfrm>
        </p:spPr>
        <p:txBody>
          <a:bodyPr>
            <a:normAutofit/>
          </a:bodyPr>
          <a:lstStyle/>
          <a:p>
            <a:r>
              <a:rPr lang="en-US" sz="1350" u="sng" dirty="0">
                <a:solidFill>
                  <a:srgbClr val="0000FF"/>
                </a:solidFill>
                <a:latin typeface="Arial" panose="020B0604020202020204" pitchFamily="34" charset="0"/>
                <a:ea typeface="Arial" panose="020B0604020202020204" pitchFamily="34" charset="0"/>
                <a:cs typeface="Times New Roman" panose="02020603050405020304" pitchFamily="18" charset="0"/>
              </a:rPr>
              <a:t>Slide 1: Title slide</a:t>
            </a:r>
            <a:r>
              <a:rPr lang="en-US" sz="1350" dirty="0">
                <a:solidFill>
                  <a:srgbClr val="0563C1"/>
                </a:solidFill>
                <a:latin typeface="Arial" panose="020B0604020202020204" pitchFamily="34" charset="0"/>
                <a:ea typeface="Arial" panose="020B0604020202020204" pitchFamily="34" charset="0"/>
                <a:cs typeface="Times New Roman" panose="02020603050405020304" pitchFamily="18" charset="0"/>
              </a:rPr>
              <a:t>	</a:t>
            </a:r>
            <a:endParaRPr lang="en-GB" sz="135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350" u="sng" dirty="0">
                <a:solidFill>
                  <a:srgbClr val="0000FF"/>
                </a:solidFill>
                <a:latin typeface="Arial" panose="020B0604020202020204" pitchFamily="34" charset="0"/>
                <a:ea typeface="Arial" panose="020B0604020202020204" pitchFamily="34" charset="0"/>
                <a:cs typeface="Times New Roman" panose="02020603050405020304" pitchFamily="18" charset="0"/>
              </a:rPr>
              <a:t>Slide 2: Introduction of Marriott international services</a:t>
            </a:r>
            <a:r>
              <a:rPr lang="en-US" sz="1350" dirty="0">
                <a:solidFill>
                  <a:srgbClr val="0563C1"/>
                </a:solidFill>
                <a:latin typeface="Arial" panose="020B0604020202020204" pitchFamily="34" charset="0"/>
                <a:ea typeface="Arial" panose="020B0604020202020204" pitchFamily="34" charset="0"/>
                <a:cs typeface="Times New Roman" panose="02020603050405020304" pitchFamily="18" charset="0"/>
              </a:rPr>
              <a:t>	</a:t>
            </a:r>
            <a:endParaRPr lang="en-GB" sz="135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350" u="sng" dirty="0">
                <a:solidFill>
                  <a:srgbClr val="0000FF"/>
                </a:solidFill>
                <a:latin typeface="Arial" panose="020B0604020202020204" pitchFamily="34" charset="0"/>
                <a:ea typeface="Arial" panose="020B0604020202020204" pitchFamily="34" charset="0"/>
                <a:cs typeface="Times New Roman" panose="02020603050405020304" pitchFamily="18" charset="0"/>
              </a:rPr>
              <a:t>Slide 3:Hotels Brand </a:t>
            </a:r>
          </a:p>
          <a:p>
            <a:r>
              <a:rPr lang="en-US" sz="1350" u="sng" dirty="0">
                <a:solidFill>
                  <a:srgbClr val="0000FF"/>
                </a:solidFill>
                <a:latin typeface="Arial" panose="020B0604020202020204" pitchFamily="34" charset="0"/>
                <a:ea typeface="Arial" panose="020B0604020202020204" pitchFamily="34" charset="0"/>
                <a:cs typeface="Times New Roman" panose="02020603050405020304" pitchFamily="18" charset="0"/>
              </a:rPr>
              <a:t>Slide </a:t>
            </a:r>
            <a:r>
              <a:rPr lang="en-GB" sz="1350" u="sng" dirty="0">
                <a:solidFill>
                  <a:srgbClr val="0000FF"/>
                </a:solidFill>
                <a:latin typeface="Arial" panose="020B0604020202020204" pitchFamily="34" charset="0"/>
                <a:ea typeface="Arial" panose="020B0604020202020204" pitchFamily="34" charset="0"/>
                <a:cs typeface="Times New Roman" panose="02020603050405020304" pitchFamily="18" charset="0"/>
              </a:rPr>
              <a:t>4</a:t>
            </a:r>
            <a:r>
              <a:rPr lang="en-US" sz="1350" u="sng" dirty="0">
                <a:solidFill>
                  <a:srgbClr val="0000FF"/>
                </a:solidFill>
                <a:latin typeface="Arial" panose="020B0604020202020204" pitchFamily="34" charset="0"/>
                <a:ea typeface="Arial" panose="020B0604020202020204" pitchFamily="34" charset="0"/>
                <a:cs typeface="Times New Roman" panose="02020603050405020304" pitchFamily="18" charset="0"/>
              </a:rPr>
              <a:t>: Main consumers of JW Marriott</a:t>
            </a:r>
            <a:r>
              <a:rPr lang="en-US" sz="1350" dirty="0">
                <a:solidFill>
                  <a:srgbClr val="0563C1"/>
                </a:solidFill>
                <a:latin typeface="Arial" panose="020B0604020202020204" pitchFamily="34" charset="0"/>
                <a:ea typeface="Arial" panose="020B0604020202020204" pitchFamily="34" charset="0"/>
                <a:cs typeface="Times New Roman" panose="02020603050405020304" pitchFamily="18" charset="0"/>
              </a:rPr>
              <a:t>		</a:t>
            </a:r>
            <a:endParaRPr lang="en-GB" sz="135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350" u="sng" dirty="0">
                <a:solidFill>
                  <a:srgbClr val="0000FF"/>
                </a:solidFill>
                <a:latin typeface="Arial" panose="020B0604020202020204" pitchFamily="34" charset="0"/>
                <a:ea typeface="Arial" panose="020B0604020202020204" pitchFamily="34" charset="0"/>
                <a:cs typeface="Times New Roman" panose="02020603050405020304" pitchFamily="18" charset="0"/>
              </a:rPr>
              <a:t>Slide </a:t>
            </a:r>
            <a:r>
              <a:rPr lang="en-GB" sz="1350" u="sng" dirty="0">
                <a:solidFill>
                  <a:srgbClr val="0000FF"/>
                </a:solidFill>
                <a:latin typeface="Arial" panose="020B0604020202020204" pitchFamily="34" charset="0"/>
                <a:ea typeface="Arial" panose="020B0604020202020204" pitchFamily="34" charset="0"/>
                <a:cs typeface="Times New Roman" panose="02020603050405020304" pitchFamily="18" charset="0"/>
              </a:rPr>
              <a:t>5</a:t>
            </a:r>
            <a:r>
              <a:rPr lang="en-US" sz="1350" u="sng" dirty="0">
                <a:solidFill>
                  <a:srgbClr val="0000FF"/>
                </a:solidFill>
                <a:latin typeface="Arial" panose="020B0604020202020204" pitchFamily="34" charset="0"/>
                <a:ea typeface="Arial" panose="020B0604020202020204" pitchFamily="34" charset="0"/>
                <a:cs typeface="Times New Roman" panose="02020603050405020304" pitchFamily="18" charset="0"/>
              </a:rPr>
              <a:t>: the guest</a:t>
            </a:r>
            <a:r>
              <a:rPr lang="en-GB" sz="1350" u="sng" dirty="0">
                <a:solidFill>
                  <a:srgbClr val="0000FF"/>
                </a:solidFill>
                <a:latin typeface="Arial" panose="020B0604020202020204" pitchFamily="34" charset="0"/>
                <a:ea typeface="Arial" panose="020B0604020202020204" pitchFamily="34" charset="0"/>
                <a:cs typeface="Times New Roman" panose="02020603050405020304" pitchFamily="18" charset="0"/>
              </a:rPr>
              <a:t> Cycle </a:t>
            </a:r>
            <a:r>
              <a:rPr lang="en-US" sz="1350" dirty="0">
                <a:solidFill>
                  <a:srgbClr val="0563C1"/>
                </a:solidFill>
                <a:latin typeface="Arial" panose="020B0604020202020204" pitchFamily="34" charset="0"/>
                <a:ea typeface="Arial" panose="020B0604020202020204" pitchFamily="34" charset="0"/>
                <a:cs typeface="Times New Roman" panose="02020603050405020304" pitchFamily="18" charset="0"/>
              </a:rPr>
              <a:t>	</a:t>
            </a:r>
            <a:endParaRPr lang="en-GB" sz="135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350" u="sng" dirty="0">
                <a:solidFill>
                  <a:srgbClr val="0000FF"/>
                </a:solidFill>
                <a:latin typeface="Arial" panose="020B0604020202020204" pitchFamily="34" charset="0"/>
                <a:ea typeface="Arial" panose="020B0604020202020204" pitchFamily="34" charset="0"/>
                <a:cs typeface="Times New Roman" panose="02020603050405020304" pitchFamily="18" charset="0"/>
              </a:rPr>
              <a:t>Slide </a:t>
            </a:r>
            <a:r>
              <a:rPr lang="en-GB" sz="1350" u="sng" dirty="0">
                <a:solidFill>
                  <a:srgbClr val="0000FF"/>
                </a:solidFill>
                <a:latin typeface="Arial" panose="020B0604020202020204" pitchFamily="34" charset="0"/>
                <a:ea typeface="Arial" panose="020B0604020202020204" pitchFamily="34" charset="0"/>
                <a:cs typeface="Times New Roman" panose="02020603050405020304" pitchFamily="18" charset="0"/>
              </a:rPr>
              <a:t>6</a:t>
            </a:r>
            <a:r>
              <a:rPr lang="en-US" sz="1350" u="sng" dirty="0">
                <a:solidFill>
                  <a:srgbClr val="0000FF"/>
                </a:solidFill>
                <a:latin typeface="Arial" panose="020B0604020202020204" pitchFamily="34" charset="0"/>
                <a:ea typeface="Arial" panose="020B0604020202020204" pitchFamily="34" charset="0"/>
                <a:cs typeface="Times New Roman" panose="02020603050405020304" pitchFamily="18" charset="0"/>
              </a:rPr>
              <a:t>: Role of the guest services provided to the guests by Marriott</a:t>
            </a:r>
            <a:r>
              <a:rPr lang="en-US" sz="1350" dirty="0">
                <a:solidFill>
                  <a:srgbClr val="0563C1"/>
                </a:solidFill>
                <a:latin typeface="Arial" panose="020B0604020202020204" pitchFamily="34" charset="0"/>
                <a:ea typeface="Arial" panose="020B0604020202020204" pitchFamily="34" charset="0"/>
                <a:cs typeface="Times New Roman" panose="02020603050405020304" pitchFamily="18" charset="0"/>
              </a:rPr>
              <a:t>	</a:t>
            </a:r>
            <a:endParaRPr lang="en-GB" sz="135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350" u="sng" dirty="0">
                <a:solidFill>
                  <a:srgbClr val="0000FF"/>
                </a:solidFill>
                <a:latin typeface="Arial" panose="020B0604020202020204" pitchFamily="34" charset="0"/>
                <a:ea typeface="Arial" panose="020B0604020202020204" pitchFamily="34" charset="0"/>
                <a:cs typeface="Times New Roman" panose="02020603050405020304" pitchFamily="18" charset="0"/>
              </a:rPr>
              <a:t>Slide </a:t>
            </a:r>
            <a:r>
              <a:rPr lang="en-GB" sz="1350" u="sng" dirty="0">
                <a:solidFill>
                  <a:srgbClr val="0000FF"/>
                </a:solidFill>
                <a:latin typeface="Arial" panose="020B0604020202020204" pitchFamily="34" charset="0"/>
                <a:ea typeface="Arial" panose="020B0604020202020204" pitchFamily="34" charset="0"/>
                <a:cs typeface="Times New Roman" panose="02020603050405020304" pitchFamily="18" charset="0"/>
              </a:rPr>
              <a:t>7</a:t>
            </a:r>
            <a:r>
              <a:rPr lang="en-US" sz="1350" u="sng" dirty="0">
                <a:solidFill>
                  <a:srgbClr val="0000FF"/>
                </a:solidFill>
                <a:latin typeface="Arial" panose="020B0604020202020204" pitchFamily="34" charset="0"/>
                <a:ea typeface="Arial" panose="020B0604020202020204" pitchFamily="34" charset="0"/>
                <a:cs typeface="Times New Roman" panose="02020603050405020304" pitchFamily="18" charset="0"/>
              </a:rPr>
              <a:t>: The role of guest services in hotel </a:t>
            </a:r>
            <a:r>
              <a:rPr lang="en-GB" sz="1350" u="sng" dirty="0">
                <a:solidFill>
                  <a:srgbClr val="0000FF"/>
                </a:solidFill>
                <a:latin typeface="Arial" panose="020B0604020202020204" pitchFamily="34" charset="0"/>
                <a:ea typeface="Arial" panose="020B0604020202020204" pitchFamily="34" charset="0"/>
                <a:cs typeface="Times New Roman" panose="02020603050405020304" pitchFamily="18" charset="0"/>
              </a:rPr>
              <a:t>industry and </a:t>
            </a:r>
            <a:r>
              <a:rPr lang="en-US" sz="1350" u="sng" dirty="0">
                <a:solidFill>
                  <a:srgbClr val="0000FF"/>
                </a:solidFill>
                <a:latin typeface="Arial" panose="020B0604020202020204" pitchFamily="34" charset="0"/>
                <a:ea typeface="Arial" panose="020B0604020202020204" pitchFamily="34" charset="0"/>
                <a:cs typeface="Times New Roman" panose="02020603050405020304" pitchFamily="18" charset="0"/>
              </a:rPr>
              <a:t>Function of guest services in hotel industry</a:t>
            </a:r>
            <a:r>
              <a:rPr lang="en-US" sz="1350" dirty="0">
                <a:solidFill>
                  <a:srgbClr val="0563C1"/>
                </a:solidFill>
                <a:latin typeface="Arial" panose="020B0604020202020204" pitchFamily="34" charset="0"/>
                <a:ea typeface="Arial" panose="020B0604020202020204" pitchFamily="34" charset="0"/>
                <a:cs typeface="Times New Roman" panose="02020603050405020304" pitchFamily="18" charset="0"/>
              </a:rPr>
              <a:t>	</a:t>
            </a:r>
            <a:endParaRPr lang="en-GB" sz="135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350" u="sng" dirty="0">
                <a:solidFill>
                  <a:srgbClr val="0000FF"/>
                </a:solidFill>
                <a:latin typeface="Arial" panose="020B0604020202020204" pitchFamily="34" charset="0"/>
                <a:ea typeface="Arial" panose="020B0604020202020204" pitchFamily="34" charset="0"/>
                <a:cs typeface="Times New Roman" panose="02020603050405020304" pitchFamily="18" charset="0"/>
              </a:rPr>
              <a:t>Slide </a:t>
            </a:r>
            <a:r>
              <a:rPr lang="en-GB" sz="1350" u="sng" dirty="0">
                <a:solidFill>
                  <a:srgbClr val="0000FF"/>
                </a:solidFill>
                <a:latin typeface="Arial" panose="020B0604020202020204" pitchFamily="34" charset="0"/>
                <a:ea typeface="Arial" panose="020B0604020202020204" pitchFamily="34" charset="0"/>
                <a:cs typeface="Times New Roman" panose="02020603050405020304" pitchFamily="18" charset="0"/>
              </a:rPr>
              <a:t>8</a:t>
            </a:r>
            <a:r>
              <a:rPr lang="en-US" sz="1350" u="sng" dirty="0">
                <a:solidFill>
                  <a:srgbClr val="0000FF"/>
                </a:solidFill>
                <a:latin typeface="Arial" panose="020B0604020202020204" pitchFamily="34" charset="0"/>
                <a:ea typeface="Arial" panose="020B0604020202020204" pitchFamily="34" charset="0"/>
                <a:cs typeface="Times New Roman" panose="02020603050405020304" pitchFamily="18" charset="0"/>
              </a:rPr>
              <a:t>:</a:t>
            </a:r>
            <a:r>
              <a:rPr lang="fr-FR" sz="1350" u="sng" dirty="0">
                <a:solidFill>
                  <a:srgbClr val="0000FF"/>
                </a:solidFill>
                <a:latin typeface="Arial" panose="020B0604020202020204" pitchFamily="34" charset="0"/>
                <a:ea typeface="Arial" panose="020B0604020202020204" pitchFamily="34" charset="0"/>
                <a:cs typeface="Times New Roman" panose="02020603050405020304" pitchFamily="18" charset="0"/>
              </a:rPr>
              <a:t> </a:t>
            </a:r>
            <a:r>
              <a:rPr lang="en-US" sz="1350" u="sng" dirty="0">
                <a:solidFill>
                  <a:srgbClr val="0000FF"/>
                </a:solidFill>
                <a:latin typeface="Arial" panose="020B0604020202020204" pitchFamily="34" charset="0"/>
                <a:ea typeface="Arial" panose="020B0604020202020204" pitchFamily="34" charset="0"/>
                <a:cs typeface="Times New Roman" panose="02020603050405020304" pitchFamily="18" charset="0"/>
              </a:rPr>
              <a:t>hospitality</a:t>
            </a:r>
            <a:r>
              <a:rPr lang="fr-FR" sz="1350" u="sng" dirty="0">
                <a:solidFill>
                  <a:srgbClr val="0000FF"/>
                </a:solidFill>
                <a:latin typeface="Arial" panose="020B0604020202020204" pitchFamily="34" charset="0"/>
                <a:ea typeface="Arial" panose="020B0604020202020204" pitchFamily="34" charset="0"/>
                <a:cs typeface="Times New Roman" panose="02020603050405020304" pitchFamily="18" charset="0"/>
              </a:rPr>
              <a:t> </a:t>
            </a:r>
            <a:r>
              <a:rPr lang="en-US" sz="1350" dirty="0">
                <a:solidFill>
                  <a:srgbClr val="0563C1"/>
                </a:solidFill>
                <a:latin typeface="Arial" panose="020B0604020202020204" pitchFamily="34" charset="0"/>
                <a:ea typeface="Arial" panose="020B0604020202020204" pitchFamily="34" charset="0"/>
                <a:cs typeface="Times New Roman" panose="02020603050405020304" pitchFamily="18" charset="0"/>
              </a:rPr>
              <a:t>	</a:t>
            </a:r>
            <a:endParaRPr lang="en-GB" sz="135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350" u="sng" dirty="0">
                <a:solidFill>
                  <a:srgbClr val="0000FF"/>
                </a:solidFill>
                <a:latin typeface="Arial" panose="020B0604020202020204" pitchFamily="34" charset="0"/>
                <a:ea typeface="Arial" panose="020B0604020202020204" pitchFamily="34" charset="0"/>
                <a:cs typeface="Times New Roman" panose="02020603050405020304" pitchFamily="18" charset="0"/>
              </a:rPr>
              <a:t>Slide </a:t>
            </a:r>
            <a:r>
              <a:rPr lang="en-GB" sz="1350" u="sng" dirty="0">
                <a:solidFill>
                  <a:srgbClr val="0000FF"/>
                </a:solidFill>
                <a:latin typeface="Arial" panose="020B0604020202020204" pitchFamily="34" charset="0"/>
                <a:ea typeface="Arial" panose="020B0604020202020204" pitchFamily="34" charset="0"/>
                <a:cs typeface="Times New Roman" panose="02020603050405020304" pitchFamily="18" charset="0"/>
              </a:rPr>
              <a:t>9</a:t>
            </a:r>
            <a:r>
              <a:rPr lang="en-US" sz="1350" u="sng" dirty="0">
                <a:solidFill>
                  <a:srgbClr val="0000FF"/>
                </a:solidFill>
                <a:latin typeface="Arial" panose="020B0604020202020204" pitchFamily="34" charset="0"/>
                <a:ea typeface="Arial" panose="020B0604020202020204" pitchFamily="34" charset="0"/>
                <a:cs typeface="Times New Roman" panose="02020603050405020304" pitchFamily="18" charset="0"/>
              </a:rPr>
              <a:t>: Importance of hospitality for mitigating the guest expectations</a:t>
            </a:r>
            <a:r>
              <a:rPr lang="en-US" sz="1350" dirty="0">
                <a:solidFill>
                  <a:srgbClr val="0563C1"/>
                </a:solidFill>
                <a:latin typeface="Arial" panose="020B0604020202020204" pitchFamily="34" charset="0"/>
                <a:ea typeface="Arial" panose="020B0604020202020204" pitchFamily="34" charset="0"/>
                <a:cs typeface="Times New Roman" panose="02020603050405020304" pitchFamily="18" charset="0"/>
              </a:rPr>
              <a:t>	</a:t>
            </a:r>
            <a:endParaRPr lang="en-GB" sz="135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350" u="sng" dirty="0">
                <a:solidFill>
                  <a:srgbClr val="0000FF"/>
                </a:solidFill>
                <a:latin typeface="Arial" panose="020B0604020202020204" pitchFamily="34" charset="0"/>
                <a:ea typeface="Arial" panose="020B0604020202020204" pitchFamily="34" charset="0"/>
                <a:cs typeface="Times New Roman" panose="02020603050405020304" pitchFamily="18" charset="0"/>
              </a:rPr>
              <a:t>Slide 1</a:t>
            </a:r>
            <a:r>
              <a:rPr lang="en-GB" sz="1350" u="sng" dirty="0">
                <a:solidFill>
                  <a:srgbClr val="0000FF"/>
                </a:solidFill>
                <a:latin typeface="Arial" panose="020B0604020202020204" pitchFamily="34" charset="0"/>
                <a:ea typeface="Arial" panose="020B0604020202020204" pitchFamily="34" charset="0"/>
                <a:cs typeface="Times New Roman" panose="02020603050405020304" pitchFamily="18" charset="0"/>
              </a:rPr>
              <a:t>0</a:t>
            </a:r>
            <a:r>
              <a:rPr lang="en-US" sz="1350" u="sng" dirty="0">
                <a:solidFill>
                  <a:srgbClr val="0000FF"/>
                </a:solidFill>
                <a:latin typeface="Arial" panose="020B0604020202020204" pitchFamily="34" charset="0"/>
                <a:ea typeface="Arial" panose="020B0604020202020204" pitchFamily="34" charset="0"/>
                <a:cs typeface="Times New Roman" panose="02020603050405020304" pitchFamily="18" charset="0"/>
              </a:rPr>
              <a:t>: Conclusion</a:t>
            </a:r>
            <a:r>
              <a:rPr lang="en-US" sz="1350" dirty="0">
                <a:solidFill>
                  <a:srgbClr val="0563C1"/>
                </a:solidFill>
                <a:latin typeface="Arial" panose="020B0604020202020204" pitchFamily="34" charset="0"/>
                <a:ea typeface="Arial" panose="020B0604020202020204" pitchFamily="34" charset="0"/>
                <a:cs typeface="Times New Roman" panose="02020603050405020304" pitchFamily="18" charset="0"/>
              </a:rPr>
              <a:t>	</a:t>
            </a:r>
            <a:endParaRPr lang="en-GB" sz="135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350" u="sng" dirty="0">
                <a:solidFill>
                  <a:srgbClr val="0000FF"/>
                </a:solidFill>
                <a:latin typeface="Arial" panose="020B0604020202020204" pitchFamily="34" charset="0"/>
                <a:ea typeface="Arial" panose="020B0604020202020204" pitchFamily="34" charset="0"/>
                <a:cs typeface="Times New Roman" panose="02020603050405020304" pitchFamily="18" charset="0"/>
              </a:rPr>
              <a:t>Slide 1</a:t>
            </a:r>
            <a:r>
              <a:rPr lang="en-GB" sz="1350" u="sng" dirty="0">
                <a:solidFill>
                  <a:srgbClr val="0000FF"/>
                </a:solidFill>
                <a:latin typeface="Arial" panose="020B0604020202020204" pitchFamily="34" charset="0"/>
                <a:ea typeface="Arial" panose="020B0604020202020204" pitchFamily="34" charset="0"/>
                <a:cs typeface="Times New Roman" panose="02020603050405020304" pitchFamily="18" charset="0"/>
              </a:rPr>
              <a:t>1</a:t>
            </a:r>
            <a:r>
              <a:rPr lang="en-US" sz="1350" u="sng" dirty="0">
                <a:solidFill>
                  <a:srgbClr val="0000FF"/>
                </a:solidFill>
                <a:latin typeface="Arial" panose="020B0604020202020204" pitchFamily="34" charset="0"/>
                <a:ea typeface="Arial" panose="020B0604020202020204" pitchFamily="34" charset="0"/>
                <a:cs typeface="Times New Roman" panose="02020603050405020304" pitchFamily="18" charset="0"/>
              </a:rPr>
              <a:t>: Reference List</a:t>
            </a:r>
            <a:r>
              <a:rPr lang="en-US" sz="1350" dirty="0">
                <a:solidFill>
                  <a:srgbClr val="0563C1"/>
                </a:solidFill>
                <a:latin typeface="Arial" panose="020B0604020202020204" pitchFamily="34" charset="0"/>
                <a:ea typeface="Arial" panose="020B0604020202020204" pitchFamily="34" charset="0"/>
                <a:cs typeface="Times New Roman" panose="02020603050405020304" pitchFamily="18" charset="0"/>
              </a:rPr>
              <a:t>	</a:t>
            </a:r>
            <a:endParaRPr lang="en-GB" sz="135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350" u="sng" dirty="0">
                <a:solidFill>
                  <a:srgbClr val="0000FF"/>
                </a:solidFill>
                <a:latin typeface="Arial" panose="020B0604020202020204" pitchFamily="34" charset="0"/>
                <a:ea typeface="Arial" panose="020B0604020202020204" pitchFamily="34" charset="0"/>
                <a:cs typeface="Times New Roman" panose="02020603050405020304" pitchFamily="18" charset="0"/>
              </a:rPr>
              <a:t>Slide 1</a:t>
            </a:r>
            <a:r>
              <a:rPr lang="en-GB" sz="1350" u="sng" dirty="0">
                <a:solidFill>
                  <a:srgbClr val="0000FF"/>
                </a:solidFill>
                <a:latin typeface="Arial" panose="020B0604020202020204" pitchFamily="34" charset="0"/>
                <a:ea typeface="Arial" panose="020B0604020202020204" pitchFamily="34" charset="0"/>
                <a:cs typeface="Times New Roman" panose="02020603050405020304" pitchFamily="18" charset="0"/>
              </a:rPr>
              <a:t>2</a:t>
            </a:r>
            <a:r>
              <a:rPr lang="en-US" sz="1350" u="sng" dirty="0">
                <a:solidFill>
                  <a:srgbClr val="0000FF"/>
                </a:solidFill>
                <a:latin typeface="Arial" panose="020B0604020202020204" pitchFamily="34" charset="0"/>
                <a:ea typeface="Arial" panose="020B0604020202020204" pitchFamily="34" charset="0"/>
                <a:cs typeface="Times New Roman" panose="02020603050405020304" pitchFamily="18" charset="0"/>
              </a:rPr>
              <a:t>: Thank You </a:t>
            </a:r>
            <a:r>
              <a:rPr lang="en-US" sz="1350" dirty="0">
                <a:solidFill>
                  <a:srgbClr val="0563C1"/>
                </a:solidFill>
                <a:latin typeface="Arial" panose="020B0604020202020204" pitchFamily="34" charset="0"/>
                <a:ea typeface="Arial" panose="020B0604020202020204" pitchFamily="34" charset="0"/>
                <a:cs typeface="Times New Roman" panose="02020603050405020304" pitchFamily="18" charset="0"/>
              </a:rPr>
              <a:t>	</a:t>
            </a:r>
            <a:endParaRPr lang="en-GB" sz="135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2688464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C898F-667C-B3E5-3222-1AB3B6E7FF5E}"/>
              </a:ext>
            </a:extLst>
          </p:cNvPr>
          <p:cNvSpPr>
            <a:spLocks noGrp="1"/>
          </p:cNvSpPr>
          <p:nvPr>
            <p:ph type="title"/>
          </p:nvPr>
        </p:nvSpPr>
        <p:spPr/>
        <p:txBody>
          <a:bodyPr/>
          <a:lstStyle/>
          <a:p>
            <a:r>
              <a:rPr lang="en-GB" dirty="0"/>
              <a:t>Introduction.</a:t>
            </a:r>
            <a:endParaRPr lang="en-US" dirty="0"/>
          </a:p>
        </p:txBody>
      </p:sp>
      <p:sp>
        <p:nvSpPr>
          <p:cNvPr id="3" name="Content Placeholder 2">
            <a:extLst>
              <a:ext uri="{FF2B5EF4-FFF2-40B4-BE49-F238E27FC236}">
                <a16:creationId xmlns:a16="http://schemas.microsoft.com/office/drawing/2014/main" id="{4127BE00-C92B-D6DB-BA49-CA134C601FFF}"/>
              </a:ext>
            </a:extLst>
          </p:cNvPr>
          <p:cNvSpPr>
            <a:spLocks noGrp="1"/>
          </p:cNvSpPr>
          <p:nvPr>
            <p:ph idx="1"/>
          </p:nvPr>
        </p:nvSpPr>
        <p:spPr>
          <a:xfrm>
            <a:off x="2141867" y="2231861"/>
            <a:ext cx="7886700" cy="3263504"/>
          </a:xfrm>
        </p:spPr>
        <p:txBody>
          <a:bodyPr>
            <a:normAutofit/>
          </a:bodyPr>
          <a:lstStyle/>
          <a:p>
            <a:r>
              <a:rPr lang="fr-FR" dirty="0"/>
              <a:t>Jw marriott was established in 1984 ,</a:t>
            </a:r>
            <a:r>
              <a:rPr lang="en-US" dirty="0"/>
              <a:t> is part of the international brand of the Marriott group it is a luxury hotel, the company operated 1,400 restaurants and 143 hotels, hotel franchises and licenses, residential and  properties and selected in the world</a:t>
            </a:r>
            <a:r>
              <a:rPr lang="fr-FR" dirty="0"/>
              <a:t> luxury and </a:t>
            </a:r>
            <a:r>
              <a:rPr lang="en-US" dirty="0"/>
              <a:t>the largest hotel </a:t>
            </a:r>
            <a:r>
              <a:rPr lang="fr-FR" dirty="0"/>
              <a:t>.</a:t>
            </a:r>
            <a:endParaRPr lang="en-US" dirty="0"/>
          </a:p>
        </p:txBody>
      </p:sp>
    </p:spTree>
    <p:extLst>
      <p:ext uri="{BB962C8B-B14F-4D97-AF65-F5344CB8AC3E}">
        <p14:creationId xmlns:p14="http://schemas.microsoft.com/office/powerpoint/2010/main" val="10575507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76FAE-D0A2-A13D-4108-2CA74C365459}"/>
              </a:ext>
            </a:extLst>
          </p:cNvPr>
          <p:cNvSpPr>
            <a:spLocks noGrp="1"/>
          </p:cNvSpPr>
          <p:nvPr>
            <p:ph type="title"/>
          </p:nvPr>
        </p:nvSpPr>
        <p:spPr>
          <a:xfrm>
            <a:off x="2152650" y="365127"/>
            <a:ext cx="7886700" cy="4296455"/>
          </a:xfrm>
        </p:spPr>
        <p:txBody>
          <a:bodyPr/>
          <a:lstStyle/>
          <a:p>
            <a:r>
              <a:rPr lang="en-GB" dirty="0"/>
              <a:t>HOTEL BRAND</a:t>
            </a:r>
            <a:endParaRPr lang="en-US" dirty="0"/>
          </a:p>
        </p:txBody>
      </p:sp>
      <p:sp>
        <p:nvSpPr>
          <p:cNvPr id="3" name="Content Placeholder 2">
            <a:extLst>
              <a:ext uri="{FF2B5EF4-FFF2-40B4-BE49-F238E27FC236}">
                <a16:creationId xmlns:a16="http://schemas.microsoft.com/office/drawing/2014/main" id="{D5550170-5821-ECA6-C833-3823F2DDDA93}"/>
              </a:ext>
            </a:extLst>
          </p:cNvPr>
          <p:cNvSpPr>
            <a:spLocks noGrp="1"/>
          </p:cNvSpPr>
          <p:nvPr>
            <p:ph idx="1"/>
          </p:nvPr>
        </p:nvSpPr>
        <p:spPr>
          <a:xfrm>
            <a:off x="2050307" y="4613058"/>
            <a:ext cx="8428604" cy="2196419"/>
          </a:xfrm>
        </p:spPr>
        <p:txBody>
          <a:bodyPr/>
          <a:lstStyle/>
          <a:p>
            <a:r>
              <a:rPr lang="en-GB" dirty="0"/>
              <a:t>Marriott has approximately 30 brands</a:t>
            </a:r>
            <a:r>
              <a:rPr lang="fr-FR" dirty="0"/>
              <a:t>.</a:t>
            </a:r>
            <a:endParaRPr lang="en-US" dirty="0"/>
          </a:p>
        </p:txBody>
      </p:sp>
      <p:pic>
        <p:nvPicPr>
          <p:cNvPr id="5" name="Picture 5">
            <a:extLst>
              <a:ext uri="{FF2B5EF4-FFF2-40B4-BE49-F238E27FC236}">
                <a16:creationId xmlns:a16="http://schemas.microsoft.com/office/drawing/2014/main" id="{006330E9-C5E9-331A-8D5E-4A64D8C7512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31656" y="112259"/>
            <a:ext cx="5036344" cy="4204607"/>
          </a:xfrm>
          <a:prstGeom prst="rect">
            <a:avLst/>
          </a:prstGeom>
        </p:spPr>
      </p:pic>
    </p:spTree>
    <p:extLst>
      <p:ext uri="{BB962C8B-B14F-4D97-AF65-F5344CB8AC3E}">
        <p14:creationId xmlns:p14="http://schemas.microsoft.com/office/powerpoint/2010/main" val="2708508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2D383-B07B-1A36-4A08-A0FAA3656905}"/>
              </a:ext>
            </a:extLst>
          </p:cNvPr>
          <p:cNvSpPr>
            <a:spLocks noGrp="1"/>
          </p:cNvSpPr>
          <p:nvPr>
            <p:ph type="title"/>
          </p:nvPr>
        </p:nvSpPr>
        <p:spPr>
          <a:xfrm>
            <a:off x="2152650" y="365126"/>
            <a:ext cx="7886700" cy="3278186"/>
          </a:xfrm>
        </p:spPr>
        <p:txBody>
          <a:bodyPr/>
          <a:lstStyle/>
          <a:p>
            <a:endParaRPr lang="en-US" dirty="0"/>
          </a:p>
        </p:txBody>
      </p:sp>
      <p:sp>
        <p:nvSpPr>
          <p:cNvPr id="3" name="Content Placeholder 2">
            <a:extLst>
              <a:ext uri="{FF2B5EF4-FFF2-40B4-BE49-F238E27FC236}">
                <a16:creationId xmlns:a16="http://schemas.microsoft.com/office/drawing/2014/main" id="{7DEAFFF0-8467-85A9-52FB-9E0E494C2F6B}"/>
              </a:ext>
            </a:extLst>
          </p:cNvPr>
          <p:cNvSpPr>
            <a:spLocks noGrp="1"/>
          </p:cNvSpPr>
          <p:nvPr>
            <p:ph idx="1"/>
          </p:nvPr>
        </p:nvSpPr>
        <p:spPr>
          <a:xfrm>
            <a:off x="2087144" y="3637921"/>
            <a:ext cx="7842759" cy="3082017"/>
          </a:xfrm>
        </p:spPr>
        <p:txBody>
          <a:bodyPr>
            <a:normAutofit/>
          </a:bodyPr>
          <a:lstStyle/>
          <a:p>
            <a:pPr rtl="1"/>
            <a:r>
              <a:rPr lang="en-GB" sz="1350" dirty="0">
                <a:effectLst/>
                <a:latin typeface="Arial" panose="020B0604020202020204" pitchFamily="34" charset="0"/>
                <a:ea typeface="Times New Roman" panose="02020603050405020304" pitchFamily="18" charset="0"/>
                <a:cs typeface="Times New Roman" panose="02020603050405020304" pitchFamily="18" charset="0"/>
              </a:rPr>
              <a:t>JW Marriott has 5 very important values in the operation which allow the company to evolve and to have more customers</a:t>
            </a:r>
            <a:r>
              <a:rPr lang="fr-FR" sz="1350" dirty="0">
                <a:effectLst/>
                <a:latin typeface="Arial" panose="020B0604020202020204" pitchFamily="34" charset="0"/>
                <a:ea typeface="Times New Roman" panose="02020603050405020304" pitchFamily="18" charset="0"/>
                <a:cs typeface="Times New Roman" panose="02020603050405020304" pitchFamily="18" charset="0"/>
              </a:rPr>
              <a:t>.</a:t>
            </a:r>
          </a:p>
          <a:p>
            <a:pPr rtl="1"/>
            <a:r>
              <a:rPr lang="fr-FR" sz="1350" dirty="0">
                <a:effectLst/>
                <a:latin typeface="Arial" panose="020B0604020202020204" pitchFamily="34" charset="0"/>
                <a:ea typeface="Times New Roman" panose="02020603050405020304" pitchFamily="18" charset="0"/>
                <a:cs typeface="Times New Roman" panose="02020603050405020304" pitchFamily="18" charset="0"/>
              </a:rPr>
              <a:t>.</a:t>
            </a:r>
            <a:r>
              <a:rPr lang="en-GB" sz="1350" dirty="0">
                <a:effectLst/>
                <a:latin typeface="Arial" panose="020B0604020202020204" pitchFamily="34" charset="0"/>
                <a:ea typeface="Times New Roman" panose="02020603050405020304" pitchFamily="18" charset="0"/>
                <a:cs typeface="Times New Roman" panose="02020603050405020304" pitchFamily="18" charset="0"/>
              </a:rPr>
              <a:t>The JW Marriot focus on customers who are seeking a quiet and opulent atmosphere during their accommodation.</a:t>
            </a:r>
            <a:endParaRPr lang="en-GB" sz="1350" dirty="0">
              <a:solidFill>
                <a:srgbClr val="222222"/>
              </a:solidFill>
              <a:effectLst/>
              <a:latin typeface="Calibri" panose="020F0502020204030204" pitchFamily="34" charset="0"/>
              <a:ea typeface="Times New Roman" panose="02020603050405020304" pitchFamily="18" charset="0"/>
              <a:cs typeface="Times New Roman" panose="02020603050405020304" pitchFamily="18" charset="0"/>
            </a:endParaRPr>
          </a:p>
          <a:p>
            <a:pPr lvl="0" fontAlgn="base"/>
            <a:r>
              <a:rPr lang="en-GB" sz="1350" dirty="0">
                <a:solidFill>
                  <a:srgbClr val="222222"/>
                </a:solidFill>
                <a:effectLst/>
                <a:latin typeface="Helvetica"/>
                <a:ea typeface="Times New Roman" panose="02020603050405020304" pitchFamily="18" charset="0"/>
                <a:cs typeface="Times New Roman" panose="02020603050405020304" pitchFamily="18" charset="0"/>
              </a:rPr>
              <a:t>It has also worked on User Generated Content strategy and also has been collaborating with various influencers.</a:t>
            </a:r>
            <a:endParaRPr lang="en-GB" sz="1350" dirty="0">
              <a:solidFill>
                <a:srgbClr val="222222"/>
              </a:solidFill>
              <a:effectLst/>
              <a:latin typeface="Calibri" panose="020F0502020204030204" pitchFamily="34" charset="0"/>
              <a:ea typeface="Times New Roman" panose="02020603050405020304" pitchFamily="18" charset="0"/>
              <a:cs typeface="Times New Roman" panose="02020603050405020304" pitchFamily="18" charset="0"/>
            </a:endParaRPr>
          </a:p>
          <a:p>
            <a:r>
              <a:rPr lang="en-GB" sz="1350" dirty="0">
                <a:solidFill>
                  <a:srgbClr val="222222"/>
                </a:solidFill>
                <a:effectLst/>
                <a:latin typeface="Helvetica"/>
                <a:ea typeface="Times New Roman" panose="02020603050405020304" pitchFamily="18" charset="0"/>
                <a:cs typeface="Times New Roman" panose="02020603050405020304" pitchFamily="18" charset="0"/>
              </a:rPr>
              <a:t>It also has a customer loyalty program which provides its customers with a variety of benefits,</a:t>
            </a:r>
            <a:r>
              <a:rPr lang="en-GB" sz="1350" dirty="0">
                <a:effectLst/>
                <a:latin typeface="Calibri" panose="020F0502020204030204" pitchFamily="34" charset="0"/>
                <a:ea typeface="Times New Roman" panose="02020603050405020304" pitchFamily="18" charset="0"/>
                <a:cs typeface="Times New Roman" panose="02020603050405020304" pitchFamily="18" charset="0"/>
              </a:rPr>
              <a:t> to they main customers family, tourists, business.</a:t>
            </a:r>
          </a:p>
        </p:txBody>
      </p:sp>
      <p:pic>
        <p:nvPicPr>
          <p:cNvPr id="5" name="Content Placeholder 5">
            <a:extLst>
              <a:ext uri="{FF2B5EF4-FFF2-40B4-BE49-F238E27FC236}">
                <a16:creationId xmlns:a16="http://schemas.microsoft.com/office/drawing/2014/main" id="{3DEE655B-97EA-A3A7-196A-FDC053B2F942}"/>
              </a:ext>
            </a:extLst>
          </p:cNvPr>
          <p:cNvPicPr>
            <a:picLocks noChangeAspect="1"/>
          </p:cNvPicPr>
          <p:nvPr/>
        </p:nvPicPr>
        <p:blipFill>
          <a:blip r:embed="rId3"/>
          <a:stretch>
            <a:fillRect/>
          </a:stretch>
        </p:blipFill>
        <p:spPr>
          <a:xfrm>
            <a:off x="2152650" y="561296"/>
            <a:ext cx="7953824" cy="3082017"/>
          </a:xfrm>
          <a:prstGeom prst="rect">
            <a:avLst/>
          </a:prstGeom>
        </p:spPr>
      </p:pic>
    </p:spTree>
    <p:extLst>
      <p:ext uri="{BB962C8B-B14F-4D97-AF65-F5344CB8AC3E}">
        <p14:creationId xmlns:p14="http://schemas.microsoft.com/office/powerpoint/2010/main" val="42141935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12216-F9C0-E222-6AF6-1BA2C40D72FE}"/>
              </a:ext>
            </a:extLst>
          </p:cNvPr>
          <p:cNvSpPr>
            <a:spLocks noGrp="1"/>
          </p:cNvSpPr>
          <p:nvPr>
            <p:ph type="title"/>
          </p:nvPr>
        </p:nvSpPr>
        <p:spPr>
          <a:xfrm>
            <a:off x="2152650" y="365126"/>
            <a:ext cx="7886700" cy="2344396"/>
          </a:xfrm>
        </p:spPr>
        <p:txBody>
          <a:bodyPr/>
          <a:lstStyle/>
          <a:p>
            <a:r>
              <a:rPr lang="en-GB" sz="4400" b="1" dirty="0">
                <a:effectLst/>
                <a:latin typeface="Calibri" panose="020F0502020204030204" pitchFamily="34" charset="0"/>
                <a:ea typeface="Times New Roman" panose="02020603050405020304" pitchFamily="18" charset="0"/>
                <a:cs typeface="Times New Roman" panose="02020603050405020304" pitchFamily="18" charset="0"/>
              </a:rPr>
              <a:t>Guest cycle </a:t>
            </a:r>
            <a:endParaRPr lang="en-US" dirty="0"/>
          </a:p>
        </p:txBody>
      </p:sp>
      <p:sp>
        <p:nvSpPr>
          <p:cNvPr id="3" name="Content Placeholder 2">
            <a:extLst>
              <a:ext uri="{FF2B5EF4-FFF2-40B4-BE49-F238E27FC236}">
                <a16:creationId xmlns:a16="http://schemas.microsoft.com/office/drawing/2014/main" id="{F2AD5F43-94E5-05C6-5ADB-809C3DA8AB00}"/>
              </a:ext>
            </a:extLst>
          </p:cNvPr>
          <p:cNvSpPr>
            <a:spLocks noGrp="1"/>
          </p:cNvSpPr>
          <p:nvPr>
            <p:ph idx="1"/>
          </p:nvPr>
        </p:nvSpPr>
        <p:spPr>
          <a:xfrm>
            <a:off x="2201174" y="3964781"/>
            <a:ext cx="7886700" cy="1790431"/>
          </a:xfrm>
        </p:spPr>
        <p:txBody>
          <a:bodyPr/>
          <a:lstStyle/>
          <a:p>
            <a:pPr marL="0" indent="0">
              <a:buNone/>
            </a:pPr>
            <a:endParaRPr lang="en-GB" sz="1350" b="1"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350" dirty="0">
                <a:solidFill>
                  <a:srgbClr val="202124"/>
                </a:solidFill>
                <a:effectLst/>
                <a:latin typeface="Arial" panose="020B0604020202020204" pitchFamily="34" charset="0"/>
                <a:ea typeface="Times New Roman" panose="02020603050405020304" pitchFamily="18" charset="0"/>
                <a:cs typeface="Times New Roman" panose="02020603050405020304" pitchFamily="18" charset="0"/>
              </a:rPr>
              <a:t>They are responsible for assisting with all guest service-related activities and tasks, including working closely with housekeeping, food and beverage, security and booking and reservations, handling guest inquiries and complaints</a:t>
            </a:r>
            <a:r>
              <a:rPr lang="fr-FR" sz="1350" dirty="0">
                <a:solidFill>
                  <a:srgbClr val="202124"/>
                </a:solidFill>
                <a:latin typeface="Arial" panose="020B0604020202020204" pitchFamily="34" charset="0"/>
                <a:ea typeface="Times New Roman" panose="02020603050405020304" pitchFamily="18" charset="0"/>
                <a:cs typeface="Times New Roman" panose="02020603050405020304" pitchFamily="18" charset="0"/>
              </a:rPr>
              <a:t> and more.</a:t>
            </a:r>
            <a:endParaRPr lang="en-GB" sz="1350" dirty="0">
              <a:effectLst/>
              <a:latin typeface="Calibri" panose="020F0502020204030204" pitchFamily="34" charset="0"/>
              <a:ea typeface="Times New Roman" panose="02020603050405020304" pitchFamily="18" charset="0"/>
              <a:cs typeface="Times New Roman" panose="02020603050405020304" pitchFamily="18" charset="0"/>
            </a:endParaRPr>
          </a:p>
        </p:txBody>
      </p:sp>
      <p:pic>
        <p:nvPicPr>
          <p:cNvPr id="4" name="Picture 4">
            <a:extLst>
              <a:ext uri="{FF2B5EF4-FFF2-40B4-BE49-F238E27FC236}">
                <a16:creationId xmlns:a16="http://schemas.microsoft.com/office/drawing/2014/main" id="{26B21302-E50A-FB21-6450-4FA7DC15D3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38666" y="0"/>
            <a:ext cx="8615021" cy="3429000"/>
          </a:xfrm>
          <a:prstGeom prst="rect">
            <a:avLst/>
          </a:prstGeom>
        </p:spPr>
      </p:pic>
    </p:spTree>
    <p:extLst>
      <p:ext uri="{BB962C8B-B14F-4D97-AF65-F5344CB8AC3E}">
        <p14:creationId xmlns:p14="http://schemas.microsoft.com/office/powerpoint/2010/main" val="3499660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BE099-CA20-8BAD-013C-1B7222752A46}"/>
              </a:ext>
            </a:extLst>
          </p:cNvPr>
          <p:cNvSpPr>
            <a:spLocks noGrp="1"/>
          </p:cNvSpPr>
          <p:nvPr>
            <p:ph type="title"/>
          </p:nvPr>
        </p:nvSpPr>
        <p:spPr>
          <a:xfrm>
            <a:off x="1882208" y="-211478"/>
            <a:ext cx="7886700" cy="4130334"/>
          </a:xfrm>
        </p:spPr>
        <p:txBody>
          <a:bodyPr/>
          <a:lstStyle/>
          <a:p>
            <a:endParaRPr lang="en-US" dirty="0"/>
          </a:p>
        </p:txBody>
      </p:sp>
      <p:sp>
        <p:nvSpPr>
          <p:cNvPr id="3" name="Content Placeholder 2">
            <a:extLst>
              <a:ext uri="{FF2B5EF4-FFF2-40B4-BE49-F238E27FC236}">
                <a16:creationId xmlns:a16="http://schemas.microsoft.com/office/drawing/2014/main" id="{AC934B6D-7A3F-053B-268D-3B913FEE9EB3}"/>
              </a:ext>
            </a:extLst>
          </p:cNvPr>
          <p:cNvSpPr>
            <a:spLocks noGrp="1"/>
          </p:cNvSpPr>
          <p:nvPr>
            <p:ph idx="1"/>
          </p:nvPr>
        </p:nvSpPr>
        <p:spPr>
          <a:xfrm>
            <a:off x="2152650" y="3987461"/>
            <a:ext cx="7886700" cy="1328568"/>
          </a:xfrm>
        </p:spPr>
        <p:txBody>
          <a:bodyPr/>
          <a:lstStyle/>
          <a:p>
            <a:r>
              <a:rPr lang="en-GB" sz="1350" dirty="0">
                <a:effectLst/>
                <a:latin typeface="Calibri" panose="020F0502020204030204" pitchFamily="34" charset="0"/>
                <a:ea typeface="Times New Roman" panose="02020603050405020304" pitchFamily="18" charset="0"/>
                <a:cs typeface="Times New Roman" panose="02020603050405020304" pitchFamily="18" charset="0"/>
              </a:rPr>
              <a:t>At JW Marriott , guest safety is Our first concern.</a:t>
            </a:r>
            <a:r>
              <a:rPr lang="en-GB" sz="135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The role of the guest services in the JW Marriott is able to meet the demand and the needs of the guests and their expectations and able to provide better quality services to the people</a:t>
            </a:r>
            <a:r>
              <a:rPr lang="en-GB" sz="1350" dirty="0">
                <a:effectLst/>
                <a:latin typeface="Calibri" panose="020F0502020204030204" pitchFamily="34" charset="0"/>
                <a:ea typeface="Times New Roman" panose="02020603050405020304" pitchFamily="18" charset="0"/>
                <a:cs typeface="Times New Roman" panose="02020603050405020304" pitchFamily="18" charset="0"/>
              </a:rPr>
              <a:t> </a:t>
            </a:r>
            <a:r>
              <a:rPr lang="fr-FR" sz="1350" dirty="0">
                <a:effectLst/>
                <a:latin typeface="Calibri" panose="020F0502020204030204" pitchFamily="34" charset="0"/>
                <a:ea typeface="Times New Roman" panose="02020603050405020304" pitchFamily="18" charset="0"/>
                <a:cs typeface="Times New Roman" panose="02020603050405020304" pitchFamily="18" charset="0"/>
              </a:rPr>
              <a:t>.</a:t>
            </a:r>
          </a:p>
          <a:p>
            <a:pPr marL="0" indent="0">
              <a:buNone/>
            </a:pPr>
            <a:r>
              <a:rPr lang="en-GB" sz="135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US" dirty="0"/>
          </a:p>
        </p:txBody>
      </p:sp>
      <p:pic>
        <p:nvPicPr>
          <p:cNvPr id="4" name="Picture 4">
            <a:extLst>
              <a:ext uri="{FF2B5EF4-FFF2-40B4-BE49-F238E27FC236}">
                <a16:creationId xmlns:a16="http://schemas.microsoft.com/office/drawing/2014/main" id="{720E786F-DF9A-4891-A7F1-6ECB2F623B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82208" y="0"/>
            <a:ext cx="7886700" cy="3775982"/>
          </a:xfrm>
          <a:prstGeom prst="rect">
            <a:avLst/>
          </a:prstGeom>
        </p:spPr>
      </p:pic>
      <p:pic>
        <p:nvPicPr>
          <p:cNvPr id="5" name="Picture 5">
            <a:extLst>
              <a:ext uri="{FF2B5EF4-FFF2-40B4-BE49-F238E27FC236}">
                <a16:creationId xmlns:a16="http://schemas.microsoft.com/office/drawing/2014/main" id="{3C08352A-A745-BE92-FE96-2F5AFD55D1D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70299" y="995023"/>
            <a:ext cx="2030866" cy="1806348"/>
          </a:xfrm>
          <a:prstGeom prst="rect">
            <a:avLst/>
          </a:prstGeom>
        </p:spPr>
      </p:pic>
    </p:spTree>
    <p:extLst>
      <p:ext uri="{BB962C8B-B14F-4D97-AF65-F5344CB8AC3E}">
        <p14:creationId xmlns:p14="http://schemas.microsoft.com/office/powerpoint/2010/main" val="19852919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F52EE-CDC4-0A65-E31E-91F2C8D470E2}"/>
              </a:ext>
            </a:extLst>
          </p:cNvPr>
          <p:cNvSpPr>
            <a:spLocks noGrp="1"/>
          </p:cNvSpPr>
          <p:nvPr>
            <p:ph type="title"/>
          </p:nvPr>
        </p:nvSpPr>
        <p:spPr>
          <a:xfrm>
            <a:off x="2015167" y="-21342"/>
            <a:ext cx="7886700" cy="3281953"/>
          </a:xfrm>
        </p:spPr>
        <p:txBody>
          <a:bodyPr/>
          <a:lstStyle/>
          <a:p>
            <a:endParaRPr lang="en-US" dirty="0"/>
          </a:p>
        </p:txBody>
      </p:sp>
      <p:sp>
        <p:nvSpPr>
          <p:cNvPr id="3" name="Content Placeholder 2">
            <a:extLst>
              <a:ext uri="{FF2B5EF4-FFF2-40B4-BE49-F238E27FC236}">
                <a16:creationId xmlns:a16="http://schemas.microsoft.com/office/drawing/2014/main" id="{987D02F0-FA68-A91D-E36C-2C9A4EC82330}"/>
              </a:ext>
            </a:extLst>
          </p:cNvPr>
          <p:cNvSpPr>
            <a:spLocks noGrp="1"/>
          </p:cNvSpPr>
          <p:nvPr>
            <p:ph idx="1"/>
          </p:nvPr>
        </p:nvSpPr>
        <p:spPr>
          <a:xfrm>
            <a:off x="1656842" y="3347357"/>
            <a:ext cx="8863180" cy="3469822"/>
          </a:xfrm>
        </p:spPr>
        <p:txBody>
          <a:bodyPr/>
          <a:lstStyle/>
          <a:p>
            <a:r>
              <a:rPr lang="en-GB" sz="1200" b="0" i="0" dirty="0">
                <a:solidFill>
                  <a:srgbClr val="16171B"/>
                </a:solidFill>
                <a:effectLst/>
                <a:latin typeface="Arial" panose="020B0604020202020204" pitchFamily="34" charset="0"/>
                <a:cs typeface="Arial" panose="020B0604020202020204" pitchFamily="34" charset="0"/>
              </a:rPr>
              <a:t>Hospitality and guest services are really essential in the hotel industry ,Hospitality is all about making your guests feel welcome and comfortable ,Good hospitality can make a big difference in someone’s experience, whether they’re staying at a hotel, dining at a restaurant, or attending a business meeting.
Customers service, on the other hand, is about meeting the needs of your customers and helping them to solve any problems they may have. </a:t>
            </a:r>
          </a:p>
        </p:txBody>
      </p:sp>
      <p:pic>
        <p:nvPicPr>
          <p:cNvPr id="5" name="Content Placeholder 5">
            <a:extLst>
              <a:ext uri="{FF2B5EF4-FFF2-40B4-BE49-F238E27FC236}">
                <a16:creationId xmlns:a16="http://schemas.microsoft.com/office/drawing/2014/main" id="{C575F4CA-0AEC-3217-3825-6A368A8440A7}"/>
              </a:ext>
            </a:extLst>
          </p:cNvPr>
          <p:cNvPicPr>
            <a:picLocks noChangeAspect="1"/>
          </p:cNvPicPr>
          <p:nvPr/>
        </p:nvPicPr>
        <p:blipFill rotWithShape="1">
          <a:blip r:embed="rId3"/>
          <a:srcRect b="19"/>
          <a:stretch/>
        </p:blipFill>
        <p:spPr>
          <a:xfrm>
            <a:off x="1549513" y="-36187"/>
            <a:ext cx="4572000" cy="3368699"/>
          </a:xfrm>
          <a:prstGeom prst="rect">
            <a:avLst/>
          </a:prstGeom>
        </p:spPr>
      </p:pic>
      <p:pic>
        <p:nvPicPr>
          <p:cNvPr id="6" name="Picture 6">
            <a:extLst>
              <a:ext uri="{FF2B5EF4-FFF2-40B4-BE49-F238E27FC236}">
                <a16:creationId xmlns:a16="http://schemas.microsoft.com/office/drawing/2014/main" id="{624B9AF3-D591-36C7-42AD-877B01E5692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62335" y="86747"/>
            <a:ext cx="4444434" cy="3281485"/>
          </a:xfrm>
          <a:prstGeom prst="rect">
            <a:avLst/>
          </a:prstGeom>
        </p:spPr>
      </p:pic>
    </p:spTree>
    <p:extLst>
      <p:ext uri="{BB962C8B-B14F-4D97-AF65-F5344CB8AC3E}">
        <p14:creationId xmlns:p14="http://schemas.microsoft.com/office/powerpoint/2010/main" val="231180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4A559-D011-D1EF-2A2B-29D3D4F294C5}"/>
              </a:ext>
            </a:extLst>
          </p:cNvPr>
          <p:cNvSpPr>
            <a:spLocks noGrp="1"/>
          </p:cNvSpPr>
          <p:nvPr>
            <p:ph type="title"/>
          </p:nvPr>
        </p:nvSpPr>
        <p:spPr>
          <a:xfrm>
            <a:off x="2152651" y="365127"/>
            <a:ext cx="5382305" cy="3202909"/>
          </a:xfrm>
        </p:spPr>
        <p:txBody>
          <a:bodyPr/>
          <a:lstStyle/>
          <a:p>
            <a:endParaRPr lang="en-US" dirty="0"/>
          </a:p>
        </p:txBody>
      </p:sp>
      <p:sp>
        <p:nvSpPr>
          <p:cNvPr id="3" name="Content Placeholder 2">
            <a:extLst>
              <a:ext uri="{FF2B5EF4-FFF2-40B4-BE49-F238E27FC236}">
                <a16:creationId xmlns:a16="http://schemas.microsoft.com/office/drawing/2014/main" id="{E41F6AAF-E68D-7606-61F7-58812A3BF582}"/>
              </a:ext>
            </a:extLst>
          </p:cNvPr>
          <p:cNvSpPr>
            <a:spLocks noGrp="1"/>
          </p:cNvSpPr>
          <p:nvPr>
            <p:ph idx="1"/>
          </p:nvPr>
        </p:nvSpPr>
        <p:spPr>
          <a:xfrm>
            <a:off x="2152650" y="4730183"/>
            <a:ext cx="7886700" cy="1446780"/>
          </a:xfrm>
        </p:spPr>
        <p:txBody>
          <a:bodyPr/>
          <a:lstStyle/>
          <a:p>
            <a:r>
              <a:rPr lang="en-GB" sz="135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importance of hospitality is based on improving business growth. Appropriate services help develop the importance of hospitality management. Hospitality is important to consumers on many levels. </a:t>
            </a:r>
            <a:endParaRPr lang="en-GB" sz="1350" dirty="0">
              <a:effectLst/>
              <a:latin typeface="Calibri" panose="020F0502020204030204" pitchFamily="34" charset="0"/>
              <a:ea typeface="Times New Roman" panose="02020603050405020304" pitchFamily="18" charset="0"/>
              <a:cs typeface="Times New Roman" panose="02020603050405020304" pitchFamily="18" charset="0"/>
            </a:endParaRPr>
          </a:p>
        </p:txBody>
      </p:sp>
      <p:pic>
        <p:nvPicPr>
          <p:cNvPr id="4" name="Picture 4">
            <a:extLst>
              <a:ext uri="{FF2B5EF4-FFF2-40B4-BE49-F238E27FC236}">
                <a16:creationId xmlns:a16="http://schemas.microsoft.com/office/drawing/2014/main" id="{EE8F3E75-16C9-7E0E-FABC-7439ECCAC02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50621" y="425563"/>
            <a:ext cx="5284334" cy="3142472"/>
          </a:xfrm>
          <a:prstGeom prst="rect">
            <a:avLst/>
          </a:prstGeom>
        </p:spPr>
      </p:pic>
    </p:spTree>
    <p:extLst>
      <p:ext uri="{BB962C8B-B14F-4D97-AF65-F5344CB8AC3E}">
        <p14:creationId xmlns:p14="http://schemas.microsoft.com/office/powerpoint/2010/main" val="12953421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1A381-37E8-4E68-53C3-598931879AF6}"/>
              </a:ext>
            </a:extLst>
          </p:cNvPr>
          <p:cNvSpPr>
            <a:spLocks noGrp="1"/>
          </p:cNvSpPr>
          <p:nvPr>
            <p:ph type="title"/>
          </p:nvPr>
        </p:nvSpPr>
        <p:spPr>
          <a:xfrm>
            <a:off x="1702594" y="-267607"/>
            <a:ext cx="8352064" cy="3625169"/>
          </a:xfrm>
        </p:spPr>
        <p:txBody>
          <a:bodyPr/>
          <a:lstStyle/>
          <a:p>
            <a:endParaRPr lang="en-US"/>
          </a:p>
        </p:txBody>
      </p:sp>
      <p:sp>
        <p:nvSpPr>
          <p:cNvPr id="3" name="Content Placeholder 2">
            <a:extLst>
              <a:ext uri="{FF2B5EF4-FFF2-40B4-BE49-F238E27FC236}">
                <a16:creationId xmlns:a16="http://schemas.microsoft.com/office/drawing/2014/main" id="{4ADFB2D1-A15C-DA85-A1B1-0604C07358AA}"/>
              </a:ext>
            </a:extLst>
          </p:cNvPr>
          <p:cNvSpPr>
            <a:spLocks noGrp="1"/>
          </p:cNvSpPr>
          <p:nvPr>
            <p:ph idx="1"/>
          </p:nvPr>
        </p:nvSpPr>
        <p:spPr>
          <a:xfrm>
            <a:off x="1600676" y="3959443"/>
            <a:ext cx="8475549" cy="2283925"/>
          </a:xfrm>
        </p:spPr>
        <p:txBody>
          <a:bodyPr>
            <a:normAutofit/>
          </a:bodyPr>
          <a:lstStyle/>
          <a:p>
            <a:pPr marL="0" indent="0" fontAlgn="base">
              <a:buNone/>
            </a:pPr>
            <a:endParaRPr lang="fr-FR" sz="12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endParaRPr>
          </a:p>
          <a:p>
            <a:pPr fontAlgn="base"/>
            <a:r>
              <a:rPr lang="en-GB" sz="1200" b="0" i="0" dirty="0">
                <a:solidFill>
                  <a:srgbClr val="001138"/>
                </a:solidFill>
                <a:effectLst/>
                <a:latin typeface="Arial" panose="020B0604020202020204" pitchFamily="34" charset="0"/>
                <a:cs typeface="Arial" panose="020B0604020202020204" pitchFamily="34" charset="0"/>
              </a:rPr>
              <a:t>it’s probably in your best interest to learn how to identify, meet, and effectively exceed customer expectations</a:t>
            </a:r>
            <a:r>
              <a:rPr lang="fr-FR" sz="1200" b="0" i="0" dirty="0">
                <a:solidFill>
                  <a:srgbClr val="001138"/>
                </a:solidFill>
                <a:effectLst/>
                <a:latin typeface="Arial" panose="020B0604020202020204" pitchFamily="34" charset="0"/>
                <a:cs typeface="Arial" panose="020B0604020202020204" pitchFamily="34" charset="0"/>
              </a:rPr>
              <a:t> </a:t>
            </a:r>
            <a:r>
              <a:rPr lang="en-GB" sz="1200" b="0" i="0" dirty="0">
                <a:solidFill>
                  <a:srgbClr val="001138"/>
                </a:solidFill>
                <a:effectLst/>
                <a:latin typeface="Arial" panose="020B0604020202020204" pitchFamily="34" charset="0"/>
                <a:cs typeface="Arial" panose="020B0604020202020204" pitchFamily="34" charset="0"/>
              </a:rPr>
              <a:t>Happy and satisfied customers that’ll stick with you over the long term.</a:t>
            </a:r>
            <a:br>
              <a:rPr lang="en-GB" sz="1000" b="0" i="0" dirty="0">
                <a:solidFill>
                  <a:srgbClr val="001138"/>
                </a:solidFill>
                <a:effectLst/>
                <a:latin typeface="RingCentralSans"/>
              </a:rPr>
            </a:br>
            <a:endParaRPr lang="fr-FR" sz="1000" b="0" i="0" dirty="0">
              <a:solidFill>
                <a:srgbClr val="001138"/>
              </a:solidFill>
              <a:effectLst/>
              <a:latin typeface="RingCentralSans"/>
            </a:endParaRPr>
          </a:p>
          <a:p>
            <a:pPr fontAlgn="base"/>
            <a:r>
              <a:rPr lang="fr-FR" sz="1200" dirty="0">
                <a:solidFill>
                  <a:srgbClr val="001138"/>
                </a:solidFill>
                <a:latin typeface="Arial" panose="020B0604020202020204" pitchFamily="34" charset="0"/>
                <a:ea typeface="Times New Roman" panose="02020603050405020304" pitchFamily="18" charset="0"/>
                <a:cs typeface="Arial" panose="020B0604020202020204" pitchFamily="34" charset="0"/>
              </a:rPr>
              <a:t>Hotels have started to develop different strategies to improve guest expectations by creating goals on hygiene, leadership skills, services on different communication platforms and structures, but the most important thing is to listen to the customers to improve and arise a their needs so that they are in the best conditions.</a:t>
            </a:r>
            <a:endParaRPr lang="en-GB" sz="12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endParaRPr>
          </a:p>
        </p:txBody>
      </p:sp>
      <p:pic>
        <p:nvPicPr>
          <p:cNvPr id="7" name="Picture 6">
            <a:extLst>
              <a:ext uri="{FF2B5EF4-FFF2-40B4-BE49-F238E27FC236}">
                <a16:creationId xmlns:a16="http://schemas.microsoft.com/office/drawing/2014/main" id="{AF1E621D-C55A-9074-FA2F-C809779708D7}"/>
              </a:ext>
            </a:extLst>
          </p:cNvPr>
          <p:cNvPicPr>
            <a:picLocks noChangeAspect="1"/>
          </p:cNvPicPr>
          <p:nvPr/>
        </p:nvPicPr>
        <p:blipFill>
          <a:blip r:embed="rId3"/>
          <a:stretch>
            <a:fillRect/>
          </a:stretch>
        </p:blipFill>
        <p:spPr>
          <a:xfrm>
            <a:off x="1826599" y="334274"/>
            <a:ext cx="8302058" cy="3286240"/>
          </a:xfrm>
          <a:prstGeom prst="rect">
            <a:avLst/>
          </a:prstGeom>
        </p:spPr>
      </p:pic>
    </p:spTree>
    <p:extLst>
      <p:ext uri="{BB962C8B-B14F-4D97-AF65-F5344CB8AC3E}">
        <p14:creationId xmlns:p14="http://schemas.microsoft.com/office/powerpoint/2010/main" val="41920876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080E7-49DD-A56D-00A1-1630155337F8}"/>
              </a:ext>
            </a:extLst>
          </p:cNvPr>
          <p:cNvSpPr>
            <a:spLocks noGrp="1"/>
          </p:cNvSpPr>
          <p:nvPr>
            <p:ph type="title"/>
          </p:nvPr>
        </p:nvSpPr>
        <p:spPr>
          <a:xfrm>
            <a:off x="578330" y="4270075"/>
            <a:ext cx="11396211" cy="2388439"/>
          </a:xfrm>
        </p:spPr>
        <p:txBody>
          <a:bodyPr/>
          <a:lstStyle/>
          <a:p>
            <a:br>
              <a:rPr lang="fr-FR" sz="135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br>
            <a:r>
              <a:rPr lang="en-GB" sz="135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key to customer satisfaction is understanding the relationship between guest expectations and experience. Meeting or exceeding expectations will result in positive reviews and repeat business.</a:t>
            </a:r>
            <a:br>
              <a:rPr lang="fr-FR" sz="135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br>
            <a:r>
              <a:rPr lang="en-GB" sz="135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Understanding guest expectations can also help hoteliers to develop their marketing messaging and pre-stay communications. </a:t>
            </a:r>
            <a:br>
              <a:rPr lang="fr-FR" sz="135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br>
            <a:endParaRPr lang="en-GB" sz="1350" dirty="0">
              <a:effectLst/>
              <a:latin typeface="Calibri" panose="020F0502020204030204" pitchFamily="34" charset="0"/>
              <a:ea typeface="Times New Roman" panose="02020603050405020304" pitchFamily="18" charset="0"/>
              <a:cs typeface="Times New Roman" panose="02020603050405020304" pitchFamily="18" charset="0"/>
            </a:endParaRPr>
          </a:p>
        </p:txBody>
      </p:sp>
      <p:pic>
        <p:nvPicPr>
          <p:cNvPr id="4" name="Picture 4">
            <a:extLst>
              <a:ext uri="{FF2B5EF4-FFF2-40B4-BE49-F238E27FC236}">
                <a16:creationId xmlns:a16="http://schemas.microsoft.com/office/drawing/2014/main" id="{0D26EBD7-C831-46D6-B99C-C86FEDAC9DC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21052" y="48523"/>
            <a:ext cx="11904453" cy="4070589"/>
          </a:xfrm>
        </p:spPr>
      </p:pic>
    </p:spTree>
    <p:extLst>
      <p:ext uri="{BB962C8B-B14F-4D97-AF65-F5344CB8AC3E}">
        <p14:creationId xmlns:p14="http://schemas.microsoft.com/office/powerpoint/2010/main" val="5966275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8D813-A078-0931-C32A-01DE8D1B67AE}"/>
              </a:ext>
            </a:extLst>
          </p:cNvPr>
          <p:cNvSpPr>
            <a:spLocks noGrp="1"/>
          </p:cNvSpPr>
          <p:nvPr>
            <p:ph type="title"/>
          </p:nvPr>
        </p:nvSpPr>
        <p:spPr>
          <a:xfrm>
            <a:off x="838200" y="188704"/>
            <a:ext cx="10515600" cy="1029778"/>
          </a:xfrm>
        </p:spPr>
        <p:txBody>
          <a:bodyPr/>
          <a:lstStyle/>
          <a:p>
            <a:r>
              <a:rPr lang="fr-FR" dirty="0"/>
              <a:t>Reference </a:t>
            </a:r>
            <a:endParaRPr lang="en-US" dirty="0"/>
          </a:p>
        </p:txBody>
      </p:sp>
      <p:sp>
        <p:nvSpPr>
          <p:cNvPr id="3" name="Content Placeholder 2">
            <a:extLst>
              <a:ext uri="{FF2B5EF4-FFF2-40B4-BE49-F238E27FC236}">
                <a16:creationId xmlns:a16="http://schemas.microsoft.com/office/drawing/2014/main" id="{3E402B26-D0EB-6A06-68D6-8497B060B13B}"/>
              </a:ext>
            </a:extLst>
          </p:cNvPr>
          <p:cNvSpPr>
            <a:spLocks noGrp="1"/>
          </p:cNvSpPr>
          <p:nvPr>
            <p:ph idx="1"/>
          </p:nvPr>
        </p:nvSpPr>
        <p:spPr>
          <a:xfrm>
            <a:off x="838200" y="1690688"/>
            <a:ext cx="10515600" cy="5064873"/>
          </a:xfrm>
        </p:spPr>
        <p:txBody>
          <a:bodyPr>
            <a:normAutofit lnSpcReduction="10000"/>
          </a:bodyPr>
          <a:lstStyle/>
          <a:p>
            <a:r>
              <a:rPr lang="fr-FR" dirty="0">
                <a:hlinkClick r:id="rId2"/>
              </a:rPr>
              <a:t>https://www.globaldata.com/company-profile/marriott-international-inc/</a:t>
            </a:r>
            <a:r>
              <a:rPr lang="fr-FR" dirty="0"/>
              <a:t> [access 09 February 2023].</a:t>
            </a:r>
          </a:p>
          <a:p>
            <a:r>
              <a:rPr lang="fr-FR" dirty="0">
                <a:hlinkClick r:id="rId3"/>
              </a:rPr>
              <a:t>https://en.m.wikipedia.org/wiki/J._Willard_Marriott#References</a:t>
            </a:r>
            <a:r>
              <a:rPr lang="fr-FR" dirty="0"/>
              <a:t> [access 09 February 2023].</a:t>
            </a:r>
          </a:p>
          <a:p>
            <a:r>
              <a:rPr lang="fr-FR" dirty="0">
                <a:hlinkClick r:id="rId4"/>
              </a:rPr>
              <a:t>https://iide.co/case-studies/marketing-strategy-marriott-international/#Conclusion</a:t>
            </a:r>
            <a:r>
              <a:rPr lang="fr-FR" dirty="0"/>
              <a:t> [access 09 February 2023].</a:t>
            </a:r>
          </a:p>
          <a:p>
            <a:r>
              <a:rPr lang="fr-FR" dirty="0">
                <a:hlinkClick r:id="rId5"/>
              </a:rPr>
              <a:t>https://www.ringcentral.com/us/en/blog/customer-expectations/</a:t>
            </a:r>
            <a:r>
              <a:rPr lang="fr-FR" dirty="0"/>
              <a:t> [access 09 February 2023].</a:t>
            </a:r>
          </a:p>
          <a:p>
            <a:r>
              <a:rPr lang="fr-FR" dirty="0">
                <a:hlinkClick r:id="rId6"/>
              </a:rPr>
              <a:t>https://lesroches.edu/blog/hospitality-vs-customer-service-what-is-the-difference/</a:t>
            </a:r>
            <a:r>
              <a:rPr lang="fr-FR" dirty="0"/>
              <a:t> [access 09 February 2023].</a:t>
            </a:r>
          </a:p>
          <a:p>
            <a:r>
              <a:rPr lang="fr-FR" dirty="0"/>
              <a:t>1salesforce.com/research/customer-expectations [access 09 February 2023].</a:t>
            </a:r>
            <a:endParaRPr lang="en-US" dirty="0"/>
          </a:p>
        </p:txBody>
      </p:sp>
    </p:spTree>
    <p:extLst>
      <p:ext uri="{BB962C8B-B14F-4D97-AF65-F5344CB8AC3E}">
        <p14:creationId xmlns:p14="http://schemas.microsoft.com/office/powerpoint/2010/main" val="42270888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94600-36E0-97DC-A185-7E24E285389A}"/>
              </a:ext>
            </a:extLst>
          </p:cNvPr>
          <p:cNvSpPr>
            <a:spLocks noGrp="1"/>
          </p:cNvSpPr>
          <p:nvPr>
            <p:ph type="title"/>
          </p:nvPr>
        </p:nvSpPr>
        <p:spPr/>
        <p:txBody>
          <a:bodyPr/>
          <a:lstStyle/>
          <a:p>
            <a:endParaRPr lang="en-US"/>
          </a:p>
        </p:txBody>
      </p:sp>
      <p:pic>
        <p:nvPicPr>
          <p:cNvPr id="6" name="Content Placeholder 5">
            <a:extLst>
              <a:ext uri="{FF2B5EF4-FFF2-40B4-BE49-F238E27FC236}">
                <a16:creationId xmlns:a16="http://schemas.microsoft.com/office/drawing/2014/main" id="{74625F87-F6C3-EE2C-3551-8F55993573FF}"/>
              </a:ext>
            </a:extLst>
          </p:cNvPr>
          <p:cNvPicPr>
            <a:picLocks noGrp="1" noChangeAspect="1"/>
          </p:cNvPicPr>
          <p:nvPr>
            <p:ph idx="1"/>
          </p:nvPr>
        </p:nvPicPr>
        <p:blipFill>
          <a:blip r:embed="rId2"/>
          <a:stretch>
            <a:fillRect/>
          </a:stretch>
        </p:blipFill>
        <p:spPr>
          <a:xfrm>
            <a:off x="2077978" y="2125267"/>
            <a:ext cx="8503758" cy="3758219"/>
          </a:xfrm>
          <a:prstGeom prst="rect">
            <a:avLst/>
          </a:prstGeom>
        </p:spPr>
      </p:pic>
    </p:spTree>
    <p:extLst>
      <p:ext uri="{BB962C8B-B14F-4D97-AF65-F5344CB8AC3E}">
        <p14:creationId xmlns:p14="http://schemas.microsoft.com/office/powerpoint/2010/main" val="9740518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8</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Introduction.</vt:lpstr>
      <vt:lpstr>HOTEL BRAND</vt:lpstr>
      <vt:lpstr>PowerPoint Presentation</vt:lpstr>
      <vt:lpstr>Guest cycle </vt:lpstr>
      <vt:lpstr>PowerPoint Presentation</vt:lpstr>
      <vt:lpstr>PowerPoint Presentation</vt:lpstr>
      <vt:lpstr>PowerPoint Presentation</vt:lpstr>
      <vt:lpstr>PowerPoint Presentation</vt:lpstr>
      <vt:lpstr> The key to customer satisfaction is understanding the relationship between guest expectations and experience. Meeting or exceeding expectations will result in positive reviews and repeat business.  Understanding guest expectations can also help hoteliers to develop their marketing messaging and pre-stay communications.  </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lamine diaby</dc:creator>
  <cp:lastModifiedBy>lamine diaby</cp:lastModifiedBy>
  <cp:revision>13</cp:revision>
  <dcterms:created xsi:type="dcterms:W3CDTF">2023-02-09T21:47:40Z</dcterms:created>
  <dcterms:modified xsi:type="dcterms:W3CDTF">2023-02-10T23:36:05Z</dcterms:modified>
</cp:coreProperties>
</file>