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47"/>
  </p:notesMasterIdLst>
  <p:sldIdLst>
    <p:sldId id="256" r:id="rId2"/>
    <p:sldId id="308" r:id="rId3"/>
    <p:sldId id="300" r:id="rId4"/>
    <p:sldId id="301" r:id="rId5"/>
    <p:sldId id="302" r:id="rId6"/>
    <p:sldId id="303" r:id="rId7"/>
    <p:sldId id="305" r:id="rId8"/>
    <p:sldId id="306" r:id="rId9"/>
    <p:sldId id="307" r:id="rId10"/>
    <p:sldId id="304" r:id="rId11"/>
    <p:sldId id="267" r:id="rId12"/>
    <p:sldId id="268" r:id="rId13"/>
    <p:sldId id="291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92" r:id="rId22"/>
    <p:sldId id="299" r:id="rId23"/>
    <p:sldId id="293" r:id="rId24"/>
    <p:sldId id="294" r:id="rId25"/>
    <p:sldId id="295" r:id="rId26"/>
    <p:sldId id="296" r:id="rId27"/>
    <p:sldId id="277" r:id="rId28"/>
    <p:sldId id="278" r:id="rId29"/>
    <p:sldId id="279" r:id="rId30"/>
    <p:sldId id="280" r:id="rId31"/>
    <p:sldId id="281" r:id="rId32"/>
    <p:sldId id="282" r:id="rId33"/>
    <p:sldId id="283" r:id="rId34"/>
    <p:sldId id="297" r:id="rId35"/>
    <p:sldId id="284" r:id="rId36"/>
    <p:sldId id="298" r:id="rId37"/>
    <p:sldId id="285" r:id="rId38"/>
    <p:sldId id="286" r:id="rId39"/>
    <p:sldId id="290" r:id="rId40"/>
    <p:sldId id="287" r:id="rId41"/>
    <p:sldId id="288" r:id="rId42"/>
    <p:sldId id="289" r:id="rId43"/>
    <p:sldId id="311" r:id="rId44"/>
    <p:sldId id="309" r:id="rId45"/>
    <p:sldId id="310" r:id="rId4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2800" autoAdjust="0"/>
    <p:restoredTop sz="94660"/>
  </p:normalViewPr>
  <p:slideViewPr>
    <p:cSldViewPr>
      <p:cViewPr varScale="1">
        <p:scale>
          <a:sx n="106" d="100"/>
          <a:sy n="106" d="100"/>
        </p:scale>
        <p:origin x="1848" y="11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notesMaster" Target="notesMasters/notesMaster1.xml"/><Relationship Id="rId50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presProps" Target="presProps.xml"/><Relationship Id="rId8" Type="http://schemas.openxmlformats.org/officeDocument/2006/relationships/slide" Target="slides/slide7.xml"/><Relationship Id="rId51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49B6671-77E7-4792-8C50-881B4152A290}" type="datetimeFigureOut">
              <a:rPr lang="en-GB" smtClean="0"/>
              <a:t>27/03/2018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89C707E-C6A9-4A0E-B502-3E0BD51F4D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639010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89C707E-C6A9-4A0E-B502-3E0BD51F4D53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755604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72D65F94-40C5-4052-87E9-0D8D4D4D8BE1}" type="slidenum">
              <a:rPr lang="en-GB" altLang="en-US"/>
              <a:pPr eaLnBrk="1" hangingPunct="1">
                <a:spcBef>
                  <a:spcPct val="0"/>
                </a:spcBef>
              </a:pPr>
              <a:t>12</a:t>
            </a:fld>
            <a:endParaRPr lang="en-GB" altLang="en-US"/>
          </a:p>
        </p:txBody>
      </p:sp>
      <p:sp>
        <p:nvSpPr>
          <p:cNvPr id="3277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277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273836433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89C707E-C6A9-4A0E-B502-3E0BD51F4D53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554045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261B8186-382C-400D-A683-B6C616E1D57B}" type="slidenum">
              <a:rPr lang="en-GB" altLang="en-US"/>
              <a:pPr eaLnBrk="1" hangingPunct="1">
                <a:spcBef>
                  <a:spcPct val="0"/>
                </a:spcBef>
              </a:pPr>
              <a:t>14</a:t>
            </a:fld>
            <a:endParaRPr lang="en-GB" altLang="en-US"/>
          </a:p>
        </p:txBody>
      </p:sp>
      <p:sp>
        <p:nvSpPr>
          <p:cNvPr id="3379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379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207964518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5E15485C-86C6-4F51-9AFC-F99727A6B772}" type="slidenum">
              <a:rPr lang="en-GB" altLang="en-US"/>
              <a:pPr eaLnBrk="1" hangingPunct="1">
                <a:spcBef>
                  <a:spcPct val="0"/>
                </a:spcBef>
              </a:pPr>
              <a:t>15</a:t>
            </a:fld>
            <a:endParaRPr lang="en-GB" altLang="en-US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82583211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81E0186D-8F0C-4ED8-979E-7FC48622C0DC}" type="slidenum">
              <a:rPr lang="en-GB" altLang="en-US"/>
              <a:pPr eaLnBrk="1" hangingPunct="1">
                <a:spcBef>
                  <a:spcPct val="0"/>
                </a:spcBef>
              </a:pPr>
              <a:t>16</a:t>
            </a:fld>
            <a:endParaRPr lang="en-GB" altLang="en-US"/>
          </a:p>
        </p:txBody>
      </p:sp>
      <p:sp>
        <p:nvSpPr>
          <p:cNvPr id="358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58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134848009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F335970F-C4B5-4228-AB72-40D38755EDA8}" type="slidenum">
              <a:rPr lang="en-GB" altLang="en-US"/>
              <a:pPr eaLnBrk="1" hangingPunct="1">
                <a:spcBef>
                  <a:spcPct val="0"/>
                </a:spcBef>
              </a:pPr>
              <a:t>17</a:t>
            </a:fld>
            <a:endParaRPr lang="en-GB" altLang="en-US"/>
          </a:p>
        </p:txBody>
      </p:sp>
      <p:sp>
        <p:nvSpPr>
          <p:cNvPr id="3686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686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349722904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2A2B6EC8-37BC-49F1-A8C8-4B11067692A7}" type="slidenum">
              <a:rPr lang="en-GB" altLang="en-US"/>
              <a:pPr eaLnBrk="1" hangingPunct="1">
                <a:spcBef>
                  <a:spcPct val="0"/>
                </a:spcBef>
              </a:pPr>
              <a:t>18</a:t>
            </a:fld>
            <a:endParaRPr lang="en-GB" altLang="en-US"/>
          </a:p>
        </p:txBody>
      </p:sp>
      <p:sp>
        <p:nvSpPr>
          <p:cNvPr id="3789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789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319311994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D4EC1BBA-5458-40CB-9629-92D69E26E009}" type="slidenum">
              <a:rPr lang="en-GB" altLang="en-US"/>
              <a:pPr eaLnBrk="1" hangingPunct="1">
                <a:spcBef>
                  <a:spcPct val="0"/>
                </a:spcBef>
              </a:pPr>
              <a:t>19</a:t>
            </a:fld>
            <a:endParaRPr lang="en-GB" altLang="en-US"/>
          </a:p>
        </p:txBody>
      </p:sp>
      <p:sp>
        <p:nvSpPr>
          <p:cNvPr id="3891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891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64459186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FB5D8B61-9567-4788-92EA-5B0645E327AD}" type="slidenum">
              <a:rPr lang="en-GB" altLang="en-US"/>
              <a:pPr eaLnBrk="1" hangingPunct="1">
                <a:spcBef>
                  <a:spcPct val="0"/>
                </a:spcBef>
              </a:pPr>
              <a:t>20</a:t>
            </a:fld>
            <a:endParaRPr lang="en-GB" altLang="en-US"/>
          </a:p>
        </p:txBody>
      </p:sp>
      <p:sp>
        <p:nvSpPr>
          <p:cNvPr id="3993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994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337552180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89C707E-C6A9-4A0E-B502-3E0BD51F4D53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1931178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89C707E-C6A9-4A0E-B502-3E0BD51F4D53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0520810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89C707E-C6A9-4A0E-B502-3E0BD51F4D53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796962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89C707E-C6A9-4A0E-B502-3E0BD51F4D53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4311594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89C707E-C6A9-4A0E-B502-3E0BD51F4D53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036174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B5659624-79E9-4DFD-89D6-F2D214E2EC7E}" type="slidenum">
              <a:rPr lang="en-GB" altLang="en-US"/>
              <a:pPr eaLnBrk="1" hangingPunct="1">
                <a:spcBef>
                  <a:spcPct val="0"/>
                </a:spcBef>
              </a:pPr>
              <a:t>27</a:t>
            </a:fld>
            <a:endParaRPr lang="en-GB" altLang="en-US"/>
          </a:p>
        </p:txBody>
      </p:sp>
      <p:sp>
        <p:nvSpPr>
          <p:cNvPr id="4198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198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614403168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99466458-8D81-4C2E-890E-A04FEBEB3A2F}" type="slidenum">
              <a:rPr lang="en-GB" altLang="en-US"/>
              <a:pPr eaLnBrk="1" hangingPunct="1">
                <a:spcBef>
                  <a:spcPct val="0"/>
                </a:spcBef>
              </a:pPr>
              <a:t>29</a:t>
            </a:fld>
            <a:endParaRPr lang="en-GB" altLang="en-US"/>
          </a:p>
        </p:txBody>
      </p:sp>
      <p:sp>
        <p:nvSpPr>
          <p:cNvPr id="4301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301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852382500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55988FDE-AF44-4881-90B0-78B82950622D}" type="slidenum">
              <a:rPr lang="en-GB" altLang="en-US"/>
              <a:pPr eaLnBrk="1" hangingPunct="1">
                <a:spcBef>
                  <a:spcPct val="0"/>
                </a:spcBef>
              </a:pPr>
              <a:t>30</a:t>
            </a:fld>
            <a:endParaRPr lang="en-GB" altLang="en-US"/>
          </a:p>
        </p:txBody>
      </p:sp>
      <p:sp>
        <p:nvSpPr>
          <p:cNvPr id="4403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403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1689583244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1D28EA7A-70D3-4990-AB62-ED3BD8C07C2C}" type="slidenum">
              <a:rPr lang="en-GB" altLang="en-US"/>
              <a:pPr eaLnBrk="1" hangingPunct="1">
                <a:spcBef>
                  <a:spcPct val="0"/>
                </a:spcBef>
              </a:pPr>
              <a:t>31</a:t>
            </a:fld>
            <a:endParaRPr lang="en-GB" altLang="en-US"/>
          </a:p>
        </p:txBody>
      </p:sp>
      <p:sp>
        <p:nvSpPr>
          <p:cNvPr id="4505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506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2118434808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FC0B52D6-1E27-4056-AACE-7F1E272A5DB1}" type="slidenum">
              <a:rPr lang="en-GB" altLang="en-US"/>
              <a:pPr eaLnBrk="1" hangingPunct="1">
                <a:spcBef>
                  <a:spcPct val="0"/>
                </a:spcBef>
              </a:pPr>
              <a:t>32</a:t>
            </a:fld>
            <a:endParaRPr lang="en-GB" altLang="en-US"/>
          </a:p>
        </p:txBody>
      </p:sp>
      <p:sp>
        <p:nvSpPr>
          <p:cNvPr id="4608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608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3322239754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AC0EA416-A353-4562-8792-6C57AC6F3626}" type="slidenum">
              <a:rPr lang="en-GB" altLang="en-US"/>
              <a:pPr eaLnBrk="1" hangingPunct="1">
                <a:spcBef>
                  <a:spcPct val="0"/>
                </a:spcBef>
              </a:pPr>
              <a:t>33</a:t>
            </a:fld>
            <a:endParaRPr lang="en-GB" altLang="en-US"/>
          </a:p>
        </p:txBody>
      </p:sp>
      <p:sp>
        <p:nvSpPr>
          <p:cNvPr id="4710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710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3917192029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89C707E-C6A9-4A0E-B502-3E0BD51F4D53}" type="slidenum">
              <a:rPr lang="en-GB" smtClean="0"/>
              <a:t>34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3560841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067AD91C-7022-4588-B2B4-2E358A6EC506}" type="slidenum">
              <a:rPr lang="en-GB" altLang="en-US"/>
              <a:pPr eaLnBrk="1" hangingPunct="1">
                <a:spcBef>
                  <a:spcPct val="0"/>
                </a:spcBef>
              </a:pPr>
              <a:t>35</a:t>
            </a:fld>
            <a:endParaRPr lang="en-GB" altLang="en-US"/>
          </a:p>
        </p:txBody>
      </p:sp>
      <p:sp>
        <p:nvSpPr>
          <p:cNvPr id="4813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813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1653684245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89C707E-C6A9-4A0E-B502-3E0BD51F4D53}" type="slidenum">
              <a:rPr lang="en-GB" smtClean="0"/>
              <a:t>36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454671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8D8CF936-B504-4221-8929-CBAD3139CC2C}" type="slidenum">
              <a:rPr lang="en-GB" altLang="en-US"/>
              <a:pPr eaLnBrk="1" hangingPunct="1">
                <a:spcBef>
                  <a:spcPct val="0"/>
                </a:spcBef>
              </a:pPr>
              <a:t>37</a:t>
            </a:fld>
            <a:endParaRPr lang="en-GB" altLang="en-US"/>
          </a:p>
        </p:txBody>
      </p:sp>
      <p:sp>
        <p:nvSpPr>
          <p:cNvPr id="4915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915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566781046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D440E4D3-2666-4828-9CFF-93C917FB61FC}" type="slidenum">
              <a:rPr lang="en-GB" altLang="en-US"/>
              <a:pPr eaLnBrk="1" hangingPunct="1">
                <a:spcBef>
                  <a:spcPct val="0"/>
                </a:spcBef>
              </a:pPr>
              <a:t>38</a:t>
            </a:fld>
            <a:endParaRPr lang="en-GB" altLang="en-US"/>
          </a:p>
        </p:txBody>
      </p:sp>
      <p:sp>
        <p:nvSpPr>
          <p:cNvPr id="5017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018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1150923141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89C707E-C6A9-4A0E-B502-3E0BD51F4D53}" type="slidenum">
              <a:rPr lang="en-GB" smtClean="0"/>
              <a:t>39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7064047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9E8B3183-0D72-4DCE-8B77-6DC079C7A667}" type="slidenum">
              <a:rPr lang="en-GB" altLang="en-US"/>
              <a:pPr eaLnBrk="1" hangingPunct="1">
                <a:spcBef>
                  <a:spcPct val="0"/>
                </a:spcBef>
              </a:pPr>
              <a:t>40</a:t>
            </a:fld>
            <a:endParaRPr lang="en-GB" altLang="en-US"/>
          </a:p>
        </p:txBody>
      </p:sp>
      <p:sp>
        <p:nvSpPr>
          <p:cNvPr id="5120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120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805640647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8622B7CE-6D6A-413A-821C-E11AA1E5A336}" type="slidenum">
              <a:rPr lang="en-GB" altLang="en-US"/>
              <a:pPr eaLnBrk="1" hangingPunct="1">
                <a:spcBef>
                  <a:spcPct val="0"/>
                </a:spcBef>
              </a:pPr>
              <a:t>41</a:t>
            </a:fld>
            <a:endParaRPr lang="en-GB" altLang="en-US"/>
          </a:p>
        </p:txBody>
      </p:sp>
      <p:sp>
        <p:nvSpPr>
          <p:cNvPr id="5222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222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3339849514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19DEEF1B-157E-4EE7-B3EA-AFDCA7F2094C}" type="slidenum">
              <a:rPr lang="en-GB" altLang="en-US"/>
              <a:pPr eaLnBrk="1" hangingPunct="1">
                <a:spcBef>
                  <a:spcPct val="0"/>
                </a:spcBef>
              </a:pPr>
              <a:t>42</a:t>
            </a:fld>
            <a:endParaRPr lang="en-GB" altLang="en-US"/>
          </a:p>
        </p:txBody>
      </p:sp>
      <p:sp>
        <p:nvSpPr>
          <p:cNvPr id="5325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325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1465285560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89C707E-C6A9-4A0E-B502-3E0BD51F4D53}" type="slidenum">
              <a:rPr lang="en-GB" smtClean="0"/>
              <a:t>43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721160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4C82E4-BBFE-4B8B-B0D0-F158B5494ABE}" type="datetimeFigureOut">
              <a:rPr lang="en-GB" smtClean="0"/>
              <a:pPr/>
              <a:t>27/03/2018</a:t>
            </a:fld>
            <a:endParaRPr lang="en-GB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599067-36BB-45DD-84EE-FE4ED8B0505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4C82E4-BBFE-4B8B-B0D0-F158B5494ABE}" type="datetimeFigureOut">
              <a:rPr lang="en-GB" smtClean="0"/>
              <a:pPr/>
              <a:t>27/03/2018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599067-36BB-45DD-84EE-FE4ED8B0505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4C82E4-BBFE-4B8B-B0D0-F158B5494ABE}" type="datetimeFigureOut">
              <a:rPr lang="en-GB" smtClean="0"/>
              <a:pPr/>
              <a:t>27/03/2018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599067-36BB-45DD-84EE-FE4ED8B0505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4C82E4-BBFE-4B8B-B0D0-F158B5494ABE}" type="datetimeFigureOut">
              <a:rPr lang="en-GB" smtClean="0"/>
              <a:pPr/>
              <a:t>27/03/2018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599067-36BB-45DD-84EE-FE4ED8B0505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4C82E4-BBFE-4B8B-B0D0-F158B5494ABE}" type="datetimeFigureOut">
              <a:rPr lang="en-GB" smtClean="0"/>
              <a:pPr/>
              <a:t>27/03/2018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599067-36BB-45DD-84EE-FE4ED8B0505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4C82E4-BBFE-4B8B-B0D0-F158B5494ABE}" type="datetimeFigureOut">
              <a:rPr lang="en-GB" smtClean="0"/>
              <a:pPr/>
              <a:t>27/03/2018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599067-36BB-45DD-84EE-FE4ED8B0505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4C82E4-BBFE-4B8B-B0D0-F158B5494ABE}" type="datetimeFigureOut">
              <a:rPr lang="en-GB" smtClean="0"/>
              <a:pPr/>
              <a:t>27/03/2018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599067-36BB-45DD-84EE-FE4ED8B0505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4C82E4-BBFE-4B8B-B0D0-F158B5494ABE}" type="datetimeFigureOut">
              <a:rPr lang="en-GB" smtClean="0"/>
              <a:pPr/>
              <a:t>27/03/2018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599067-36BB-45DD-84EE-FE4ED8B0505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4C82E4-BBFE-4B8B-B0D0-F158B5494ABE}" type="datetimeFigureOut">
              <a:rPr lang="en-GB" smtClean="0"/>
              <a:pPr/>
              <a:t>27/03/2018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58599067-36BB-45DD-84EE-FE4ED8B05059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4C82E4-BBFE-4B8B-B0D0-F158B5494ABE}" type="datetimeFigureOut">
              <a:rPr lang="en-GB" smtClean="0"/>
              <a:pPr/>
              <a:t>27/03/2018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599067-36BB-45DD-84EE-FE4ED8B0505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4C82E4-BBFE-4B8B-B0D0-F158B5494ABE}" type="datetimeFigureOut">
              <a:rPr lang="en-GB" smtClean="0"/>
              <a:pPr/>
              <a:t>27/03/2018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599067-36BB-45DD-84EE-FE4ED8B0505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3D4C82E4-BBFE-4B8B-B0D0-F158B5494ABE}" type="datetimeFigureOut">
              <a:rPr lang="en-GB" smtClean="0"/>
              <a:pPr/>
              <a:t>27/03/2018</a:t>
            </a:fld>
            <a:endParaRPr lang="en-GB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58599067-36BB-45DD-84EE-FE4ED8B05059}" type="slidenum">
              <a:rPr lang="en-GB" smtClean="0"/>
              <a:pPr/>
              <a:t>‹#›</a:t>
            </a:fld>
            <a:endParaRPr lang="en-GB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11560" y="836712"/>
            <a:ext cx="7772400" cy="1470025"/>
          </a:xfrm>
        </p:spPr>
        <p:txBody>
          <a:bodyPr/>
          <a:lstStyle/>
          <a:p>
            <a:r>
              <a:rPr lang="en-GB" dirty="0" smtClean="0"/>
              <a:t> </a:t>
            </a:r>
            <a:r>
              <a:rPr lang="en-GB" dirty="0" smtClean="0">
                <a:solidFill>
                  <a:schemeClr val="tx1"/>
                </a:solidFill>
              </a:rPr>
              <a:t>Practicum Level 4: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31640" y="3284984"/>
            <a:ext cx="6400800" cy="1752600"/>
          </a:xfrm>
        </p:spPr>
        <p:txBody>
          <a:bodyPr>
            <a:normAutofit fontScale="62500" lnSpcReduction="20000"/>
          </a:bodyPr>
          <a:lstStyle/>
          <a:p>
            <a:r>
              <a:rPr lang="en-GB" sz="5400" dirty="0" smtClean="0"/>
              <a:t>Review of work for your final assignment and the Counselling Skill of Immediacy</a:t>
            </a:r>
            <a:endParaRPr lang="en-GB" sz="5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Check in…..Opening round…..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2060848"/>
            <a:ext cx="9721080" cy="4680520"/>
          </a:xfrm>
        </p:spPr>
      </p:pic>
    </p:spTree>
    <p:extLst>
      <p:ext uri="{BB962C8B-B14F-4D97-AF65-F5344CB8AC3E}">
        <p14:creationId xmlns:p14="http://schemas.microsoft.com/office/powerpoint/2010/main" val="202323097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FINAL ASSIGNMENT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13158" y="3771900"/>
            <a:ext cx="8307313" cy="1460500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tx1"/>
                </a:solidFill>
              </a:rPr>
              <a:t>RECORDING OF PRACTICE</a:t>
            </a:r>
          </a:p>
          <a:p>
            <a:r>
              <a:rPr lang="en-GB" dirty="0">
                <a:solidFill>
                  <a:schemeClr val="tx1"/>
                </a:solidFill>
              </a:rPr>
              <a:t>WRITTEN EVIDENCE : REFLECTIVE PIECE</a:t>
            </a:r>
          </a:p>
          <a:p>
            <a:r>
              <a:rPr lang="en-GB" dirty="0">
                <a:solidFill>
                  <a:schemeClr val="tx1"/>
                </a:solidFill>
              </a:rPr>
              <a:t>WRITTEN EVIDENCE OF CONTACT</a:t>
            </a:r>
          </a:p>
        </p:txBody>
      </p:sp>
    </p:spTree>
    <p:extLst>
      <p:ext uri="{BB962C8B-B14F-4D97-AF65-F5344CB8AC3E}">
        <p14:creationId xmlns:p14="http://schemas.microsoft.com/office/powerpoint/2010/main" val="23903810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itle 1"/>
          <p:cNvSpPr>
            <a:spLocks noGrp="1"/>
          </p:cNvSpPr>
          <p:nvPr>
            <p:ph type="title"/>
          </p:nvPr>
        </p:nvSpPr>
        <p:spPr>
          <a:xfrm rot="10800000" flipV="1">
            <a:off x="1657350" y="998935"/>
            <a:ext cx="5829300" cy="771525"/>
          </a:xfrm>
        </p:spPr>
        <p:txBody>
          <a:bodyPr>
            <a:normAutofit fontScale="90000"/>
          </a:bodyPr>
          <a:lstStyle/>
          <a:p>
            <a:r>
              <a:rPr lang="en-GB" altLang="en-US">
                <a:solidFill>
                  <a:schemeClr val="bg1"/>
                </a:solidFill>
              </a:rPr>
              <a:t>Next assignment: Assignment Three!!!!!!!</a:t>
            </a:r>
          </a:p>
        </p:txBody>
      </p:sp>
      <p:sp>
        <p:nvSpPr>
          <p:cNvPr id="8195" name="Content Placeholder 2"/>
          <p:cNvSpPr>
            <a:spLocks noGrp="1"/>
          </p:cNvSpPr>
          <p:nvPr>
            <p:ph idx="1"/>
          </p:nvPr>
        </p:nvSpPr>
        <p:spPr>
          <a:xfrm>
            <a:off x="1763316" y="2349104"/>
            <a:ext cx="5829300" cy="3086100"/>
          </a:xfrm>
        </p:spPr>
        <p:txBody>
          <a:bodyPr>
            <a:normAutofit lnSpcReduction="10000"/>
          </a:bodyPr>
          <a:lstStyle/>
          <a:p>
            <a:r>
              <a:rPr lang="en-GB" altLang="en-US">
                <a:solidFill>
                  <a:schemeClr val="bg1"/>
                </a:solidFill>
              </a:rPr>
              <a:t>Video</a:t>
            </a:r>
          </a:p>
          <a:p>
            <a:endParaRPr lang="en-GB" altLang="en-US">
              <a:solidFill>
                <a:schemeClr val="bg1"/>
              </a:solidFill>
            </a:endParaRPr>
          </a:p>
          <a:p>
            <a:endParaRPr lang="en-GB" altLang="en-US">
              <a:solidFill>
                <a:schemeClr val="bg1"/>
              </a:solidFill>
            </a:endParaRPr>
          </a:p>
          <a:p>
            <a:r>
              <a:rPr lang="en-GB" altLang="en-US">
                <a:solidFill>
                  <a:schemeClr val="bg1"/>
                </a:solidFill>
              </a:rPr>
              <a:t>Reflective Piece</a:t>
            </a:r>
          </a:p>
          <a:p>
            <a:endParaRPr lang="en-GB" altLang="en-US">
              <a:solidFill>
                <a:schemeClr val="bg1"/>
              </a:solidFill>
            </a:endParaRPr>
          </a:p>
          <a:p>
            <a:endParaRPr lang="en-GB" altLang="en-US">
              <a:solidFill>
                <a:schemeClr val="bg1"/>
              </a:solidFill>
            </a:endParaRPr>
          </a:p>
          <a:p>
            <a:r>
              <a:rPr lang="en-GB" altLang="en-US">
                <a:solidFill>
                  <a:schemeClr val="bg1"/>
                </a:solidFill>
              </a:rPr>
              <a:t>Contract</a:t>
            </a:r>
          </a:p>
        </p:txBody>
      </p:sp>
      <p:pic>
        <p:nvPicPr>
          <p:cNvPr id="8196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1879997"/>
            <a:ext cx="2376488" cy="11882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197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1162" y="3388675"/>
            <a:ext cx="2664520" cy="151216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198" name="Picture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4900843"/>
            <a:ext cx="2359149" cy="123462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84300109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LEARNING OUTCOMES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dirty="0">
                <a:solidFill>
                  <a:schemeClr val="tx1"/>
                </a:solidFill>
              </a:rPr>
              <a:t>Establish and maintain a secure frame for therapeutic work. </a:t>
            </a:r>
          </a:p>
          <a:p>
            <a:pPr lvl="0"/>
            <a:r>
              <a:rPr lang="en-GB" dirty="0">
                <a:solidFill>
                  <a:schemeClr val="tx1"/>
                </a:solidFill>
              </a:rPr>
              <a:t>Negotiate an appropriate therapeutic contract using all available information.  </a:t>
            </a:r>
          </a:p>
          <a:p>
            <a:pPr lvl="0"/>
            <a:r>
              <a:rPr lang="en-GB" dirty="0">
                <a:solidFill>
                  <a:schemeClr val="tx1"/>
                </a:solidFill>
              </a:rPr>
              <a:t>Communicate the scope and limits of confidentiality clearly and ethically to clients.  </a:t>
            </a:r>
          </a:p>
          <a:p>
            <a:pPr lvl="0"/>
            <a:r>
              <a:rPr lang="en-GB" dirty="0">
                <a:solidFill>
                  <a:schemeClr val="tx1"/>
                </a:solidFill>
              </a:rPr>
              <a:t>Set and maintain appropriate professional boundaries. </a:t>
            </a:r>
          </a:p>
          <a:p>
            <a:pPr lvl="0"/>
            <a:r>
              <a:rPr lang="en-GB" dirty="0">
                <a:solidFill>
                  <a:schemeClr val="tx1"/>
                </a:solidFill>
              </a:rPr>
              <a:t>Establish and sustain a therapeutic alliance.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1704649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do I</a:t>
            </a:r>
            <a:r>
              <a:rPr lang="en-GB" i="1" dirty="0"/>
              <a:t> </a:t>
            </a:r>
            <a:r>
              <a:rPr lang="en-GB" dirty="0"/>
              <a:t>have to do?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solidFill>
                  <a:schemeClr val="tx1"/>
                </a:solidFill>
              </a:rPr>
              <a:t>“This assignment is set as a </a:t>
            </a:r>
            <a:r>
              <a:rPr lang="en-GB" dirty="0">
                <a:solidFill>
                  <a:srgbClr val="FF0000"/>
                </a:solidFill>
              </a:rPr>
              <a:t>DVD recording </a:t>
            </a:r>
            <a:r>
              <a:rPr lang="en-GB" dirty="0">
                <a:solidFill>
                  <a:schemeClr val="tx1"/>
                </a:solidFill>
              </a:rPr>
              <a:t>demonstrating your professional skills in a counselling skill session and will consider the importance of confidentiality and appropriate contract and boundaries”   </a:t>
            </a:r>
          </a:p>
          <a:p>
            <a:r>
              <a:rPr lang="en-GB" dirty="0">
                <a:solidFill>
                  <a:schemeClr val="tx1"/>
                </a:solidFill>
              </a:rPr>
              <a:t>SUBMISSION DETAILS:  Classroom Assimilated.   DVD. To be handed to Lecturer</a:t>
            </a:r>
          </a:p>
          <a:p>
            <a:r>
              <a:rPr lang="en-GB" dirty="0">
                <a:solidFill>
                  <a:schemeClr val="tx1"/>
                </a:solidFill>
              </a:rPr>
              <a:t>SUBMISSION DATE: </a:t>
            </a:r>
            <a:r>
              <a:rPr lang="en-GB" dirty="0" smtClean="0">
                <a:solidFill>
                  <a:srgbClr val="FF0000"/>
                </a:solidFill>
              </a:rPr>
              <a:t> ON </a:t>
            </a:r>
            <a:r>
              <a:rPr lang="en-GB" dirty="0">
                <a:solidFill>
                  <a:srgbClr val="FF0000"/>
                </a:solidFill>
              </a:rPr>
              <a:t>14</a:t>
            </a:r>
            <a:r>
              <a:rPr lang="en-GB" baseline="30000" dirty="0">
                <a:solidFill>
                  <a:srgbClr val="FF0000"/>
                </a:solidFill>
              </a:rPr>
              <a:t>TH</a:t>
            </a:r>
            <a:r>
              <a:rPr lang="en-GB" dirty="0">
                <a:solidFill>
                  <a:srgbClr val="FF0000"/>
                </a:solidFill>
              </a:rPr>
              <a:t> MAY 2018</a:t>
            </a:r>
          </a:p>
        </p:txBody>
      </p:sp>
    </p:spTree>
    <p:extLst>
      <p:ext uri="{BB962C8B-B14F-4D97-AF65-F5344CB8AC3E}">
        <p14:creationId xmlns:p14="http://schemas.microsoft.com/office/powerpoint/2010/main" val="5978164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Point to consider…..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 smtClean="0"/>
          </a:p>
          <a:p>
            <a:endParaRPr lang="en-GB" dirty="0"/>
          </a:p>
          <a:p>
            <a:r>
              <a:rPr lang="en-GB" dirty="0" smtClean="0"/>
              <a:t>Those who wish to do so, can hand in this assignment at our lesson next week….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5370061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You will need to hand in….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 smtClean="0"/>
          </a:p>
          <a:p>
            <a:endParaRPr lang="en-GB" dirty="0"/>
          </a:p>
          <a:p>
            <a:r>
              <a:rPr lang="en-GB" dirty="0" smtClean="0"/>
              <a:t>Disc</a:t>
            </a:r>
          </a:p>
          <a:p>
            <a:r>
              <a:rPr lang="en-GB" dirty="0" smtClean="0"/>
              <a:t>Reflective piece</a:t>
            </a:r>
          </a:p>
          <a:p>
            <a:r>
              <a:rPr lang="en-GB" dirty="0" smtClean="0"/>
              <a:t>Your client contract</a:t>
            </a:r>
          </a:p>
          <a:p>
            <a:r>
              <a:rPr lang="en-GB" dirty="0" smtClean="0"/>
              <a:t>Your recording contract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1550192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You will receive….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 smtClean="0"/>
          </a:p>
          <a:p>
            <a:endParaRPr lang="en-GB" dirty="0"/>
          </a:p>
          <a:p>
            <a:r>
              <a:rPr lang="en-GB" dirty="0" smtClean="0"/>
              <a:t>A slip acknowledging receipt of your assignment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8150" y="4005064"/>
            <a:ext cx="8267700" cy="13987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8369898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do I have to do?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342900" indent="-342900">
              <a:buAutoNum type="arabicParenR"/>
            </a:pPr>
            <a:endParaRPr lang="en-GB" sz="2700" dirty="0" smtClean="0"/>
          </a:p>
          <a:p>
            <a:pPr marL="342900" indent="-342900">
              <a:buAutoNum type="arabicParenR"/>
            </a:pPr>
            <a:r>
              <a:rPr lang="en-GB" sz="2700" dirty="0" smtClean="0"/>
              <a:t>A </a:t>
            </a:r>
            <a:r>
              <a:rPr lang="en-GB" sz="2700" dirty="0"/>
              <a:t>twenty minute video recording of your practice within triad work</a:t>
            </a:r>
          </a:p>
          <a:p>
            <a:pPr marL="342900" indent="-342900">
              <a:buFont typeface="Wingdings 3" panose="05040102010807070707" pitchFamily="18" charset="2"/>
              <a:buAutoNum type="arabicParenR"/>
            </a:pPr>
            <a:r>
              <a:rPr lang="en-GB" sz="2700" dirty="0"/>
              <a:t>Written evidence of your contract with your ‘client’</a:t>
            </a:r>
          </a:p>
          <a:p>
            <a:pPr marL="342900" indent="-342900">
              <a:buFont typeface="Wingdings 3" panose="05040102010807070707" pitchFamily="18" charset="2"/>
              <a:buAutoNum type="arabicParenR"/>
            </a:pPr>
            <a:r>
              <a:rPr lang="en-GB" sz="2700" dirty="0"/>
              <a:t>A reflective account of your work (1000 words) to be handed to Module Tutor</a:t>
            </a:r>
          </a:p>
          <a:p>
            <a:pPr marL="0" indent="0">
              <a:buNone/>
            </a:pPr>
            <a:r>
              <a:rPr lang="en-GB" dirty="0">
                <a:solidFill>
                  <a:schemeClr val="tx1"/>
                </a:solidFill>
              </a:rPr>
              <a:t> </a:t>
            </a:r>
          </a:p>
          <a:p>
            <a:pPr marL="342900" indent="-342900">
              <a:buAutoNum type="arabicParenR"/>
            </a:pPr>
            <a:endParaRPr lang="en-GB" dirty="0">
              <a:solidFill>
                <a:schemeClr val="tx1"/>
              </a:solidFill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190379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helping skill of immediacy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r>
              <a:rPr lang="en-GB" dirty="0" smtClean="0"/>
              <a:t>The power of now!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7364641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Immediacy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endParaRPr lang="en-GB" altLang="en-US" sz="3600" dirty="0" smtClean="0">
              <a:latin typeface="Arial" panose="020B0604020202020204" pitchFamily="34" charset="0"/>
            </a:endParaRPr>
          </a:p>
          <a:p>
            <a:pPr eaLnBrk="1" hangingPunct="1"/>
            <a:r>
              <a:rPr lang="en-GB" altLang="en-US" sz="3600" dirty="0" smtClean="0">
                <a:latin typeface="Arial" panose="020B0604020202020204" pitchFamily="34" charset="0"/>
              </a:rPr>
              <a:t>Immediacy is the noticing of what is happening in the here and now in the therapeutic relationship</a:t>
            </a:r>
          </a:p>
          <a:p>
            <a:pPr eaLnBrk="1" hangingPunct="1"/>
            <a:endParaRPr lang="en-GB" altLang="en-US" sz="3600" dirty="0" smtClean="0">
              <a:latin typeface="Arial" panose="020B0604020202020204" pitchFamily="34" charset="0"/>
            </a:endParaRPr>
          </a:p>
          <a:p>
            <a:pPr eaLnBrk="1" hangingPunct="1">
              <a:lnSpc>
                <a:spcPct val="150000"/>
              </a:lnSpc>
              <a:buClr>
                <a:schemeClr val="tx1"/>
              </a:buClr>
            </a:pPr>
            <a:r>
              <a:rPr lang="en-GB" altLang="en-US" sz="3600" dirty="0" smtClean="0">
                <a:latin typeface="Arial" panose="020B0604020202020204" pitchFamily="34" charset="0"/>
              </a:rPr>
              <a:t>It calls for awareness</a:t>
            </a:r>
          </a:p>
          <a:p>
            <a:pPr eaLnBrk="1" hangingPunct="1"/>
            <a:endParaRPr lang="en-GB" altLang="en-US" sz="3600" dirty="0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206939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/>
            </a:r>
            <a:br>
              <a:rPr lang="en-GB" dirty="0" smtClean="0"/>
            </a:br>
            <a:r>
              <a:rPr lang="en-GB" b="1" dirty="0" smtClean="0"/>
              <a:t>How does ‘immediacy’ assist the helping process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1916832"/>
            <a:ext cx="8229600" cy="4608512"/>
          </a:xfrm>
        </p:spPr>
        <p:txBody>
          <a:bodyPr>
            <a:normAutofit lnSpcReduction="10000"/>
          </a:bodyPr>
          <a:lstStyle/>
          <a:p>
            <a:endParaRPr lang="en-GB" sz="4000" dirty="0" smtClean="0"/>
          </a:p>
          <a:p>
            <a:r>
              <a:rPr lang="en-GB" sz="4000" dirty="0" smtClean="0"/>
              <a:t>Helper invites client to look at what is happening between them </a:t>
            </a:r>
            <a:r>
              <a:rPr lang="en-GB" sz="4000" b="1" dirty="0" smtClean="0"/>
              <a:t>as it is happening</a:t>
            </a:r>
          </a:p>
          <a:p>
            <a:endParaRPr lang="en-GB" sz="4000" dirty="0" smtClean="0"/>
          </a:p>
          <a:p>
            <a:r>
              <a:rPr lang="en-GB" sz="4000" dirty="0" smtClean="0"/>
              <a:t>Focuses on the here and now, in the moment, ‘you-me talk’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1328773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Immediacy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marL="0" indent="0" eaLnBrk="1" hangingPunct="1">
              <a:lnSpc>
                <a:spcPct val="150000"/>
              </a:lnSpc>
              <a:buClr>
                <a:schemeClr val="tx1"/>
              </a:buClr>
              <a:buNone/>
            </a:pPr>
            <a:r>
              <a:rPr lang="en-GB" altLang="en-US" sz="4000" dirty="0" smtClean="0">
                <a:latin typeface="Arial" panose="020B0604020202020204" pitchFamily="34" charset="0"/>
                <a:cs typeface="Arial" panose="020B0604020202020204" pitchFamily="34" charset="0"/>
              </a:rPr>
              <a:t>A client will often be describing  their past feelings in the here and now.</a:t>
            </a:r>
          </a:p>
          <a:p>
            <a:pPr eaLnBrk="1" hangingPunct="1"/>
            <a:endParaRPr lang="en-GB" altLang="en-US" dirty="0" smtClean="0"/>
          </a:p>
        </p:txBody>
      </p:sp>
    </p:spTree>
    <p:extLst>
      <p:ext uri="{BB962C8B-B14F-4D97-AF65-F5344CB8AC3E}">
        <p14:creationId xmlns:p14="http://schemas.microsoft.com/office/powerpoint/2010/main" val="12430376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Immediacy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150000"/>
              </a:lnSpc>
              <a:buClr>
                <a:schemeClr val="tx1"/>
              </a:buClr>
            </a:pPr>
            <a:endParaRPr lang="en-GB" altLang="en-US" sz="3600" dirty="0" smtClean="0"/>
          </a:p>
          <a:p>
            <a:pPr eaLnBrk="1" hangingPunct="1">
              <a:lnSpc>
                <a:spcPct val="150000"/>
              </a:lnSpc>
              <a:buClr>
                <a:schemeClr val="tx1"/>
              </a:buClr>
            </a:pPr>
            <a:r>
              <a:rPr lang="en-GB" altLang="en-US" sz="3600" dirty="0" smtClean="0"/>
              <a:t>So, immediacy is about what’s happening in the room between us.</a:t>
            </a:r>
          </a:p>
        </p:txBody>
      </p:sp>
    </p:spTree>
    <p:extLst>
      <p:ext uri="{BB962C8B-B14F-4D97-AF65-F5344CB8AC3E}">
        <p14:creationId xmlns:p14="http://schemas.microsoft.com/office/powerpoint/2010/main" val="21998605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Immediacy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150000"/>
              </a:lnSpc>
              <a:buClr>
                <a:schemeClr val="tx1"/>
              </a:buClr>
            </a:pPr>
            <a:endParaRPr lang="en-GB" altLang="en-US" dirty="0" smtClean="0"/>
          </a:p>
          <a:p>
            <a:pPr eaLnBrk="1" hangingPunct="1">
              <a:lnSpc>
                <a:spcPct val="150000"/>
              </a:lnSpc>
              <a:buClr>
                <a:schemeClr val="tx1"/>
              </a:buClr>
            </a:pPr>
            <a:r>
              <a:rPr lang="en-GB" altLang="en-US" dirty="0" smtClean="0"/>
              <a:t>Difficulties in life are often replicated in the therapeutic space, so working on this ‘in here’ can help the speaker ‘out there.’</a:t>
            </a:r>
          </a:p>
          <a:p>
            <a:pPr eaLnBrk="1" hangingPunct="1">
              <a:lnSpc>
                <a:spcPct val="150000"/>
              </a:lnSpc>
              <a:buClr>
                <a:schemeClr val="tx1"/>
              </a:buClr>
            </a:pPr>
            <a:r>
              <a:rPr lang="en-GB" altLang="en-US" dirty="0" smtClean="0"/>
              <a:t>Immediacy is a difficult and demanding skill</a:t>
            </a:r>
          </a:p>
          <a:p>
            <a:pPr eaLnBrk="1" hangingPunct="1"/>
            <a:endParaRPr lang="en-GB" altLang="en-US" sz="2800" dirty="0" smtClean="0"/>
          </a:p>
        </p:txBody>
      </p:sp>
    </p:spTree>
    <p:extLst>
      <p:ext uri="{BB962C8B-B14F-4D97-AF65-F5344CB8AC3E}">
        <p14:creationId xmlns:p14="http://schemas.microsoft.com/office/powerpoint/2010/main" val="39023455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/>
            <a:r>
              <a:rPr lang="en-GB" altLang="en-US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altLang="en-US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altLang="en-US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Definition of immediacy</a:t>
            </a:r>
          </a:p>
        </p:txBody>
      </p:sp>
      <p:sp>
        <p:nvSpPr>
          <p:cNvPr id="1229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sz="2800" dirty="0" smtClean="0">
                <a:solidFill>
                  <a:srgbClr val="009CD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altLang="en-US" sz="2800" dirty="0" smtClean="0">
                <a:solidFill>
                  <a:srgbClr val="009CD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altLang="en-US" sz="3600" dirty="0" smtClean="0">
                <a:latin typeface="Arial" panose="020B0604020202020204" pitchFamily="34" charset="0"/>
                <a:cs typeface="Arial" panose="020B0604020202020204" pitchFamily="34" charset="0"/>
              </a:rPr>
              <a:t>Immediacy is the ability of the counsellor/helper to use the </a:t>
            </a:r>
            <a:r>
              <a:rPr lang="en-GB" altLang="en-US" sz="3600" b="1" dirty="0" smtClean="0">
                <a:latin typeface="Arial" panose="020B0604020202020204" pitchFamily="34" charset="0"/>
                <a:cs typeface="Arial" panose="020B0604020202020204" pitchFamily="34" charset="0"/>
              </a:rPr>
              <a:t>immediate situation</a:t>
            </a:r>
            <a:r>
              <a:rPr lang="en-GB" altLang="en-US" sz="3600" dirty="0" smtClean="0">
                <a:latin typeface="Arial" panose="020B0604020202020204" pitchFamily="34" charset="0"/>
                <a:cs typeface="Arial" panose="020B0604020202020204" pitchFamily="34" charset="0"/>
              </a:rPr>
              <a:t> to </a:t>
            </a:r>
            <a:r>
              <a:rPr lang="en-GB" altLang="en-US" sz="3600" b="1" dirty="0" smtClean="0">
                <a:latin typeface="Arial" panose="020B0604020202020204" pitchFamily="34" charset="0"/>
                <a:cs typeface="Arial" panose="020B0604020202020204" pitchFamily="34" charset="0"/>
              </a:rPr>
              <a:t>invite the client</a:t>
            </a:r>
            <a:r>
              <a:rPr lang="en-GB" altLang="en-US" sz="36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3600" b="1" dirty="0" smtClean="0">
                <a:latin typeface="Arial" panose="020B0604020202020204" pitchFamily="34" charset="0"/>
                <a:cs typeface="Arial" panose="020B0604020202020204" pitchFamily="34" charset="0"/>
              </a:rPr>
              <a:t>to look at</a:t>
            </a:r>
            <a:r>
              <a:rPr lang="en-GB" altLang="en-US" sz="3600" dirty="0" smtClean="0">
                <a:latin typeface="Arial" panose="020B0604020202020204" pitchFamily="34" charset="0"/>
                <a:cs typeface="Arial" panose="020B0604020202020204" pitchFamily="34" charset="0"/>
              </a:rPr>
              <a:t> what is going on between them in </a:t>
            </a:r>
            <a:r>
              <a:rPr lang="en-GB" altLang="en-US" sz="3600" b="1" dirty="0" smtClean="0">
                <a:latin typeface="Arial" panose="020B0604020202020204" pitchFamily="34" charset="0"/>
                <a:cs typeface="Arial" panose="020B0604020202020204" pitchFamily="34" charset="0"/>
              </a:rPr>
              <a:t>the relationship</a:t>
            </a:r>
            <a:r>
              <a:rPr lang="en-GB" altLang="en-US" sz="3600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sz="3600" dirty="0" smtClean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altLang="en-US" sz="3600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altLang="en-US" sz="2800" dirty="0" smtClean="0">
                <a:solidFill>
                  <a:srgbClr val="009CD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altLang="en-US" sz="2800" dirty="0" smtClean="0">
                <a:solidFill>
                  <a:srgbClr val="009CD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altLang="en-US" sz="2800" dirty="0" smtClean="0">
              <a:solidFill>
                <a:srgbClr val="009CD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216300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Immediacy</a:t>
            </a:r>
          </a:p>
        </p:txBody>
      </p:sp>
      <p:sp>
        <p:nvSpPr>
          <p:cNvPr id="1331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lnSpcReduction="10000"/>
          </a:bodyPr>
          <a:lstStyle/>
          <a:p>
            <a:pPr eaLnBrk="1" hangingPunct="1"/>
            <a:endParaRPr lang="en-GB" altLang="en-US" sz="4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/>
            <a:r>
              <a:rPr lang="en-GB" altLang="en-US" sz="4000" dirty="0" smtClean="0">
                <a:latin typeface="Arial" panose="020B0604020202020204" pitchFamily="34" charset="0"/>
                <a:cs typeface="Arial" panose="020B0604020202020204" pitchFamily="34" charset="0"/>
              </a:rPr>
              <a:t>It often feels risky and unfamiliar. It implies the use of the present tense. </a:t>
            </a:r>
          </a:p>
          <a:p>
            <a:pPr eaLnBrk="1" hangingPunct="1"/>
            <a:endParaRPr lang="en-GB" altLang="en-US" sz="4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/>
            <a:r>
              <a:rPr lang="en-GB" altLang="en-US" sz="4000" dirty="0" smtClean="0">
                <a:latin typeface="Arial" panose="020B0604020202020204" pitchFamily="34" charset="0"/>
                <a:cs typeface="Arial" panose="020B0604020202020204" pitchFamily="34" charset="0"/>
              </a:rPr>
              <a:t>It is one of the most powerful skills in counselling</a:t>
            </a:r>
          </a:p>
        </p:txBody>
      </p:sp>
    </p:spTree>
    <p:extLst>
      <p:ext uri="{BB962C8B-B14F-4D97-AF65-F5344CB8AC3E}">
        <p14:creationId xmlns:p14="http://schemas.microsoft.com/office/powerpoint/2010/main" val="32222835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/>
            <a:r>
              <a:rPr lang="en-GB" altLang="en-US" dirty="0" smtClean="0"/>
              <a:t>CROSSES ORIENTATION BOUNDARIES…..</a:t>
            </a:r>
          </a:p>
        </p:txBody>
      </p:sp>
      <p:sp>
        <p:nvSpPr>
          <p:cNvPr id="1433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endParaRPr lang="en-GB" altLang="en-US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/>
            <a:endParaRPr lang="en-GB" altLang="en-US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/>
            <a:endParaRPr lang="en-GB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/>
            <a:r>
              <a:rPr lang="en-GB" alt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Immediacy is a skill that can be used and linked to all theoretical approaches, especially when working with client’s patterns of relating (explicit and implicit).  </a:t>
            </a:r>
            <a:br>
              <a:rPr lang="en-GB" altLang="en-US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altLang="en-US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756056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/>
            <a:r>
              <a:rPr lang="en-GB" altLang="en-US" sz="5400" b="0" smtClean="0">
                <a:latin typeface="Arial" panose="020B0604020202020204" pitchFamily="34" charset="0"/>
                <a:cs typeface="Arial" panose="020B0604020202020204" pitchFamily="34" charset="0"/>
              </a:rPr>
              <a:t>Immediacy involves:</a:t>
            </a:r>
            <a:br>
              <a:rPr lang="en-GB" altLang="en-US" sz="5400" b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altLang="en-US" sz="5400" b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536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Tx/>
              <a:buNone/>
            </a:pPr>
            <a:r>
              <a:rPr lang="en-GB" altLang="en-US" smtClean="0">
                <a:solidFill>
                  <a:srgbClr val="009CD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altLang="en-US" smtClean="0">
                <a:solidFill>
                  <a:srgbClr val="009CD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altLang="en-US" smtClean="0">
                <a:solidFill>
                  <a:srgbClr val="009CD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eaLnBrk="1" hangingPunct="1"/>
            <a:r>
              <a:rPr lang="en-GB" altLang="en-US" sz="3600" smtClean="0">
                <a:latin typeface="Arial" panose="020B0604020202020204" pitchFamily="34" charset="0"/>
                <a:cs typeface="Arial" panose="020B0604020202020204" pitchFamily="34" charset="0"/>
              </a:rPr>
              <a:t>     Revealing how you are:</a:t>
            </a:r>
          </a:p>
          <a:p>
            <a:pPr eaLnBrk="1" hangingPunct="1">
              <a:buFontTx/>
              <a:buNone/>
            </a:pPr>
            <a:r>
              <a:rPr lang="en-GB" altLang="en-US" sz="3600" smtClean="0">
                <a:latin typeface="Arial" panose="020B0604020202020204" pitchFamily="34" charset="0"/>
                <a:cs typeface="Arial" panose="020B0604020202020204" pitchFamily="34" charset="0"/>
              </a:rPr>
              <a:t>        feeling/thinking/sensing;</a:t>
            </a:r>
            <a:br>
              <a:rPr lang="en-GB" altLang="en-US" sz="360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altLang="en-US" sz="3600" smtClean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altLang="en-US" sz="3600" smtClean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altLang="en-US" sz="3600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956087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 smtClean="0"/>
              <a:t>How does ‘immediacy’ assist the helping process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endParaRPr lang="en-GB" dirty="0" smtClean="0"/>
          </a:p>
          <a:p>
            <a:r>
              <a:rPr lang="en-GB" dirty="0" smtClean="0"/>
              <a:t>Clarifies what is going on between helper and client, puts it into words</a:t>
            </a:r>
          </a:p>
          <a:p>
            <a:endParaRPr lang="en-GB" dirty="0" smtClean="0"/>
          </a:p>
          <a:p>
            <a:r>
              <a:rPr lang="en-GB" dirty="0" smtClean="0"/>
              <a:t>Helper relationship is used as a model for testing and discovering</a:t>
            </a:r>
          </a:p>
          <a:p>
            <a:endParaRPr lang="en-GB" dirty="0" smtClean="0"/>
          </a:p>
          <a:p>
            <a:r>
              <a:rPr lang="en-GB" dirty="0" smtClean="0"/>
              <a:t>Refers to feelings, possibly persistent ones, relevant to client (i.e. not </a:t>
            </a:r>
            <a:r>
              <a:rPr lang="en-GB" b="1" dirty="0" smtClean="0"/>
              <a:t>all </a:t>
            </a:r>
            <a:r>
              <a:rPr lang="en-GB" dirty="0" smtClean="0"/>
              <a:t>helper’s feelings and not feelings to do with helper’s own issues)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8083568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So what is it that we are not talking about here….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27" y="1847088"/>
            <a:ext cx="8579296" cy="4966288"/>
          </a:xfrm>
        </p:spPr>
      </p:pic>
    </p:spTree>
    <p:extLst>
      <p:ext uri="{BB962C8B-B14F-4D97-AF65-F5344CB8AC3E}">
        <p14:creationId xmlns:p14="http://schemas.microsoft.com/office/powerpoint/2010/main" val="219042571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For the helper it involves: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 smtClean="0"/>
          </a:p>
          <a:p>
            <a:r>
              <a:rPr lang="en-GB" dirty="0" smtClean="0"/>
              <a:t>Revealing your immediate feelings (</a:t>
            </a:r>
            <a:r>
              <a:rPr lang="en-GB" b="1" dirty="0" smtClean="0"/>
              <a:t>in relation to the client</a:t>
            </a:r>
            <a:r>
              <a:rPr lang="en-GB" dirty="0" smtClean="0"/>
              <a:t>)</a:t>
            </a:r>
          </a:p>
          <a:p>
            <a:pPr>
              <a:buNone/>
            </a:pPr>
            <a:endParaRPr lang="en-GB" dirty="0" smtClean="0"/>
          </a:p>
          <a:p>
            <a:r>
              <a:rPr lang="en-GB" dirty="0" smtClean="0"/>
              <a:t>Sharing a hunch or a sense of what the client may be feeling</a:t>
            </a:r>
          </a:p>
          <a:p>
            <a:pPr>
              <a:buNone/>
            </a:pPr>
            <a:endParaRPr lang="en-GB" dirty="0" smtClean="0"/>
          </a:p>
          <a:p>
            <a:r>
              <a:rPr lang="en-GB" dirty="0" smtClean="0"/>
              <a:t>Inviting the client to explore what exactly is going on between you…….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1976930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This means: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Taking CALCULATED risks (but be careful, check it out, don’t assume)</a:t>
            </a:r>
          </a:p>
          <a:p>
            <a:endParaRPr lang="en-GB" dirty="0"/>
          </a:p>
          <a:p>
            <a:r>
              <a:rPr lang="en-GB" dirty="0" smtClean="0"/>
              <a:t>Being vulnerable (you are bringing your ‘self’ very explicitly into the relationship)</a:t>
            </a:r>
          </a:p>
          <a:p>
            <a:endParaRPr lang="en-GB" dirty="0"/>
          </a:p>
          <a:p>
            <a:r>
              <a:rPr lang="en-GB" dirty="0" smtClean="0"/>
              <a:t>Perhaps getting it wrong (offerings and reflections are made tentatively and sensitively, as invitations – which the client may choose to refuse)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77206961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Uses of immediacy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5256584"/>
          </a:xfrm>
        </p:spPr>
        <p:txBody>
          <a:bodyPr>
            <a:normAutofit/>
          </a:bodyPr>
          <a:lstStyle/>
          <a:p>
            <a:pPr lvl="0"/>
            <a:endParaRPr lang="en-GB" dirty="0" smtClean="0"/>
          </a:p>
          <a:p>
            <a:pPr lvl="0"/>
            <a:endParaRPr lang="en-GB" dirty="0" smtClean="0"/>
          </a:p>
          <a:p>
            <a:pPr lvl="0"/>
            <a:r>
              <a:rPr lang="en-GB" dirty="0" smtClean="0"/>
              <a:t>‘To </a:t>
            </a:r>
            <a:r>
              <a:rPr lang="en-GB" dirty="0"/>
              <a:t>look at a relationship pattern that might be repeated in the helping relationship  </a:t>
            </a:r>
            <a:r>
              <a:rPr lang="en-GB" i="1" dirty="0" err="1"/>
              <a:t>eg</a:t>
            </a:r>
            <a:r>
              <a:rPr lang="en-GB" i="1" dirty="0"/>
              <a:t> ‘I notice you laughing when you tell me about what happened to you even though I could sense how terrible you felt.  I wonder if this is because, as you have said, you expect that you won’t be taken seriously</a:t>
            </a:r>
            <a:r>
              <a:rPr lang="en-GB" i="1" dirty="0" smtClean="0"/>
              <a:t>.’</a:t>
            </a:r>
          </a:p>
          <a:p>
            <a:pPr lvl="0"/>
            <a:endParaRPr lang="en-GB" sz="20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10168677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Uses of immediacy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/>
            <a:endParaRPr lang="en-GB" dirty="0" smtClean="0"/>
          </a:p>
          <a:p>
            <a:pPr lvl="0"/>
            <a:r>
              <a:rPr lang="en-GB" dirty="0" smtClean="0"/>
              <a:t>To explore trust issues  </a:t>
            </a:r>
            <a:r>
              <a:rPr lang="en-GB" i="1" dirty="0" err="1" smtClean="0"/>
              <a:t>eg</a:t>
            </a:r>
            <a:r>
              <a:rPr lang="en-GB" i="1" dirty="0" smtClean="0"/>
              <a:t> ‘You told me at the start that you find it difficult to trust others.  Now I notice you’re hesitating about telling me more about your situation.  I wonder whether you’re feeling uncertain about trusting me? 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53155772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For example…..</a:t>
            </a:r>
          </a:p>
        </p:txBody>
      </p:sp>
      <p:sp>
        <p:nvSpPr>
          <p:cNvPr id="1741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endParaRPr lang="en-GB" altLang="en-US" dirty="0" smtClean="0">
              <a:solidFill>
                <a:srgbClr val="009CD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/>
            <a:endParaRPr lang="en-GB" altLang="en-US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/>
            <a:r>
              <a:rPr lang="en-GB" alt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"I notice that you haven’t looked at me all session, which is leaving me feeling rather shut out. It feels as if you want to stop me getting too close … [How does this feel to you?“]</a:t>
            </a:r>
            <a:br>
              <a:rPr lang="en-GB" altLang="en-US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altLang="en-US" dirty="0" smtClean="0">
                <a:solidFill>
                  <a:srgbClr val="009CD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altLang="en-US" dirty="0" smtClean="0">
                <a:solidFill>
                  <a:srgbClr val="009CD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altLang="en-US" dirty="0" smtClean="0">
              <a:solidFill>
                <a:srgbClr val="009CD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561827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 smtClean="0"/>
              <a:t>To recap…Immediacy is………. </a:t>
            </a:r>
          </a:p>
        </p:txBody>
      </p:sp>
      <p:sp>
        <p:nvSpPr>
          <p:cNvPr id="18435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altLang="en-US" dirty="0" smtClean="0"/>
          </a:p>
          <a:p>
            <a:endParaRPr lang="en-GB" altLang="en-US" dirty="0" smtClean="0"/>
          </a:p>
          <a:p>
            <a:endParaRPr lang="en-GB" altLang="en-US" dirty="0"/>
          </a:p>
          <a:p>
            <a:r>
              <a:rPr lang="en-GB" altLang="en-US" dirty="0" smtClean="0"/>
              <a:t>Focusing on here and now - awareness of self and other:</a:t>
            </a:r>
            <a:br>
              <a:rPr lang="en-GB" altLang="en-US" dirty="0" smtClean="0"/>
            </a:br>
            <a:endParaRPr lang="en-GB" altLang="en-US" dirty="0" smtClean="0"/>
          </a:p>
        </p:txBody>
      </p:sp>
    </p:spTree>
    <p:extLst>
      <p:ext uri="{BB962C8B-B14F-4D97-AF65-F5344CB8AC3E}">
        <p14:creationId xmlns:p14="http://schemas.microsoft.com/office/powerpoint/2010/main" val="32743990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/>
            <a:r>
              <a:rPr lang="en-GB" altLang="en-US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When to use immediacy:</a:t>
            </a:r>
            <a:br>
              <a:rPr lang="en-GB" altLang="en-US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altLang="en-US" smtClean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945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Tx/>
              <a:buNone/>
            </a:pPr>
            <a:r>
              <a:rPr lang="en-GB" altLang="en-US" dirty="0" smtClean="0">
                <a:solidFill>
                  <a:srgbClr val="009CD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altLang="en-US" dirty="0" smtClean="0">
                <a:solidFill>
                  <a:srgbClr val="009CD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altLang="en-US" dirty="0" smtClean="0">
              <a:solidFill>
                <a:srgbClr val="009CD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buFontTx/>
              <a:buNone/>
            </a:pPr>
            <a:endParaRPr lang="en-GB" altLang="en-US" dirty="0">
              <a:solidFill>
                <a:srgbClr val="009CD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buFontTx/>
              <a:buNone/>
            </a:pPr>
            <a:r>
              <a:rPr lang="en-GB" alt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  To address (in order to help the client understand it better/deal with it) any explicit or implicit </a:t>
            </a:r>
            <a:r>
              <a:rPr lang="en-GB" alt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pattern of relating </a:t>
            </a:r>
            <a:r>
              <a:rPr lang="en-GB" alt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(of the client’s) that may be being repeated in the helping relationship.</a:t>
            </a:r>
            <a:br>
              <a:rPr lang="en-GB" altLang="en-US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altLang="en-US" dirty="0" smtClean="0">
                <a:solidFill>
                  <a:srgbClr val="009CD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altLang="en-US" dirty="0" smtClean="0">
                <a:solidFill>
                  <a:srgbClr val="009CD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altLang="en-US" dirty="0" smtClean="0">
              <a:solidFill>
                <a:srgbClr val="009CD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651675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For example…..</a:t>
            </a:r>
          </a:p>
        </p:txBody>
      </p:sp>
      <p:sp>
        <p:nvSpPr>
          <p:cNvPr id="2048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endParaRPr lang="en-GB" altLang="en-US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/>
            <a:endParaRPr lang="en-GB" altLang="en-US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/>
            <a:endParaRPr lang="en-GB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/>
            <a:r>
              <a:rPr lang="en-GB" alt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"I notice that you are responding very defensively to what I am saying even though I feel very accepting of what you are telling me. I wonder whether this is because …… (link to client issue). "</a:t>
            </a:r>
            <a:r>
              <a:rPr lang="en-GB" altLang="en-US" dirty="0" smtClean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42935308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For example…..</a:t>
            </a:r>
          </a:p>
        </p:txBody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endParaRPr lang="en-GB" altLang="en-US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lnSpc>
                <a:spcPct val="90000"/>
              </a:lnSpc>
            </a:pPr>
            <a:endParaRPr lang="en-GB" altLang="en-US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lnSpc>
                <a:spcPct val="90000"/>
              </a:lnSpc>
            </a:pPr>
            <a:r>
              <a:rPr lang="en-GB" altLang="en-US" sz="3600" dirty="0" smtClean="0">
                <a:latin typeface="Arial" panose="020B0604020202020204" pitchFamily="34" charset="0"/>
                <a:cs typeface="Arial" panose="020B0604020202020204" pitchFamily="34" charset="0"/>
              </a:rPr>
              <a:t>“I am aware that you have said that you never get angry, yet I am sensing that you are very angry with me at the moment, even though your voice is quiet."</a:t>
            </a:r>
            <a:r>
              <a:rPr lang="en-GB" alt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altLang="en-US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alt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altLang="en-US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altLang="en-US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213449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/>
            <a:r>
              <a:rPr lang="en-GB" altLang="en-US" smtClean="0">
                <a:latin typeface="Arial" panose="020B0604020202020204" pitchFamily="34" charset="0"/>
                <a:cs typeface="Arial" panose="020B0604020202020204" pitchFamily="34" charset="0"/>
              </a:rPr>
              <a:t>Immediacy to deal with difficulties, for example:</a:t>
            </a:r>
            <a:br>
              <a:rPr lang="en-GB" altLang="en-US" smtClean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altLang="en-US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lnSpcReduction="10000"/>
          </a:bodyPr>
          <a:lstStyle/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sz="2800" smtClean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altLang="en-US" sz="280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altLang="en-US" sz="2800" smtClean="0">
                <a:latin typeface="Arial" panose="020B0604020202020204" pitchFamily="34" charset="0"/>
                <a:cs typeface="Arial" panose="020B0604020202020204" pitchFamily="34" charset="0"/>
              </a:rPr>
              <a:t>Lack of trust:</a:t>
            </a:r>
            <a:br>
              <a:rPr lang="en-GB" altLang="en-US" sz="2800" smtClean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altLang="en-US" sz="280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lnSpc>
                <a:spcPct val="90000"/>
              </a:lnSpc>
            </a:pPr>
            <a:r>
              <a:rPr lang="en-GB" altLang="en-US" sz="2800" smtClean="0">
                <a:latin typeface="Arial" panose="020B0604020202020204" pitchFamily="34" charset="0"/>
                <a:cs typeface="Arial" panose="020B0604020202020204" pitchFamily="34" charset="0"/>
              </a:rPr>
              <a:t>"You told me when you first arrived that you have never trusted anyone in your life. I wonder whether this is affecting how you feel towards me because I am sensing that you are not finding it easy to trust me. [Is that how it feels to you?“]</a:t>
            </a:r>
            <a:br>
              <a:rPr lang="en-GB" altLang="en-US" sz="280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altLang="en-US" sz="2800" smtClean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altLang="en-US" sz="280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altLang="en-US" sz="2800" smtClean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altLang="en-US" sz="2800" smtClean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altLang="en-US" sz="280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431031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/>
            <a:r>
              <a:rPr lang="en-GB" altLang="en-US" smtClean="0">
                <a:latin typeface="Arial" panose="020B0604020202020204" pitchFamily="34" charset="0"/>
                <a:cs typeface="Arial" panose="020B0604020202020204" pitchFamily="34" charset="0"/>
              </a:rPr>
              <a:t>Immediacy to deal with difficulties, for example:</a:t>
            </a:r>
            <a:br>
              <a:rPr lang="en-GB" altLang="en-US" smtClean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altLang="en-US" smtClean="0"/>
          </a:p>
        </p:txBody>
      </p:sp>
      <p:sp>
        <p:nvSpPr>
          <p:cNvPr id="2355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altLang="en-US" sz="2800" smtClean="0">
                <a:latin typeface="Arial" panose="020B0604020202020204" pitchFamily="34" charset="0"/>
                <a:cs typeface="Arial" panose="020B0604020202020204" pitchFamily="34" charset="0"/>
              </a:rPr>
              <a:t>Boundary issues:</a:t>
            </a:r>
            <a:br>
              <a:rPr lang="en-GB" altLang="en-US" sz="2800" smtClean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altLang="en-US" sz="280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lnSpc>
                <a:spcPct val="90000"/>
              </a:lnSpc>
            </a:pPr>
            <a:r>
              <a:rPr lang="en-GB" altLang="en-US" sz="2800" smtClean="0">
                <a:latin typeface="Arial" panose="020B0604020202020204" pitchFamily="34" charset="0"/>
                <a:cs typeface="Arial" panose="020B0604020202020204" pitchFamily="34" charset="0"/>
              </a:rPr>
              <a:t>"I am finding it difficult to concentrate on what you are saying because I have just realised that I know the person you are talking about … I am wondering whether you have noticed my reaction and this is somehow affecting your ability to talk freely."</a:t>
            </a:r>
            <a:br>
              <a:rPr lang="en-GB" altLang="en-US" sz="280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altLang="en-US" sz="2800" smtClean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altLang="en-US" sz="2800" smtClean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altLang="en-US" sz="280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512452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Uses of immediacy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GB" dirty="0" smtClean="0"/>
          </a:p>
          <a:p>
            <a:r>
              <a:rPr lang="en-GB" dirty="0" smtClean="0"/>
              <a:t>To explore boundaries  </a:t>
            </a:r>
            <a:r>
              <a:rPr lang="en-GB" i="1" dirty="0" err="1" smtClean="0"/>
              <a:t>eg</a:t>
            </a:r>
            <a:r>
              <a:rPr lang="en-GB" i="1" dirty="0" smtClean="0"/>
              <a:t> ‘I realise, as you’re talking, that our children attend the same school.  I am feeling uneasy that this might be awkward for us and wondering if we might look at this now?</a:t>
            </a: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93771344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/>
            <a:r>
              <a:rPr lang="en-GB" altLang="en-US" smtClean="0">
                <a:latin typeface="Arial" panose="020B0604020202020204" pitchFamily="34" charset="0"/>
                <a:cs typeface="Arial" panose="020B0604020202020204" pitchFamily="34" charset="0"/>
              </a:rPr>
              <a:t>Immediacy to deal with difficulties, for example:</a:t>
            </a:r>
            <a:br>
              <a:rPr lang="en-GB" altLang="en-US" smtClean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altLang="en-US" smtClean="0"/>
          </a:p>
        </p:txBody>
      </p:sp>
      <p:sp>
        <p:nvSpPr>
          <p:cNvPr id="2457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 altLang="en-US" sz="2800" smtClean="0">
                <a:latin typeface="Arial" panose="020B0604020202020204" pitchFamily="34" charset="0"/>
                <a:cs typeface="Arial" panose="020B0604020202020204" pitchFamily="34" charset="0"/>
              </a:rPr>
              <a:t>An issue of difference that might be affecting the relationship:</a:t>
            </a:r>
            <a:br>
              <a:rPr lang="en-GB" altLang="en-US" sz="2800" smtClean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altLang="en-US" sz="280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/>
            <a:r>
              <a:rPr lang="en-GB" altLang="en-US" sz="2800" smtClean="0">
                <a:latin typeface="Arial" panose="020B0604020202020204" pitchFamily="34" charset="0"/>
                <a:cs typeface="Arial" panose="020B0604020202020204" pitchFamily="34" charset="0"/>
              </a:rPr>
              <a:t>"I am aware that you are a black male and I am a white female and I wonder how easy you are finding it to tell me about your experience of racial discrimination at work. [Can we talk about this?"</a:t>
            </a:r>
            <a:r>
              <a:rPr lang="en-GB" altLang="en-US" sz="2800" smtClean="0"/>
              <a:t>]</a:t>
            </a:r>
          </a:p>
        </p:txBody>
      </p:sp>
    </p:spTree>
    <p:extLst>
      <p:ext uri="{BB962C8B-B14F-4D97-AF65-F5344CB8AC3E}">
        <p14:creationId xmlns:p14="http://schemas.microsoft.com/office/powerpoint/2010/main" val="40876571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Uses of immediacy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 smtClean="0"/>
          </a:p>
          <a:p>
            <a:endParaRPr lang="en-GB" dirty="0"/>
          </a:p>
          <a:p>
            <a:r>
              <a:rPr lang="en-GB" dirty="0" smtClean="0"/>
              <a:t>An issue of difference  </a:t>
            </a:r>
            <a:r>
              <a:rPr lang="en-GB" i="1" dirty="0" err="1" smtClean="0"/>
              <a:t>eg</a:t>
            </a:r>
            <a:r>
              <a:rPr lang="en-GB" i="1" dirty="0" smtClean="0"/>
              <a:t> ‘I’m aware how angry you are about your experience of racial discrimination at work.  You are black and I am white, and I’m wondering how it feels to explore this here with me?  Is there anything we need to look at around our difference?</a:t>
            </a: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64688656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/>
            <a:r>
              <a:rPr lang="en-GB" alt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Reminder: Guidelines for using immediacy</a:t>
            </a:r>
          </a:p>
        </p:txBody>
      </p:sp>
      <p:sp>
        <p:nvSpPr>
          <p:cNvPr id="2560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  <a:buFontTx/>
              <a:buNone/>
            </a:pPr>
            <a:endParaRPr lang="en-GB" altLang="en-US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lnSpc>
                <a:spcPct val="90000"/>
              </a:lnSpc>
              <a:buFontTx/>
              <a:buNone/>
            </a:pPr>
            <a:endParaRPr lang="en-GB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altLang="en-US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alt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• Be direct clear and honest about your own internal response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endParaRPr lang="en-GB" altLang="en-US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  • Be sensitive to the client, being aware of what is difficult and choosing your words carefully.</a:t>
            </a:r>
            <a:br>
              <a:rPr lang="en-GB" altLang="en-US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altLang="en-US" dirty="0" smtClean="0"/>
          </a:p>
        </p:txBody>
      </p:sp>
    </p:spTree>
    <p:extLst>
      <p:ext uri="{BB962C8B-B14F-4D97-AF65-F5344CB8AC3E}">
        <p14:creationId xmlns:p14="http://schemas.microsoft.com/office/powerpoint/2010/main" val="36983953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/>
            <a:r>
              <a:rPr lang="en-GB" altLang="en-US" smtClean="0">
                <a:latin typeface="Arial" panose="020B0604020202020204" pitchFamily="34" charset="0"/>
                <a:cs typeface="Arial" panose="020B0604020202020204" pitchFamily="34" charset="0"/>
              </a:rPr>
              <a:t>Guidelines for using immediacy</a:t>
            </a:r>
          </a:p>
        </p:txBody>
      </p:sp>
      <p:sp>
        <p:nvSpPr>
          <p:cNvPr id="266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 altLang="en-US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Be very aware of timing and the possible impact of this intervention.  </a:t>
            </a:r>
            <a:r>
              <a:rPr lang="en-GB" altLang="en-US" sz="2800" i="1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Remember….</a:t>
            </a:r>
            <a:br>
              <a:rPr lang="en-GB" altLang="en-US" sz="2800" i="1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altLang="en-US" sz="2800" i="1" dirty="0" smtClean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/>
            <a:r>
              <a:rPr lang="en-GB" altLang="en-US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Check out who it is for: “Why am I saying this? Will it help my client?”</a:t>
            </a:r>
            <a:br>
              <a:rPr lang="en-GB" altLang="en-US" sz="2800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altLang="en-US" sz="28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/>
            <a:r>
              <a:rPr lang="en-GB" altLang="en-US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Be prepared to take a </a:t>
            </a:r>
            <a:r>
              <a:rPr lang="en-GB" altLang="en-US" sz="2800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CALCULATED</a:t>
            </a:r>
            <a:r>
              <a:rPr lang="en-GB" altLang="en-US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 risk and be </a:t>
            </a:r>
            <a:r>
              <a:rPr lang="en-GB" altLang="en-US" sz="2800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PREPARED</a:t>
            </a:r>
            <a:r>
              <a:rPr lang="en-GB" altLang="en-US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 TO follow through whatever emerges</a:t>
            </a:r>
          </a:p>
        </p:txBody>
      </p:sp>
    </p:spTree>
    <p:extLst>
      <p:ext uri="{BB962C8B-B14F-4D97-AF65-F5344CB8AC3E}">
        <p14:creationId xmlns:p14="http://schemas.microsoft.com/office/powerpoint/2010/main" val="13953100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Guidelines for using immediacy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endParaRPr lang="en-GB" dirty="0" smtClean="0"/>
          </a:p>
          <a:p>
            <a:pPr lvl="0"/>
            <a:r>
              <a:rPr lang="en-GB" i="1" dirty="0" smtClean="0">
                <a:solidFill>
                  <a:srgbClr val="FF0000"/>
                </a:solidFill>
              </a:rPr>
              <a:t>Remember……</a:t>
            </a:r>
            <a:endParaRPr lang="en-GB" i="1" dirty="0">
              <a:solidFill>
                <a:srgbClr val="FF0000"/>
              </a:solidFill>
            </a:endParaRPr>
          </a:p>
          <a:p>
            <a:pPr lvl="0"/>
            <a:r>
              <a:rPr lang="en-GB" dirty="0" smtClean="0"/>
              <a:t>Notice </a:t>
            </a:r>
            <a:r>
              <a:rPr lang="en-GB" dirty="0"/>
              <a:t>your motivation:  ‘Why am I saying this?’ ‘Will it help </a:t>
            </a:r>
            <a:r>
              <a:rPr lang="en-GB" dirty="0" smtClean="0"/>
              <a:t>the client</a:t>
            </a:r>
            <a:r>
              <a:rPr lang="en-GB" dirty="0"/>
              <a:t>?’</a:t>
            </a:r>
          </a:p>
          <a:p>
            <a:pPr lvl="0"/>
            <a:r>
              <a:rPr lang="en-GB" dirty="0"/>
              <a:t>Be aware </a:t>
            </a:r>
            <a:r>
              <a:rPr lang="en-GB" dirty="0" smtClean="0"/>
              <a:t>of the </a:t>
            </a:r>
            <a:r>
              <a:rPr lang="en-GB" dirty="0"/>
              <a:t>possible impact</a:t>
            </a:r>
          </a:p>
          <a:p>
            <a:pPr lvl="0"/>
            <a:r>
              <a:rPr lang="en-GB" dirty="0"/>
              <a:t>Use sensitivity </a:t>
            </a:r>
            <a:r>
              <a:rPr lang="en-GB" dirty="0" smtClean="0"/>
              <a:t>with </a:t>
            </a:r>
            <a:r>
              <a:rPr lang="en-GB" dirty="0"/>
              <a:t>awareness of delicate areas for client</a:t>
            </a:r>
          </a:p>
          <a:p>
            <a:r>
              <a:rPr lang="en-GB" dirty="0"/>
              <a:t>Be interested in the truth of the relationship</a:t>
            </a:r>
          </a:p>
        </p:txBody>
      </p:sp>
    </p:spTree>
    <p:extLst>
      <p:ext uri="{BB962C8B-B14F-4D97-AF65-F5344CB8AC3E}">
        <p14:creationId xmlns:p14="http://schemas.microsoft.com/office/powerpoint/2010/main" val="2956189888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eaLnBrk="1" hangingPunct="1"/>
            <a:r>
              <a:rPr lang="en-GB" altLang="en-US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altLang="en-US" sz="2800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altLang="en-US" sz="2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altLang="en-US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Immediacy can be used to deal with difficulties, </a:t>
            </a:r>
            <a:r>
              <a:rPr lang="en-GB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altLang="en-US" sz="2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altLang="en-US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 So to recap….:</a:t>
            </a:r>
            <a:br>
              <a:rPr lang="en-GB" altLang="en-US" sz="2800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altLang="en-US" sz="2800" dirty="0" smtClean="0"/>
          </a:p>
        </p:txBody>
      </p:sp>
      <p:sp>
        <p:nvSpPr>
          <p:cNvPr id="2765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fontScale="92500"/>
          </a:bodyPr>
          <a:lstStyle/>
          <a:p>
            <a:pPr eaLnBrk="1" hangingPunct="1">
              <a:lnSpc>
                <a:spcPct val="90000"/>
              </a:lnSpc>
            </a:pPr>
            <a:endParaRPr lang="en-GB" altLang="en-US" sz="36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lnSpc>
                <a:spcPct val="90000"/>
              </a:lnSpc>
            </a:pPr>
            <a:r>
              <a:rPr lang="en-GB" altLang="en-US" sz="3600" dirty="0" smtClean="0">
                <a:latin typeface="Arial" panose="020B0604020202020204" pitchFamily="34" charset="0"/>
                <a:cs typeface="Arial" panose="020B0604020202020204" pitchFamily="34" charset="0"/>
              </a:rPr>
              <a:t>Immediacy is a very powerful tool  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3600" dirty="0" smtClean="0">
                <a:latin typeface="Arial" panose="020B0604020202020204" pitchFamily="34" charset="0"/>
                <a:cs typeface="Arial" panose="020B0604020202020204" pitchFamily="34" charset="0"/>
              </a:rPr>
              <a:t>It is uniquely therapeutic if the counsellor is willing to explore and share their own reactions non-defensively and honestly - an opportunity that most everyday relationships do not provide.</a:t>
            </a:r>
            <a:br>
              <a:rPr lang="en-GB" altLang="en-US" sz="3600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altLang="en-US" sz="3600" dirty="0" smtClean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altLang="en-US" sz="3600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altLang="en-US" sz="36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726668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mtClean="0"/>
              <a:t>How?</a:t>
            </a:r>
          </a:p>
        </p:txBody>
      </p:sp>
      <p:sp>
        <p:nvSpPr>
          <p:cNvPr id="2867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endParaRPr lang="en-GB" altLang="en-US" sz="4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lnSpc>
                <a:spcPct val="90000"/>
              </a:lnSpc>
            </a:pPr>
            <a:endParaRPr lang="en-GB" altLang="en-US" sz="4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lnSpc>
                <a:spcPct val="90000"/>
              </a:lnSpc>
            </a:pPr>
            <a:r>
              <a:rPr lang="en-GB" altLang="en-US" sz="4000" dirty="0" smtClean="0">
                <a:latin typeface="Arial" panose="020B0604020202020204" pitchFamily="34" charset="0"/>
                <a:cs typeface="Arial" panose="020B0604020202020204" pitchFamily="34" charset="0"/>
              </a:rPr>
              <a:t>When you say that/do that/look like that …… I feel/I sense/I am thinking ……… "</a:t>
            </a:r>
            <a:br>
              <a:rPr lang="en-GB" altLang="en-US" sz="4000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alt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altLang="en-US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altLang="en-US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127584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dirty="0" smtClean="0"/>
              <a:t>Let’s try it…..</a:t>
            </a:r>
          </a:p>
        </p:txBody>
      </p:sp>
      <p:sp>
        <p:nvSpPr>
          <p:cNvPr id="2969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marL="0" indent="0" eaLnBrk="1" hangingPunct="1">
              <a:buNone/>
            </a:pPr>
            <a:r>
              <a:rPr lang="en-GB" altLang="en-US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GB" altLang="en-US" sz="2800" dirty="0">
              <a:latin typeface="Arial" panose="020B0604020202020204" pitchFamily="34" charset="0"/>
              <a:cs typeface="Times New Roman" panose="02020603050405020304" pitchFamily="18" charset="0"/>
            </a:endParaRPr>
          </a:p>
          <a:p>
            <a:pPr eaLnBrk="1" hangingPunct="1"/>
            <a:endParaRPr lang="en-GB" altLang="en-US" sz="2800" dirty="0" smtClean="0">
              <a:latin typeface="Arial" panose="020B0604020202020204" pitchFamily="34" charset="0"/>
              <a:cs typeface="Times New Roman" panose="02020603050405020304" pitchFamily="18" charset="0"/>
            </a:endParaRPr>
          </a:p>
          <a:p>
            <a:pPr eaLnBrk="1" hangingPunct="1"/>
            <a:endParaRPr lang="en-GB" altLang="en-US" sz="2800" dirty="0">
              <a:latin typeface="Arial" panose="020B0604020202020204" pitchFamily="34" charset="0"/>
              <a:cs typeface="Times New Roman" panose="02020603050405020304" pitchFamily="18" charset="0"/>
            </a:endParaRPr>
          </a:p>
          <a:p>
            <a:pPr eaLnBrk="1" hangingPunct="1"/>
            <a:r>
              <a:rPr lang="en-GB" altLang="en-US" sz="2800" dirty="0" smtClean="0">
                <a:latin typeface="Arial" panose="020B0604020202020204" pitchFamily="34" charset="0"/>
                <a:cs typeface="Times New Roman" panose="02020603050405020304" pitchFamily="18" charset="0"/>
              </a:rPr>
              <a:t/>
            </a:r>
            <a:br>
              <a:rPr lang="en-GB" altLang="en-US" sz="2800" dirty="0" smtClean="0">
                <a:latin typeface="Arial" panose="020B0604020202020204" pitchFamily="34" charset="0"/>
                <a:cs typeface="Times New Roman" panose="02020603050405020304" pitchFamily="18" charset="0"/>
              </a:rPr>
            </a:br>
            <a:endParaRPr lang="en-GB" altLang="en-US" sz="2800" dirty="0" smtClean="0">
              <a:latin typeface="Arial" panose="020B060402020202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" y="2636912"/>
            <a:ext cx="8579296" cy="30963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750687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COFFEE…..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59632" y="2249488"/>
            <a:ext cx="7315200" cy="46085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25361442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CONSOLIDATING LEARNING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r>
              <a:rPr lang="en-GB" dirty="0" smtClean="0"/>
              <a:t>GROUP SKILLS SESSION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64260173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TRIAD WORK AND RECORDINGS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2492896"/>
            <a:ext cx="4283043" cy="331236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65216565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Flow">
  <a:themeElements>
    <a:clrScheme name="Flow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Flow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Flow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82</TotalTime>
  <Words>1188</Words>
  <Application>Microsoft Office PowerPoint</Application>
  <PresentationFormat>On-screen Show (4:3)</PresentationFormat>
  <Paragraphs>224</Paragraphs>
  <Slides>45</Slides>
  <Notes>31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45</vt:i4>
      </vt:variant>
    </vt:vector>
  </HeadingPairs>
  <TitlesOfParts>
    <vt:vector size="52" baseType="lpstr">
      <vt:lpstr>Arial</vt:lpstr>
      <vt:lpstr>Calibri</vt:lpstr>
      <vt:lpstr>Constantia</vt:lpstr>
      <vt:lpstr>Times New Roman</vt:lpstr>
      <vt:lpstr>Wingdings 2</vt:lpstr>
      <vt:lpstr>Wingdings 3</vt:lpstr>
      <vt:lpstr>Flow</vt:lpstr>
      <vt:lpstr> Practicum Level 4:</vt:lpstr>
      <vt:lpstr>Check in…..Opening round…..</vt:lpstr>
      <vt:lpstr>FINAL ASSIGNMENT</vt:lpstr>
      <vt:lpstr>Next assignment: Assignment Three!!!!!!!</vt:lpstr>
      <vt:lpstr>LEARNING OUTCOMES</vt:lpstr>
      <vt:lpstr>What do I have to do?</vt:lpstr>
      <vt:lpstr>Point to consider…..</vt:lpstr>
      <vt:lpstr>You will need to hand in….</vt:lpstr>
      <vt:lpstr>You will receive….</vt:lpstr>
      <vt:lpstr>What do I have to do?</vt:lpstr>
      <vt:lpstr>The helping skill of immediacy</vt:lpstr>
      <vt:lpstr>Immediacy</vt:lpstr>
      <vt:lpstr> How does ‘immediacy’ assist the helping process</vt:lpstr>
      <vt:lpstr>Immediacy</vt:lpstr>
      <vt:lpstr>Immediacy</vt:lpstr>
      <vt:lpstr>Immediacy</vt:lpstr>
      <vt:lpstr> Definition of immediacy</vt:lpstr>
      <vt:lpstr>Immediacy</vt:lpstr>
      <vt:lpstr>CROSSES ORIENTATION BOUNDARIES…..</vt:lpstr>
      <vt:lpstr>Immediacy involves: </vt:lpstr>
      <vt:lpstr>How does ‘immediacy’ assist the helping process</vt:lpstr>
      <vt:lpstr>So what is it that we are not talking about here….</vt:lpstr>
      <vt:lpstr>For the helper it involves:</vt:lpstr>
      <vt:lpstr>This means:</vt:lpstr>
      <vt:lpstr>Uses of immediacy</vt:lpstr>
      <vt:lpstr>Uses of immediacy</vt:lpstr>
      <vt:lpstr>For example…..</vt:lpstr>
      <vt:lpstr>To recap…Immediacy is………. </vt:lpstr>
      <vt:lpstr>When to use immediacy: </vt:lpstr>
      <vt:lpstr>For example…..</vt:lpstr>
      <vt:lpstr>For example…..</vt:lpstr>
      <vt:lpstr>Immediacy to deal with difficulties, for example: </vt:lpstr>
      <vt:lpstr>Immediacy to deal with difficulties, for example: </vt:lpstr>
      <vt:lpstr>Uses of immediacy</vt:lpstr>
      <vt:lpstr>Immediacy to deal with difficulties, for example: </vt:lpstr>
      <vt:lpstr>Uses of immediacy</vt:lpstr>
      <vt:lpstr>Reminder: Guidelines for using immediacy</vt:lpstr>
      <vt:lpstr>Guidelines for using immediacy</vt:lpstr>
      <vt:lpstr>Guidelines for using immediacy</vt:lpstr>
      <vt:lpstr>  Immediacy can be used to deal with difficulties,   So to recap….: </vt:lpstr>
      <vt:lpstr>How?</vt:lpstr>
      <vt:lpstr>Let’s try it…..</vt:lpstr>
      <vt:lpstr>COFFEE…..</vt:lpstr>
      <vt:lpstr>CONSOLIDATING LEARNING</vt:lpstr>
      <vt:lpstr>TRIAD WORK AND RECORDINGS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Higher Education Certificate in Embedded Helping Skills</dc:title>
  <dc:creator>Cath</dc:creator>
  <cp:lastModifiedBy>Beverly Cole</cp:lastModifiedBy>
  <cp:revision>9</cp:revision>
  <dcterms:created xsi:type="dcterms:W3CDTF">2014-01-06T10:21:15Z</dcterms:created>
  <dcterms:modified xsi:type="dcterms:W3CDTF">2018-03-27T13:18:48Z</dcterms:modified>
</cp:coreProperties>
</file>