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7" r:id="rId3"/>
    <p:sldId id="258" r:id="rId4"/>
    <p:sldId id="260" r:id="rId5"/>
    <p:sldId id="264" r:id="rId6"/>
    <p:sldId id="268" r:id="rId7"/>
    <p:sldId id="261" r:id="rId8"/>
    <p:sldId id="263" r:id="rId9"/>
    <p:sldId id="262" r:id="rId10"/>
    <p:sldId id="270" r:id="rId11"/>
    <p:sldId id="271" r:id="rId12"/>
    <p:sldId id="272" r:id="rId13"/>
    <p:sldId id="269" r:id="rId14"/>
    <p:sldId id="265" r:id="rId15"/>
    <p:sldId id="266" r:id="rId16"/>
    <p:sldId id="267"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6B1103-BB8E-6068-34F6-C8839CF90398}" v="39" dt="2025-10-11T17:40:47.308"/>
    <p1510:client id="{465A21AD-C3A3-70B6-A6DA-EC376E79313E}" v="306" dt="2025-10-12T17:35:14.100"/>
    <p1510:client id="{5417E010-2D0B-AA08-8999-8F1E9E1ED280}" v="435" dt="2025-10-12T08:58:12.759"/>
    <p1510:client id="{64F5EC69-6348-1BD1-7F14-F370539CB39A}" v="1084" dt="2025-10-11T21:41:29.209"/>
    <p1510:client id="{73EE6472-6888-40E7-0626-6F996C1BA0E3}" v="1814" dt="2025-10-11T20:41:56.075"/>
    <p1510:client id="{7EAED119-2834-44CC-2BD3-555EF69B6B32}" v="2606" dt="2025-10-12T18:49:34.184"/>
    <p1510:client id="{9B04D290-951A-35B8-5BAF-8029ABD920E1}" v="109" dt="2025-10-12T12:10:19.942"/>
    <p1510:client id="{D8DD6641-C0E5-DA84-44E1-743AC4A71368}" v="1582" dt="2025-10-12T12:01:35.6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4" d="100"/>
          <a:sy n="64" d="100"/>
        </p:scale>
        <p:origin x="56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345022-AD94-417D-9419-9FEA5DFE574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51B7E50-6131-479B-9554-FC853471AAB8}">
      <dgm:prSet custT="1"/>
      <dgm:spPr/>
      <dgm:t>
        <a:bodyPr/>
        <a:lstStyle/>
        <a:p>
          <a:pPr algn="l">
            <a:lnSpc>
              <a:spcPct val="90000"/>
            </a:lnSpc>
          </a:pPr>
          <a:r>
            <a:rPr lang="en-GB" sz="2400" dirty="0">
              <a:solidFill>
                <a:srgbClr val="FFFFFF"/>
              </a:solidFill>
              <a:latin typeface="Arial"/>
              <a:ea typeface="+mn-ea"/>
              <a:cs typeface="+mn-cs"/>
            </a:rPr>
            <a:t>Introduction </a:t>
          </a:r>
          <a:endParaRPr lang="en-US" sz="2400" dirty="0">
            <a:solidFill>
              <a:srgbClr val="FFFFFF"/>
            </a:solidFill>
            <a:latin typeface="Arial"/>
            <a:ea typeface="+mn-ea"/>
            <a:cs typeface="+mn-cs"/>
          </a:endParaRPr>
        </a:p>
      </dgm:t>
    </dgm:pt>
    <dgm:pt modelId="{58C49C64-CC7A-40D9-8B37-A09EEFA0C000}" type="parTrans" cxnId="{CBD1CE48-6679-49C6-8498-7E0151FD13BA}">
      <dgm:prSet/>
      <dgm:spPr/>
      <dgm:t>
        <a:bodyPr/>
        <a:lstStyle/>
        <a:p>
          <a:endParaRPr lang="en-US"/>
        </a:p>
      </dgm:t>
    </dgm:pt>
    <dgm:pt modelId="{5D7B0EB9-4045-4025-BAAA-7859592E99AE}" type="sibTrans" cxnId="{CBD1CE48-6679-49C6-8498-7E0151FD13BA}">
      <dgm:prSet/>
      <dgm:spPr/>
      <dgm:t>
        <a:bodyPr/>
        <a:lstStyle/>
        <a:p>
          <a:endParaRPr lang="en-US"/>
        </a:p>
      </dgm:t>
    </dgm:pt>
    <dgm:pt modelId="{A639BCB2-FC5A-4337-BAFC-CEA8F96B0A52}">
      <dgm:prSet custT="1"/>
      <dgm:spPr/>
      <dgm:t>
        <a:bodyPr/>
        <a:lstStyle/>
        <a:p>
          <a:pPr algn="l">
            <a:lnSpc>
              <a:spcPct val="90000"/>
            </a:lnSpc>
          </a:pPr>
          <a:r>
            <a:rPr lang="en-GB" sz="2400" dirty="0">
              <a:solidFill>
                <a:srgbClr val="FFFFFF"/>
              </a:solidFill>
              <a:latin typeface="Arial"/>
              <a:ea typeface="+mn-ea"/>
              <a:cs typeface="+mn-cs"/>
            </a:rPr>
            <a:t>Strength &amp; limitations of MS Words </a:t>
          </a:r>
          <a:endParaRPr lang="en-US" sz="2400" dirty="0">
            <a:solidFill>
              <a:srgbClr val="FFFFFF"/>
            </a:solidFill>
            <a:latin typeface="Arial"/>
            <a:ea typeface="+mn-ea"/>
            <a:cs typeface="+mn-cs"/>
          </a:endParaRPr>
        </a:p>
      </dgm:t>
    </dgm:pt>
    <dgm:pt modelId="{51E6ECA7-8220-4279-AC96-6C2BD3109D4B}" type="parTrans" cxnId="{292960F7-845F-4A37-8C81-84D12E673EB6}">
      <dgm:prSet/>
      <dgm:spPr/>
      <dgm:t>
        <a:bodyPr/>
        <a:lstStyle/>
        <a:p>
          <a:endParaRPr lang="en-US"/>
        </a:p>
      </dgm:t>
    </dgm:pt>
    <dgm:pt modelId="{9ECF631C-AC23-4574-A684-04DC3B046D09}" type="sibTrans" cxnId="{292960F7-845F-4A37-8C81-84D12E673EB6}">
      <dgm:prSet/>
      <dgm:spPr/>
      <dgm:t>
        <a:bodyPr/>
        <a:lstStyle/>
        <a:p>
          <a:endParaRPr lang="en-US"/>
        </a:p>
      </dgm:t>
    </dgm:pt>
    <dgm:pt modelId="{137B4B42-37D3-4C56-BF6E-638CFFB9D261}">
      <dgm:prSet custT="1"/>
      <dgm:spPr/>
      <dgm:t>
        <a:bodyPr/>
        <a:lstStyle/>
        <a:p>
          <a:pPr algn="l">
            <a:lnSpc>
              <a:spcPct val="90000"/>
            </a:lnSpc>
          </a:pPr>
          <a:r>
            <a:rPr lang="en-GB" sz="2400" dirty="0">
              <a:solidFill>
                <a:srgbClr val="FFFFFF"/>
              </a:solidFill>
              <a:latin typeface="Arial"/>
              <a:ea typeface="+mn-ea"/>
              <a:cs typeface="+mn-cs"/>
            </a:rPr>
            <a:t>Strength&amp; limitations of One drive </a:t>
          </a:r>
          <a:endParaRPr lang="en-US" sz="2400" dirty="0">
            <a:solidFill>
              <a:srgbClr val="FFFFFF"/>
            </a:solidFill>
            <a:latin typeface="Arial"/>
            <a:ea typeface="+mn-ea"/>
            <a:cs typeface="+mn-cs"/>
          </a:endParaRPr>
        </a:p>
      </dgm:t>
    </dgm:pt>
    <dgm:pt modelId="{41BEC4BF-761C-4841-A22A-F6A8E46ECBEC}" type="parTrans" cxnId="{79E8BAA0-C4FA-44CF-93C9-28A711D30EA8}">
      <dgm:prSet/>
      <dgm:spPr/>
      <dgm:t>
        <a:bodyPr/>
        <a:lstStyle/>
        <a:p>
          <a:endParaRPr lang="en-US"/>
        </a:p>
      </dgm:t>
    </dgm:pt>
    <dgm:pt modelId="{20645D52-33E9-49AB-8D37-5BC6AE802FCA}" type="sibTrans" cxnId="{79E8BAA0-C4FA-44CF-93C9-28A711D30EA8}">
      <dgm:prSet/>
      <dgm:spPr/>
      <dgm:t>
        <a:bodyPr/>
        <a:lstStyle/>
        <a:p>
          <a:endParaRPr lang="en-US"/>
        </a:p>
      </dgm:t>
    </dgm:pt>
    <dgm:pt modelId="{9C5DC0FF-C355-47AD-98A3-A94F7C94D1A3}">
      <dgm:prSet phldr="0" custT="1"/>
      <dgm:spPr/>
      <dgm:t>
        <a:bodyPr/>
        <a:lstStyle/>
        <a:p>
          <a:pPr algn="l" rtl="0">
            <a:lnSpc>
              <a:spcPct val="90000"/>
            </a:lnSpc>
          </a:pPr>
          <a:r>
            <a:rPr lang="en-GB" sz="2400" dirty="0">
              <a:solidFill>
                <a:srgbClr val="FFFFFF"/>
              </a:solidFill>
              <a:latin typeface="Arial"/>
              <a:ea typeface="+mn-ea"/>
              <a:cs typeface="+mn-cs"/>
            </a:rPr>
            <a:t>How to use one drive in a care home?</a:t>
          </a:r>
        </a:p>
      </dgm:t>
    </dgm:pt>
    <dgm:pt modelId="{E2E2074F-619D-44D8-A898-55974A6FA014}" type="parTrans" cxnId="{C32FA346-D177-4C8C-86D9-589CF99269BB}">
      <dgm:prSet/>
      <dgm:spPr/>
      <dgm:t>
        <a:bodyPr/>
        <a:lstStyle/>
        <a:p>
          <a:endParaRPr lang="en-US"/>
        </a:p>
      </dgm:t>
    </dgm:pt>
    <dgm:pt modelId="{E67BA485-0A44-48E0-8C6B-ED35343B779F}" type="sibTrans" cxnId="{C32FA346-D177-4C8C-86D9-589CF99269BB}">
      <dgm:prSet/>
      <dgm:spPr/>
      <dgm:t>
        <a:bodyPr/>
        <a:lstStyle/>
        <a:p>
          <a:endParaRPr lang="en-US"/>
        </a:p>
      </dgm:t>
    </dgm:pt>
    <dgm:pt modelId="{194966FA-128E-4512-9848-8632A4616AA3}">
      <dgm:prSet phldr="0" custT="1"/>
      <dgm:spPr/>
      <dgm:t>
        <a:bodyPr/>
        <a:lstStyle/>
        <a:p>
          <a:pPr algn="l" rtl="0">
            <a:lnSpc>
              <a:spcPct val="90000"/>
            </a:lnSpc>
          </a:pPr>
          <a:r>
            <a:rPr lang="en-GB" sz="2400" dirty="0">
              <a:solidFill>
                <a:srgbClr val="FFFFFF"/>
              </a:solidFill>
              <a:latin typeface="Arial"/>
              <a:ea typeface="+mn-ea"/>
              <a:cs typeface="+mn-cs"/>
            </a:rPr>
            <a:t>How to use word in a care home?</a:t>
          </a:r>
        </a:p>
      </dgm:t>
    </dgm:pt>
    <dgm:pt modelId="{408C8680-6F36-41DA-B821-C16CAABB32B1}" type="parTrans" cxnId="{286A9E9D-E288-40E8-B6A1-CB8A770B961E}">
      <dgm:prSet/>
      <dgm:spPr/>
    </dgm:pt>
    <dgm:pt modelId="{9A14F36F-D89B-4B35-BB51-A1A55510746E}" type="sibTrans" cxnId="{286A9E9D-E288-40E8-B6A1-CB8A770B961E}">
      <dgm:prSet/>
      <dgm:spPr/>
    </dgm:pt>
    <dgm:pt modelId="{ADFAFE58-D4D2-4158-9BDC-0FDC5386A440}">
      <dgm:prSet phldr="0" custT="1"/>
      <dgm:spPr/>
      <dgm:t>
        <a:bodyPr/>
        <a:lstStyle/>
        <a:p>
          <a:pPr algn="l" rtl="0">
            <a:lnSpc>
              <a:spcPct val="90000"/>
            </a:lnSpc>
          </a:pPr>
          <a:r>
            <a:rPr lang="en-GB" sz="2400" dirty="0">
              <a:solidFill>
                <a:srgbClr val="FFFFFF"/>
              </a:solidFill>
              <a:latin typeface="Arial"/>
              <a:ea typeface="+mn-ea"/>
              <a:cs typeface="+mn-cs"/>
            </a:rPr>
            <a:t>Impact of digital skills </a:t>
          </a:r>
        </a:p>
      </dgm:t>
    </dgm:pt>
    <dgm:pt modelId="{3F9F9D91-C97F-412D-922D-873CFF133427}" type="parTrans" cxnId="{512682AD-78FB-4302-A14F-0C97F5777152}">
      <dgm:prSet/>
      <dgm:spPr/>
    </dgm:pt>
    <dgm:pt modelId="{CD828EBC-32CC-436C-8279-236DDD15F606}" type="sibTrans" cxnId="{512682AD-78FB-4302-A14F-0C97F5777152}">
      <dgm:prSet/>
      <dgm:spPr/>
    </dgm:pt>
    <dgm:pt modelId="{92732025-1B43-4FCF-9C1B-4DB2E3C7579A}">
      <dgm:prSet phldr="0" custT="1"/>
      <dgm:spPr/>
      <dgm:t>
        <a:bodyPr/>
        <a:lstStyle/>
        <a:p>
          <a:pPr algn="l" rtl="0">
            <a:lnSpc>
              <a:spcPct val="90000"/>
            </a:lnSpc>
          </a:pPr>
          <a:r>
            <a:rPr lang="en-GB" sz="2400" dirty="0">
              <a:solidFill>
                <a:srgbClr val="FFFFFF"/>
              </a:solidFill>
              <a:latin typeface="Arial"/>
              <a:ea typeface="+mn-ea"/>
              <a:cs typeface="+mn-cs"/>
            </a:rPr>
            <a:t>Checklist </a:t>
          </a:r>
        </a:p>
      </dgm:t>
    </dgm:pt>
    <dgm:pt modelId="{24267537-E3C1-44CD-9F05-29CF44F78EFA}" type="parTrans" cxnId="{0CFE979F-75BD-49FC-9751-0BDE287D61BC}">
      <dgm:prSet/>
      <dgm:spPr/>
    </dgm:pt>
    <dgm:pt modelId="{6D88CE76-281F-4D87-81CA-7356133AFE02}" type="sibTrans" cxnId="{0CFE979F-75BD-49FC-9751-0BDE287D61BC}">
      <dgm:prSet/>
      <dgm:spPr/>
    </dgm:pt>
    <dgm:pt modelId="{FC599E28-F548-4858-9C69-AA9C4E0B674B}">
      <dgm:prSet phldr="0" custT="1"/>
      <dgm:spPr/>
      <dgm:t>
        <a:bodyPr/>
        <a:lstStyle/>
        <a:p>
          <a:pPr algn="l" rtl="0">
            <a:lnSpc>
              <a:spcPct val="90000"/>
            </a:lnSpc>
          </a:pPr>
          <a:r>
            <a:rPr lang="en-GB" sz="2400" dirty="0">
              <a:solidFill>
                <a:srgbClr val="FFFFFF"/>
              </a:solidFill>
              <a:latin typeface="Arial"/>
              <a:ea typeface="+mn-ea"/>
              <a:cs typeface="+mn-cs"/>
            </a:rPr>
            <a:t>Refrences </a:t>
          </a:r>
        </a:p>
      </dgm:t>
    </dgm:pt>
    <dgm:pt modelId="{9525CE10-B6B2-44A0-8983-C3327469EC92}" type="parTrans" cxnId="{51982181-4B3C-42D6-9715-9D1F0A39C3D9}">
      <dgm:prSet/>
      <dgm:spPr/>
    </dgm:pt>
    <dgm:pt modelId="{82515877-6E5F-47B0-9B32-7B232B542DD9}" type="sibTrans" cxnId="{51982181-4B3C-42D6-9715-9D1F0A39C3D9}">
      <dgm:prSet/>
      <dgm:spPr/>
    </dgm:pt>
    <dgm:pt modelId="{3E6EA60E-1966-4532-BEFA-36C955289B02}">
      <dgm:prSet phldr="0" custT="1"/>
      <dgm:spPr/>
      <dgm:t>
        <a:bodyPr/>
        <a:lstStyle/>
        <a:p>
          <a:pPr algn="l" rtl="0">
            <a:lnSpc>
              <a:spcPct val="90000"/>
            </a:lnSpc>
          </a:pPr>
          <a:r>
            <a:rPr lang="en-GB" sz="2400" dirty="0">
              <a:solidFill>
                <a:srgbClr val="FFFFFF"/>
              </a:solidFill>
              <a:latin typeface="Arial"/>
              <a:ea typeface="+mn-ea"/>
              <a:cs typeface="+mn-cs"/>
            </a:rPr>
            <a:t>Conclusion </a:t>
          </a:r>
        </a:p>
      </dgm:t>
    </dgm:pt>
    <dgm:pt modelId="{FBF57A69-6500-4E0E-9CE8-225FC7359702}" type="parTrans" cxnId="{BC238DA4-0761-4F42-830C-29B4963F6D95}">
      <dgm:prSet/>
      <dgm:spPr/>
    </dgm:pt>
    <dgm:pt modelId="{00DEAA1E-F883-49C5-8F7F-BE8E69061553}" type="sibTrans" cxnId="{BC238DA4-0761-4F42-830C-29B4963F6D95}">
      <dgm:prSet/>
      <dgm:spPr/>
    </dgm:pt>
    <dgm:pt modelId="{62728E3B-05FA-4E37-AF97-05DB74DC3B10}" type="pres">
      <dgm:prSet presAssocID="{BE345022-AD94-417D-9419-9FEA5DFE5740}" presName="linear" presStyleCnt="0">
        <dgm:presLayoutVars>
          <dgm:animLvl val="lvl"/>
          <dgm:resizeHandles val="exact"/>
        </dgm:presLayoutVars>
      </dgm:prSet>
      <dgm:spPr/>
    </dgm:pt>
    <dgm:pt modelId="{E31FFCE2-3BB7-494A-8FA8-50CA39867C5F}" type="pres">
      <dgm:prSet presAssocID="{D51B7E50-6131-479B-9554-FC853471AAB8}" presName="parentText" presStyleLbl="node1" presStyleIdx="0" presStyleCnt="9">
        <dgm:presLayoutVars>
          <dgm:chMax val="0"/>
          <dgm:bulletEnabled val="1"/>
        </dgm:presLayoutVars>
      </dgm:prSet>
      <dgm:spPr/>
    </dgm:pt>
    <dgm:pt modelId="{BEB9C1E6-706B-4E81-BAA0-AAE904892B34}" type="pres">
      <dgm:prSet presAssocID="{5D7B0EB9-4045-4025-BAAA-7859592E99AE}" presName="spacer" presStyleCnt="0"/>
      <dgm:spPr/>
    </dgm:pt>
    <dgm:pt modelId="{3B9C4D22-34B4-40BC-AFD4-FCE2164704A7}" type="pres">
      <dgm:prSet presAssocID="{A639BCB2-FC5A-4337-BAFC-CEA8F96B0A52}" presName="parentText" presStyleLbl="node1" presStyleIdx="1" presStyleCnt="9">
        <dgm:presLayoutVars>
          <dgm:chMax val="0"/>
          <dgm:bulletEnabled val="1"/>
        </dgm:presLayoutVars>
      </dgm:prSet>
      <dgm:spPr/>
    </dgm:pt>
    <dgm:pt modelId="{46703357-BDD9-4535-9D2B-B6D673C35E41}" type="pres">
      <dgm:prSet presAssocID="{9ECF631C-AC23-4574-A684-04DC3B046D09}" presName="spacer" presStyleCnt="0"/>
      <dgm:spPr/>
    </dgm:pt>
    <dgm:pt modelId="{74DE73EA-35FB-4990-9D84-1066529D9379}" type="pres">
      <dgm:prSet presAssocID="{194966FA-128E-4512-9848-8632A4616AA3}" presName="parentText" presStyleLbl="node1" presStyleIdx="2" presStyleCnt="9">
        <dgm:presLayoutVars>
          <dgm:chMax val="0"/>
          <dgm:bulletEnabled val="1"/>
        </dgm:presLayoutVars>
      </dgm:prSet>
      <dgm:spPr/>
    </dgm:pt>
    <dgm:pt modelId="{48BA2C23-6F5B-4496-A9BF-02A2C7067DBA}" type="pres">
      <dgm:prSet presAssocID="{9A14F36F-D89B-4B35-BB51-A1A55510746E}" presName="spacer" presStyleCnt="0"/>
      <dgm:spPr/>
    </dgm:pt>
    <dgm:pt modelId="{DFBAA411-43FB-4630-A600-D631EF2F7BB5}" type="pres">
      <dgm:prSet presAssocID="{137B4B42-37D3-4C56-BF6E-638CFFB9D261}" presName="parentText" presStyleLbl="node1" presStyleIdx="3" presStyleCnt="9">
        <dgm:presLayoutVars>
          <dgm:chMax val="0"/>
          <dgm:bulletEnabled val="1"/>
        </dgm:presLayoutVars>
      </dgm:prSet>
      <dgm:spPr/>
    </dgm:pt>
    <dgm:pt modelId="{0F1732CD-3CCC-493D-9BAC-82E387008B3A}" type="pres">
      <dgm:prSet presAssocID="{20645D52-33E9-49AB-8D37-5BC6AE802FCA}" presName="spacer" presStyleCnt="0"/>
      <dgm:spPr/>
    </dgm:pt>
    <dgm:pt modelId="{23491576-13A9-4EA6-9284-8D8D4F4064B2}" type="pres">
      <dgm:prSet presAssocID="{9C5DC0FF-C355-47AD-98A3-A94F7C94D1A3}" presName="parentText" presStyleLbl="node1" presStyleIdx="4" presStyleCnt="9">
        <dgm:presLayoutVars>
          <dgm:chMax val="0"/>
          <dgm:bulletEnabled val="1"/>
        </dgm:presLayoutVars>
      </dgm:prSet>
      <dgm:spPr/>
    </dgm:pt>
    <dgm:pt modelId="{9217D72B-C311-4D5E-8279-C7CC3E463B79}" type="pres">
      <dgm:prSet presAssocID="{E67BA485-0A44-48E0-8C6B-ED35343B779F}" presName="spacer" presStyleCnt="0"/>
      <dgm:spPr/>
    </dgm:pt>
    <dgm:pt modelId="{A9445F8A-B872-4FE3-8F9A-7C9550ECFA2B}" type="pres">
      <dgm:prSet presAssocID="{ADFAFE58-D4D2-4158-9BDC-0FDC5386A440}" presName="parentText" presStyleLbl="node1" presStyleIdx="5" presStyleCnt="9">
        <dgm:presLayoutVars>
          <dgm:chMax val="0"/>
          <dgm:bulletEnabled val="1"/>
        </dgm:presLayoutVars>
      </dgm:prSet>
      <dgm:spPr/>
    </dgm:pt>
    <dgm:pt modelId="{2EFCB551-A12D-4C67-8904-1A4365B588D5}" type="pres">
      <dgm:prSet presAssocID="{CD828EBC-32CC-436C-8279-236DDD15F606}" presName="spacer" presStyleCnt="0"/>
      <dgm:spPr/>
    </dgm:pt>
    <dgm:pt modelId="{EE68075B-4219-40DE-9F21-5441361120E1}" type="pres">
      <dgm:prSet presAssocID="{92732025-1B43-4FCF-9C1B-4DB2E3C7579A}" presName="parentText" presStyleLbl="node1" presStyleIdx="6" presStyleCnt="9">
        <dgm:presLayoutVars>
          <dgm:chMax val="0"/>
          <dgm:bulletEnabled val="1"/>
        </dgm:presLayoutVars>
      </dgm:prSet>
      <dgm:spPr/>
    </dgm:pt>
    <dgm:pt modelId="{7A93AEAA-06EB-42D1-9E72-D6955013E02D}" type="pres">
      <dgm:prSet presAssocID="{6D88CE76-281F-4D87-81CA-7356133AFE02}" presName="spacer" presStyleCnt="0"/>
      <dgm:spPr/>
    </dgm:pt>
    <dgm:pt modelId="{920757DD-C017-42D6-AC7C-95A514A9B4F0}" type="pres">
      <dgm:prSet presAssocID="{3E6EA60E-1966-4532-BEFA-36C955289B02}" presName="parentText" presStyleLbl="node1" presStyleIdx="7" presStyleCnt="9">
        <dgm:presLayoutVars>
          <dgm:chMax val="0"/>
          <dgm:bulletEnabled val="1"/>
        </dgm:presLayoutVars>
      </dgm:prSet>
      <dgm:spPr/>
    </dgm:pt>
    <dgm:pt modelId="{E1D3DEFB-A854-4DFB-AEEA-80BB8BAF3717}" type="pres">
      <dgm:prSet presAssocID="{00DEAA1E-F883-49C5-8F7F-BE8E69061553}" presName="spacer" presStyleCnt="0"/>
      <dgm:spPr/>
    </dgm:pt>
    <dgm:pt modelId="{03BA45B4-5526-47BA-869E-CEFFBA6451DE}" type="pres">
      <dgm:prSet presAssocID="{FC599E28-F548-4858-9C69-AA9C4E0B674B}" presName="parentText" presStyleLbl="node1" presStyleIdx="8" presStyleCnt="9">
        <dgm:presLayoutVars>
          <dgm:chMax val="0"/>
          <dgm:bulletEnabled val="1"/>
        </dgm:presLayoutVars>
      </dgm:prSet>
      <dgm:spPr/>
    </dgm:pt>
  </dgm:ptLst>
  <dgm:cxnLst>
    <dgm:cxn modelId="{9D9AE104-961B-4910-BD27-7171FD4D1782}" type="presOf" srcId="{BE345022-AD94-417D-9419-9FEA5DFE5740}" destId="{62728E3B-05FA-4E37-AF97-05DB74DC3B10}" srcOrd="0" destOrd="0" presId="urn:microsoft.com/office/officeart/2005/8/layout/vList2"/>
    <dgm:cxn modelId="{6FB10915-0283-4E5F-8741-7FB1B198394A}" type="presOf" srcId="{137B4B42-37D3-4C56-BF6E-638CFFB9D261}" destId="{DFBAA411-43FB-4630-A600-D631EF2F7BB5}" srcOrd="0" destOrd="0" presId="urn:microsoft.com/office/officeart/2005/8/layout/vList2"/>
    <dgm:cxn modelId="{95B30C1B-88C0-4C27-AF4A-7D21E9A0C038}" type="presOf" srcId="{9C5DC0FF-C355-47AD-98A3-A94F7C94D1A3}" destId="{23491576-13A9-4EA6-9284-8D8D4F4064B2}" srcOrd="0" destOrd="0" presId="urn:microsoft.com/office/officeart/2005/8/layout/vList2"/>
    <dgm:cxn modelId="{87653C3A-B443-428E-A741-16F8A25CDE5F}" type="presOf" srcId="{194966FA-128E-4512-9848-8632A4616AA3}" destId="{74DE73EA-35FB-4990-9D84-1066529D9379}" srcOrd="0" destOrd="0" presId="urn:microsoft.com/office/officeart/2005/8/layout/vList2"/>
    <dgm:cxn modelId="{1254B241-A316-4406-8C37-FD0ECCD72C64}" type="presOf" srcId="{3E6EA60E-1966-4532-BEFA-36C955289B02}" destId="{920757DD-C017-42D6-AC7C-95A514A9B4F0}" srcOrd="0" destOrd="0" presId="urn:microsoft.com/office/officeart/2005/8/layout/vList2"/>
    <dgm:cxn modelId="{C32FA346-D177-4C8C-86D9-589CF99269BB}" srcId="{BE345022-AD94-417D-9419-9FEA5DFE5740}" destId="{9C5DC0FF-C355-47AD-98A3-A94F7C94D1A3}" srcOrd="4" destOrd="0" parTransId="{E2E2074F-619D-44D8-A898-55974A6FA014}" sibTransId="{E67BA485-0A44-48E0-8C6B-ED35343B779F}"/>
    <dgm:cxn modelId="{CBD1CE48-6679-49C6-8498-7E0151FD13BA}" srcId="{BE345022-AD94-417D-9419-9FEA5DFE5740}" destId="{D51B7E50-6131-479B-9554-FC853471AAB8}" srcOrd="0" destOrd="0" parTransId="{58C49C64-CC7A-40D9-8B37-A09EEFA0C000}" sibTransId="{5D7B0EB9-4045-4025-BAAA-7859592E99AE}"/>
    <dgm:cxn modelId="{37C4E16C-DBF7-42B7-BE99-BC52C30E4BE6}" type="presOf" srcId="{A639BCB2-FC5A-4337-BAFC-CEA8F96B0A52}" destId="{3B9C4D22-34B4-40BC-AFD4-FCE2164704A7}" srcOrd="0" destOrd="0" presId="urn:microsoft.com/office/officeart/2005/8/layout/vList2"/>
    <dgm:cxn modelId="{51982181-4B3C-42D6-9715-9D1F0A39C3D9}" srcId="{BE345022-AD94-417D-9419-9FEA5DFE5740}" destId="{FC599E28-F548-4858-9C69-AA9C4E0B674B}" srcOrd="8" destOrd="0" parTransId="{9525CE10-B6B2-44A0-8983-C3327469EC92}" sibTransId="{82515877-6E5F-47B0-9B32-7B232B542DD9}"/>
    <dgm:cxn modelId="{A21A348B-4784-43E1-8874-F381053161BB}" type="presOf" srcId="{D51B7E50-6131-479B-9554-FC853471AAB8}" destId="{E31FFCE2-3BB7-494A-8FA8-50CA39867C5F}" srcOrd="0" destOrd="0" presId="urn:microsoft.com/office/officeart/2005/8/layout/vList2"/>
    <dgm:cxn modelId="{286A9E9D-E288-40E8-B6A1-CB8A770B961E}" srcId="{BE345022-AD94-417D-9419-9FEA5DFE5740}" destId="{194966FA-128E-4512-9848-8632A4616AA3}" srcOrd="2" destOrd="0" parTransId="{408C8680-6F36-41DA-B821-C16CAABB32B1}" sibTransId="{9A14F36F-D89B-4B35-BB51-A1A55510746E}"/>
    <dgm:cxn modelId="{0CFE979F-75BD-49FC-9751-0BDE287D61BC}" srcId="{BE345022-AD94-417D-9419-9FEA5DFE5740}" destId="{92732025-1B43-4FCF-9C1B-4DB2E3C7579A}" srcOrd="6" destOrd="0" parTransId="{24267537-E3C1-44CD-9F05-29CF44F78EFA}" sibTransId="{6D88CE76-281F-4D87-81CA-7356133AFE02}"/>
    <dgm:cxn modelId="{79E8BAA0-C4FA-44CF-93C9-28A711D30EA8}" srcId="{BE345022-AD94-417D-9419-9FEA5DFE5740}" destId="{137B4B42-37D3-4C56-BF6E-638CFFB9D261}" srcOrd="3" destOrd="0" parTransId="{41BEC4BF-761C-4841-A22A-F6A8E46ECBEC}" sibTransId="{20645D52-33E9-49AB-8D37-5BC6AE802FCA}"/>
    <dgm:cxn modelId="{BC238DA4-0761-4F42-830C-29B4963F6D95}" srcId="{BE345022-AD94-417D-9419-9FEA5DFE5740}" destId="{3E6EA60E-1966-4532-BEFA-36C955289B02}" srcOrd="7" destOrd="0" parTransId="{FBF57A69-6500-4E0E-9CE8-225FC7359702}" sibTransId="{00DEAA1E-F883-49C5-8F7F-BE8E69061553}"/>
    <dgm:cxn modelId="{512682AD-78FB-4302-A14F-0C97F5777152}" srcId="{BE345022-AD94-417D-9419-9FEA5DFE5740}" destId="{ADFAFE58-D4D2-4158-9BDC-0FDC5386A440}" srcOrd="5" destOrd="0" parTransId="{3F9F9D91-C97F-412D-922D-873CFF133427}" sibTransId="{CD828EBC-32CC-436C-8279-236DDD15F606}"/>
    <dgm:cxn modelId="{36A3ECB7-0834-42D7-881E-B65AF88040FC}" type="presOf" srcId="{92732025-1B43-4FCF-9C1B-4DB2E3C7579A}" destId="{EE68075B-4219-40DE-9F21-5441361120E1}" srcOrd="0" destOrd="0" presId="urn:microsoft.com/office/officeart/2005/8/layout/vList2"/>
    <dgm:cxn modelId="{A6DB5FF4-AC26-40F3-A2D5-E4009E4BBBE4}" type="presOf" srcId="{ADFAFE58-D4D2-4158-9BDC-0FDC5386A440}" destId="{A9445F8A-B872-4FE3-8F9A-7C9550ECFA2B}" srcOrd="0" destOrd="0" presId="urn:microsoft.com/office/officeart/2005/8/layout/vList2"/>
    <dgm:cxn modelId="{292960F7-845F-4A37-8C81-84D12E673EB6}" srcId="{BE345022-AD94-417D-9419-9FEA5DFE5740}" destId="{A639BCB2-FC5A-4337-BAFC-CEA8F96B0A52}" srcOrd="1" destOrd="0" parTransId="{51E6ECA7-8220-4279-AC96-6C2BD3109D4B}" sibTransId="{9ECF631C-AC23-4574-A684-04DC3B046D09}"/>
    <dgm:cxn modelId="{8F07ADFC-9952-48EA-AD01-7485EF6FE37E}" type="presOf" srcId="{FC599E28-F548-4858-9C69-AA9C4E0B674B}" destId="{03BA45B4-5526-47BA-869E-CEFFBA6451DE}" srcOrd="0" destOrd="0" presId="urn:microsoft.com/office/officeart/2005/8/layout/vList2"/>
    <dgm:cxn modelId="{2FE2A5C0-0DD1-40ED-9445-C26E9E34D0F7}" type="presParOf" srcId="{62728E3B-05FA-4E37-AF97-05DB74DC3B10}" destId="{E31FFCE2-3BB7-494A-8FA8-50CA39867C5F}" srcOrd="0" destOrd="0" presId="urn:microsoft.com/office/officeart/2005/8/layout/vList2"/>
    <dgm:cxn modelId="{CB6BFD8E-4E7D-48E1-8F29-423889C786B7}" type="presParOf" srcId="{62728E3B-05FA-4E37-AF97-05DB74DC3B10}" destId="{BEB9C1E6-706B-4E81-BAA0-AAE904892B34}" srcOrd="1" destOrd="0" presId="urn:microsoft.com/office/officeart/2005/8/layout/vList2"/>
    <dgm:cxn modelId="{C29FFF26-0E5E-470C-A07A-4B3A2586F936}" type="presParOf" srcId="{62728E3B-05FA-4E37-AF97-05DB74DC3B10}" destId="{3B9C4D22-34B4-40BC-AFD4-FCE2164704A7}" srcOrd="2" destOrd="0" presId="urn:microsoft.com/office/officeart/2005/8/layout/vList2"/>
    <dgm:cxn modelId="{2DC52497-7BF2-445F-A92F-72CF76B0DD41}" type="presParOf" srcId="{62728E3B-05FA-4E37-AF97-05DB74DC3B10}" destId="{46703357-BDD9-4535-9D2B-B6D673C35E41}" srcOrd="3" destOrd="0" presId="urn:microsoft.com/office/officeart/2005/8/layout/vList2"/>
    <dgm:cxn modelId="{B354CD6B-F950-4DB2-9F74-46F8FECACA77}" type="presParOf" srcId="{62728E3B-05FA-4E37-AF97-05DB74DC3B10}" destId="{74DE73EA-35FB-4990-9D84-1066529D9379}" srcOrd="4" destOrd="0" presId="urn:microsoft.com/office/officeart/2005/8/layout/vList2"/>
    <dgm:cxn modelId="{29A44873-4F3C-4F52-A37B-24DC438754CB}" type="presParOf" srcId="{62728E3B-05FA-4E37-AF97-05DB74DC3B10}" destId="{48BA2C23-6F5B-4496-A9BF-02A2C7067DBA}" srcOrd="5" destOrd="0" presId="urn:microsoft.com/office/officeart/2005/8/layout/vList2"/>
    <dgm:cxn modelId="{AE031BD6-C461-462B-BC0F-A0DDDB3BB9A0}" type="presParOf" srcId="{62728E3B-05FA-4E37-AF97-05DB74DC3B10}" destId="{DFBAA411-43FB-4630-A600-D631EF2F7BB5}" srcOrd="6" destOrd="0" presId="urn:microsoft.com/office/officeart/2005/8/layout/vList2"/>
    <dgm:cxn modelId="{308A7ED1-D959-4849-AC3E-300E068506C7}" type="presParOf" srcId="{62728E3B-05FA-4E37-AF97-05DB74DC3B10}" destId="{0F1732CD-3CCC-493D-9BAC-82E387008B3A}" srcOrd="7" destOrd="0" presId="urn:microsoft.com/office/officeart/2005/8/layout/vList2"/>
    <dgm:cxn modelId="{C5D539A4-D983-4D6D-8294-DC10A3E2599B}" type="presParOf" srcId="{62728E3B-05FA-4E37-AF97-05DB74DC3B10}" destId="{23491576-13A9-4EA6-9284-8D8D4F4064B2}" srcOrd="8" destOrd="0" presId="urn:microsoft.com/office/officeart/2005/8/layout/vList2"/>
    <dgm:cxn modelId="{347AB91A-54FA-4366-8D26-BEF8E128A7B0}" type="presParOf" srcId="{62728E3B-05FA-4E37-AF97-05DB74DC3B10}" destId="{9217D72B-C311-4D5E-8279-C7CC3E463B79}" srcOrd="9" destOrd="0" presId="urn:microsoft.com/office/officeart/2005/8/layout/vList2"/>
    <dgm:cxn modelId="{2BDE47D1-7156-4335-96F1-FC5D4C488639}" type="presParOf" srcId="{62728E3B-05FA-4E37-AF97-05DB74DC3B10}" destId="{A9445F8A-B872-4FE3-8F9A-7C9550ECFA2B}" srcOrd="10" destOrd="0" presId="urn:microsoft.com/office/officeart/2005/8/layout/vList2"/>
    <dgm:cxn modelId="{5EBEAD45-B584-44B5-B15B-62A1578687A9}" type="presParOf" srcId="{62728E3B-05FA-4E37-AF97-05DB74DC3B10}" destId="{2EFCB551-A12D-4C67-8904-1A4365B588D5}" srcOrd="11" destOrd="0" presId="urn:microsoft.com/office/officeart/2005/8/layout/vList2"/>
    <dgm:cxn modelId="{A3A3CCB4-FD31-4109-BE05-FAA4BF7FAC42}" type="presParOf" srcId="{62728E3B-05FA-4E37-AF97-05DB74DC3B10}" destId="{EE68075B-4219-40DE-9F21-5441361120E1}" srcOrd="12" destOrd="0" presId="urn:microsoft.com/office/officeart/2005/8/layout/vList2"/>
    <dgm:cxn modelId="{4EA913C1-DDA3-457D-9756-6F48F822D35F}" type="presParOf" srcId="{62728E3B-05FA-4E37-AF97-05DB74DC3B10}" destId="{7A93AEAA-06EB-42D1-9E72-D6955013E02D}" srcOrd="13" destOrd="0" presId="urn:microsoft.com/office/officeart/2005/8/layout/vList2"/>
    <dgm:cxn modelId="{E35984C6-8CF0-4048-B156-4EDC773863CD}" type="presParOf" srcId="{62728E3B-05FA-4E37-AF97-05DB74DC3B10}" destId="{920757DD-C017-42D6-AC7C-95A514A9B4F0}" srcOrd="14" destOrd="0" presId="urn:microsoft.com/office/officeart/2005/8/layout/vList2"/>
    <dgm:cxn modelId="{33D4A546-F794-4606-BACF-A9E8C73989E1}" type="presParOf" srcId="{62728E3B-05FA-4E37-AF97-05DB74DC3B10}" destId="{E1D3DEFB-A854-4DFB-AEEA-80BB8BAF3717}" srcOrd="15" destOrd="0" presId="urn:microsoft.com/office/officeart/2005/8/layout/vList2"/>
    <dgm:cxn modelId="{F27F155E-C1CC-4B2D-B011-B53268671A3E}" type="presParOf" srcId="{62728E3B-05FA-4E37-AF97-05DB74DC3B10}" destId="{03BA45B4-5526-47BA-869E-CEFFBA6451DE}"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FFCE2-3BB7-494A-8FA8-50CA39867C5F}">
      <dsp:nvSpPr>
        <dsp:cNvPr id="0" name=""/>
        <dsp:cNvSpPr/>
      </dsp:nvSpPr>
      <dsp:spPr>
        <a:xfrm>
          <a:off x="0" y="864"/>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rgbClr val="FFFFFF"/>
              </a:solidFill>
              <a:latin typeface="Arial"/>
              <a:ea typeface="+mn-ea"/>
              <a:cs typeface="+mn-cs"/>
            </a:rPr>
            <a:t>Introduction </a:t>
          </a:r>
          <a:endParaRPr lang="en-US" sz="2400" kern="1200" dirty="0">
            <a:solidFill>
              <a:srgbClr val="FFFFFF"/>
            </a:solidFill>
            <a:latin typeface="Arial"/>
            <a:ea typeface="+mn-ea"/>
            <a:cs typeface="+mn-cs"/>
          </a:endParaRPr>
        </a:p>
      </dsp:txBody>
      <dsp:txXfrm>
        <a:off x="25664" y="26528"/>
        <a:ext cx="9226284" cy="474406"/>
      </dsp:txXfrm>
    </dsp:sp>
    <dsp:sp modelId="{3B9C4D22-34B4-40BC-AFD4-FCE2164704A7}">
      <dsp:nvSpPr>
        <dsp:cNvPr id="0" name=""/>
        <dsp:cNvSpPr/>
      </dsp:nvSpPr>
      <dsp:spPr>
        <a:xfrm>
          <a:off x="0" y="540365"/>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rgbClr val="FFFFFF"/>
              </a:solidFill>
              <a:latin typeface="Arial"/>
              <a:ea typeface="+mn-ea"/>
              <a:cs typeface="+mn-cs"/>
            </a:rPr>
            <a:t>Strength &amp; limitations of MS Words </a:t>
          </a:r>
          <a:endParaRPr lang="en-US" sz="2400" kern="1200" dirty="0">
            <a:solidFill>
              <a:srgbClr val="FFFFFF"/>
            </a:solidFill>
            <a:latin typeface="Arial"/>
            <a:ea typeface="+mn-ea"/>
            <a:cs typeface="+mn-cs"/>
          </a:endParaRPr>
        </a:p>
      </dsp:txBody>
      <dsp:txXfrm>
        <a:off x="25664" y="566029"/>
        <a:ext cx="9226284" cy="474406"/>
      </dsp:txXfrm>
    </dsp:sp>
    <dsp:sp modelId="{74DE73EA-35FB-4990-9D84-1066529D9379}">
      <dsp:nvSpPr>
        <dsp:cNvPr id="0" name=""/>
        <dsp:cNvSpPr/>
      </dsp:nvSpPr>
      <dsp:spPr>
        <a:xfrm>
          <a:off x="0" y="1079867"/>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solidFill>
                <a:srgbClr val="FFFFFF"/>
              </a:solidFill>
              <a:latin typeface="Arial"/>
              <a:ea typeface="+mn-ea"/>
              <a:cs typeface="+mn-cs"/>
            </a:rPr>
            <a:t>How to use word in a care home?</a:t>
          </a:r>
        </a:p>
      </dsp:txBody>
      <dsp:txXfrm>
        <a:off x="25664" y="1105531"/>
        <a:ext cx="9226284" cy="474406"/>
      </dsp:txXfrm>
    </dsp:sp>
    <dsp:sp modelId="{DFBAA411-43FB-4630-A600-D631EF2F7BB5}">
      <dsp:nvSpPr>
        <dsp:cNvPr id="0" name=""/>
        <dsp:cNvSpPr/>
      </dsp:nvSpPr>
      <dsp:spPr>
        <a:xfrm>
          <a:off x="0" y="1619369"/>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rgbClr val="FFFFFF"/>
              </a:solidFill>
              <a:latin typeface="Arial"/>
              <a:ea typeface="+mn-ea"/>
              <a:cs typeface="+mn-cs"/>
            </a:rPr>
            <a:t>Strength&amp; limitations of One drive </a:t>
          </a:r>
          <a:endParaRPr lang="en-US" sz="2400" kern="1200" dirty="0">
            <a:solidFill>
              <a:srgbClr val="FFFFFF"/>
            </a:solidFill>
            <a:latin typeface="Arial"/>
            <a:ea typeface="+mn-ea"/>
            <a:cs typeface="+mn-cs"/>
          </a:endParaRPr>
        </a:p>
      </dsp:txBody>
      <dsp:txXfrm>
        <a:off x="25664" y="1645033"/>
        <a:ext cx="9226284" cy="474406"/>
      </dsp:txXfrm>
    </dsp:sp>
    <dsp:sp modelId="{23491576-13A9-4EA6-9284-8D8D4F4064B2}">
      <dsp:nvSpPr>
        <dsp:cNvPr id="0" name=""/>
        <dsp:cNvSpPr/>
      </dsp:nvSpPr>
      <dsp:spPr>
        <a:xfrm>
          <a:off x="0" y="2158870"/>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solidFill>
                <a:srgbClr val="FFFFFF"/>
              </a:solidFill>
              <a:latin typeface="Arial"/>
              <a:ea typeface="+mn-ea"/>
              <a:cs typeface="+mn-cs"/>
            </a:rPr>
            <a:t>How to use one drive in a care home?</a:t>
          </a:r>
        </a:p>
      </dsp:txBody>
      <dsp:txXfrm>
        <a:off x="25664" y="2184534"/>
        <a:ext cx="9226284" cy="474406"/>
      </dsp:txXfrm>
    </dsp:sp>
    <dsp:sp modelId="{A9445F8A-B872-4FE3-8F9A-7C9550ECFA2B}">
      <dsp:nvSpPr>
        <dsp:cNvPr id="0" name=""/>
        <dsp:cNvSpPr/>
      </dsp:nvSpPr>
      <dsp:spPr>
        <a:xfrm>
          <a:off x="0" y="2698372"/>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solidFill>
                <a:srgbClr val="FFFFFF"/>
              </a:solidFill>
              <a:latin typeface="Arial"/>
              <a:ea typeface="+mn-ea"/>
              <a:cs typeface="+mn-cs"/>
            </a:rPr>
            <a:t>Impact of digital skills </a:t>
          </a:r>
        </a:p>
      </dsp:txBody>
      <dsp:txXfrm>
        <a:off x="25664" y="2724036"/>
        <a:ext cx="9226284" cy="474406"/>
      </dsp:txXfrm>
    </dsp:sp>
    <dsp:sp modelId="{EE68075B-4219-40DE-9F21-5441361120E1}">
      <dsp:nvSpPr>
        <dsp:cNvPr id="0" name=""/>
        <dsp:cNvSpPr/>
      </dsp:nvSpPr>
      <dsp:spPr>
        <a:xfrm>
          <a:off x="0" y="3237874"/>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solidFill>
                <a:srgbClr val="FFFFFF"/>
              </a:solidFill>
              <a:latin typeface="Arial"/>
              <a:ea typeface="+mn-ea"/>
              <a:cs typeface="+mn-cs"/>
            </a:rPr>
            <a:t>Checklist </a:t>
          </a:r>
        </a:p>
      </dsp:txBody>
      <dsp:txXfrm>
        <a:off x="25664" y="3263538"/>
        <a:ext cx="9226284" cy="474406"/>
      </dsp:txXfrm>
    </dsp:sp>
    <dsp:sp modelId="{920757DD-C017-42D6-AC7C-95A514A9B4F0}">
      <dsp:nvSpPr>
        <dsp:cNvPr id="0" name=""/>
        <dsp:cNvSpPr/>
      </dsp:nvSpPr>
      <dsp:spPr>
        <a:xfrm>
          <a:off x="0" y="3777375"/>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solidFill>
                <a:srgbClr val="FFFFFF"/>
              </a:solidFill>
              <a:latin typeface="Arial"/>
              <a:ea typeface="+mn-ea"/>
              <a:cs typeface="+mn-cs"/>
            </a:rPr>
            <a:t>Conclusion </a:t>
          </a:r>
        </a:p>
      </dsp:txBody>
      <dsp:txXfrm>
        <a:off x="25664" y="3803039"/>
        <a:ext cx="9226284" cy="474406"/>
      </dsp:txXfrm>
    </dsp:sp>
    <dsp:sp modelId="{03BA45B4-5526-47BA-869E-CEFFBA6451DE}">
      <dsp:nvSpPr>
        <dsp:cNvPr id="0" name=""/>
        <dsp:cNvSpPr/>
      </dsp:nvSpPr>
      <dsp:spPr>
        <a:xfrm>
          <a:off x="0" y="4316877"/>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solidFill>
                <a:srgbClr val="FFFFFF"/>
              </a:solidFill>
              <a:latin typeface="Arial"/>
              <a:ea typeface="+mn-ea"/>
              <a:cs typeface="+mn-cs"/>
            </a:rPr>
            <a:t>Refrences </a:t>
          </a:r>
        </a:p>
      </dsp:txBody>
      <dsp:txXfrm>
        <a:off x="25664" y="4342541"/>
        <a:ext cx="9226284" cy="4744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10/13/2025</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850004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10/13/2025</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85595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10/13/2025</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160544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10/13/2025</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796504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10/13/2025</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488746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10/13/2025</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48500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10/13/2025</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119735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10/13/2025</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269328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10/13/2025</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352333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10/13/2025</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654799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10/13/2025</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121860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10/13/2025</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2153758292"/>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36" r:id="rId5"/>
    <p:sldLayoutId id="2147483741" r:id="rId6"/>
    <p:sldLayoutId id="2147483737" r:id="rId7"/>
    <p:sldLayoutId id="2147483738" r:id="rId8"/>
    <p:sldLayoutId id="2147483739" r:id="rId9"/>
    <p:sldLayoutId id="2147483740" r:id="rId10"/>
    <p:sldLayoutId id="2147483742"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umatechnology.org/how-is-microsoft-word-used-in-the-medical-field/" TargetMode="External"/><Relationship Id="rId2" Type="http://schemas.openxmlformats.org/officeDocument/2006/relationships/hyperlink" Target="https://www.skillsforcare.org.uk/news-and-events/blogs/empowering-care-through-technology-the-vital-role-of-digital-skills-in-adult-social-care" TargetMode="External"/><Relationship Id="rId1" Type="http://schemas.openxmlformats.org/officeDocument/2006/relationships/slideLayout" Target="../slideLayouts/slideLayout2.xml"/><Relationship Id="rId5" Type="http://schemas.openxmlformats.org/officeDocument/2006/relationships/hyperlink" Target="https://support.microsoft.com/en-us/office/document-collaboration-and-co-authoring-ee1509b4-1f6e-401e-b04a-782d26f564a4#:~:text=With%20Microsoft%20365%20and%20OneDrive,co%2Dauthor%20Microsoft%20365%20documents:%E2%80%8B" TargetMode="External"/><Relationship Id="rId4" Type="http://schemas.openxmlformats.org/officeDocument/2006/relationships/hyperlink" Target="https://carelearning.org.uk/qualifications/level-5-adult-care/lmac-4a-partnership/1-9-explain-the-methods-protocols-and-limitations-of-using-different-communication-methods-to-forge-relationships-and-partnerships-with-other-professionals-and-agencies/#limitations-and-challenge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theporterbrookcare.com/our-home/" TargetMode="External"/><Relationship Id="rId2" Type="http://schemas.openxmlformats.org/officeDocument/2006/relationships/hyperlink" Target="https://personcentredsoftware.com/resources/role-of-technology-in-care-homes#:~:text=More%20time%20to%20care%20with,collated%20into%20a%20hospital%20pack.%E2%80%8B" TargetMode="External"/><Relationship Id="rId1" Type="http://schemas.openxmlformats.org/officeDocument/2006/relationships/slideLayout" Target="../slideLayouts/slideLayout2.xml"/><Relationship Id="rId6" Type="http://schemas.openxmlformats.org/officeDocument/2006/relationships/hyperlink" Target="https://www.mimecast.com/blog/microsoft-one-drive-security/%E2%80%8B/" TargetMode="External"/><Relationship Id="rId5" Type="http://schemas.openxmlformats.org/officeDocument/2006/relationships/hyperlink" Target="https://www.crashplan.com/blog/top-6-pros-and-cons-of-using-onedrive/#:~:text=Cons%20of%20Using%20Microsoft%20OneDrive,File%20sharing" TargetMode="External"/><Relationship Id="rId4" Type="http://schemas.openxmlformats.org/officeDocument/2006/relationships/hyperlink" Target="https://www.ageuk.org.uk/latest-press/articles/2024/more-than-1-in-3-over-65s-4.7-million-lack-the-basic-skills-to-use-the-internet-successfully/#:~:text=Civil%20Society%20Covenant-,More%20than%201%20in%203%20over%2065s%20(4.7%20million)%20lack,to%20use%20the%20internet%20successfully&amp;text=New%20analysis%20by%20Age%20UK,to%20use%20the%20internet%20successfully."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tresorit.com/m/uk?msclkid=a2bb530bed62184c11f73be0621c6607&amp;utm_source=bing&amp;utm_medium=cpc&amp;utm_campaign=EN%20%7C%20UK%20%7C%20PMax&amp;utm_term=tresorit.com&amp;utm_content=Secure%20Cloud" TargetMode="External"/><Relationship Id="rId2" Type="http://schemas.openxmlformats.org/officeDocument/2006/relationships/hyperlink" Target="https://www.brandcrowd.com/s/logo-maker?code=25OFFSEM&amp;utm_adgroup=logo_maker&amp;utm_keyword=logo+design&amp;utm_network=o&amp;msclkid=a7320764a2a314693b206f8f2c479692&amp;utm_source=bing&amp;utm_medium=cpc&amp;utm_campaign=UK:+Generic:+Logo&amp;utm_term=logo+design&amp;utm_content=Logo" TargetMode="External"/><Relationship Id="rId1" Type="http://schemas.openxmlformats.org/officeDocument/2006/relationships/slideLayout" Target="../slideLayouts/slideLayout2.xml"/><Relationship Id="rId5" Type="http://schemas.openxmlformats.org/officeDocument/2006/relationships/hyperlink" Target="https://eur01.safelinks.protection.outlook.com/?url=https%3A%2F%2Friseleyhouse.co.uk%2Fyour-essential-residential-care-home-checklist%2F%3Fprivacy%3Dupdated&amp;data=05%7C02%7C2513985%40student.uwtsd.ac.uk%7Cb7666f64b1fd445b2dcb08de09bd0c8d%7C4e0f11f9046e45059cb8db2152311e21%7C0%7C0%7C638958904717273861%7CUnknown%7CTWFpbGZsb3d8eyJFbXB0eU1hcGkiOnRydWUsIlYiOiIwLjAuMDAwMCIsIlAiOiJXaW4zMiIsIkFOIjoiTWFpbCIsIldUIjoyfQ%3D%3D%7C0%7C%7C%7C&amp;sdata=rA1rZ9tGN4mTMDAMPRCL61p0khcwKCukZ9h%2BvXgv2zQ%3D&amp;reserved=0" TargetMode="External"/><Relationship Id="rId4" Type="http://schemas.openxmlformats.org/officeDocument/2006/relationships/hyperlink" Target="https://www.alamy.com/stock-photo/senior-care-home.html?sortBy=relev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bstract design of flower petals in pastel">
            <a:extLst>
              <a:ext uri="{FF2B5EF4-FFF2-40B4-BE49-F238E27FC236}">
                <a16:creationId xmlns:a16="http://schemas.microsoft.com/office/drawing/2014/main" id="{5AC5B5E8-0C9A-C1E6-7D6D-52CAD31B5EF6}"/>
              </a:ext>
            </a:extLst>
          </p:cNvPr>
          <p:cNvPicPr>
            <a:picLocks noChangeAspect="1"/>
          </p:cNvPicPr>
          <p:nvPr/>
        </p:nvPicPr>
        <p:blipFill>
          <a:blip r:embed="rId2"/>
          <a:srcRect t="14030" r="-2" b="-2"/>
          <a:stretch>
            <a:fillRect/>
          </a:stretch>
        </p:blipFill>
        <p:spPr>
          <a:xfrm>
            <a:off x="20" y="10"/>
            <a:ext cx="12191979" cy="6857989"/>
          </a:xfrm>
          <a:prstGeom prst="rect">
            <a:avLst/>
          </a:prstGeom>
        </p:spPr>
      </p:pic>
      <p:sp useBgFill="1">
        <p:nvSpPr>
          <p:cNvPr id="17" name="Freeform: Shape 10">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901" y="1308511"/>
            <a:ext cx="6829822" cy="1970171"/>
          </a:xfrm>
        </p:spPr>
        <p:txBody>
          <a:bodyPr anchor="b">
            <a:normAutofit/>
          </a:bodyPr>
          <a:lstStyle/>
          <a:p>
            <a:pPr algn="ctr"/>
            <a:r>
              <a:rPr lang="en-GB" sz="3600" dirty="0">
                <a:latin typeface="Arial"/>
                <a:cs typeface="Arial"/>
              </a:rPr>
              <a:t>LCHS4007</a:t>
            </a:r>
            <a:br>
              <a:rPr lang="en-GB" sz="3600" dirty="0">
                <a:latin typeface="Arial"/>
              </a:rPr>
            </a:br>
            <a:r>
              <a:rPr lang="en-GB" sz="3600" dirty="0">
                <a:latin typeface="Arial"/>
                <a:cs typeface="Arial"/>
              </a:rPr>
              <a:t>Digital skills &amp;Reasearch Methods Assessment 1 </a:t>
            </a:r>
            <a:endParaRPr lang="en-US" sz="3600" dirty="0"/>
          </a:p>
        </p:txBody>
      </p:sp>
      <p:sp>
        <p:nvSpPr>
          <p:cNvPr id="3" name="Subtitle 2"/>
          <p:cNvSpPr>
            <a:spLocks noGrp="1"/>
          </p:cNvSpPr>
          <p:nvPr>
            <p:ph type="subTitle" idx="1"/>
          </p:nvPr>
        </p:nvSpPr>
        <p:spPr>
          <a:xfrm>
            <a:off x="961911" y="3434605"/>
            <a:ext cx="4934180" cy="1883128"/>
          </a:xfrm>
        </p:spPr>
        <p:txBody>
          <a:bodyPr vert="horz" lIns="91440" tIns="45720" rIns="91440" bIns="45720" rtlCol="0" anchor="t">
            <a:noAutofit/>
          </a:bodyPr>
          <a:lstStyle/>
          <a:p>
            <a:pPr algn="ctr"/>
            <a:r>
              <a:rPr lang="en-GB" dirty="0">
                <a:latin typeface="Arial"/>
                <a:cs typeface="Arial"/>
              </a:rPr>
              <a:t>LECTURER -ANIKA TAHSIN AHMED </a:t>
            </a:r>
          </a:p>
          <a:p>
            <a:pPr algn="ctr"/>
            <a:endParaRPr lang="en-GB" dirty="0">
              <a:latin typeface="Arial"/>
              <a:cs typeface="Arial"/>
            </a:endParaRPr>
          </a:p>
          <a:p>
            <a:pPr algn="ctr"/>
            <a:r>
              <a:rPr lang="en-GB" dirty="0">
                <a:latin typeface="Arial"/>
                <a:cs typeface="Arial"/>
              </a:rPr>
              <a:t>Haleemah- 2513985</a:t>
            </a:r>
          </a:p>
          <a:p>
            <a:pPr algn="ctr"/>
            <a:r>
              <a:rPr lang="en-GB" dirty="0">
                <a:latin typeface="Arial"/>
                <a:cs typeface="Arial"/>
              </a:rPr>
              <a:t>Lucy-2511519</a:t>
            </a:r>
          </a:p>
          <a:p>
            <a:pPr algn="ctr"/>
            <a:r>
              <a:rPr lang="en-GB" dirty="0">
                <a:latin typeface="Arial"/>
                <a:cs typeface="Arial"/>
              </a:rPr>
              <a:t>Tayla-2513984</a:t>
            </a:r>
          </a:p>
        </p:txBody>
      </p:sp>
      <p:sp>
        <p:nvSpPr>
          <p:cNvPr id="18" name="Freeform: Shape 12">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D211C-3EB5-071C-5485-A2E17225A155}"/>
              </a:ext>
            </a:extLst>
          </p:cNvPr>
          <p:cNvSpPr>
            <a:spLocks noGrp="1"/>
          </p:cNvSpPr>
          <p:nvPr>
            <p:ph type="title"/>
          </p:nvPr>
        </p:nvSpPr>
        <p:spPr>
          <a:xfrm>
            <a:off x="276631" y="111323"/>
            <a:ext cx="9076329" cy="1064277"/>
          </a:xfrm>
        </p:spPr>
        <p:txBody>
          <a:bodyPr>
            <a:normAutofit/>
          </a:bodyPr>
          <a:lstStyle/>
          <a:p>
            <a:r>
              <a:rPr lang="en-GB" sz="4400" dirty="0">
                <a:latin typeface="Arial"/>
                <a:cs typeface="Arial"/>
              </a:rPr>
              <a:t>Content: </a:t>
            </a:r>
          </a:p>
        </p:txBody>
      </p:sp>
      <p:graphicFrame>
        <p:nvGraphicFramePr>
          <p:cNvPr id="7" name="Content Placeholder 2">
            <a:extLst>
              <a:ext uri="{FF2B5EF4-FFF2-40B4-BE49-F238E27FC236}">
                <a16:creationId xmlns:a16="http://schemas.microsoft.com/office/drawing/2014/main" id="{667AA383-482F-B8C9-31B5-ECB37AB0288D}"/>
              </a:ext>
            </a:extLst>
          </p:cNvPr>
          <p:cNvGraphicFramePr>
            <a:graphicFrameLocks noGrp="1"/>
          </p:cNvGraphicFramePr>
          <p:nvPr>
            <p:ph idx="1"/>
            <p:extLst>
              <p:ext uri="{D42A27DB-BD31-4B8C-83A1-F6EECF244321}">
                <p14:modId xmlns:p14="http://schemas.microsoft.com/office/powerpoint/2010/main" val="532033952"/>
              </p:ext>
            </p:extLst>
          </p:nvPr>
        </p:nvGraphicFramePr>
        <p:xfrm>
          <a:off x="276631" y="1299351"/>
          <a:ext cx="9277612" cy="48434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Microsoft Word - Tải về">
            <a:extLst>
              <a:ext uri="{FF2B5EF4-FFF2-40B4-BE49-F238E27FC236}">
                <a16:creationId xmlns:a16="http://schemas.microsoft.com/office/drawing/2014/main" id="{114947A1-B4B5-60C7-9391-ADA191E1A98F}"/>
              </a:ext>
            </a:extLst>
          </p:cNvPr>
          <p:cNvPicPr>
            <a:picLocks noChangeAspect="1"/>
          </p:cNvPicPr>
          <p:nvPr/>
        </p:nvPicPr>
        <p:blipFill>
          <a:blip r:embed="rId7"/>
          <a:stretch>
            <a:fillRect/>
          </a:stretch>
        </p:blipFill>
        <p:spPr>
          <a:xfrm>
            <a:off x="9673085" y="4313"/>
            <a:ext cx="2133600" cy="2047336"/>
          </a:xfrm>
          <a:prstGeom prst="rect">
            <a:avLst/>
          </a:prstGeom>
        </p:spPr>
      </p:pic>
      <p:pic>
        <p:nvPicPr>
          <p:cNvPr id="882" name="Picture 881" descr="Onedrive">
            <a:extLst>
              <a:ext uri="{FF2B5EF4-FFF2-40B4-BE49-F238E27FC236}">
                <a16:creationId xmlns:a16="http://schemas.microsoft.com/office/drawing/2014/main" id="{0906EB07-96F9-3188-2A8E-416BEB7270A4}"/>
              </a:ext>
            </a:extLst>
          </p:cNvPr>
          <p:cNvPicPr>
            <a:picLocks noChangeAspect="1"/>
          </p:cNvPicPr>
          <p:nvPr/>
        </p:nvPicPr>
        <p:blipFill>
          <a:blip r:embed="rId8"/>
          <a:stretch>
            <a:fillRect/>
          </a:stretch>
        </p:blipFill>
        <p:spPr>
          <a:xfrm>
            <a:off x="9553756" y="4858200"/>
            <a:ext cx="2631057" cy="1569828"/>
          </a:xfrm>
          <a:prstGeom prst="rect">
            <a:avLst/>
          </a:prstGeom>
        </p:spPr>
      </p:pic>
      <p:pic>
        <p:nvPicPr>
          <p:cNvPr id="15" name="Picture 14" descr="In-home caregiving for seniors in the era of COVID-19">
            <a:extLst>
              <a:ext uri="{FF2B5EF4-FFF2-40B4-BE49-F238E27FC236}">
                <a16:creationId xmlns:a16="http://schemas.microsoft.com/office/drawing/2014/main" id="{2A34C49E-C5E6-2DAD-C706-DE2988F120C0}"/>
              </a:ext>
            </a:extLst>
          </p:cNvPr>
          <p:cNvPicPr>
            <a:picLocks noChangeAspect="1"/>
          </p:cNvPicPr>
          <p:nvPr/>
        </p:nvPicPr>
        <p:blipFill>
          <a:blip r:embed="rId9"/>
          <a:stretch>
            <a:fillRect/>
          </a:stretch>
        </p:blipFill>
        <p:spPr>
          <a:xfrm>
            <a:off x="9569570" y="2428715"/>
            <a:ext cx="2642559" cy="2000568"/>
          </a:xfrm>
          <a:prstGeom prst="rect">
            <a:avLst/>
          </a:prstGeom>
        </p:spPr>
      </p:pic>
    </p:spTree>
    <p:extLst>
      <p:ext uri="{BB962C8B-B14F-4D97-AF65-F5344CB8AC3E}">
        <p14:creationId xmlns:p14="http://schemas.microsoft.com/office/powerpoint/2010/main" val="642394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35E79-B7C1-C163-3EAB-9085B6B67240}"/>
              </a:ext>
            </a:extLst>
          </p:cNvPr>
          <p:cNvSpPr>
            <a:spLocks noGrp="1"/>
          </p:cNvSpPr>
          <p:nvPr>
            <p:ph type="ctrTitle"/>
          </p:nvPr>
        </p:nvSpPr>
        <p:spPr>
          <a:xfrm>
            <a:off x="1038631" y="-275831"/>
            <a:ext cx="5574013" cy="1017337"/>
          </a:xfrm>
        </p:spPr>
        <p:txBody>
          <a:bodyPr>
            <a:normAutofit/>
          </a:bodyPr>
          <a:lstStyle/>
          <a:p>
            <a:r>
              <a:rPr lang="en-GB" dirty="0">
                <a:latin typeface="Arial"/>
                <a:cs typeface="Arial"/>
              </a:rPr>
              <a:t>Introduction:</a:t>
            </a:r>
          </a:p>
        </p:txBody>
      </p:sp>
      <p:pic>
        <p:nvPicPr>
          <p:cNvPr id="4" name="Picture 3" descr="In-home caregiving for seniors in the era of COVID-19">
            <a:extLst>
              <a:ext uri="{FF2B5EF4-FFF2-40B4-BE49-F238E27FC236}">
                <a16:creationId xmlns:a16="http://schemas.microsoft.com/office/drawing/2014/main" id="{DE478FF5-8012-88F8-6AEA-0D1B4FA48430}"/>
              </a:ext>
            </a:extLst>
          </p:cNvPr>
          <p:cNvPicPr>
            <a:picLocks noChangeAspect="1"/>
          </p:cNvPicPr>
          <p:nvPr/>
        </p:nvPicPr>
        <p:blipFill>
          <a:blip r:embed="rId2"/>
          <a:stretch>
            <a:fillRect/>
          </a:stretch>
        </p:blipFill>
        <p:spPr>
          <a:xfrm>
            <a:off x="7901796" y="-1059"/>
            <a:ext cx="4281577" cy="2891964"/>
          </a:xfrm>
          <a:prstGeom prst="rect">
            <a:avLst/>
          </a:prstGeom>
        </p:spPr>
      </p:pic>
      <p:sp>
        <p:nvSpPr>
          <p:cNvPr id="5" name="TextBox 4">
            <a:extLst>
              <a:ext uri="{FF2B5EF4-FFF2-40B4-BE49-F238E27FC236}">
                <a16:creationId xmlns:a16="http://schemas.microsoft.com/office/drawing/2014/main" id="{76F1268F-BCFF-D87F-81BF-4AD5ABCA278C}"/>
              </a:ext>
            </a:extLst>
          </p:cNvPr>
          <p:cNvSpPr txBox="1"/>
          <p:nvPr/>
        </p:nvSpPr>
        <p:spPr>
          <a:xfrm>
            <a:off x="8010777" y="3021545"/>
            <a:ext cx="403486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Caregiver services on Bark 2020</a:t>
            </a:r>
          </a:p>
        </p:txBody>
      </p:sp>
      <p:sp>
        <p:nvSpPr>
          <p:cNvPr id="6" name="TextBox 5">
            <a:extLst>
              <a:ext uri="{FF2B5EF4-FFF2-40B4-BE49-F238E27FC236}">
                <a16:creationId xmlns:a16="http://schemas.microsoft.com/office/drawing/2014/main" id="{59D5A0A1-9A4E-A892-12D3-53D07A5EBE6E}"/>
              </a:ext>
            </a:extLst>
          </p:cNvPr>
          <p:cNvSpPr txBox="1"/>
          <p:nvPr/>
        </p:nvSpPr>
        <p:spPr>
          <a:xfrm>
            <a:off x="228931" y="1013051"/>
            <a:ext cx="7209692"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latin typeface="Arial"/>
                <a:cs typeface="Arial"/>
              </a:rPr>
              <a:t>Sunrise Residential Care  (for older and dementia patients)</a:t>
            </a:r>
          </a:p>
          <a:p>
            <a:endParaRPr lang="en-GB" sz="2400" dirty="0">
              <a:latin typeface="Arial"/>
              <a:cs typeface="Arial"/>
            </a:endParaRPr>
          </a:p>
          <a:p>
            <a:pPr marL="285750" indent="-285750">
              <a:buFont typeface="Arial"/>
              <a:buChar char="•"/>
            </a:pPr>
            <a:r>
              <a:rPr lang="en-GB" sz="2400" dirty="0">
                <a:latin typeface="Arial"/>
                <a:cs typeface="Arial"/>
              </a:rPr>
              <a:t>We plan to introduce digital tools to improve the quality and efficiently of care.</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Has 35 residents and a team of nurses, care worker, administrators and visiting health professionals. </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Has recently begun introducing digital tools to help improve quality and efficiency of care.</a:t>
            </a:r>
          </a:p>
          <a:p>
            <a:pPr marL="285750" indent="-285750">
              <a:buFont typeface="Arial"/>
              <a:buChar char="•"/>
            </a:pPr>
            <a:endParaRPr lang="en-GB" sz="2400" dirty="0">
              <a:latin typeface="Arial"/>
              <a:cs typeface="Arial"/>
            </a:endParaRPr>
          </a:p>
          <a:p>
            <a:pPr marL="285750" indent="-285750">
              <a:buFont typeface="Arial"/>
              <a:buChar char="•"/>
            </a:pPr>
            <a:endParaRPr lang="en-GB" dirty="0"/>
          </a:p>
          <a:p>
            <a:pPr marL="285750" indent="-285750">
              <a:buFont typeface="Arial"/>
              <a:buChar char="•"/>
            </a:pPr>
            <a:endParaRPr lang="en-GB" dirty="0"/>
          </a:p>
        </p:txBody>
      </p:sp>
    </p:spTree>
    <p:extLst>
      <p:ext uri="{BB962C8B-B14F-4D97-AF65-F5344CB8AC3E}">
        <p14:creationId xmlns:p14="http://schemas.microsoft.com/office/powerpoint/2010/main" val="3895308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19F030B-524A-863A-13BF-DDE7230BE591}"/>
              </a:ext>
            </a:extLst>
          </p:cNvPr>
          <p:cNvSpPr txBox="1"/>
          <p:nvPr/>
        </p:nvSpPr>
        <p:spPr>
          <a:xfrm>
            <a:off x="985712" y="330391"/>
            <a:ext cx="890016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latin typeface="Arial"/>
                <a:cs typeface="Arial"/>
              </a:rPr>
              <a:t>Strength &amp; limitations of MS Word </a:t>
            </a:r>
          </a:p>
        </p:txBody>
      </p:sp>
      <p:pic>
        <p:nvPicPr>
          <p:cNvPr id="2" name="Picture 1" descr="Microsoft Word - Tải về">
            <a:extLst>
              <a:ext uri="{FF2B5EF4-FFF2-40B4-BE49-F238E27FC236}">
                <a16:creationId xmlns:a16="http://schemas.microsoft.com/office/drawing/2014/main" id="{D10ED95F-B034-32D0-1A94-66E781DE90DE}"/>
              </a:ext>
            </a:extLst>
          </p:cNvPr>
          <p:cNvPicPr>
            <a:picLocks noChangeAspect="1"/>
          </p:cNvPicPr>
          <p:nvPr/>
        </p:nvPicPr>
        <p:blipFill>
          <a:blip r:embed="rId2"/>
          <a:stretch>
            <a:fillRect/>
          </a:stretch>
        </p:blipFill>
        <p:spPr>
          <a:xfrm>
            <a:off x="10061274" y="4313"/>
            <a:ext cx="2133600" cy="2047336"/>
          </a:xfrm>
          <a:prstGeom prst="rect">
            <a:avLst/>
          </a:prstGeom>
        </p:spPr>
      </p:pic>
      <p:sp>
        <p:nvSpPr>
          <p:cNvPr id="6" name="TextBox 5">
            <a:extLst>
              <a:ext uri="{FF2B5EF4-FFF2-40B4-BE49-F238E27FC236}">
                <a16:creationId xmlns:a16="http://schemas.microsoft.com/office/drawing/2014/main" id="{59F6F9CB-D599-9AD1-F063-7E2981A61700}"/>
              </a:ext>
            </a:extLst>
          </p:cNvPr>
          <p:cNvSpPr txBox="1"/>
          <p:nvPr/>
        </p:nvSpPr>
        <p:spPr>
          <a:xfrm>
            <a:off x="257963" y="1541971"/>
            <a:ext cx="594807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Pros :</a:t>
            </a:r>
          </a:p>
          <a:p>
            <a:endParaRPr lang="en-GB" sz="2400" dirty="0">
              <a:latin typeface="Arial"/>
              <a:cs typeface="Arial"/>
            </a:endParaRPr>
          </a:p>
          <a:p>
            <a:pPr marL="285750" indent="-285750">
              <a:buFont typeface="Arial"/>
              <a:buChar char="•"/>
            </a:pPr>
            <a:r>
              <a:rPr lang="en-GB" sz="2400" dirty="0">
                <a:latin typeface="Arial"/>
                <a:cs typeface="Arial"/>
              </a:rPr>
              <a:t>Electronic health records </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Enhanced collaboration </a:t>
            </a:r>
          </a:p>
          <a:p>
            <a:endParaRPr lang="en-GB" sz="2400" dirty="0">
              <a:latin typeface="Arial"/>
              <a:cs typeface="Arial"/>
            </a:endParaRPr>
          </a:p>
          <a:p>
            <a:pPr marL="285750" indent="-285750">
              <a:buFont typeface="Arial"/>
              <a:buChar char="•"/>
            </a:pPr>
            <a:r>
              <a:rPr lang="en-GB" sz="2400" dirty="0">
                <a:latin typeface="Arial"/>
                <a:cs typeface="Arial"/>
              </a:rPr>
              <a:t>Monitoring health &amp; wellbeing </a:t>
            </a:r>
          </a:p>
          <a:p>
            <a:endParaRPr lang="en-GB" sz="2400" dirty="0">
              <a:latin typeface="Arial"/>
              <a:cs typeface="Arial"/>
            </a:endParaRPr>
          </a:p>
          <a:p>
            <a:endParaRPr lang="en-GB" sz="2400" dirty="0">
              <a:latin typeface="Arial"/>
              <a:cs typeface="Arial"/>
            </a:endParaRPr>
          </a:p>
        </p:txBody>
      </p:sp>
      <p:sp>
        <p:nvSpPr>
          <p:cNvPr id="7" name="TextBox 6">
            <a:extLst>
              <a:ext uri="{FF2B5EF4-FFF2-40B4-BE49-F238E27FC236}">
                <a16:creationId xmlns:a16="http://schemas.microsoft.com/office/drawing/2014/main" id="{AC8D5DD9-5E4C-18A0-00F3-477D10C75C6A}"/>
              </a:ext>
            </a:extLst>
          </p:cNvPr>
          <p:cNvSpPr txBox="1"/>
          <p:nvPr/>
        </p:nvSpPr>
        <p:spPr>
          <a:xfrm>
            <a:off x="6779478" y="1659202"/>
            <a:ext cx="5954713"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latin typeface="Arial"/>
                <a:cs typeface="Arial"/>
              </a:rPr>
              <a:t>Cons:</a:t>
            </a:r>
          </a:p>
          <a:p>
            <a:endParaRPr lang="en-GB" sz="2400" dirty="0">
              <a:latin typeface="Arial"/>
              <a:cs typeface="Arial"/>
            </a:endParaRPr>
          </a:p>
          <a:p>
            <a:pPr marL="342900" indent="-342900">
              <a:buFont typeface="Arial"/>
              <a:buChar char="•"/>
            </a:pPr>
            <a:r>
              <a:rPr lang="en-GB" sz="2400" dirty="0">
                <a:latin typeface="Arial"/>
                <a:cs typeface="Arial"/>
              </a:rPr>
              <a:t>Time &amp; resources</a:t>
            </a:r>
          </a:p>
          <a:p>
            <a:pPr marL="342900" indent="-342900">
              <a:buFont typeface="Arial"/>
              <a:buChar char="•"/>
            </a:pPr>
            <a:endParaRPr lang="en-GB" sz="2400" dirty="0">
              <a:latin typeface="Arial"/>
              <a:cs typeface="Arial"/>
            </a:endParaRPr>
          </a:p>
          <a:p>
            <a:pPr marL="342900" indent="-342900">
              <a:buFont typeface="Arial"/>
              <a:buChar char="•"/>
            </a:pPr>
            <a:r>
              <a:rPr lang="en-GB" sz="2400" dirty="0">
                <a:latin typeface="Arial"/>
                <a:cs typeface="Arial"/>
              </a:rPr>
              <a:t>Miss understandings</a:t>
            </a:r>
          </a:p>
          <a:p>
            <a:pPr marL="342900" indent="-342900">
              <a:buFont typeface="Arial"/>
              <a:buChar char="•"/>
            </a:pPr>
            <a:endParaRPr lang="en-GB" sz="2400" dirty="0">
              <a:latin typeface="Arial"/>
              <a:cs typeface="Arial"/>
            </a:endParaRPr>
          </a:p>
          <a:p>
            <a:pPr marL="342900" indent="-342900">
              <a:buFont typeface="Arial"/>
              <a:buChar char="•"/>
            </a:pPr>
            <a:r>
              <a:rPr lang="en-GB" sz="2400" dirty="0">
                <a:latin typeface="Arial"/>
                <a:cs typeface="Arial"/>
              </a:rPr>
              <a:t>Data protection &amp; confidently </a:t>
            </a:r>
          </a:p>
          <a:p>
            <a:pPr marL="342900" indent="-342900">
              <a:buFont typeface="Arial"/>
              <a:buChar char="•"/>
            </a:pPr>
            <a:endParaRPr lang="en-GB" sz="2400" dirty="0">
              <a:latin typeface="Arial"/>
              <a:cs typeface="Arial"/>
            </a:endParaRPr>
          </a:p>
          <a:p>
            <a:pPr marL="342900" indent="-342900">
              <a:buFont typeface="Arial"/>
              <a:buChar char="•"/>
            </a:pPr>
            <a:endParaRPr lang="en-GB" sz="2400" dirty="0">
              <a:latin typeface="Arial"/>
              <a:cs typeface="Arial"/>
            </a:endParaRPr>
          </a:p>
          <a:p>
            <a:endParaRPr lang="en-GB" sz="2400" dirty="0">
              <a:latin typeface="Arial"/>
              <a:cs typeface="Arial"/>
            </a:endParaRPr>
          </a:p>
          <a:p>
            <a:endParaRPr lang="en-GB" sz="2400" dirty="0">
              <a:latin typeface="Arial"/>
              <a:cs typeface="Arial"/>
            </a:endParaRPr>
          </a:p>
        </p:txBody>
      </p:sp>
      <p:sp>
        <p:nvSpPr>
          <p:cNvPr id="3" name="TextBox 2">
            <a:extLst>
              <a:ext uri="{FF2B5EF4-FFF2-40B4-BE49-F238E27FC236}">
                <a16:creationId xmlns:a16="http://schemas.microsoft.com/office/drawing/2014/main" id="{33EF2685-3026-596C-9823-4E338F65964E}"/>
              </a:ext>
            </a:extLst>
          </p:cNvPr>
          <p:cNvSpPr txBox="1"/>
          <p:nvPr/>
        </p:nvSpPr>
        <p:spPr>
          <a:xfrm>
            <a:off x="251604" y="6003410"/>
            <a:ext cx="26405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Lucy - 2511519</a:t>
            </a:r>
          </a:p>
        </p:txBody>
      </p:sp>
    </p:spTree>
    <p:extLst>
      <p:ext uri="{BB962C8B-B14F-4D97-AF65-F5344CB8AC3E}">
        <p14:creationId xmlns:p14="http://schemas.microsoft.com/office/powerpoint/2010/main" val="2528989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E3F05-5B76-0FBB-B5CF-7A5B5118FA04}"/>
              </a:ext>
            </a:extLst>
          </p:cNvPr>
          <p:cNvSpPr>
            <a:spLocks noGrp="1"/>
          </p:cNvSpPr>
          <p:nvPr>
            <p:ph type="title"/>
          </p:nvPr>
        </p:nvSpPr>
        <p:spPr>
          <a:xfrm>
            <a:off x="736706" y="140077"/>
            <a:ext cx="9076329" cy="1064277"/>
          </a:xfrm>
        </p:spPr>
        <p:txBody>
          <a:bodyPr/>
          <a:lstStyle/>
          <a:p>
            <a:r>
              <a:rPr lang="en-GB" dirty="0"/>
              <a:t>How to use word in a care home?</a:t>
            </a:r>
          </a:p>
        </p:txBody>
      </p:sp>
      <p:pic>
        <p:nvPicPr>
          <p:cNvPr id="9" name="Picture 8" descr="Microsoft Word - Tải về">
            <a:extLst>
              <a:ext uri="{FF2B5EF4-FFF2-40B4-BE49-F238E27FC236}">
                <a16:creationId xmlns:a16="http://schemas.microsoft.com/office/drawing/2014/main" id="{BAE1D722-0363-2389-F1C1-E7EBDB5838B6}"/>
              </a:ext>
            </a:extLst>
          </p:cNvPr>
          <p:cNvPicPr>
            <a:picLocks noChangeAspect="1"/>
          </p:cNvPicPr>
          <p:nvPr/>
        </p:nvPicPr>
        <p:blipFill>
          <a:blip r:embed="rId2"/>
          <a:stretch>
            <a:fillRect/>
          </a:stretch>
        </p:blipFill>
        <p:spPr>
          <a:xfrm>
            <a:off x="9960633" y="4313"/>
            <a:ext cx="2133600" cy="2047336"/>
          </a:xfrm>
          <a:prstGeom prst="rect">
            <a:avLst/>
          </a:prstGeom>
        </p:spPr>
      </p:pic>
      <p:sp>
        <p:nvSpPr>
          <p:cNvPr id="11" name="TextBox 10">
            <a:extLst>
              <a:ext uri="{FF2B5EF4-FFF2-40B4-BE49-F238E27FC236}">
                <a16:creationId xmlns:a16="http://schemas.microsoft.com/office/drawing/2014/main" id="{B790610B-D418-5796-6AB5-75FA87567DBD}"/>
              </a:ext>
            </a:extLst>
          </p:cNvPr>
          <p:cNvSpPr txBox="1"/>
          <p:nvPr/>
        </p:nvSpPr>
        <p:spPr>
          <a:xfrm>
            <a:off x="-523" y="1204038"/>
            <a:ext cx="9963248"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latin typeface="Arial"/>
                <a:cs typeface="Arial"/>
              </a:rPr>
              <a:t>Word a processing software developed by Microsoft has become an essential tool in care homes. </a:t>
            </a:r>
            <a:endParaRPr lang="en-US" sz="2400" dirty="0">
              <a:latin typeface="Arial"/>
              <a:cs typeface="Arial"/>
            </a:endParaRP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Documentary patients care important for quality assurance and legal protection </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Provides a platform for healthcare professionals to create comprehensive patient records. Which includes medical history treatments plans and progress notes.</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Meeting minutes and documents health care teams often conduct meetings to discuss patients cares , policies and other essential matters. </a:t>
            </a:r>
          </a:p>
          <a:p>
            <a:pPr marL="285750" indent="-285750">
              <a:buFont typeface="Arial"/>
              <a:buChar char="•"/>
            </a:pPr>
            <a:endParaRPr lang="en-GB" sz="2400" dirty="0">
              <a:latin typeface="Arial"/>
              <a:cs typeface="Arial"/>
            </a:endParaRPr>
          </a:p>
          <a:p>
            <a:endParaRPr lang="en-GB" dirty="0">
              <a:latin typeface="Goudy Old Style"/>
              <a:cs typeface="Arial"/>
            </a:endParaRPr>
          </a:p>
          <a:p>
            <a:endParaRPr lang="en-GB" sz="2400" dirty="0">
              <a:latin typeface="Arial"/>
              <a:cs typeface="Arial"/>
            </a:endParaRPr>
          </a:p>
          <a:p>
            <a:pPr marL="285750" indent="-285750">
              <a:buFont typeface="Arial"/>
              <a:buChar char="•"/>
            </a:pPr>
            <a:endParaRPr lang="en-GB" dirty="0"/>
          </a:p>
          <a:p>
            <a:pPr marL="285750" indent="-285750">
              <a:buFont typeface="Arial"/>
              <a:buChar char="•"/>
            </a:pPr>
            <a:endParaRPr lang="en-GB" dirty="0"/>
          </a:p>
        </p:txBody>
      </p:sp>
      <p:sp>
        <p:nvSpPr>
          <p:cNvPr id="12" name="TextBox 11">
            <a:extLst>
              <a:ext uri="{FF2B5EF4-FFF2-40B4-BE49-F238E27FC236}">
                <a16:creationId xmlns:a16="http://schemas.microsoft.com/office/drawing/2014/main" id="{5BB1C7CB-5FFD-27C7-71CE-836D2AE2C4D3}"/>
              </a:ext>
            </a:extLst>
          </p:cNvPr>
          <p:cNvSpPr txBox="1"/>
          <p:nvPr/>
        </p:nvSpPr>
        <p:spPr>
          <a:xfrm>
            <a:off x="86264" y="6361981"/>
            <a:ext cx="6096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rPr>
              <a:t>Lucy - 2511519</a:t>
            </a:r>
            <a:endParaRPr lang="en-GB" sz="2400" dirty="0"/>
          </a:p>
        </p:txBody>
      </p:sp>
    </p:spTree>
    <p:extLst>
      <p:ext uri="{BB962C8B-B14F-4D97-AF65-F5344CB8AC3E}">
        <p14:creationId xmlns:p14="http://schemas.microsoft.com/office/powerpoint/2010/main" val="198417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9F9A3-EBB8-15D4-E44A-47F83A7D33D2}"/>
              </a:ext>
            </a:extLst>
          </p:cNvPr>
          <p:cNvSpPr>
            <a:spLocks noGrp="1"/>
          </p:cNvSpPr>
          <p:nvPr>
            <p:ph type="title"/>
          </p:nvPr>
        </p:nvSpPr>
        <p:spPr>
          <a:xfrm>
            <a:off x="707951" y="-3696"/>
            <a:ext cx="9076329" cy="1064277"/>
          </a:xfrm>
        </p:spPr>
        <p:txBody>
          <a:bodyPr>
            <a:normAutofit/>
          </a:bodyPr>
          <a:lstStyle/>
          <a:p>
            <a:r>
              <a:rPr lang="en-GB" sz="3600" dirty="0">
                <a:latin typeface="Arial"/>
                <a:cs typeface="Arial"/>
              </a:rPr>
              <a:t>How to use word in a care home ?</a:t>
            </a:r>
          </a:p>
        </p:txBody>
      </p:sp>
      <p:sp>
        <p:nvSpPr>
          <p:cNvPr id="4" name="TextBox 3">
            <a:extLst>
              <a:ext uri="{FF2B5EF4-FFF2-40B4-BE49-F238E27FC236}">
                <a16:creationId xmlns:a16="http://schemas.microsoft.com/office/drawing/2014/main" id="{79764B8B-9B82-7D7E-9B53-19B80F56D734}"/>
              </a:ext>
            </a:extLst>
          </p:cNvPr>
          <p:cNvSpPr txBox="1"/>
          <p:nvPr/>
        </p:nvSpPr>
        <p:spPr>
          <a:xfrm>
            <a:off x="449035" y="1102178"/>
            <a:ext cx="105863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06A17244-6703-0DA9-6D84-4DCED95F7678}"/>
              </a:ext>
            </a:extLst>
          </p:cNvPr>
          <p:cNvSpPr txBox="1"/>
          <p:nvPr/>
        </p:nvSpPr>
        <p:spPr>
          <a:xfrm>
            <a:off x="272142" y="1074963"/>
            <a:ext cx="11783785"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latin typeface="Arial"/>
                <a:cs typeface="Arial"/>
              </a:rPr>
              <a:t>Newsletters and announcements medical facilities frequently use Microsoft word to create  newsletters announcements  and educational materials for both staff and patients. These documents help everyone informed about changes in policies, upcoming events or new medical practices.</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Health care providers can use word to create visually app appealing brochures containing essential information about medical conditions and treatment options.</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Training manuals – many health care organisations use word to provide training manuals for staff . Manuals can over a variety of topics including new technology and patient care protocol.</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Incident reports – health care organisation must document incident , accident or unusual event to improve safety and compliance . </a:t>
            </a:r>
          </a:p>
        </p:txBody>
      </p:sp>
    </p:spTree>
    <p:extLst>
      <p:ext uri="{BB962C8B-B14F-4D97-AF65-F5344CB8AC3E}">
        <p14:creationId xmlns:p14="http://schemas.microsoft.com/office/powerpoint/2010/main" val="3549744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264455-83C9-58A3-E4E9-B738D5040C42}"/>
              </a:ext>
            </a:extLst>
          </p:cNvPr>
          <p:cNvSpPr txBox="1"/>
          <p:nvPr/>
        </p:nvSpPr>
        <p:spPr>
          <a:xfrm>
            <a:off x="1079165" y="208759"/>
            <a:ext cx="864108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latin typeface="Arial"/>
                <a:cs typeface="Arial"/>
              </a:rPr>
              <a:t>Strength &amp; limitation of one drive </a:t>
            </a:r>
          </a:p>
        </p:txBody>
      </p:sp>
      <p:pic>
        <p:nvPicPr>
          <p:cNvPr id="4" name="Picture 3" descr="Onedrive">
            <a:extLst>
              <a:ext uri="{FF2B5EF4-FFF2-40B4-BE49-F238E27FC236}">
                <a16:creationId xmlns:a16="http://schemas.microsoft.com/office/drawing/2014/main" id="{BF1E45DB-627B-06D7-F573-0980E03FDBD6}"/>
              </a:ext>
            </a:extLst>
          </p:cNvPr>
          <p:cNvPicPr>
            <a:picLocks noChangeAspect="1"/>
          </p:cNvPicPr>
          <p:nvPr/>
        </p:nvPicPr>
        <p:blipFill>
          <a:blip r:embed="rId2"/>
          <a:stretch>
            <a:fillRect/>
          </a:stretch>
        </p:blipFill>
        <p:spPr>
          <a:xfrm>
            <a:off x="8849265" y="4599407"/>
            <a:ext cx="3335548" cy="1886130"/>
          </a:xfrm>
          <a:prstGeom prst="rect">
            <a:avLst/>
          </a:prstGeom>
        </p:spPr>
      </p:pic>
      <p:sp>
        <p:nvSpPr>
          <p:cNvPr id="5" name="TextBox 4">
            <a:extLst>
              <a:ext uri="{FF2B5EF4-FFF2-40B4-BE49-F238E27FC236}">
                <a16:creationId xmlns:a16="http://schemas.microsoft.com/office/drawing/2014/main" id="{78C133AD-40F2-EA00-061F-0A43C436CB62}"/>
              </a:ext>
            </a:extLst>
          </p:cNvPr>
          <p:cNvSpPr txBox="1"/>
          <p:nvPr/>
        </p:nvSpPr>
        <p:spPr>
          <a:xfrm>
            <a:off x="228026" y="1599913"/>
            <a:ext cx="7027652"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latin typeface="Arial"/>
                <a:cs typeface="Arial"/>
              </a:rPr>
              <a:t>Collaboration features </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Centred care </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Enhancing technology </a:t>
            </a:r>
          </a:p>
          <a:p>
            <a:endParaRPr lang="en-GB" sz="2400" dirty="0">
              <a:latin typeface="Arial"/>
              <a:cs typeface="Arial"/>
            </a:endParaRPr>
          </a:p>
          <a:p>
            <a:endParaRPr lang="en-GB" sz="2400" dirty="0">
              <a:latin typeface="Arial"/>
              <a:cs typeface="Arial"/>
            </a:endParaRPr>
          </a:p>
          <a:p>
            <a:endParaRPr lang="en-GB" sz="2400" dirty="0">
              <a:latin typeface="Arial"/>
              <a:cs typeface="Arial"/>
            </a:endParaRPr>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p:txBody>
      </p:sp>
      <p:sp>
        <p:nvSpPr>
          <p:cNvPr id="2" name="TextBox 1">
            <a:extLst>
              <a:ext uri="{FF2B5EF4-FFF2-40B4-BE49-F238E27FC236}">
                <a16:creationId xmlns:a16="http://schemas.microsoft.com/office/drawing/2014/main" id="{58984D56-2152-3646-D91D-7CC332A81622}"/>
              </a:ext>
            </a:extLst>
          </p:cNvPr>
          <p:cNvSpPr txBox="1"/>
          <p:nvPr/>
        </p:nvSpPr>
        <p:spPr>
          <a:xfrm>
            <a:off x="6038" y="6257889"/>
            <a:ext cx="34899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Tayla - 2513984</a:t>
            </a:r>
          </a:p>
        </p:txBody>
      </p:sp>
      <p:sp>
        <p:nvSpPr>
          <p:cNvPr id="6" name="TextBox 5">
            <a:extLst>
              <a:ext uri="{FF2B5EF4-FFF2-40B4-BE49-F238E27FC236}">
                <a16:creationId xmlns:a16="http://schemas.microsoft.com/office/drawing/2014/main" id="{26745A35-EA68-728A-D1D5-92246DF21EAA}"/>
              </a:ext>
            </a:extLst>
          </p:cNvPr>
          <p:cNvSpPr txBox="1"/>
          <p:nvPr/>
        </p:nvSpPr>
        <p:spPr>
          <a:xfrm>
            <a:off x="344010" y="1020008"/>
            <a:ext cx="216130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Pros :</a:t>
            </a:r>
          </a:p>
        </p:txBody>
      </p:sp>
      <p:sp>
        <p:nvSpPr>
          <p:cNvPr id="7" name="TextBox 6">
            <a:extLst>
              <a:ext uri="{FF2B5EF4-FFF2-40B4-BE49-F238E27FC236}">
                <a16:creationId xmlns:a16="http://schemas.microsoft.com/office/drawing/2014/main" id="{8533961E-77AD-B9D4-AE11-983345C3575D}"/>
              </a:ext>
            </a:extLst>
          </p:cNvPr>
          <p:cNvSpPr txBox="1"/>
          <p:nvPr/>
        </p:nvSpPr>
        <p:spPr>
          <a:xfrm>
            <a:off x="6420405" y="1256579"/>
            <a:ext cx="6350348"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Cons :  </a:t>
            </a:r>
          </a:p>
          <a:p>
            <a:endParaRPr lang="en-GB" sz="2400" dirty="0">
              <a:latin typeface="Arial"/>
              <a:cs typeface="Arial"/>
            </a:endParaRPr>
          </a:p>
          <a:p>
            <a:pPr marL="342900" indent="-342900">
              <a:buFont typeface="Arial"/>
              <a:buChar char="•"/>
            </a:pPr>
            <a:r>
              <a:rPr lang="en-GB" sz="2400" dirty="0">
                <a:latin typeface="Arial"/>
                <a:cs typeface="Arial"/>
              </a:rPr>
              <a:t>File sync limitations  </a:t>
            </a:r>
          </a:p>
          <a:p>
            <a:pPr marL="342900" indent="-342900">
              <a:buFont typeface="Arial"/>
              <a:buChar char="•"/>
            </a:pPr>
            <a:endParaRPr lang="en-GB" sz="2400" dirty="0">
              <a:latin typeface="Arial"/>
              <a:cs typeface="Arial"/>
            </a:endParaRPr>
          </a:p>
          <a:p>
            <a:pPr marL="342900" indent="-342900">
              <a:buFont typeface="Arial"/>
              <a:buChar char="•"/>
            </a:pPr>
            <a:r>
              <a:rPr lang="en-GB" sz="2400" dirty="0">
                <a:latin typeface="Arial"/>
                <a:cs typeface="Arial"/>
              </a:rPr>
              <a:t>Security issues </a:t>
            </a:r>
          </a:p>
          <a:p>
            <a:pPr marL="342900" indent="-342900">
              <a:buFont typeface="Arial"/>
              <a:buChar char="•"/>
            </a:pPr>
            <a:endParaRPr lang="en-GB" sz="2400" dirty="0">
              <a:latin typeface="Arial"/>
              <a:cs typeface="Arial"/>
            </a:endParaRPr>
          </a:p>
          <a:p>
            <a:pPr marL="342900" indent="-342900">
              <a:buFont typeface="Arial"/>
              <a:buChar char="•"/>
            </a:pPr>
            <a:r>
              <a:rPr lang="en-GB" sz="2400" dirty="0">
                <a:latin typeface="Arial"/>
                <a:cs typeface="Arial"/>
              </a:rPr>
              <a:t>Elderly digital skills </a:t>
            </a:r>
          </a:p>
          <a:p>
            <a:pPr marL="342900" indent="-342900">
              <a:buFont typeface="Arial"/>
              <a:buChar char="•"/>
            </a:pPr>
            <a:endParaRPr lang="en-GB" sz="2400" dirty="0">
              <a:latin typeface="Arial"/>
              <a:cs typeface="Arial"/>
            </a:endParaRPr>
          </a:p>
        </p:txBody>
      </p:sp>
    </p:spTree>
    <p:extLst>
      <p:ext uri="{BB962C8B-B14F-4D97-AF65-F5344CB8AC3E}">
        <p14:creationId xmlns:p14="http://schemas.microsoft.com/office/powerpoint/2010/main" val="1355551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34345-6D93-1B01-1591-633EE1387EA9}"/>
              </a:ext>
            </a:extLst>
          </p:cNvPr>
          <p:cNvSpPr>
            <a:spLocks noGrp="1"/>
          </p:cNvSpPr>
          <p:nvPr>
            <p:ph type="ctrTitle"/>
          </p:nvPr>
        </p:nvSpPr>
        <p:spPr>
          <a:xfrm>
            <a:off x="348519" y="-203944"/>
            <a:ext cx="8909559" cy="1031714"/>
          </a:xfrm>
        </p:spPr>
        <p:txBody>
          <a:bodyPr/>
          <a:lstStyle/>
          <a:p>
            <a:r>
              <a:rPr lang="en-GB" dirty="0"/>
              <a:t>How to use one drive in a care home ?</a:t>
            </a:r>
          </a:p>
        </p:txBody>
      </p:sp>
      <p:pic>
        <p:nvPicPr>
          <p:cNvPr id="5" name="Picture 4" descr="Onedrive">
            <a:extLst>
              <a:ext uri="{FF2B5EF4-FFF2-40B4-BE49-F238E27FC236}">
                <a16:creationId xmlns:a16="http://schemas.microsoft.com/office/drawing/2014/main" id="{8153FE52-CF4F-0B17-F4E5-188FB630AC7E}"/>
              </a:ext>
            </a:extLst>
          </p:cNvPr>
          <p:cNvPicPr>
            <a:picLocks noChangeAspect="1"/>
          </p:cNvPicPr>
          <p:nvPr/>
        </p:nvPicPr>
        <p:blipFill>
          <a:blip r:embed="rId2"/>
          <a:stretch>
            <a:fillRect/>
          </a:stretch>
        </p:blipFill>
        <p:spPr>
          <a:xfrm>
            <a:off x="8949906" y="-1347"/>
            <a:ext cx="3048001" cy="1814243"/>
          </a:xfrm>
          <a:prstGeom prst="rect">
            <a:avLst/>
          </a:prstGeom>
        </p:spPr>
      </p:pic>
      <p:sp>
        <p:nvSpPr>
          <p:cNvPr id="6" name="TextBox 5">
            <a:extLst>
              <a:ext uri="{FF2B5EF4-FFF2-40B4-BE49-F238E27FC236}">
                <a16:creationId xmlns:a16="http://schemas.microsoft.com/office/drawing/2014/main" id="{1EAD7472-7F4B-4686-5A63-55AA39C71C64}"/>
              </a:ext>
            </a:extLst>
          </p:cNvPr>
          <p:cNvSpPr txBox="1"/>
          <p:nvPr/>
        </p:nvSpPr>
        <p:spPr>
          <a:xfrm>
            <a:off x="232626" y="1457289"/>
            <a:ext cx="8712104"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panose="020B0604020202020204" pitchFamily="34" charset="0"/>
              <a:buChar char="•"/>
            </a:pPr>
            <a:r>
              <a:rPr lang="en-GB" sz="2400" dirty="0">
                <a:solidFill>
                  <a:schemeClr val="tx2"/>
                </a:solidFill>
                <a:latin typeface="Arial"/>
                <a:cs typeface="Arial"/>
              </a:rPr>
              <a:t>One drive is accessible through Microsoft identifying with a cloud icon.</a:t>
            </a:r>
            <a:endParaRPr lang="en-US" sz="2400" dirty="0">
              <a:solidFill>
                <a:schemeClr val="tx2"/>
              </a:solidFill>
              <a:latin typeface="Arial"/>
              <a:cs typeface="Arial"/>
            </a:endParaRPr>
          </a:p>
          <a:p>
            <a:pPr marL="342900" indent="-342900">
              <a:lnSpc>
                <a:spcPct val="90000"/>
              </a:lnSpc>
              <a:spcBef>
                <a:spcPts val="1000"/>
              </a:spcBef>
              <a:buFont typeface="Arial" panose="020B0604020202020204" pitchFamily="34" charset="0"/>
              <a:buChar char="•"/>
            </a:pPr>
            <a:r>
              <a:rPr lang="en-GB" sz="2400" dirty="0">
                <a:solidFill>
                  <a:schemeClr val="tx2"/>
                </a:solidFill>
                <a:latin typeface="Arial"/>
                <a:cs typeface="Arial"/>
              </a:rPr>
              <a:t>Use one drive to make presentations within the care home.</a:t>
            </a:r>
            <a:endParaRPr lang="en-US" sz="2400" dirty="0">
              <a:solidFill>
                <a:schemeClr val="tx2"/>
              </a:solidFill>
              <a:latin typeface="Arial"/>
              <a:cs typeface="Arial"/>
            </a:endParaRPr>
          </a:p>
          <a:p>
            <a:pPr marL="342900" indent="-342900">
              <a:lnSpc>
                <a:spcPct val="90000"/>
              </a:lnSpc>
              <a:spcBef>
                <a:spcPts val="1000"/>
              </a:spcBef>
              <a:buFont typeface="Arial" panose="020B0604020202020204" pitchFamily="34" charset="0"/>
              <a:buChar char="•"/>
            </a:pPr>
            <a:r>
              <a:rPr lang="en-GB" sz="2400" dirty="0">
                <a:solidFill>
                  <a:schemeClr val="tx2"/>
                </a:solidFill>
                <a:latin typeface="Arial"/>
                <a:cs typeface="Arial"/>
              </a:rPr>
              <a:t>Create work shift rotas within the care home for staff members.</a:t>
            </a:r>
          </a:p>
          <a:p>
            <a:pPr marL="342900" indent="-342900">
              <a:lnSpc>
                <a:spcPct val="90000"/>
              </a:lnSpc>
              <a:spcBef>
                <a:spcPts val="1000"/>
              </a:spcBef>
              <a:buFont typeface="Arial" panose="020B0604020202020204" pitchFamily="34" charset="0"/>
              <a:buChar char="•"/>
            </a:pPr>
            <a:r>
              <a:rPr lang="en-GB" sz="2400" dirty="0">
                <a:solidFill>
                  <a:schemeClr val="tx2"/>
                </a:solidFill>
                <a:latin typeface="Arial"/>
                <a:cs typeface="Arial"/>
              </a:rPr>
              <a:t>Daily routine rotas for the elderly residents </a:t>
            </a:r>
            <a:endParaRPr lang="en-US" sz="2400" dirty="0">
              <a:solidFill>
                <a:schemeClr val="tx2"/>
              </a:solidFill>
              <a:latin typeface="Arial"/>
              <a:cs typeface="Arial"/>
            </a:endParaRPr>
          </a:p>
          <a:p>
            <a:pPr marL="342900" indent="-342900">
              <a:lnSpc>
                <a:spcPct val="90000"/>
              </a:lnSpc>
              <a:spcBef>
                <a:spcPts val="1000"/>
              </a:spcBef>
              <a:buFont typeface="Arial" panose="020B0604020202020204" pitchFamily="34" charset="0"/>
              <a:buChar char="•"/>
            </a:pPr>
            <a:r>
              <a:rPr lang="en-GB" sz="2400" dirty="0">
                <a:solidFill>
                  <a:schemeClr val="tx2"/>
                </a:solidFill>
                <a:latin typeface="Arial"/>
                <a:cs typeface="Arial"/>
              </a:rPr>
              <a:t>Invite people to share </a:t>
            </a:r>
            <a:r>
              <a:rPr lang="en-GB" sz="2400">
                <a:solidFill>
                  <a:schemeClr val="tx2"/>
                </a:solidFill>
                <a:latin typeface="Arial"/>
                <a:cs typeface="Arial"/>
              </a:rPr>
              <a:t>presentations </a:t>
            </a:r>
            <a:endParaRPr lang="en-US" sz="2400">
              <a:solidFill>
                <a:schemeClr val="tx2"/>
              </a:solidFill>
              <a:latin typeface="Arial"/>
              <a:cs typeface="Arial"/>
            </a:endParaRPr>
          </a:p>
          <a:p>
            <a:pPr marL="342900" indent="-342900">
              <a:lnSpc>
                <a:spcPct val="90000"/>
              </a:lnSpc>
              <a:spcBef>
                <a:spcPts val="1000"/>
              </a:spcBef>
              <a:buFont typeface="Arial" panose="020B0604020202020204" pitchFamily="34" charset="0"/>
              <a:buChar char="•"/>
            </a:pPr>
            <a:r>
              <a:rPr lang="en-GB" sz="2400" dirty="0">
                <a:solidFill>
                  <a:schemeClr val="tx2"/>
                </a:solidFill>
                <a:latin typeface="Arial"/>
                <a:cs typeface="Arial"/>
              </a:rPr>
              <a:t>Share residents' daily medication charts ( staff or residents' family upon request)</a:t>
            </a:r>
            <a:endParaRPr lang="en-US" sz="2400" dirty="0">
              <a:solidFill>
                <a:schemeClr val="tx2"/>
              </a:solidFill>
              <a:latin typeface="Arial"/>
              <a:cs typeface="Arial"/>
            </a:endParaRPr>
          </a:p>
          <a:p>
            <a:pPr marL="342900" indent="-342900">
              <a:lnSpc>
                <a:spcPct val="90000"/>
              </a:lnSpc>
              <a:spcBef>
                <a:spcPts val="1000"/>
              </a:spcBef>
              <a:buFont typeface="Arial" panose="020B0604020202020204" pitchFamily="34" charset="0"/>
              <a:buChar char="•"/>
            </a:pPr>
            <a:r>
              <a:rPr lang="en-GB" sz="2400" dirty="0">
                <a:solidFill>
                  <a:schemeClr val="tx2"/>
                </a:solidFill>
                <a:latin typeface="Arial"/>
                <a:cs typeface="Arial"/>
              </a:rPr>
              <a:t>Interactive activities for residents such as quizzes</a:t>
            </a:r>
            <a:endParaRPr lang="en-GB" sz="2400">
              <a:solidFill>
                <a:schemeClr val="tx2"/>
              </a:solidFill>
              <a:latin typeface="Arial"/>
              <a:cs typeface="Arial"/>
            </a:endParaRPr>
          </a:p>
        </p:txBody>
      </p:sp>
      <p:sp>
        <p:nvSpPr>
          <p:cNvPr id="4" name="TextBox 3">
            <a:extLst>
              <a:ext uri="{FF2B5EF4-FFF2-40B4-BE49-F238E27FC236}">
                <a16:creationId xmlns:a16="http://schemas.microsoft.com/office/drawing/2014/main" id="{91CEA371-A218-E6CA-C215-F0610C653C13}"/>
              </a:ext>
            </a:extLst>
          </p:cNvPr>
          <p:cNvSpPr txBox="1"/>
          <p:nvPr/>
        </p:nvSpPr>
        <p:spPr>
          <a:xfrm>
            <a:off x="8675585" y="6344153"/>
            <a:ext cx="34899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Tayla - 2513984</a:t>
            </a:r>
          </a:p>
        </p:txBody>
      </p:sp>
      <p:pic>
        <p:nvPicPr>
          <p:cNvPr id="3" name="Picture 2" descr="Senior care home hi-res stock photography and images - Alamy">
            <a:extLst>
              <a:ext uri="{FF2B5EF4-FFF2-40B4-BE49-F238E27FC236}">
                <a16:creationId xmlns:a16="http://schemas.microsoft.com/office/drawing/2014/main" id="{A878EB68-F6AA-AA9B-CEF5-D042BBFF5461}"/>
              </a:ext>
            </a:extLst>
          </p:cNvPr>
          <p:cNvPicPr>
            <a:picLocks noChangeAspect="1"/>
          </p:cNvPicPr>
          <p:nvPr/>
        </p:nvPicPr>
        <p:blipFill>
          <a:blip r:embed="rId3"/>
          <a:stretch>
            <a:fillRect/>
          </a:stretch>
        </p:blipFill>
        <p:spPr>
          <a:xfrm>
            <a:off x="8909361" y="2199737"/>
            <a:ext cx="3287243" cy="2444152"/>
          </a:xfrm>
          <a:prstGeom prst="rect">
            <a:avLst/>
          </a:prstGeom>
        </p:spPr>
      </p:pic>
      <p:sp>
        <p:nvSpPr>
          <p:cNvPr id="7" name="TextBox 6">
            <a:extLst>
              <a:ext uri="{FF2B5EF4-FFF2-40B4-BE49-F238E27FC236}">
                <a16:creationId xmlns:a16="http://schemas.microsoft.com/office/drawing/2014/main" id="{AA9B747C-A989-621B-3341-F5045B41629E}"/>
              </a:ext>
            </a:extLst>
          </p:cNvPr>
          <p:cNvSpPr txBox="1"/>
          <p:nvPr/>
        </p:nvSpPr>
        <p:spPr>
          <a:xfrm>
            <a:off x="8905336" y="4831368"/>
            <a:ext cx="3048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latin typeface="Arial"/>
                <a:cs typeface="Arial"/>
              </a:rPr>
              <a:t>Alamy</a:t>
            </a:r>
            <a:r>
              <a:rPr lang="en-GB" sz="2400" dirty="0">
                <a:latin typeface="Arial"/>
                <a:cs typeface="Arial"/>
              </a:rPr>
              <a:t> 12/10/2025</a:t>
            </a:r>
          </a:p>
        </p:txBody>
      </p:sp>
    </p:spTree>
    <p:extLst>
      <p:ext uri="{BB962C8B-B14F-4D97-AF65-F5344CB8AC3E}">
        <p14:creationId xmlns:p14="http://schemas.microsoft.com/office/powerpoint/2010/main" val="2851785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2913B-644E-991E-E9EB-B29C05F26869}"/>
              </a:ext>
            </a:extLst>
          </p:cNvPr>
          <p:cNvSpPr>
            <a:spLocks noGrp="1"/>
          </p:cNvSpPr>
          <p:nvPr>
            <p:ph type="ctrTitle"/>
          </p:nvPr>
        </p:nvSpPr>
        <p:spPr>
          <a:xfrm>
            <a:off x="291010" y="141111"/>
            <a:ext cx="6796088" cy="787299"/>
          </a:xfrm>
        </p:spPr>
        <p:txBody>
          <a:bodyPr>
            <a:noAutofit/>
          </a:bodyPr>
          <a:lstStyle/>
          <a:p>
            <a:r>
              <a:rPr lang="en-GB" sz="4000" dirty="0">
                <a:latin typeface="Arial"/>
                <a:cs typeface="Arial"/>
              </a:rPr>
              <a:t>Impact of limited digital skills </a:t>
            </a:r>
          </a:p>
        </p:txBody>
      </p:sp>
      <p:sp>
        <p:nvSpPr>
          <p:cNvPr id="7" name="TextBox 6">
            <a:extLst>
              <a:ext uri="{FF2B5EF4-FFF2-40B4-BE49-F238E27FC236}">
                <a16:creationId xmlns:a16="http://schemas.microsoft.com/office/drawing/2014/main" id="{594412FA-893F-D208-2731-18DFE56B2DF8}"/>
              </a:ext>
            </a:extLst>
          </p:cNvPr>
          <p:cNvSpPr txBox="1"/>
          <p:nvPr/>
        </p:nvSpPr>
        <p:spPr>
          <a:xfrm>
            <a:off x="287547" y="1034307"/>
            <a:ext cx="10881360"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latin typeface="Arial"/>
                <a:cs typeface="Arial"/>
              </a:rPr>
              <a:t>Not all staff members will be able to use Microsoft apps or use different devices.</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Inputting data can be time consuming on the job, especially if you're not familiar with the software.</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Older staff members may not trust putting confidential data into a software.</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There also has to  be very good network connection, which can be costly if the building  is big as slow connection will be slow data input.</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Staff members may not know how to 'troubleshoot' if there is digital issues.</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Better communication: Being able to send information over to other staffs and family members about patient's wellbeing.</a:t>
            </a:r>
          </a:p>
          <a:p>
            <a:pPr marL="285750" indent="-285750">
              <a:buFont typeface="Arial"/>
              <a:buChar char="•"/>
            </a:pPr>
            <a:endParaRPr lang="en-GB" sz="2400" dirty="0">
              <a:latin typeface="Arial"/>
              <a:cs typeface="Arial"/>
            </a:endParaRPr>
          </a:p>
          <a:p>
            <a:endParaRPr lang="en-GB" dirty="0"/>
          </a:p>
          <a:p>
            <a:pPr marL="285750" indent="-285750">
              <a:buFont typeface="Arial"/>
              <a:buChar char="•"/>
            </a:pPr>
            <a:endParaRPr lang="en-GB" dirty="0"/>
          </a:p>
        </p:txBody>
      </p:sp>
      <p:sp>
        <p:nvSpPr>
          <p:cNvPr id="3" name="TextBox 2">
            <a:extLst>
              <a:ext uri="{FF2B5EF4-FFF2-40B4-BE49-F238E27FC236}">
                <a16:creationId xmlns:a16="http://schemas.microsoft.com/office/drawing/2014/main" id="{F0575706-A419-A068-5CB5-9E979A60DA3D}"/>
              </a:ext>
            </a:extLst>
          </p:cNvPr>
          <p:cNvSpPr txBox="1"/>
          <p:nvPr/>
        </p:nvSpPr>
        <p:spPr>
          <a:xfrm>
            <a:off x="8778815" y="6288369"/>
            <a:ext cx="34137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Haleemah - 2513985</a:t>
            </a:r>
          </a:p>
        </p:txBody>
      </p:sp>
    </p:spTree>
    <p:extLst>
      <p:ext uri="{BB962C8B-B14F-4D97-AF65-F5344CB8AC3E}">
        <p14:creationId xmlns:p14="http://schemas.microsoft.com/office/powerpoint/2010/main" val="895831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B523E-A506-3E15-01B7-2F68106D250E}"/>
              </a:ext>
            </a:extLst>
          </p:cNvPr>
          <p:cNvSpPr>
            <a:spLocks noGrp="1"/>
          </p:cNvSpPr>
          <p:nvPr>
            <p:ph type="title"/>
          </p:nvPr>
        </p:nvSpPr>
        <p:spPr>
          <a:xfrm>
            <a:off x="3461" y="-3696"/>
            <a:ext cx="9076329" cy="1064277"/>
          </a:xfrm>
        </p:spPr>
        <p:txBody>
          <a:bodyPr/>
          <a:lstStyle/>
          <a:p>
            <a:r>
              <a:rPr lang="en-GB" dirty="0">
                <a:latin typeface="Arial"/>
                <a:cs typeface="Arial"/>
              </a:rPr>
              <a:t>Checklist:</a:t>
            </a:r>
          </a:p>
        </p:txBody>
      </p:sp>
      <p:graphicFrame>
        <p:nvGraphicFramePr>
          <p:cNvPr id="9" name="Table 8">
            <a:extLst>
              <a:ext uri="{FF2B5EF4-FFF2-40B4-BE49-F238E27FC236}">
                <a16:creationId xmlns:a16="http://schemas.microsoft.com/office/drawing/2014/main" id="{F204A657-E661-83A9-B597-4F38E267722B}"/>
              </a:ext>
            </a:extLst>
          </p:cNvPr>
          <p:cNvGraphicFramePr>
            <a:graphicFrameLocks noGrp="1"/>
          </p:cNvGraphicFramePr>
          <p:nvPr>
            <p:extLst>
              <p:ext uri="{D42A27DB-BD31-4B8C-83A1-F6EECF244321}">
                <p14:modId xmlns:p14="http://schemas.microsoft.com/office/powerpoint/2010/main" val="1328472689"/>
              </p:ext>
            </p:extLst>
          </p:nvPr>
        </p:nvGraphicFramePr>
        <p:xfrm>
          <a:off x="171378" y="837395"/>
          <a:ext cx="10363199" cy="5509426"/>
        </p:xfrm>
        <a:graphic>
          <a:graphicData uri="http://schemas.openxmlformats.org/drawingml/2006/table">
            <a:tbl>
              <a:tblPr firstRow="1" bandRow="1">
                <a:tableStyleId>{5C22544A-7EE6-4342-B048-85BDC9FD1C3A}</a:tableStyleId>
              </a:tblPr>
              <a:tblGrid>
                <a:gridCol w="10363199">
                  <a:extLst>
                    <a:ext uri="{9D8B030D-6E8A-4147-A177-3AD203B41FA5}">
                      <a16:colId xmlns:a16="http://schemas.microsoft.com/office/drawing/2014/main" val="3199166477"/>
                    </a:ext>
                  </a:extLst>
                </a:gridCol>
              </a:tblGrid>
              <a:tr h="522984">
                <a:tc>
                  <a:txBody>
                    <a:bodyPr/>
                    <a:lstStyle/>
                    <a:p>
                      <a:r>
                        <a:rPr lang="en-GB" sz="2400" dirty="0">
                          <a:latin typeface="Arial"/>
                        </a:rPr>
                        <a:t>Physical security and </a:t>
                      </a:r>
                      <a:r>
                        <a:rPr lang="en-GB" sz="2400" err="1">
                          <a:latin typeface="Arial"/>
                        </a:rPr>
                        <a:t>saftey</a:t>
                      </a:r>
                      <a:r>
                        <a:rPr lang="en-GB" sz="2400" dirty="0">
                          <a:latin typeface="Arial"/>
                        </a:rPr>
                        <a:t> </a:t>
                      </a:r>
                    </a:p>
                  </a:txBody>
                  <a:tcPr/>
                </a:tc>
                <a:extLst>
                  <a:ext uri="{0D108BD9-81ED-4DB2-BD59-A6C34878D82A}">
                    <a16:rowId xmlns:a16="http://schemas.microsoft.com/office/drawing/2014/main" val="4011951964"/>
                  </a:ext>
                </a:extLst>
              </a:tr>
              <a:tr h="522984">
                <a:tc>
                  <a:txBody>
                    <a:bodyPr/>
                    <a:lstStyle/>
                    <a:p>
                      <a:r>
                        <a:rPr lang="en-GB" sz="2400" dirty="0">
                          <a:latin typeface="Arial"/>
                        </a:rPr>
                        <a:t>Secure entry :  make sure all staff members have key cards or pin entry, all </a:t>
                      </a:r>
                      <a:r>
                        <a:rPr lang="en-GB" sz="2400">
                          <a:latin typeface="Arial"/>
                        </a:rPr>
                        <a:t>visitors</a:t>
                      </a:r>
                      <a:r>
                        <a:rPr lang="en-GB" sz="2400" dirty="0">
                          <a:latin typeface="Arial"/>
                        </a:rPr>
                        <a:t> are to sign a visitor log </a:t>
                      </a:r>
                    </a:p>
                  </a:txBody>
                  <a:tcPr/>
                </a:tc>
                <a:extLst>
                  <a:ext uri="{0D108BD9-81ED-4DB2-BD59-A6C34878D82A}">
                    <a16:rowId xmlns:a16="http://schemas.microsoft.com/office/drawing/2014/main" val="1429586686"/>
                  </a:ext>
                </a:extLst>
              </a:tr>
              <a:tr h="522984">
                <a:tc>
                  <a:txBody>
                    <a:bodyPr/>
                    <a:lstStyle/>
                    <a:p>
                      <a:r>
                        <a:rPr lang="en-GB" sz="2400" dirty="0">
                          <a:latin typeface="Arial"/>
                        </a:rPr>
                        <a:t>CCTV: making sure </a:t>
                      </a:r>
                      <a:r>
                        <a:rPr lang="en-GB" sz="2400" dirty="0" err="1">
                          <a:latin typeface="Arial"/>
                        </a:rPr>
                        <a:t>cctv</a:t>
                      </a:r>
                      <a:r>
                        <a:rPr lang="en-GB" sz="2400" dirty="0">
                          <a:latin typeface="Arial"/>
                        </a:rPr>
                        <a:t> are in communal areas , make sure they are working at all times  </a:t>
                      </a:r>
                    </a:p>
                  </a:txBody>
                  <a:tcPr/>
                </a:tc>
                <a:extLst>
                  <a:ext uri="{0D108BD9-81ED-4DB2-BD59-A6C34878D82A}">
                    <a16:rowId xmlns:a16="http://schemas.microsoft.com/office/drawing/2014/main" val="3311800026"/>
                  </a:ext>
                </a:extLst>
              </a:tr>
              <a:tr h="522984">
                <a:tc>
                  <a:txBody>
                    <a:bodyPr/>
                    <a:lstStyle/>
                    <a:p>
                      <a:r>
                        <a:rPr lang="en-GB" sz="2400" dirty="0">
                          <a:latin typeface="Arial"/>
                        </a:rPr>
                        <a:t>Fall prevention: grab rails, none slip floors, ensuring rugs are secured or moved </a:t>
                      </a:r>
                    </a:p>
                  </a:txBody>
                  <a:tcPr/>
                </a:tc>
                <a:extLst>
                  <a:ext uri="{0D108BD9-81ED-4DB2-BD59-A6C34878D82A}">
                    <a16:rowId xmlns:a16="http://schemas.microsoft.com/office/drawing/2014/main" val="1106335790"/>
                  </a:ext>
                </a:extLst>
              </a:tr>
              <a:tr h="522984">
                <a:tc>
                  <a:txBody>
                    <a:bodyPr/>
                    <a:lstStyle/>
                    <a:p>
                      <a:r>
                        <a:rPr lang="en-GB" sz="2400" dirty="0">
                          <a:latin typeface="Arial"/>
                        </a:rPr>
                        <a:t>Clear pathways: corridors should be kept clear (easy movement of furniture) </a:t>
                      </a:r>
                    </a:p>
                  </a:txBody>
                  <a:tcPr/>
                </a:tc>
                <a:extLst>
                  <a:ext uri="{0D108BD9-81ED-4DB2-BD59-A6C34878D82A}">
                    <a16:rowId xmlns:a16="http://schemas.microsoft.com/office/drawing/2014/main" val="3671798192"/>
                  </a:ext>
                </a:extLst>
              </a:tr>
              <a:tr h="522984">
                <a:tc>
                  <a:txBody>
                    <a:bodyPr/>
                    <a:lstStyle/>
                    <a:p>
                      <a:r>
                        <a:rPr lang="en-GB" sz="2400" dirty="0">
                          <a:latin typeface="Arial"/>
                        </a:rPr>
                        <a:t>Secure electricals : making sure wires are not causing trip hazards, making sure equipment's are all labels  </a:t>
                      </a:r>
                    </a:p>
                  </a:txBody>
                  <a:tcPr/>
                </a:tc>
                <a:extLst>
                  <a:ext uri="{0D108BD9-81ED-4DB2-BD59-A6C34878D82A}">
                    <a16:rowId xmlns:a16="http://schemas.microsoft.com/office/drawing/2014/main" val="2426479164"/>
                  </a:ext>
                </a:extLst>
              </a:tr>
              <a:tr h="871642">
                <a:tc>
                  <a:txBody>
                    <a:bodyPr/>
                    <a:lstStyle/>
                    <a:p>
                      <a:endParaRPr lang="en-GB"/>
                    </a:p>
                  </a:txBody>
                  <a:tcPr/>
                </a:tc>
                <a:extLst>
                  <a:ext uri="{0D108BD9-81ED-4DB2-BD59-A6C34878D82A}">
                    <a16:rowId xmlns:a16="http://schemas.microsoft.com/office/drawing/2014/main" val="1794539081"/>
                  </a:ext>
                </a:extLst>
              </a:tr>
            </a:tbl>
          </a:graphicData>
        </a:graphic>
      </p:graphicFrame>
    </p:spTree>
    <p:extLst>
      <p:ext uri="{BB962C8B-B14F-4D97-AF65-F5344CB8AC3E}">
        <p14:creationId xmlns:p14="http://schemas.microsoft.com/office/powerpoint/2010/main" val="2539217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617B0-E17E-6D07-AAF5-47300696307C}"/>
              </a:ext>
            </a:extLst>
          </p:cNvPr>
          <p:cNvSpPr>
            <a:spLocks noGrp="1"/>
          </p:cNvSpPr>
          <p:nvPr>
            <p:ph type="title"/>
          </p:nvPr>
        </p:nvSpPr>
        <p:spPr>
          <a:xfrm>
            <a:off x="348518" y="-3696"/>
            <a:ext cx="9076329" cy="1064277"/>
          </a:xfrm>
        </p:spPr>
        <p:txBody>
          <a:bodyPr/>
          <a:lstStyle/>
          <a:p>
            <a:r>
              <a:rPr lang="en-GB" dirty="0"/>
              <a:t>Checklist:</a:t>
            </a:r>
          </a:p>
        </p:txBody>
      </p:sp>
      <p:graphicFrame>
        <p:nvGraphicFramePr>
          <p:cNvPr id="4" name="Table 3">
            <a:extLst>
              <a:ext uri="{FF2B5EF4-FFF2-40B4-BE49-F238E27FC236}">
                <a16:creationId xmlns:a16="http://schemas.microsoft.com/office/drawing/2014/main" id="{9BA02640-0833-9836-3880-166866C41FB5}"/>
              </a:ext>
            </a:extLst>
          </p:cNvPr>
          <p:cNvGraphicFramePr>
            <a:graphicFrameLocks noGrp="1"/>
          </p:cNvGraphicFramePr>
          <p:nvPr>
            <p:extLst>
              <p:ext uri="{D42A27DB-BD31-4B8C-83A1-F6EECF244321}">
                <p14:modId xmlns:p14="http://schemas.microsoft.com/office/powerpoint/2010/main" val="3648999495"/>
              </p:ext>
            </p:extLst>
          </p:nvPr>
        </p:nvGraphicFramePr>
        <p:xfrm>
          <a:off x="345056" y="963282"/>
          <a:ext cx="9677399" cy="3731851"/>
        </p:xfrm>
        <a:graphic>
          <a:graphicData uri="http://schemas.openxmlformats.org/drawingml/2006/table">
            <a:tbl>
              <a:tblPr firstRow="1" bandRow="1">
                <a:tableStyleId>{5C22544A-7EE6-4342-B048-85BDC9FD1C3A}</a:tableStyleId>
              </a:tblPr>
              <a:tblGrid>
                <a:gridCol w="9677399">
                  <a:extLst>
                    <a:ext uri="{9D8B030D-6E8A-4147-A177-3AD203B41FA5}">
                      <a16:colId xmlns:a16="http://schemas.microsoft.com/office/drawing/2014/main" val="1080294419"/>
                    </a:ext>
                  </a:extLst>
                </a:gridCol>
              </a:tblGrid>
              <a:tr h="870935">
                <a:tc>
                  <a:txBody>
                    <a:bodyPr/>
                    <a:lstStyle/>
                    <a:p>
                      <a:r>
                        <a:rPr lang="en-GB" sz="2400" dirty="0">
                          <a:latin typeface="Arial"/>
                        </a:rPr>
                        <a:t>Fire Safety  </a:t>
                      </a:r>
                    </a:p>
                  </a:txBody>
                  <a:tcPr/>
                </a:tc>
                <a:extLst>
                  <a:ext uri="{0D108BD9-81ED-4DB2-BD59-A6C34878D82A}">
                    <a16:rowId xmlns:a16="http://schemas.microsoft.com/office/drawing/2014/main" val="3165450344"/>
                  </a:ext>
                </a:extLst>
              </a:tr>
              <a:tr h="836098">
                <a:tc>
                  <a:txBody>
                    <a:bodyPr/>
                    <a:lstStyle/>
                    <a:p>
                      <a:r>
                        <a:rPr lang="en-GB" sz="2400" dirty="0">
                          <a:latin typeface="Arial"/>
                        </a:rPr>
                        <a:t>Alarms and Exists: ensuring the smoke alarms are working, make sure exists fire exist are clear , make sure there is a fire evacuation point.</a:t>
                      </a:r>
                    </a:p>
                  </a:txBody>
                  <a:tcPr/>
                </a:tc>
                <a:extLst>
                  <a:ext uri="{0D108BD9-81ED-4DB2-BD59-A6C34878D82A}">
                    <a16:rowId xmlns:a16="http://schemas.microsoft.com/office/drawing/2014/main" val="1346251943"/>
                  </a:ext>
                </a:extLst>
              </a:tr>
              <a:tr h="836098">
                <a:tc>
                  <a:txBody>
                    <a:bodyPr/>
                    <a:lstStyle/>
                    <a:p>
                      <a:r>
                        <a:rPr lang="en-GB" sz="2400" dirty="0">
                          <a:latin typeface="Arial"/>
                        </a:rPr>
                        <a:t>Fire Extinguishers: check there are fire extinguishers are available.</a:t>
                      </a:r>
                    </a:p>
                  </a:txBody>
                  <a:tcPr/>
                </a:tc>
                <a:extLst>
                  <a:ext uri="{0D108BD9-81ED-4DB2-BD59-A6C34878D82A}">
                    <a16:rowId xmlns:a16="http://schemas.microsoft.com/office/drawing/2014/main" val="2464531714"/>
                  </a:ext>
                </a:extLst>
              </a:tr>
              <a:tr h="836098">
                <a:tc>
                  <a:txBody>
                    <a:bodyPr/>
                    <a:lstStyle/>
                    <a:p>
                      <a:r>
                        <a:rPr lang="en-GB" sz="2400" dirty="0">
                          <a:latin typeface="Arial"/>
                        </a:rPr>
                        <a:t>Staff awareness: all staff are trained in fire safety procedure's, check there is a health and safety law poster displayed .</a:t>
                      </a:r>
                    </a:p>
                  </a:txBody>
                  <a:tcPr/>
                </a:tc>
                <a:extLst>
                  <a:ext uri="{0D108BD9-81ED-4DB2-BD59-A6C34878D82A}">
                    <a16:rowId xmlns:a16="http://schemas.microsoft.com/office/drawing/2014/main" val="3682379621"/>
                  </a:ext>
                </a:extLst>
              </a:tr>
            </a:tbl>
          </a:graphicData>
        </a:graphic>
      </p:graphicFrame>
    </p:spTree>
    <p:extLst>
      <p:ext uri="{BB962C8B-B14F-4D97-AF65-F5344CB8AC3E}">
        <p14:creationId xmlns:p14="http://schemas.microsoft.com/office/powerpoint/2010/main" val="177103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2D96-7258-DA4F-D8A8-B1F2066F82F8}"/>
              </a:ext>
            </a:extLst>
          </p:cNvPr>
          <p:cNvSpPr>
            <a:spLocks noGrp="1"/>
          </p:cNvSpPr>
          <p:nvPr>
            <p:ph type="title"/>
          </p:nvPr>
        </p:nvSpPr>
        <p:spPr>
          <a:xfrm>
            <a:off x="664819" y="-3696"/>
            <a:ext cx="9061952" cy="949259"/>
          </a:xfrm>
        </p:spPr>
        <p:txBody>
          <a:bodyPr/>
          <a:lstStyle/>
          <a:p>
            <a:r>
              <a:rPr lang="en-GB" dirty="0"/>
              <a:t>Checklist:</a:t>
            </a:r>
          </a:p>
        </p:txBody>
      </p:sp>
      <p:graphicFrame>
        <p:nvGraphicFramePr>
          <p:cNvPr id="4" name="Content Placeholder 3">
            <a:extLst>
              <a:ext uri="{FF2B5EF4-FFF2-40B4-BE49-F238E27FC236}">
                <a16:creationId xmlns:a16="http://schemas.microsoft.com/office/drawing/2014/main" id="{4ECE23BE-1054-D067-CD0B-7AA733B0B2C2}"/>
              </a:ext>
            </a:extLst>
          </p:cNvPr>
          <p:cNvGraphicFramePr>
            <a:graphicFrameLocks noGrp="1"/>
          </p:cNvGraphicFramePr>
          <p:nvPr>
            <p:ph idx="1"/>
            <p:extLst>
              <p:ext uri="{D42A27DB-BD31-4B8C-83A1-F6EECF244321}">
                <p14:modId xmlns:p14="http://schemas.microsoft.com/office/powerpoint/2010/main" val="638117137"/>
              </p:ext>
            </p:extLst>
          </p:nvPr>
        </p:nvGraphicFramePr>
        <p:xfrm>
          <a:off x="377316" y="1083334"/>
          <a:ext cx="9075737" cy="4206240"/>
        </p:xfrm>
        <a:graphic>
          <a:graphicData uri="http://schemas.openxmlformats.org/drawingml/2006/table">
            <a:tbl>
              <a:tblPr firstRow="1" bandRow="1">
                <a:tableStyleId>{5C22544A-7EE6-4342-B048-85BDC9FD1C3A}</a:tableStyleId>
              </a:tblPr>
              <a:tblGrid>
                <a:gridCol w="9075737">
                  <a:extLst>
                    <a:ext uri="{9D8B030D-6E8A-4147-A177-3AD203B41FA5}">
                      <a16:colId xmlns:a16="http://schemas.microsoft.com/office/drawing/2014/main" val="693152016"/>
                    </a:ext>
                  </a:extLst>
                </a:gridCol>
              </a:tblGrid>
              <a:tr h="370840">
                <a:tc>
                  <a:txBody>
                    <a:bodyPr/>
                    <a:lstStyle/>
                    <a:p>
                      <a:r>
                        <a:rPr lang="en-GB" sz="2400" dirty="0">
                          <a:latin typeface="Arial"/>
                        </a:rPr>
                        <a:t>Staff and resident safety </a:t>
                      </a:r>
                    </a:p>
                  </a:txBody>
                  <a:tcPr/>
                </a:tc>
                <a:extLst>
                  <a:ext uri="{0D108BD9-81ED-4DB2-BD59-A6C34878D82A}">
                    <a16:rowId xmlns:a16="http://schemas.microsoft.com/office/drawing/2014/main" val="3360062715"/>
                  </a:ext>
                </a:extLst>
              </a:tr>
              <a:tr h="370840">
                <a:tc>
                  <a:txBody>
                    <a:bodyPr/>
                    <a:lstStyle/>
                    <a:p>
                      <a:r>
                        <a:rPr lang="en-GB" sz="2400" dirty="0">
                          <a:latin typeface="Arial"/>
                        </a:rPr>
                        <a:t>Risk assessment: perform risk assessments for residence ,staff, areas for medication.</a:t>
                      </a:r>
                    </a:p>
                  </a:txBody>
                  <a:tcPr/>
                </a:tc>
                <a:extLst>
                  <a:ext uri="{0D108BD9-81ED-4DB2-BD59-A6C34878D82A}">
                    <a16:rowId xmlns:a16="http://schemas.microsoft.com/office/drawing/2014/main" val="342432622"/>
                  </a:ext>
                </a:extLst>
              </a:tr>
              <a:tr h="370840">
                <a:tc>
                  <a:txBody>
                    <a:bodyPr/>
                    <a:lstStyle/>
                    <a:p>
                      <a:r>
                        <a:rPr lang="en-GB" sz="2400" dirty="0">
                          <a:latin typeface="Arial"/>
                        </a:rPr>
                        <a:t>Background checks: all staff must have up to date DBS checks.</a:t>
                      </a:r>
                    </a:p>
                  </a:txBody>
                  <a:tcPr/>
                </a:tc>
                <a:extLst>
                  <a:ext uri="{0D108BD9-81ED-4DB2-BD59-A6C34878D82A}">
                    <a16:rowId xmlns:a16="http://schemas.microsoft.com/office/drawing/2014/main" val="2544341365"/>
                  </a:ext>
                </a:extLst>
              </a:tr>
              <a:tr h="370840">
                <a:tc>
                  <a:txBody>
                    <a:bodyPr/>
                    <a:lstStyle/>
                    <a:p>
                      <a:r>
                        <a:rPr lang="en-GB" sz="2400" dirty="0">
                          <a:latin typeface="Arial"/>
                        </a:rPr>
                        <a:t>Call system: all room must have call bell systems for emergencies </a:t>
                      </a:r>
                    </a:p>
                  </a:txBody>
                  <a:tcPr/>
                </a:tc>
                <a:extLst>
                  <a:ext uri="{0D108BD9-81ED-4DB2-BD59-A6C34878D82A}">
                    <a16:rowId xmlns:a16="http://schemas.microsoft.com/office/drawing/2014/main" val="4273237742"/>
                  </a:ext>
                </a:extLst>
              </a:tr>
              <a:tr h="370840">
                <a:tc>
                  <a:txBody>
                    <a:bodyPr/>
                    <a:lstStyle/>
                    <a:p>
                      <a:r>
                        <a:rPr lang="en-GB" sz="2400" dirty="0">
                          <a:latin typeface="Arial"/>
                        </a:rPr>
                        <a:t>Emergency contacts: phone numbers are easy access next to telephones.</a:t>
                      </a:r>
                    </a:p>
                  </a:txBody>
                  <a:tcPr/>
                </a:tc>
                <a:extLst>
                  <a:ext uri="{0D108BD9-81ED-4DB2-BD59-A6C34878D82A}">
                    <a16:rowId xmlns:a16="http://schemas.microsoft.com/office/drawing/2014/main" val="50102284"/>
                  </a:ext>
                </a:extLst>
              </a:tr>
              <a:tr h="370840">
                <a:tc>
                  <a:txBody>
                    <a:bodyPr/>
                    <a:lstStyle/>
                    <a:p>
                      <a:r>
                        <a:rPr lang="en-GB" sz="2400" dirty="0">
                          <a:latin typeface="Arial"/>
                        </a:rPr>
                        <a:t>Abuse prevention: ask about the home policies to protect residents from abuse. neglect and harassment </a:t>
                      </a:r>
                    </a:p>
                  </a:txBody>
                  <a:tcPr/>
                </a:tc>
                <a:extLst>
                  <a:ext uri="{0D108BD9-81ED-4DB2-BD59-A6C34878D82A}">
                    <a16:rowId xmlns:a16="http://schemas.microsoft.com/office/drawing/2014/main" val="2830273514"/>
                  </a:ext>
                </a:extLst>
              </a:tr>
            </a:tbl>
          </a:graphicData>
        </a:graphic>
      </p:graphicFrame>
    </p:spTree>
    <p:extLst>
      <p:ext uri="{BB962C8B-B14F-4D97-AF65-F5344CB8AC3E}">
        <p14:creationId xmlns:p14="http://schemas.microsoft.com/office/powerpoint/2010/main" val="1757245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ABB8E-4254-4BE7-334F-C5ADC03D19DA}"/>
              </a:ext>
            </a:extLst>
          </p:cNvPr>
          <p:cNvSpPr>
            <a:spLocks noGrp="1"/>
          </p:cNvSpPr>
          <p:nvPr>
            <p:ph type="title"/>
          </p:nvPr>
        </p:nvSpPr>
        <p:spPr>
          <a:xfrm>
            <a:off x="348518" y="2267926"/>
            <a:ext cx="9306366" cy="230391"/>
          </a:xfrm>
        </p:spPr>
        <p:txBody>
          <a:bodyPr vert="horz" lIns="91440" tIns="45720" rIns="91440" bIns="45720" rtlCol="0" anchor="ctr">
            <a:noAutofit/>
          </a:bodyPr>
          <a:lstStyle/>
          <a:p>
            <a:br>
              <a:rPr lang="en-GB" sz="2400" dirty="0">
                <a:latin typeface="Arial"/>
              </a:rPr>
            </a:br>
            <a:r>
              <a:rPr lang="en-GB" sz="2400" dirty="0">
                <a:latin typeface="Arial"/>
                <a:cs typeface="Arial"/>
              </a:rPr>
              <a:t>  </a:t>
            </a:r>
            <a:br>
              <a:rPr lang="en-GB" sz="2400" dirty="0">
                <a:latin typeface="Arial"/>
              </a:rPr>
            </a:br>
            <a:br>
              <a:rPr lang="en-GB" sz="2400" dirty="0">
                <a:latin typeface="Arial"/>
              </a:rPr>
            </a:br>
            <a:br>
              <a:rPr lang="en-GB" sz="2400" dirty="0">
                <a:latin typeface="Arial"/>
              </a:rPr>
            </a:br>
            <a:r>
              <a:rPr lang="en-GB" sz="2400" dirty="0">
                <a:latin typeface="Arial"/>
                <a:cs typeface="Arial"/>
              </a:rPr>
              <a:t> Conclusion word : Microsoft word has solidified its role as a versatile and tool in the medical field. - lucy </a:t>
            </a:r>
            <a:br>
              <a:rPr lang="en-GB" sz="2400" dirty="0">
                <a:latin typeface="Arial"/>
                <a:cs typeface="Arial"/>
              </a:rPr>
            </a:br>
            <a:br>
              <a:rPr lang="en-GB" sz="2400" dirty="0">
                <a:latin typeface="Arial"/>
                <a:cs typeface="Arial"/>
              </a:rPr>
            </a:br>
            <a:r>
              <a:rPr lang="en-GB" sz="2400" dirty="0">
                <a:latin typeface="Arial"/>
                <a:cs typeface="Arial"/>
              </a:rPr>
              <a:t>Conclusion : Microsoft one drive is more than just a place to save document. It’s a dynamic tool that enhances productivity through cloud storage, secure file sharing and real time collaboration</a:t>
            </a:r>
            <a:br>
              <a:rPr lang="en-GB" sz="2400" dirty="0">
                <a:latin typeface="Arial"/>
                <a:cs typeface="Arial"/>
              </a:rPr>
            </a:br>
            <a:br>
              <a:rPr lang="en-GB" sz="2400" dirty="0">
                <a:latin typeface="Arial"/>
                <a:cs typeface="Arial"/>
              </a:rPr>
            </a:br>
            <a:r>
              <a:rPr lang="en-GB" sz="2400" dirty="0">
                <a:latin typeface="Arial"/>
                <a:cs typeface="Arial"/>
              </a:rPr>
              <a:t>Conclusion: Digital skills are essential for success in today's workplace. Whether you're seeking to increase productivity, foster innovation , advance your career, or adapt to new technologies and changing job roles. - Haleemah</a:t>
            </a:r>
            <a:br>
              <a:rPr lang="en-GB" sz="2400" dirty="0">
                <a:latin typeface="Arial"/>
                <a:cs typeface="Arial"/>
              </a:rPr>
            </a:br>
            <a:endParaRPr lang="en-GB" sz="2400" dirty="0">
              <a:latin typeface="Arial"/>
              <a:cs typeface="Arial"/>
            </a:endParaRPr>
          </a:p>
        </p:txBody>
      </p:sp>
    </p:spTree>
    <p:extLst>
      <p:ext uri="{BB962C8B-B14F-4D97-AF65-F5344CB8AC3E}">
        <p14:creationId xmlns:p14="http://schemas.microsoft.com/office/powerpoint/2010/main" val="18080712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250E84E-284A-50B0-0F66-E0FDAB96A97C}"/>
              </a:ext>
            </a:extLst>
          </p:cNvPr>
          <p:cNvSpPr>
            <a:spLocks noGrp="1"/>
          </p:cNvSpPr>
          <p:nvPr>
            <p:ph type="title"/>
          </p:nvPr>
        </p:nvSpPr>
        <p:spPr>
          <a:xfrm>
            <a:off x="1671235" y="-262488"/>
            <a:ext cx="9076329" cy="1064277"/>
          </a:xfrm>
        </p:spPr>
        <p:txBody>
          <a:bodyPr/>
          <a:lstStyle/>
          <a:p>
            <a:r>
              <a:rPr lang="en-GB" dirty="0"/>
              <a:t>References: </a:t>
            </a:r>
          </a:p>
        </p:txBody>
      </p:sp>
      <p:sp>
        <p:nvSpPr>
          <p:cNvPr id="8" name="TextBox 7">
            <a:extLst>
              <a:ext uri="{FF2B5EF4-FFF2-40B4-BE49-F238E27FC236}">
                <a16:creationId xmlns:a16="http://schemas.microsoft.com/office/drawing/2014/main" id="{4E516A63-03D9-C272-AE45-A7849BC6E5F5}"/>
              </a:ext>
            </a:extLst>
          </p:cNvPr>
          <p:cNvSpPr txBox="1"/>
          <p:nvPr/>
        </p:nvSpPr>
        <p:spPr>
          <a:xfrm>
            <a:off x="863" y="266268"/>
            <a:ext cx="11948158" cy="627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dirty="0">
              <a:latin typeface="Arial"/>
              <a:cs typeface="Arial"/>
            </a:endParaRPr>
          </a:p>
          <a:p>
            <a:r>
              <a:rPr lang="en-GB" sz="2400" dirty="0">
                <a:latin typeface="Arial"/>
                <a:cs typeface="Arial"/>
              </a:rPr>
              <a:t>Skills for care, empowering care through technology: The vital role of digital skills in adult social care, 27th august 2024, available at :  </a:t>
            </a:r>
          </a:p>
          <a:p>
            <a:r>
              <a:rPr lang="en-GB" sz="2400" dirty="0">
                <a:latin typeface="Arial"/>
                <a:ea typeface="+mn-lt"/>
                <a:cs typeface="+mn-lt"/>
                <a:hlinkClick r:id="rId2"/>
              </a:rPr>
              <a:t>Empowering care through technology: The vital role of digital skills in adult social care</a:t>
            </a:r>
            <a:r>
              <a:rPr lang="en-GB" sz="2400" dirty="0">
                <a:latin typeface="Arial"/>
                <a:ea typeface="+mn-lt"/>
                <a:cs typeface="+mn-lt"/>
              </a:rPr>
              <a:t> (accessed 9th October 2025)  </a:t>
            </a:r>
          </a:p>
          <a:p>
            <a:endParaRPr lang="en-GB" sz="2400" dirty="0">
              <a:latin typeface="Arial"/>
              <a:ea typeface="+mn-lt"/>
              <a:cs typeface="+mn-lt"/>
            </a:endParaRPr>
          </a:p>
          <a:p>
            <a:r>
              <a:rPr lang="en-GB" sz="2400" dirty="0">
                <a:latin typeface="Arial"/>
                <a:ea typeface="+mn-lt"/>
                <a:cs typeface="+mn-lt"/>
                <a:hlinkClick r:id="rId3"/>
              </a:rPr>
              <a:t>How Is Microsoft Word Used In The Medical Field - UMA Technology</a:t>
            </a:r>
            <a:r>
              <a:rPr lang="en-GB" sz="2400" dirty="0">
                <a:latin typeface="Arial"/>
                <a:ea typeface="+mn-lt"/>
                <a:cs typeface="+mn-lt"/>
              </a:rPr>
              <a:t> -2025 </a:t>
            </a:r>
          </a:p>
          <a:p>
            <a:endParaRPr lang="en-GB" sz="2400" dirty="0">
              <a:latin typeface="Arial"/>
              <a:ea typeface="+mn-lt"/>
              <a:cs typeface="+mn-lt"/>
            </a:endParaRPr>
          </a:p>
          <a:p>
            <a:r>
              <a:rPr lang="en-GB" sz="2400" dirty="0">
                <a:latin typeface="Arial"/>
                <a:ea typeface="+mn-lt"/>
                <a:cs typeface="+mn-lt"/>
                <a:hlinkClick r:id="rId4"/>
              </a:rPr>
              <a:t>1.9 Explain the methods, protocols and limitations of using different communication methods to forge relationships and partnerships with other professionals and agencies – Care Learning</a:t>
            </a:r>
            <a:r>
              <a:rPr lang="en-GB" sz="2400" dirty="0">
                <a:latin typeface="Arial"/>
                <a:ea typeface="+mn-lt"/>
                <a:cs typeface="+mn-lt"/>
              </a:rPr>
              <a:t> - 2025</a:t>
            </a:r>
          </a:p>
          <a:p>
            <a:endParaRPr lang="en-GB" sz="2400" dirty="0">
              <a:latin typeface="Arial"/>
              <a:cs typeface="Arial"/>
            </a:endParaRPr>
          </a:p>
          <a:p>
            <a:r>
              <a:rPr lang="en-GB" sz="2400" dirty="0">
                <a:solidFill>
                  <a:schemeClr val="tx2"/>
                </a:solidFill>
                <a:latin typeface="Arial"/>
                <a:cs typeface="Arial"/>
              </a:rPr>
              <a:t>((Microsoft) (no date) collaborating with one drive.-  </a:t>
            </a:r>
            <a:r>
              <a:rPr lang="en-GB" sz="2400" dirty="0">
                <a:solidFill>
                  <a:schemeClr val="tx2"/>
                </a:solidFill>
                <a:ea typeface="+mn-lt"/>
                <a:cs typeface="+mn-lt"/>
                <a:hlinkClick r:id="rId5">
                  <a:extLst>
                    <a:ext uri="{A12FA001-AC4F-418D-AE19-62706E023703}">
                      <ahyp:hlinkClr xmlns:ahyp="http://schemas.microsoft.com/office/drawing/2018/hyperlinkcolor" val="tx"/>
                    </a:ext>
                  </a:extLst>
                </a:hlinkClick>
              </a:rPr>
              <a:t>Document collaboration and co-authoring - Microsoft Support</a:t>
            </a:r>
            <a:endParaRPr lang="en-GB">
              <a:solidFill>
                <a:schemeClr val="tx2"/>
              </a:solidFill>
              <a:latin typeface="Goudy Old Style"/>
              <a:cs typeface="Arial"/>
            </a:endParaRPr>
          </a:p>
          <a:p>
            <a:endParaRPr lang="en-GB" sz="2400" dirty="0">
              <a:solidFill>
                <a:schemeClr val="tx2"/>
              </a:solidFill>
            </a:endParaRPr>
          </a:p>
          <a:p>
            <a:endParaRPr lang="en-GB" sz="2400" dirty="0">
              <a:solidFill>
                <a:schemeClr val="tx2"/>
              </a:solidFill>
            </a:endParaRPr>
          </a:p>
          <a:p>
            <a:endParaRPr lang="en-GB" dirty="0">
              <a:solidFill>
                <a:schemeClr val="tx2"/>
              </a:solidFill>
            </a:endParaRPr>
          </a:p>
        </p:txBody>
      </p:sp>
    </p:spTree>
    <p:extLst>
      <p:ext uri="{BB962C8B-B14F-4D97-AF65-F5344CB8AC3E}">
        <p14:creationId xmlns:p14="http://schemas.microsoft.com/office/powerpoint/2010/main" val="27387734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0EFDD-A146-E6FE-0C71-76E21DB7830A}"/>
              </a:ext>
            </a:extLst>
          </p:cNvPr>
          <p:cNvSpPr>
            <a:spLocks noGrp="1"/>
          </p:cNvSpPr>
          <p:nvPr>
            <p:ph type="title"/>
          </p:nvPr>
        </p:nvSpPr>
        <p:spPr>
          <a:xfrm>
            <a:off x="1067385" y="-75583"/>
            <a:ext cx="9076329" cy="1064277"/>
          </a:xfrm>
        </p:spPr>
        <p:txBody>
          <a:bodyPr/>
          <a:lstStyle/>
          <a:p>
            <a:r>
              <a:rPr lang="en-GB" dirty="0"/>
              <a:t>References: </a:t>
            </a:r>
          </a:p>
        </p:txBody>
      </p:sp>
      <p:sp>
        <p:nvSpPr>
          <p:cNvPr id="5" name="TextBox 4">
            <a:extLst>
              <a:ext uri="{FF2B5EF4-FFF2-40B4-BE49-F238E27FC236}">
                <a16:creationId xmlns:a16="http://schemas.microsoft.com/office/drawing/2014/main" id="{F7DB58A7-3AAA-059A-75C3-B70693ECEDFF}"/>
              </a:ext>
            </a:extLst>
          </p:cNvPr>
          <p:cNvSpPr txBox="1"/>
          <p:nvPr/>
        </p:nvSpPr>
        <p:spPr>
          <a:xfrm>
            <a:off x="716280" y="1188720"/>
            <a:ext cx="8717280" cy="31851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42F32DF5-DA7A-BC15-B1CE-AF64238FEA87}"/>
              </a:ext>
            </a:extLst>
          </p:cNvPr>
          <p:cNvSpPr txBox="1"/>
          <p:nvPr/>
        </p:nvSpPr>
        <p:spPr>
          <a:xfrm>
            <a:off x="201283" y="984849"/>
            <a:ext cx="9790981"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E2841"/>
                </a:solidFill>
                <a:latin typeface="Arial"/>
              </a:rPr>
              <a:t>(Person centred software) Feb 4, 2019. role of technology in care homes - </a:t>
            </a:r>
            <a:r>
              <a:rPr lang="en-GB" sz="2400" dirty="0">
                <a:solidFill>
                  <a:srgbClr val="0E2841"/>
                </a:solidFill>
                <a:latin typeface="Arial"/>
                <a:ea typeface="+mn-lt"/>
                <a:cs typeface="+mn-lt"/>
                <a:hlinkClick r:id="rId2"/>
              </a:rPr>
              <a:t>Role of Technology in Care Homes - Person Centred Software</a:t>
            </a:r>
            <a:endParaRPr lang="en-GB" sz="2400">
              <a:solidFill>
                <a:srgbClr val="0E2841"/>
              </a:solidFill>
              <a:latin typeface="Arial"/>
              <a:ea typeface="+mn-lt"/>
              <a:cs typeface="+mn-lt"/>
            </a:endParaRPr>
          </a:p>
          <a:p>
            <a:endParaRPr lang="en-GB" sz="2400" dirty="0">
              <a:solidFill>
                <a:srgbClr val="0E2841"/>
              </a:solidFill>
              <a:latin typeface="Arial"/>
              <a:cs typeface="Arial"/>
            </a:endParaRPr>
          </a:p>
          <a:p>
            <a:r>
              <a:rPr lang="en-GB" sz="2400" dirty="0">
                <a:solidFill>
                  <a:schemeClr val="tx2"/>
                </a:solidFill>
                <a:latin typeface="Arial"/>
                <a:cs typeface="Arial"/>
              </a:rPr>
              <a:t>(The Porterbrook care home), 2025 .enhancing independence through technology. -  </a:t>
            </a:r>
            <a:r>
              <a:rPr lang="en-GB" sz="2400" dirty="0">
                <a:solidFill>
                  <a:schemeClr val="tx2"/>
                </a:solidFill>
                <a:latin typeface="Arial"/>
                <a:ea typeface="+mn-lt"/>
                <a:cs typeface="+mn-lt"/>
                <a:hlinkClick r:id="rId3">
                  <a:extLst>
                    <a:ext uri="{A12FA001-AC4F-418D-AE19-62706E023703}">
                      <ahyp:hlinkClr xmlns:ahyp="http://schemas.microsoft.com/office/drawing/2018/hyperlinkcolor" val="tx"/>
                    </a:ext>
                  </a:extLst>
                </a:hlinkClick>
              </a:rPr>
              <a:t>A Range Of Facilities - The Porterbrook Care Home - Sheffield</a:t>
            </a:r>
            <a:endParaRPr lang="en-GB" sz="2400" dirty="0">
              <a:solidFill>
                <a:schemeClr val="tx2"/>
              </a:solidFill>
              <a:latin typeface="Arial"/>
              <a:cs typeface="Arial"/>
            </a:endParaRPr>
          </a:p>
          <a:p>
            <a:endParaRPr lang="en-GB" sz="2400" dirty="0">
              <a:solidFill>
                <a:schemeClr val="tx2"/>
              </a:solidFill>
              <a:latin typeface="Arial"/>
              <a:cs typeface="Arial"/>
            </a:endParaRPr>
          </a:p>
          <a:p>
            <a:r>
              <a:rPr lang="en-GB" sz="2400" dirty="0">
                <a:solidFill>
                  <a:srgbClr val="000000"/>
                </a:solidFill>
                <a:latin typeface="Arial"/>
                <a:ea typeface="+mn-lt"/>
                <a:cs typeface="+mn-lt"/>
                <a:hlinkClick r:id="rId4"/>
              </a:rPr>
              <a:t>More than 1 in 3 over 65s (4.7 million) lack the basic skills to use the internet successfully</a:t>
            </a:r>
            <a:r>
              <a:rPr lang="en-GB" sz="2400" dirty="0">
                <a:solidFill>
                  <a:srgbClr val="000000"/>
                </a:solidFill>
                <a:latin typeface="Arial"/>
                <a:ea typeface="+mn-lt"/>
                <a:cs typeface="+mn-lt"/>
              </a:rPr>
              <a:t> - 2024</a:t>
            </a:r>
            <a:endParaRPr lang="en-GB" sz="2400">
              <a:latin typeface="Arial"/>
              <a:cs typeface="Arial"/>
            </a:endParaRPr>
          </a:p>
          <a:p>
            <a:endParaRPr lang="en-GB" sz="2400" dirty="0">
              <a:solidFill>
                <a:srgbClr val="000000"/>
              </a:solidFill>
              <a:latin typeface="Arial"/>
              <a:cs typeface="Arial"/>
            </a:endParaRPr>
          </a:p>
          <a:p>
            <a:r>
              <a:rPr lang="en-GB" sz="2400" dirty="0">
                <a:solidFill>
                  <a:srgbClr val="000000"/>
                </a:solidFill>
                <a:latin typeface="Arial"/>
                <a:ea typeface="+mn-lt"/>
                <a:cs typeface="+mn-lt"/>
                <a:hlinkClick r:id="rId5"/>
              </a:rPr>
              <a:t>Top 6 Pros and Cons of Using OneDrive - CrashPlan</a:t>
            </a:r>
            <a:r>
              <a:rPr lang="en-GB" sz="2400" dirty="0">
                <a:solidFill>
                  <a:srgbClr val="000000"/>
                </a:solidFill>
                <a:latin typeface="Arial"/>
                <a:ea typeface="+mn-lt"/>
                <a:cs typeface="+mn-lt"/>
              </a:rPr>
              <a:t> - 2025</a:t>
            </a:r>
            <a:endParaRPr lang="en-GB" sz="2400" dirty="0">
              <a:latin typeface="Arial"/>
            </a:endParaRPr>
          </a:p>
          <a:p>
            <a:endParaRPr lang="en-GB" sz="2400" dirty="0">
              <a:solidFill>
                <a:srgbClr val="000000"/>
              </a:solidFill>
              <a:latin typeface="Arial"/>
              <a:cs typeface="Arial"/>
            </a:endParaRPr>
          </a:p>
          <a:p>
            <a:r>
              <a:rPr lang="en-GB" sz="2400" dirty="0">
                <a:solidFill>
                  <a:srgbClr val="000000"/>
                </a:solidFill>
                <a:latin typeface="Arial"/>
                <a:cs typeface="Arial"/>
              </a:rPr>
              <a:t>(Mikey Molfeses)  (Mimecast), September 02, 2024 -  </a:t>
            </a:r>
            <a:r>
              <a:rPr lang="en-GB" sz="2400" dirty="0">
                <a:solidFill>
                  <a:srgbClr val="000000"/>
                </a:solidFill>
                <a:ea typeface="+mn-lt"/>
                <a:cs typeface="+mn-lt"/>
                <a:hlinkClick r:id="rId6"/>
              </a:rPr>
              <a:t>404 | Mimecast</a:t>
            </a:r>
            <a:r>
              <a:rPr lang="en-GB" sz="2400" dirty="0">
                <a:solidFill>
                  <a:srgbClr val="000000"/>
                </a:solidFill>
                <a:latin typeface="Arial"/>
                <a:ea typeface="+mn-lt"/>
                <a:cs typeface="Arial"/>
              </a:rPr>
              <a:t> </a:t>
            </a:r>
            <a:endParaRPr lang="en-GB" sz="2400" dirty="0">
              <a:latin typeface="Arial"/>
              <a:cs typeface="Arial"/>
            </a:endParaRPr>
          </a:p>
          <a:p>
            <a:endParaRPr lang="en-GB" sz="2400" dirty="0">
              <a:solidFill>
                <a:srgbClr val="0E2841"/>
              </a:solidFill>
              <a:latin typeface="Arial"/>
              <a:cs typeface="Arial"/>
            </a:endParaRPr>
          </a:p>
        </p:txBody>
      </p:sp>
    </p:spTree>
    <p:extLst>
      <p:ext uri="{BB962C8B-B14F-4D97-AF65-F5344CB8AC3E}">
        <p14:creationId xmlns:p14="http://schemas.microsoft.com/office/powerpoint/2010/main" val="1831731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5B9E3-FB54-360E-C60A-4BA05355AFD0}"/>
              </a:ext>
            </a:extLst>
          </p:cNvPr>
          <p:cNvSpPr>
            <a:spLocks noGrp="1"/>
          </p:cNvSpPr>
          <p:nvPr>
            <p:ph type="title"/>
          </p:nvPr>
        </p:nvSpPr>
        <p:spPr>
          <a:xfrm>
            <a:off x="147234" y="125700"/>
            <a:ext cx="9076329" cy="1064277"/>
          </a:xfrm>
        </p:spPr>
        <p:txBody>
          <a:bodyPr>
            <a:normAutofit fontScale="90000"/>
          </a:bodyPr>
          <a:lstStyle/>
          <a:p>
            <a:r>
              <a:rPr lang="en-GB" dirty="0"/>
              <a:t>References :</a:t>
            </a:r>
            <a:br>
              <a:rPr lang="en-GB" dirty="0"/>
            </a:br>
            <a:r>
              <a:rPr lang="en-GB" dirty="0"/>
              <a:t> </a:t>
            </a:r>
          </a:p>
        </p:txBody>
      </p:sp>
      <p:sp>
        <p:nvSpPr>
          <p:cNvPr id="5" name="TextBox 4">
            <a:extLst>
              <a:ext uri="{FF2B5EF4-FFF2-40B4-BE49-F238E27FC236}">
                <a16:creationId xmlns:a16="http://schemas.microsoft.com/office/drawing/2014/main" id="{6F50F01E-0930-5050-A28B-328DF99496F1}"/>
              </a:ext>
            </a:extLst>
          </p:cNvPr>
          <p:cNvSpPr txBox="1"/>
          <p:nvPr/>
        </p:nvSpPr>
        <p:spPr>
          <a:xfrm>
            <a:off x="258792" y="797943"/>
            <a:ext cx="9704716"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hlinkClick r:id="rId2"/>
              </a:rPr>
              <a:t>Logo Maker | Create Your Free Logo | BrandCrowd</a:t>
            </a:r>
            <a:r>
              <a:rPr lang="en-US" sz="2400" dirty="0">
                <a:latin typeface="Arial"/>
                <a:cs typeface="Arial"/>
              </a:rPr>
              <a:t> - word image – 2025 </a:t>
            </a:r>
          </a:p>
          <a:p>
            <a:endParaRPr lang="en-US" sz="2400" dirty="0">
              <a:latin typeface="Arial"/>
              <a:ea typeface="+mn-lt"/>
              <a:cs typeface="+mn-lt"/>
            </a:endParaRPr>
          </a:p>
          <a:p>
            <a:r>
              <a:rPr lang="en-US" sz="2400" dirty="0">
                <a:latin typeface="Arial"/>
                <a:ea typeface="+mn-lt"/>
                <a:cs typeface="+mn-lt"/>
                <a:hlinkClick r:id="rId3"/>
              </a:rPr>
              <a:t>⁣Tresorit the secure solution</a:t>
            </a:r>
            <a:r>
              <a:rPr lang="en-US" sz="2400" dirty="0">
                <a:latin typeface="Arial"/>
                <a:ea typeface="+mn-lt"/>
                <a:cs typeface="+mn-lt"/>
              </a:rPr>
              <a:t> - one drive image – 2025 </a:t>
            </a:r>
          </a:p>
          <a:p>
            <a:endParaRPr lang="en-US" sz="2400" dirty="0">
              <a:latin typeface="Arial"/>
              <a:cs typeface="Arial"/>
            </a:endParaRPr>
          </a:p>
          <a:p>
            <a:endParaRPr lang="en-US" sz="2400" dirty="0">
              <a:latin typeface="Arial"/>
              <a:cs typeface="Arial"/>
            </a:endParaRPr>
          </a:p>
          <a:p>
            <a:endParaRPr lang="en-US" sz="2400" dirty="0">
              <a:latin typeface="Arial"/>
              <a:cs typeface="Arial"/>
            </a:endParaRPr>
          </a:p>
          <a:p>
            <a:endParaRPr lang="en-US" sz="2400" dirty="0">
              <a:latin typeface="Arial"/>
              <a:cs typeface="Arial"/>
            </a:endParaRPr>
          </a:p>
          <a:p>
            <a:endParaRPr lang="en-US" dirty="0"/>
          </a:p>
        </p:txBody>
      </p:sp>
      <p:sp>
        <p:nvSpPr>
          <p:cNvPr id="4" name="TextBox 6">
            <a:extLst>
              <a:ext uri="{FF2B5EF4-FFF2-40B4-BE49-F238E27FC236}">
                <a16:creationId xmlns:a16="http://schemas.microsoft.com/office/drawing/2014/main" id="{5C61909B-4A5A-97F1-7226-D26F5E05A331}"/>
              </a:ext>
            </a:extLst>
          </p:cNvPr>
          <p:cNvSpPr txBox="1"/>
          <p:nvPr/>
        </p:nvSpPr>
        <p:spPr>
          <a:xfrm>
            <a:off x="258792" y="2465718"/>
            <a:ext cx="12019470" cy="230832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a:latin typeface="Arial"/>
                <a:cs typeface="Arial"/>
                <a:hlinkClick r:id="rId4"/>
              </a:rPr>
              <a:t>Senior care home hi-res stock photography and images - Alamy</a:t>
            </a:r>
            <a:r>
              <a:rPr lang="en-US" sz="2400" dirty="0">
                <a:latin typeface="Arial"/>
                <a:cs typeface="Arial"/>
              </a:rPr>
              <a:t>   - </a:t>
            </a:r>
            <a:r>
              <a:rPr lang="en-US" sz="2400" dirty="0">
                <a:latin typeface="Arial"/>
                <a:ea typeface="Noto Sans"/>
                <a:cs typeface="Noto Sans"/>
              </a:rPr>
              <a:t> 12/10/2025</a:t>
            </a:r>
          </a:p>
          <a:p>
            <a:endParaRPr lang="en-US" sz="2400" dirty="0">
              <a:latin typeface="Arial"/>
              <a:ea typeface="Noto Sans"/>
              <a:cs typeface="Noto Sans"/>
            </a:endParaRPr>
          </a:p>
          <a:p>
            <a:r>
              <a:rPr lang="en-US" sz="2400" dirty="0">
                <a:latin typeface="Arial"/>
                <a:ea typeface="Noto Sans"/>
                <a:cs typeface="Noto Sans"/>
                <a:hlinkClick r:id="rId5"/>
              </a:rPr>
              <a:t>https://riseleyhouse.co.uk/your-essential-residential-care-home-checklist/?privacy=updated</a:t>
            </a:r>
            <a:r>
              <a:rPr lang="en-US" sz="2400" dirty="0">
                <a:latin typeface="Arial"/>
                <a:ea typeface="Noto Sans"/>
                <a:cs typeface="Noto Sans"/>
              </a:rPr>
              <a:t> - (no date)</a:t>
            </a:r>
          </a:p>
          <a:p>
            <a:endParaRPr lang="en-US" sz="2400" dirty="0">
              <a:latin typeface="Arial"/>
              <a:ea typeface="Noto Sans"/>
              <a:cs typeface="Noto Sans"/>
            </a:endParaRPr>
          </a:p>
          <a:p>
            <a:endParaRPr lang="en-US" sz="2400" dirty="0">
              <a:latin typeface="Arial"/>
              <a:ea typeface="Noto Sans"/>
              <a:cs typeface="Noto Sans"/>
            </a:endParaRPr>
          </a:p>
        </p:txBody>
      </p:sp>
    </p:spTree>
    <p:extLst>
      <p:ext uri="{BB962C8B-B14F-4D97-AF65-F5344CB8AC3E}">
        <p14:creationId xmlns:p14="http://schemas.microsoft.com/office/powerpoint/2010/main" val="1076393918"/>
      </p:ext>
    </p:extLst>
  </p:cSld>
  <p:clrMapOvr>
    <a:masterClrMapping/>
  </p:clrMapOvr>
</p:sld>
</file>

<file path=ppt/theme/theme1.xml><?xml version="1.0" encoding="utf-8"?>
<a:theme xmlns:a="http://schemas.openxmlformats.org/drawingml/2006/main" name="MarrakeshVTI">
  <a:themeElements>
    <a:clrScheme name="Marrakesh">
      <a:dk1>
        <a:srgbClr val="000000"/>
      </a:dk1>
      <a:lt1>
        <a:srgbClr val="FFFFFF"/>
      </a:lt1>
      <a:dk2>
        <a:srgbClr val="431C30"/>
      </a:dk2>
      <a:lt2>
        <a:srgbClr val="F3F0EF"/>
      </a:lt2>
      <a:accent1>
        <a:srgbClr val="B35B55"/>
      </a:accent1>
      <a:accent2>
        <a:srgbClr val="CF7E6C"/>
      </a:accent2>
      <a:accent3>
        <a:srgbClr val="CA8F58"/>
      </a:accent3>
      <a:accent4>
        <a:srgbClr val="A97C54"/>
      </a:accent4>
      <a:accent5>
        <a:srgbClr val="917E45"/>
      </a:accent5>
      <a:accent6>
        <a:srgbClr val="647576"/>
      </a:accent6>
      <a:hlink>
        <a:srgbClr val="A25872"/>
      </a:hlink>
      <a:folHlink>
        <a:srgbClr val="667A7E"/>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1198</Words>
  <Application>Microsoft Office PowerPoint</Application>
  <PresentationFormat>Widescreen</PresentationFormat>
  <Paragraphs>159</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Goudy Old Style</vt:lpstr>
      <vt:lpstr>MarrakeshVTI</vt:lpstr>
      <vt:lpstr>LCHS4007 Digital skills &amp;Reasearch Methods Assessment 1 </vt:lpstr>
      <vt:lpstr>Content: </vt:lpstr>
      <vt:lpstr>Introduction:</vt:lpstr>
      <vt:lpstr>PowerPoint Presentation</vt:lpstr>
      <vt:lpstr>How to use word in a care home?</vt:lpstr>
      <vt:lpstr>How to use word in a care home ?</vt:lpstr>
      <vt:lpstr>PowerPoint Presentation</vt:lpstr>
      <vt:lpstr>How to use one drive in a care home ?</vt:lpstr>
      <vt:lpstr>Impact of limited digital skills </vt:lpstr>
      <vt:lpstr>Checklist:</vt:lpstr>
      <vt:lpstr>Checklist:</vt:lpstr>
      <vt:lpstr>Checklist:</vt:lpstr>
      <vt:lpstr>       Conclusion word : Microsoft word has solidified its role as a versatile and tool in the medical field. - lucy   Conclusion : Microsoft one drive is more than just a place to save document. It’s a dynamic tool that enhances productivity through cloud storage, secure file sharing and real time collaboration  Conclusion: Digital skills are essential for success in today's workplace. Whether you're seeking to increase productivity, foster innovation , advance your career, or adapt to new technologies and changing job roles. - Haleemah </vt:lpstr>
      <vt:lpstr>References: </vt:lpstr>
      <vt:lpstr>References: </vt:lpstr>
      <vt:lpstr>References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840-G5</dc:creator>
  <cp:lastModifiedBy>Lucy Jade Cooper (2511519)</cp:lastModifiedBy>
  <cp:revision>2005</cp:revision>
  <dcterms:created xsi:type="dcterms:W3CDTF">2025-10-02T08:35:57Z</dcterms:created>
  <dcterms:modified xsi:type="dcterms:W3CDTF">2025-10-13T08:31:24Z</dcterms:modified>
</cp:coreProperties>
</file>