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1"/>
  </p:sldMasterIdLst>
  <p:notesMasterIdLst>
    <p:notesMasterId r:id="rId20"/>
  </p:notesMasterIdLst>
  <p:sldIdLst>
    <p:sldId id="271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2" r:id="rId13"/>
    <p:sldId id="273" r:id="rId14"/>
    <p:sldId id="266" r:id="rId15"/>
    <p:sldId id="267" r:id="rId16"/>
    <p:sldId id="268" r:id="rId17"/>
    <p:sldId id="269" r:id="rId18"/>
    <p:sldId id="27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/>
    <p:restoredTop sz="92734"/>
  </p:normalViewPr>
  <p:slideViewPr>
    <p:cSldViewPr snapToGrid="0">
      <p:cViewPr varScale="1">
        <p:scale>
          <a:sx n="54" d="100"/>
          <a:sy n="54" d="100"/>
        </p:scale>
        <p:origin x="208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D04A0E-AE2B-4C9A-923C-D8259E54217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2DFE5DA-0DD0-4C55-A62A-ACE057BAC31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Alzheimer's: The most common dementia, affecting 60–70% of cases, reduces thinking and memory (WHO, 2021).</a:t>
          </a:r>
          <a:endParaRPr lang="en-US" dirty="0"/>
        </a:p>
      </dgm:t>
    </dgm:pt>
    <dgm:pt modelId="{3D32BDBD-B7ED-488D-A747-807EEA3E2741}" type="parTrans" cxnId="{3F40FCAF-038E-4B8C-9A15-E66AEB626A45}">
      <dgm:prSet/>
      <dgm:spPr/>
      <dgm:t>
        <a:bodyPr/>
        <a:lstStyle/>
        <a:p>
          <a:endParaRPr lang="en-US"/>
        </a:p>
      </dgm:t>
    </dgm:pt>
    <dgm:pt modelId="{BC42227C-A96B-45FD-8EB3-129420673E19}" type="sibTrans" cxnId="{3F40FCAF-038E-4B8C-9A15-E66AEB626A45}">
      <dgm:prSet/>
      <dgm:spPr/>
      <dgm:t>
        <a:bodyPr/>
        <a:lstStyle/>
        <a:p>
          <a:endParaRPr lang="en-US"/>
        </a:p>
      </dgm:t>
    </dgm:pt>
    <dgm:pt modelId="{9D2C510D-BCB5-43AC-9FDE-3AF0022A43A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According to Livingston et al. (2024), depression raises risk and may speed up dementia.</a:t>
          </a:r>
          <a:endParaRPr lang="en-US"/>
        </a:p>
      </dgm:t>
    </dgm:pt>
    <dgm:pt modelId="{C2934697-5710-4B09-875D-986D4191D3C6}" type="parTrans" cxnId="{984E7EB1-EE2F-41ED-9BBE-BACDC05D082E}">
      <dgm:prSet/>
      <dgm:spPr/>
      <dgm:t>
        <a:bodyPr/>
        <a:lstStyle/>
        <a:p>
          <a:endParaRPr lang="en-US"/>
        </a:p>
      </dgm:t>
    </dgm:pt>
    <dgm:pt modelId="{86EED1A8-815B-4227-BF17-75E199641DD2}" type="sibTrans" cxnId="{984E7EB1-EE2F-41ED-9BBE-BACDC05D082E}">
      <dgm:prSet/>
      <dgm:spPr/>
      <dgm:t>
        <a:bodyPr/>
        <a:lstStyle/>
        <a:p>
          <a:endParaRPr lang="en-US"/>
        </a:p>
      </dgm:t>
    </dgm:pt>
    <dgm:pt modelId="{42D7535E-3504-4489-8354-E1DFA929951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Focus: Prevention through physical and mental health, symptom management, and early diagnosis.</a:t>
          </a:r>
          <a:endParaRPr lang="en-US"/>
        </a:p>
      </dgm:t>
    </dgm:pt>
    <dgm:pt modelId="{BD39BBFB-0A70-4C58-A93F-D9346423E74F}" type="parTrans" cxnId="{04CA213D-5298-42A9-82C1-74C3A447C2F0}">
      <dgm:prSet/>
      <dgm:spPr/>
      <dgm:t>
        <a:bodyPr/>
        <a:lstStyle/>
        <a:p>
          <a:endParaRPr lang="en-US"/>
        </a:p>
      </dgm:t>
    </dgm:pt>
    <dgm:pt modelId="{4FB8CE6A-7B71-4801-A1D7-4B605210218A}" type="sibTrans" cxnId="{04CA213D-5298-42A9-82C1-74C3A447C2F0}">
      <dgm:prSet/>
      <dgm:spPr/>
      <dgm:t>
        <a:bodyPr/>
        <a:lstStyle/>
        <a:p>
          <a:endParaRPr lang="en-US"/>
        </a:p>
      </dgm:t>
    </dgm:pt>
    <dgm:pt modelId="{D870BBCA-0DCD-4F16-9134-7CAF563477EF}" type="pres">
      <dgm:prSet presAssocID="{CAD04A0E-AE2B-4C9A-923C-D8259E542170}" presName="root" presStyleCnt="0">
        <dgm:presLayoutVars>
          <dgm:dir/>
          <dgm:resizeHandles val="exact"/>
        </dgm:presLayoutVars>
      </dgm:prSet>
      <dgm:spPr/>
    </dgm:pt>
    <dgm:pt modelId="{D013CB50-6AE0-4245-9EC7-55773247FD37}" type="pres">
      <dgm:prSet presAssocID="{E2DFE5DA-0DD0-4C55-A62A-ACE057BAC312}" presName="compNode" presStyleCnt="0"/>
      <dgm:spPr/>
    </dgm:pt>
    <dgm:pt modelId="{0D552C5F-AED7-450C-A286-9FB71531D67F}" type="pres">
      <dgm:prSet presAssocID="{E2DFE5DA-0DD0-4C55-A62A-ACE057BAC312}" presName="bgRect" presStyleLbl="bgShp" presStyleIdx="0" presStyleCnt="3"/>
      <dgm:spPr/>
    </dgm:pt>
    <dgm:pt modelId="{5E1E24F4-7550-4F40-8A3F-01CD96CDA6C3}" type="pres">
      <dgm:prSet presAssocID="{E2DFE5DA-0DD0-4C55-A62A-ACE057BAC31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D2EE621C-5DD0-4900-BC02-D15B3C42686F}" type="pres">
      <dgm:prSet presAssocID="{E2DFE5DA-0DD0-4C55-A62A-ACE057BAC312}" presName="spaceRect" presStyleCnt="0"/>
      <dgm:spPr/>
    </dgm:pt>
    <dgm:pt modelId="{AA065087-29C1-4033-8834-90F58C4F0E7C}" type="pres">
      <dgm:prSet presAssocID="{E2DFE5DA-0DD0-4C55-A62A-ACE057BAC312}" presName="parTx" presStyleLbl="revTx" presStyleIdx="0" presStyleCnt="3">
        <dgm:presLayoutVars>
          <dgm:chMax val="0"/>
          <dgm:chPref val="0"/>
        </dgm:presLayoutVars>
      </dgm:prSet>
      <dgm:spPr/>
    </dgm:pt>
    <dgm:pt modelId="{7C3D3783-8887-4C6A-95C1-7C265D38DF17}" type="pres">
      <dgm:prSet presAssocID="{BC42227C-A96B-45FD-8EB3-129420673E19}" presName="sibTrans" presStyleCnt="0"/>
      <dgm:spPr/>
    </dgm:pt>
    <dgm:pt modelId="{CCED3A0A-5437-46FE-8E2B-92027A519C80}" type="pres">
      <dgm:prSet presAssocID="{9D2C510D-BCB5-43AC-9FDE-3AF0022A43AC}" presName="compNode" presStyleCnt="0"/>
      <dgm:spPr/>
    </dgm:pt>
    <dgm:pt modelId="{80E8E65F-37CD-4034-A5DE-17D5BD11D65B}" type="pres">
      <dgm:prSet presAssocID="{9D2C510D-BCB5-43AC-9FDE-3AF0022A43AC}" presName="bgRect" presStyleLbl="bgShp" presStyleIdx="1" presStyleCnt="3"/>
      <dgm:spPr/>
    </dgm:pt>
    <dgm:pt modelId="{E0C966CA-7250-4647-A126-EB81F90453A7}" type="pres">
      <dgm:prSet presAssocID="{9D2C510D-BCB5-43AC-9FDE-3AF0022A43A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F39DF18E-3849-423A-A673-2C3012A5C8AE}" type="pres">
      <dgm:prSet presAssocID="{9D2C510D-BCB5-43AC-9FDE-3AF0022A43AC}" presName="spaceRect" presStyleCnt="0"/>
      <dgm:spPr/>
    </dgm:pt>
    <dgm:pt modelId="{C54277F5-0ADA-4450-81BB-AD79CF923587}" type="pres">
      <dgm:prSet presAssocID="{9D2C510D-BCB5-43AC-9FDE-3AF0022A43AC}" presName="parTx" presStyleLbl="revTx" presStyleIdx="1" presStyleCnt="3">
        <dgm:presLayoutVars>
          <dgm:chMax val="0"/>
          <dgm:chPref val="0"/>
        </dgm:presLayoutVars>
      </dgm:prSet>
      <dgm:spPr/>
    </dgm:pt>
    <dgm:pt modelId="{4F65E20C-90AD-4174-A569-EBD12BE40BE8}" type="pres">
      <dgm:prSet presAssocID="{86EED1A8-815B-4227-BF17-75E199641DD2}" presName="sibTrans" presStyleCnt="0"/>
      <dgm:spPr/>
    </dgm:pt>
    <dgm:pt modelId="{AFEA6323-350C-4C51-ACF5-21CACCF55082}" type="pres">
      <dgm:prSet presAssocID="{42D7535E-3504-4489-8354-E1DFA929951B}" presName="compNode" presStyleCnt="0"/>
      <dgm:spPr/>
    </dgm:pt>
    <dgm:pt modelId="{A4C2924B-1599-4DE5-A49F-9720DC2DA75D}" type="pres">
      <dgm:prSet presAssocID="{42D7535E-3504-4489-8354-E1DFA929951B}" presName="bgRect" presStyleLbl="bgShp" presStyleIdx="2" presStyleCnt="3"/>
      <dgm:spPr/>
    </dgm:pt>
    <dgm:pt modelId="{28AC345C-4CD0-4933-AA66-24E64D8C92AF}" type="pres">
      <dgm:prSet presAssocID="{42D7535E-3504-4489-8354-E1DFA929951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F1743DBA-F9BF-4A37-AFD8-C4575844F502}" type="pres">
      <dgm:prSet presAssocID="{42D7535E-3504-4489-8354-E1DFA929951B}" presName="spaceRect" presStyleCnt="0"/>
      <dgm:spPr/>
    </dgm:pt>
    <dgm:pt modelId="{6763BA35-12C5-4E57-9DDC-4CA927A7BF63}" type="pres">
      <dgm:prSet presAssocID="{42D7535E-3504-4489-8354-E1DFA929951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FB01906-0110-E841-A06A-C42F2E70AFE2}" type="presOf" srcId="{E2DFE5DA-0DD0-4C55-A62A-ACE057BAC312}" destId="{AA065087-29C1-4033-8834-90F58C4F0E7C}" srcOrd="0" destOrd="0" presId="urn:microsoft.com/office/officeart/2018/2/layout/IconVerticalSolidList"/>
    <dgm:cxn modelId="{04CA213D-5298-42A9-82C1-74C3A447C2F0}" srcId="{CAD04A0E-AE2B-4C9A-923C-D8259E542170}" destId="{42D7535E-3504-4489-8354-E1DFA929951B}" srcOrd="2" destOrd="0" parTransId="{BD39BBFB-0A70-4C58-A93F-D9346423E74F}" sibTransId="{4FB8CE6A-7B71-4801-A1D7-4B605210218A}"/>
    <dgm:cxn modelId="{3B5A9F3F-C869-5242-BB1A-7A52B3AAD7DA}" type="presOf" srcId="{CAD04A0E-AE2B-4C9A-923C-D8259E542170}" destId="{D870BBCA-0DCD-4F16-9134-7CAF563477EF}" srcOrd="0" destOrd="0" presId="urn:microsoft.com/office/officeart/2018/2/layout/IconVerticalSolidList"/>
    <dgm:cxn modelId="{CD5874A7-5882-8743-B315-A82C2128D93F}" type="presOf" srcId="{42D7535E-3504-4489-8354-E1DFA929951B}" destId="{6763BA35-12C5-4E57-9DDC-4CA927A7BF63}" srcOrd="0" destOrd="0" presId="urn:microsoft.com/office/officeart/2018/2/layout/IconVerticalSolidList"/>
    <dgm:cxn modelId="{3F40FCAF-038E-4B8C-9A15-E66AEB626A45}" srcId="{CAD04A0E-AE2B-4C9A-923C-D8259E542170}" destId="{E2DFE5DA-0DD0-4C55-A62A-ACE057BAC312}" srcOrd="0" destOrd="0" parTransId="{3D32BDBD-B7ED-488D-A747-807EEA3E2741}" sibTransId="{BC42227C-A96B-45FD-8EB3-129420673E19}"/>
    <dgm:cxn modelId="{7E434EB1-BB2C-E24D-A2A8-0FA4AB6ACEAA}" type="presOf" srcId="{9D2C510D-BCB5-43AC-9FDE-3AF0022A43AC}" destId="{C54277F5-0ADA-4450-81BB-AD79CF923587}" srcOrd="0" destOrd="0" presId="urn:microsoft.com/office/officeart/2018/2/layout/IconVerticalSolidList"/>
    <dgm:cxn modelId="{984E7EB1-EE2F-41ED-9BBE-BACDC05D082E}" srcId="{CAD04A0E-AE2B-4C9A-923C-D8259E542170}" destId="{9D2C510D-BCB5-43AC-9FDE-3AF0022A43AC}" srcOrd="1" destOrd="0" parTransId="{C2934697-5710-4B09-875D-986D4191D3C6}" sibTransId="{86EED1A8-815B-4227-BF17-75E199641DD2}"/>
    <dgm:cxn modelId="{62372DB7-01AF-004C-BA15-1A870724A435}" type="presParOf" srcId="{D870BBCA-0DCD-4F16-9134-7CAF563477EF}" destId="{D013CB50-6AE0-4245-9EC7-55773247FD37}" srcOrd="0" destOrd="0" presId="urn:microsoft.com/office/officeart/2018/2/layout/IconVerticalSolidList"/>
    <dgm:cxn modelId="{15D271CC-C9C7-CB42-B3A0-953B9BCE0964}" type="presParOf" srcId="{D013CB50-6AE0-4245-9EC7-55773247FD37}" destId="{0D552C5F-AED7-450C-A286-9FB71531D67F}" srcOrd="0" destOrd="0" presId="urn:microsoft.com/office/officeart/2018/2/layout/IconVerticalSolidList"/>
    <dgm:cxn modelId="{5AD96E9C-50B1-4D43-BD32-BB475196612B}" type="presParOf" srcId="{D013CB50-6AE0-4245-9EC7-55773247FD37}" destId="{5E1E24F4-7550-4F40-8A3F-01CD96CDA6C3}" srcOrd="1" destOrd="0" presId="urn:microsoft.com/office/officeart/2018/2/layout/IconVerticalSolidList"/>
    <dgm:cxn modelId="{2C7CB3FE-AEFA-4641-B7B5-CACE7877826C}" type="presParOf" srcId="{D013CB50-6AE0-4245-9EC7-55773247FD37}" destId="{D2EE621C-5DD0-4900-BC02-D15B3C42686F}" srcOrd="2" destOrd="0" presId="urn:microsoft.com/office/officeart/2018/2/layout/IconVerticalSolidList"/>
    <dgm:cxn modelId="{7E9DFBF6-748B-1746-BCF5-D1444C536B07}" type="presParOf" srcId="{D013CB50-6AE0-4245-9EC7-55773247FD37}" destId="{AA065087-29C1-4033-8834-90F58C4F0E7C}" srcOrd="3" destOrd="0" presId="urn:microsoft.com/office/officeart/2018/2/layout/IconVerticalSolidList"/>
    <dgm:cxn modelId="{5CABB021-31F1-F24F-B7FE-0AD2445135D1}" type="presParOf" srcId="{D870BBCA-0DCD-4F16-9134-7CAF563477EF}" destId="{7C3D3783-8887-4C6A-95C1-7C265D38DF17}" srcOrd="1" destOrd="0" presId="urn:microsoft.com/office/officeart/2018/2/layout/IconVerticalSolidList"/>
    <dgm:cxn modelId="{951933FF-AEB9-A04E-9BE2-1B81FE4C50C9}" type="presParOf" srcId="{D870BBCA-0DCD-4F16-9134-7CAF563477EF}" destId="{CCED3A0A-5437-46FE-8E2B-92027A519C80}" srcOrd="2" destOrd="0" presId="urn:microsoft.com/office/officeart/2018/2/layout/IconVerticalSolidList"/>
    <dgm:cxn modelId="{0D078983-2083-764C-B0AF-E28F723D3239}" type="presParOf" srcId="{CCED3A0A-5437-46FE-8E2B-92027A519C80}" destId="{80E8E65F-37CD-4034-A5DE-17D5BD11D65B}" srcOrd="0" destOrd="0" presId="urn:microsoft.com/office/officeart/2018/2/layout/IconVerticalSolidList"/>
    <dgm:cxn modelId="{F16FED93-CEDC-ED4A-8269-9FD0A567F601}" type="presParOf" srcId="{CCED3A0A-5437-46FE-8E2B-92027A519C80}" destId="{E0C966CA-7250-4647-A126-EB81F90453A7}" srcOrd="1" destOrd="0" presId="urn:microsoft.com/office/officeart/2018/2/layout/IconVerticalSolidList"/>
    <dgm:cxn modelId="{6BF9B18D-6FD0-2445-8834-0BE8E79FD053}" type="presParOf" srcId="{CCED3A0A-5437-46FE-8E2B-92027A519C80}" destId="{F39DF18E-3849-423A-A673-2C3012A5C8AE}" srcOrd="2" destOrd="0" presId="urn:microsoft.com/office/officeart/2018/2/layout/IconVerticalSolidList"/>
    <dgm:cxn modelId="{A002493A-EADD-4940-8B0B-E97344DE4560}" type="presParOf" srcId="{CCED3A0A-5437-46FE-8E2B-92027A519C80}" destId="{C54277F5-0ADA-4450-81BB-AD79CF923587}" srcOrd="3" destOrd="0" presId="urn:microsoft.com/office/officeart/2018/2/layout/IconVerticalSolidList"/>
    <dgm:cxn modelId="{BB0EAEDB-7521-1B44-9FB6-82C00930F84B}" type="presParOf" srcId="{D870BBCA-0DCD-4F16-9134-7CAF563477EF}" destId="{4F65E20C-90AD-4174-A569-EBD12BE40BE8}" srcOrd="3" destOrd="0" presId="urn:microsoft.com/office/officeart/2018/2/layout/IconVerticalSolidList"/>
    <dgm:cxn modelId="{1FBFFD69-64A6-BD4D-A9CF-E8143C1A9B32}" type="presParOf" srcId="{D870BBCA-0DCD-4F16-9134-7CAF563477EF}" destId="{AFEA6323-350C-4C51-ACF5-21CACCF55082}" srcOrd="4" destOrd="0" presId="urn:microsoft.com/office/officeart/2018/2/layout/IconVerticalSolidList"/>
    <dgm:cxn modelId="{BD8B0FC2-F64D-E74F-9166-4979DDDD26B9}" type="presParOf" srcId="{AFEA6323-350C-4C51-ACF5-21CACCF55082}" destId="{A4C2924B-1599-4DE5-A49F-9720DC2DA75D}" srcOrd="0" destOrd="0" presId="urn:microsoft.com/office/officeart/2018/2/layout/IconVerticalSolidList"/>
    <dgm:cxn modelId="{B5AEF4DA-36C6-AC4E-A503-24DA8D37F72C}" type="presParOf" srcId="{AFEA6323-350C-4C51-ACF5-21CACCF55082}" destId="{28AC345C-4CD0-4933-AA66-24E64D8C92AF}" srcOrd="1" destOrd="0" presId="urn:microsoft.com/office/officeart/2018/2/layout/IconVerticalSolidList"/>
    <dgm:cxn modelId="{B8582BA0-CEBF-9541-8EE8-6DB5E26AF03A}" type="presParOf" srcId="{AFEA6323-350C-4C51-ACF5-21CACCF55082}" destId="{F1743DBA-F9BF-4A37-AFD8-C4575844F502}" srcOrd="2" destOrd="0" presId="urn:microsoft.com/office/officeart/2018/2/layout/IconVerticalSolidList"/>
    <dgm:cxn modelId="{5302B0F2-8163-1F43-B8BE-E4CED7CDEA48}" type="presParOf" srcId="{AFEA6323-350C-4C51-ACF5-21CACCF55082}" destId="{6763BA35-12C5-4E57-9DDC-4CA927A7BF6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768204-B6FB-42DC-889D-61CA8B6015F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BF8627D-4103-4E5F-BD58-D703DC64B55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• memory and thinking tests: doctors use short tests like the mmse and MoCA to check   memory attention and problem - solving skills. </a:t>
          </a:r>
          <a:endParaRPr lang="en-US"/>
        </a:p>
      </dgm:t>
    </dgm:pt>
    <dgm:pt modelId="{58C1B015-0E85-4483-8508-1DB72271EA99}" type="parTrans" cxnId="{50D53F96-5438-4505-8D60-AAED3C3B4728}">
      <dgm:prSet/>
      <dgm:spPr/>
      <dgm:t>
        <a:bodyPr/>
        <a:lstStyle/>
        <a:p>
          <a:endParaRPr lang="en-US"/>
        </a:p>
      </dgm:t>
    </dgm:pt>
    <dgm:pt modelId="{B6FDB463-57AD-4E8F-8CA0-C012DFF0915D}" type="sibTrans" cxnId="{50D53F96-5438-4505-8D60-AAED3C3B4728}">
      <dgm:prSet/>
      <dgm:spPr/>
      <dgm:t>
        <a:bodyPr/>
        <a:lstStyle/>
        <a:p>
          <a:endParaRPr lang="en-US"/>
        </a:p>
      </dgm:t>
    </dgm:pt>
    <dgm:pt modelId="{05AF4973-1B3F-4B45-8DA6-FEA7B32ADEB8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  <a:p>
          <a:pPr>
            <a:lnSpc>
              <a:spcPct val="100000"/>
            </a:lnSpc>
          </a:pPr>
          <a:r>
            <a:rPr lang="en-GB"/>
            <a:t>•brain scanning: Imaging: MRI, CT, PET scans.</a:t>
          </a:r>
          <a:endParaRPr lang="en-US"/>
        </a:p>
      </dgm:t>
    </dgm:pt>
    <dgm:pt modelId="{0CECBB09-5E4E-4422-BB18-2964514BAAA0}" type="parTrans" cxnId="{C9BE6709-3505-4773-AB7C-D0F0ECA043C9}">
      <dgm:prSet/>
      <dgm:spPr/>
      <dgm:t>
        <a:bodyPr/>
        <a:lstStyle/>
        <a:p>
          <a:endParaRPr lang="en-US"/>
        </a:p>
      </dgm:t>
    </dgm:pt>
    <dgm:pt modelId="{4AD16405-FF5A-438E-9554-175122380103}" type="sibTrans" cxnId="{C9BE6709-3505-4773-AB7C-D0F0ECA043C9}">
      <dgm:prSet/>
      <dgm:spPr/>
      <dgm:t>
        <a:bodyPr/>
        <a:lstStyle/>
        <a:p>
          <a:endParaRPr lang="en-US"/>
        </a:p>
      </dgm:t>
    </dgm:pt>
    <dgm:pt modelId="{8204CE56-335D-4288-AACA-E42B4D9FC29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• NICE NG97 recommends early diagnosis and referral (NICE, 2022).</a:t>
          </a:r>
          <a:endParaRPr lang="en-US"/>
        </a:p>
      </dgm:t>
    </dgm:pt>
    <dgm:pt modelId="{A8F57A5D-19AD-489B-B2B0-31E0F7534EC4}" type="parTrans" cxnId="{3EC7D0FA-49BE-44FA-BDDE-299E02FE26E6}">
      <dgm:prSet/>
      <dgm:spPr/>
      <dgm:t>
        <a:bodyPr/>
        <a:lstStyle/>
        <a:p>
          <a:endParaRPr lang="en-US"/>
        </a:p>
      </dgm:t>
    </dgm:pt>
    <dgm:pt modelId="{B8A20FD8-7469-4029-B115-9A1418F3AAA2}" type="sibTrans" cxnId="{3EC7D0FA-49BE-44FA-BDDE-299E02FE26E6}">
      <dgm:prSet/>
      <dgm:spPr/>
      <dgm:t>
        <a:bodyPr/>
        <a:lstStyle/>
        <a:p>
          <a:endParaRPr lang="en-US"/>
        </a:p>
      </dgm:t>
    </dgm:pt>
    <dgm:pt modelId="{8D08E548-DD28-419F-9D61-91501F4CE0AC}" type="pres">
      <dgm:prSet presAssocID="{54768204-B6FB-42DC-889D-61CA8B6015F8}" presName="root" presStyleCnt="0">
        <dgm:presLayoutVars>
          <dgm:dir/>
          <dgm:resizeHandles val="exact"/>
        </dgm:presLayoutVars>
      </dgm:prSet>
      <dgm:spPr/>
    </dgm:pt>
    <dgm:pt modelId="{1A50D2A4-22D6-494A-909D-0F7C40851D34}" type="pres">
      <dgm:prSet presAssocID="{FBF8627D-4103-4E5F-BD58-D703DC64B552}" presName="compNode" presStyleCnt="0"/>
      <dgm:spPr/>
    </dgm:pt>
    <dgm:pt modelId="{1744AF3E-73F1-4A48-AAF8-033B5B0BDB48}" type="pres">
      <dgm:prSet presAssocID="{FBF8627D-4103-4E5F-BD58-D703DC64B552}" presName="bgRect" presStyleLbl="bgShp" presStyleIdx="0" presStyleCnt="3"/>
      <dgm:spPr/>
    </dgm:pt>
    <dgm:pt modelId="{B7E5BCFA-E9B4-40D4-9B66-34C7997832DB}" type="pres">
      <dgm:prSet presAssocID="{FBF8627D-4103-4E5F-BD58-D703DC64B55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E55E77C4-4562-4665-A7F6-00908AF911C8}" type="pres">
      <dgm:prSet presAssocID="{FBF8627D-4103-4E5F-BD58-D703DC64B552}" presName="spaceRect" presStyleCnt="0"/>
      <dgm:spPr/>
    </dgm:pt>
    <dgm:pt modelId="{A876C115-5358-44DC-9147-5BB92F06D9F6}" type="pres">
      <dgm:prSet presAssocID="{FBF8627D-4103-4E5F-BD58-D703DC64B552}" presName="parTx" presStyleLbl="revTx" presStyleIdx="0" presStyleCnt="3">
        <dgm:presLayoutVars>
          <dgm:chMax val="0"/>
          <dgm:chPref val="0"/>
        </dgm:presLayoutVars>
      </dgm:prSet>
      <dgm:spPr/>
    </dgm:pt>
    <dgm:pt modelId="{7100CE79-E26E-455B-9873-F90B15AAA614}" type="pres">
      <dgm:prSet presAssocID="{B6FDB463-57AD-4E8F-8CA0-C012DFF0915D}" presName="sibTrans" presStyleCnt="0"/>
      <dgm:spPr/>
    </dgm:pt>
    <dgm:pt modelId="{C67AA5C1-5FAC-4723-9F18-F05F7D46E0F6}" type="pres">
      <dgm:prSet presAssocID="{05AF4973-1B3F-4B45-8DA6-FEA7B32ADEB8}" presName="compNode" presStyleCnt="0"/>
      <dgm:spPr/>
    </dgm:pt>
    <dgm:pt modelId="{27932F67-3D94-45F3-BD0D-95CC8F8E4795}" type="pres">
      <dgm:prSet presAssocID="{05AF4973-1B3F-4B45-8DA6-FEA7B32ADEB8}" presName="bgRect" presStyleLbl="bgShp" presStyleIdx="1" presStyleCnt="3"/>
      <dgm:spPr/>
    </dgm:pt>
    <dgm:pt modelId="{84AB307B-0EF3-4FC2-A6F2-E5049E563190}" type="pres">
      <dgm:prSet presAssocID="{05AF4973-1B3F-4B45-8DA6-FEA7B32ADEB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C176FA21-D5C9-4C1D-99BE-BEEE51E07016}" type="pres">
      <dgm:prSet presAssocID="{05AF4973-1B3F-4B45-8DA6-FEA7B32ADEB8}" presName="spaceRect" presStyleCnt="0"/>
      <dgm:spPr/>
    </dgm:pt>
    <dgm:pt modelId="{840F8440-D058-43FB-8FBB-D1982E9E1F84}" type="pres">
      <dgm:prSet presAssocID="{05AF4973-1B3F-4B45-8DA6-FEA7B32ADEB8}" presName="parTx" presStyleLbl="revTx" presStyleIdx="1" presStyleCnt="3">
        <dgm:presLayoutVars>
          <dgm:chMax val="0"/>
          <dgm:chPref val="0"/>
        </dgm:presLayoutVars>
      </dgm:prSet>
      <dgm:spPr/>
    </dgm:pt>
    <dgm:pt modelId="{C12CEAE7-660D-4229-87F4-10507461FFDC}" type="pres">
      <dgm:prSet presAssocID="{4AD16405-FF5A-438E-9554-175122380103}" presName="sibTrans" presStyleCnt="0"/>
      <dgm:spPr/>
    </dgm:pt>
    <dgm:pt modelId="{BEF47AD6-5A4A-4A0A-A33C-175303E05952}" type="pres">
      <dgm:prSet presAssocID="{8204CE56-335D-4288-AACA-E42B4D9FC29E}" presName="compNode" presStyleCnt="0"/>
      <dgm:spPr/>
    </dgm:pt>
    <dgm:pt modelId="{B91955D6-C3F0-4378-A1E9-254B1F36C6A6}" type="pres">
      <dgm:prSet presAssocID="{8204CE56-335D-4288-AACA-E42B4D9FC29E}" presName="bgRect" presStyleLbl="bgShp" presStyleIdx="2" presStyleCnt="3"/>
      <dgm:spPr/>
    </dgm:pt>
    <dgm:pt modelId="{7C35A528-ED08-49CE-A8BF-27C16A16B653}" type="pres">
      <dgm:prSet presAssocID="{8204CE56-335D-4288-AACA-E42B4D9FC29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47EDEBA5-2698-4882-9A35-EC43802640EF}" type="pres">
      <dgm:prSet presAssocID="{8204CE56-335D-4288-AACA-E42B4D9FC29E}" presName="spaceRect" presStyleCnt="0"/>
      <dgm:spPr/>
    </dgm:pt>
    <dgm:pt modelId="{7060F55E-DC48-4024-8CEF-C79F4D0E65F8}" type="pres">
      <dgm:prSet presAssocID="{8204CE56-335D-4288-AACA-E42B4D9FC29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8C5A101-8C24-D344-98EA-8E4BEBA339BB}" type="presOf" srcId="{54768204-B6FB-42DC-889D-61CA8B6015F8}" destId="{8D08E548-DD28-419F-9D61-91501F4CE0AC}" srcOrd="0" destOrd="0" presId="urn:microsoft.com/office/officeart/2018/2/layout/IconVerticalSolidList"/>
    <dgm:cxn modelId="{C9BE6709-3505-4773-AB7C-D0F0ECA043C9}" srcId="{54768204-B6FB-42DC-889D-61CA8B6015F8}" destId="{05AF4973-1B3F-4B45-8DA6-FEA7B32ADEB8}" srcOrd="1" destOrd="0" parTransId="{0CECBB09-5E4E-4422-BB18-2964514BAAA0}" sibTransId="{4AD16405-FF5A-438E-9554-175122380103}"/>
    <dgm:cxn modelId="{50D53F96-5438-4505-8D60-AAED3C3B4728}" srcId="{54768204-B6FB-42DC-889D-61CA8B6015F8}" destId="{FBF8627D-4103-4E5F-BD58-D703DC64B552}" srcOrd="0" destOrd="0" parTransId="{58C1B015-0E85-4483-8508-1DB72271EA99}" sibTransId="{B6FDB463-57AD-4E8F-8CA0-C012DFF0915D}"/>
    <dgm:cxn modelId="{AEDF5AAC-917D-824B-8DFB-1E5714A56452}" type="presOf" srcId="{8204CE56-335D-4288-AACA-E42B4D9FC29E}" destId="{7060F55E-DC48-4024-8CEF-C79F4D0E65F8}" srcOrd="0" destOrd="0" presId="urn:microsoft.com/office/officeart/2018/2/layout/IconVerticalSolidList"/>
    <dgm:cxn modelId="{B9A7BAB2-1138-ED47-8A66-35F2EFD66D30}" type="presOf" srcId="{FBF8627D-4103-4E5F-BD58-D703DC64B552}" destId="{A876C115-5358-44DC-9147-5BB92F06D9F6}" srcOrd="0" destOrd="0" presId="urn:microsoft.com/office/officeart/2018/2/layout/IconVerticalSolidList"/>
    <dgm:cxn modelId="{566DD0ED-D81B-3B41-837F-1C3C3374227B}" type="presOf" srcId="{05AF4973-1B3F-4B45-8DA6-FEA7B32ADEB8}" destId="{840F8440-D058-43FB-8FBB-D1982E9E1F84}" srcOrd="0" destOrd="0" presId="urn:microsoft.com/office/officeart/2018/2/layout/IconVerticalSolidList"/>
    <dgm:cxn modelId="{3EC7D0FA-49BE-44FA-BDDE-299E02FE26E6}" srcId="{54768204-B6FB-42DC-889D-61CA8B6015F8}" destId="{8204CE56-335D-4288-AACA-E42B4D9FC29E}" srcOrd="2" destOrd="0" parTransId="{A8F57A5D-19AD-489B-B2B0-31E0F7534EC4}" sibTransId="{B8A20FD8-7469-4029-B115-9A1418F3AAA2}"/>
    <dgm:cxn modelId="{48622EC3-0C0B-A74E-80F9-02A00A1764C2}" type="presParOf" srcId="{8D08E548-DD28-419F-9D61-91501F4CE0AC}" destId="{1A50D2A4-22D6-494A-909D-0F7C40851D34}" srcOrd="0" destOrd="0" presId="urn:microsoft.com/office/officeart/2018/2/layout/IconVerticalSolidList"/>
    <dgm:cxn modelId="{5C6CC2DB-9101-8746-80AA-D6A50B21F971}" type="presParOf" srcId="{1A50D2A4-22D6-494A-909D-0F7C40851D34}" destId="{1744AF3E-73F1-4A48-AAF8-033B5B0BDB48}" srcOrd="0" destOrd="0" presId="urn:microsoft.com/office/officeart/2018/2/layout/IconVerticalSolidList"/>
    <dgm:cxn modelId="{F2E25B0B-6402-1346-B46C-FFC053D0D4A9}" type="presParOf" srcId="{1A50D2A4-22D6-494A-909D-0F7C40851D34}" destId="{B7E5BCFA-E9B4-40D4-9B66-34C7997832DB}" srcOrd="1" destOrd="0" presId="urn:microsoft.com/office/officeart/2018/2/layout/IconVerticalSolidList"/>
    <dgm:cxn modelId="{96BE580E-6091-A646-9970-369A09CF542B}" type="presParOf" srcId="{1A50D2A4-22D6-494A-909D-0F7C40851D34}" destId="{E55E77C4-4562-4665-A7F6-00908AF911C8}" srcOrd="2" destOrd="0" presId="urn:microsoft.com/office/officeart/2018/2/layout/IconVerticalSolidList"/>
    <dgm:cxn modelId="{D6AC9838-0866-084A-AABE-9910D16B4C22}" type="presParOf" srcId="{1A50D2A4-22D6-494A-909D-0F7C40851D34}" destId="{A876C115-5358-44DC-9147-5BB92F06D9F6}" srcOrd="3" destOrd="0" presId="urn:microsoft.com/office/officeart/2018/2/layout/IconVerticalSolidList"/>
    <dgm:cxn modelId="{3A915AD5-4793-FB4B-AAD0-664551C9A5C0}" type="presParOf" srcId="{8D08E548-DD28-419F-9D61-91501F4CE0AC}" destId="{7100CE79-E26E-455B-9873-F90B15AAA614}" srcOrd="1" destOrd="0" presId="urn:microsoft.com/office/officeart/2018/2/layout/IconVerticalSolidList"/>
    <dgm:cxn modelId="{DA3D5BB3-959F-EC41-99B7-306EC245EB3D}" type="presParOf" srcId="{8D08E548-DD28-419F-9D61-91501F4CE0AC}" destId="{C67AA5C1-5FAC-4723-9F18-F05F7D46E0F6}" srcOrd="2" destOrd="0" presId="urn:microsoft.com/office/officeart/2018/2/layout/IconVerticalSolidList"/>
    <dgm:cxn modelId="{01A77CDD-6281-1349-92AA-FDDE24429F4F}" type="presParOf" srcId="{C67AA5C1-5FAC-4723-9F18-F05F7D46E0F6}" destId="{27932F67-3D94-45F3-BD0D-95CC8F8E4795}" srcOrd="0" destOrd="0" presId="urn:microsoft.com/office/officeart/2018/2/layout/IconVerticalSolidList"/>
    <dgm:cxn modelId="{3320BB31-6C11-0B43-A154-72FDBE732464}" type="presParOf" srcId="{C67AA5C1-5FAC-4723-9F18-F05F7D46E0F6}" destId="{84AB307B-0EF3-4FC2-A6F2-E5049E563190}" srcOrd="1" destOrd="0" presId="urn:microsoft.com/office/officeart/2018/2/layout/IconVerticalSolidList"/>
    <dgm:cxn modelId="{6D038DB9-FD51-BB40-9871-805C69695FB9}" type="presParOf" srcId="{C67AA5C1-5FAC-4723-9F18-F05F7D46E0F6}" destId="{C176FA21-D5C9-4C1D-99BE-BEEE51E07016}" srcOrd="2" destOrd="0" presId="urn:microsoft.com/office/officeart/2018/2/layout/IconVerticalSolidList"/>
    <dgm:cxn modelId="{DF44D8BD-6385-BD47-9EC1-6CBE2ABC91B6}" type="presParOf" srcId="{C67AA5C1-5FAC-4723-9F18-F05F7D46E0F6}" destId="{840F8440-D058-43FB-8FBB-D1982E9E1F84}" srcOrd="3" destOrd="0" presId="urn:microsoft.com/office/officeart/2018/2/layout/IconVerticalSolidList"/>
    <dgm:cxn modelId="{C4F0A84A-339A-0545-97E2-82A95EC73A5D}" type="presParOf" srcId="{8D08E548-DD28-419F-9D61-91501F4CE0AC}" destId="{C12CEAE7-660D-4229-87F4-10507461FFDC}" srcOrd="3" destOrd="0" presId="urn:microsoft.com/office/officeart/2018/2/layout/IconVerticalSolidList"/>
    <dgm:cxn modelId="{E4F32A00-821D-FB4B-A3D3-F8C9D0B09F1A}" type="presParOf" srcId="{8D08E548-DD28-419F-9D61-91501F4CE0AC}" destId="{BEF47AD6-5A4A-4A0A-A33C-175303E05952}" srcOrd="4" destOrd="0" presId="urn:microsoft.com/office/officeart/2018/2/layout/IconVerticalSolidList"/>
    <dgm:cxn modelId="{9F11A792-3244-F149-94BF-DB82225B8391}" type="presParOf" srcId="{BEF47AD6-5A4A-4A0A-A33C-175303E05952}" destId="{B91955D6-C3F0-4378-A1E9-254B1F36C6A6}" srcOrd="0" destOrd="0" presId="urn:microsoft.com/office/officeart/2018/2/layout/IconVerticalSolidList"/>
    <dgm:cxn modelId="{68C37DFE-599B-3142-ACE8-4B8692B6FD6D}" type="presParOf" srcId="{BEF47AD6-5A4A-4A0A-A33C-175303E05952}" destId="{7C35A528-ED08-49CE-A8BF-27C16A16B653}" srcOrd="1" destOrd="0" presId="urn:microsoft.com/office/officeart/2018/2/layout/IconVerticalSolidList"/>
    <dgm:cxn modelId="{8FAD0309-426A-064D-A470-DFFBD779D020}" type="presParOf" srcId="{BEF47AD6-5A4A-4A0A-A33C-175303E05952}" destId="{47EDEBA5-2698-4882-9A35-EC43802640EF}" srcOrd="2" destOrd="0" presId="urn:microsoft.com/office/officeart/2018/2/layout/IconVerticalSolidList"/>
    <dgm:cxn modelId="{FF6F4960-56DC-0C46-AA8A-571D66F5D37A}" type="presParOf" srcId="{BEF47AD6-5A4A-4A0A-A33C-175303E05952}" destId="{7060F55E-DC48-4024-8CEF-C79F4D0E65F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2E34EF-7D26-4B78-882E-F1E142A8CAE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3AF8076-650C-4BC3-978D-1DFBCA9F957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NICE NG97: Person-centred, multidisciplinary approach(NICE,2018) </a:t>
          </a:r>
          <a:endParaRPr lang="en-US" dirty="0"/>
        </a:p>
      </dgm:t>
    </dgm:pt>
    <dgm:pt modelId="{F7E35351-829E-4374-B6FA-206D117920F4}" type="parTrans" cxnId="{B3EA606A-6F55-4C51-AB1C-D5D13D54DA69}">
      <dgm:prSet/>
      <dgm:spPr/>
      <dgm:t>
        <a:bodyPr/>
        <a:lstStyle/>
        <a:p>
          <a:endParaRPr lang="en-US"/>
        </a:p>
      </dgm:t>
    </dgm:pt>
    <dgm:pt modelId="{4AC40596-F5FB-4580-BE81-529CDEDBA3D7}" type="sibTrans" cxnId="{B3EA606A-6F55-4C51-AB1C-D5D13D54DA69}">
      <dgm:prSet/>
      <dgm:spPr/>
      <dgm:t>
        <a:bodyPr/>
        <a:lstStyle/>
        <a:p>
          <a:endParaRPr lang="en-US"/>
        </a:p>
      </dgm:t>
    </dgm:pt>
    <dgm:pt modelId="{1BC7D2AB-A990-4761-9A6F-2DCFE7DB818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NHS Long Term Plan: All-inclusive, individualised care approach(NHS England,2019)</a:t>
          </a:r>
          <a:endParaRPr lang="en-US" dirty="0"/>
        </a:p>
      </dgm:t>
    </dgm:pt>
    <dgm:pt modelId="{4E15C5E9-8D28-4D08-9EC5-DD3BBDFAD957}" type="parTrans" cxnId="{F660BF6A-23A7-4EDF-B212-4C623DC09E1E}">
      <dgm:prSet/>
      <dgm:spPr/>
      <dgm:t>
        <a:bodyPr/>
        <a:lstStyle/>
        <a:p>
          <a:endParaRPr lang="en-US"/>
        </a:p>
      </dgm:t>
    </dgm:pt>
    <dgm:pt modelId="{0DEBEBE2-5B62-4487-999D-E495AC394187}" type="sibTrans" cxnId="{F660BF6A-23A7-4EDF-B212-4C623DC09E1E}">
      <dgm:prSet/>
      <dgm:spPr/>
      <dgm:t>
        <a:bodyPr/>
        <a:lstStyle/>
        <a:p>
          <a:endParaRPr lang="en-US"/>
        </a:p>
      </dgm:t>
    </dgm:pt>
    <dgm:pt modelId="{5E707112-69CA-45B3-9E62-AFD8ED723AD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Co-production and the biopsychosocial model in care planning(Engel,1977;NHS England,2022)</a:t>
          </a:r>
          <a:endParaRPr lang="en-US" dirty="0"/>
        </a:p>
      </dgm:t>
    </dgm:pt>
    <dgm:pt modelId="{AF083847-94D2-440F-A20B-904EE9B4BD5E}" type="parTrans" cxnId="{44A167D2-E30E-4071-A70E-CD2C038B48A8}">
      <dgm:prSet/>
      <dgm:spPr/>
      <dgm:t>
        <a:bodyPr/>
        <a:lstStyle/>
        <a:p>
          <a:endParaRPr lang="en-US"/>
        </a:p>
      </dgm:t>
    </dgm:pt>
    <dgm:pt modelId="{60CA53C3-79B3-4CE2-8B9C-853B87211E99}" type="sibTrans" cxnId="{44A167D2-E30E-4071-A70E-CD2C038B48A8}">
      <dgm:prSet/>
      <dgm:spPr/>
      <dgm:t>
        <a:bodyPr/>
        <a:lstStyle/>
        <a:p>
          <a:endParaRPr lang="en-US"/>
        </a:p>
      </dgm:t>
    </dgm:pt>
    <dgm:pt modelId="{D37C3F7C-2908-4DDF-A9D5-D49967B93276}" type="pres">
      <dgm:prSet presAssocID="{562E34EF-7D26-4B78-882E-F1E142A8CAEC}" presName="root" presStyleCnt="0">
        <dgm:presLayoutVars>
          <dgm:dir/>
          <dgm:resizeHandles val="exact"/>
        </dgm:presLayoutVars>
      </dgm:prSet>
      <dgm:spPr/>
    </dgm:pt>
    <dgm:pt modelId="{5379F321-1E8C-4C83-98B5-3FFEF7F63468}" type="pres">
      <dgm:prSet presAssocID="{B3AF8076-650C-4BC3-978D-1DFBCA9F9579}" presName="compNode" presStyleCnt="0"/>
      <dgm:spPr/>
    </dgm:pt>
    <dgm:pt modelId="{43C2EC08-E237-49CB-BC08-B9B65B19C347}" type="pres">
      <dgm:prSet presAssocID="{B3AF8076-650C-4BC3-978D-1DFBCA9F9579}" presName="bgRect" presStyleLbl="bgShp" presStyleIdx="0" presStyleCnt="3"/>
      <dgm:spPr/>
    </dgm:pt>
    <dgm:pt modelId="{955ECA43-1341-470C-A5CF-42E0751EDD36}" type="pres">
      <dgm:prSet presAssocID="{B3AF8076-650C-4BC3-978D-1DFBCA9F957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People"/>
        </a:ext>
      </dgm:extLst>
    </dgm:pt>
    <dgm:pt modelId="{686E314A-1F94-4330-99F5-303129DAEFF1}" type="pres">
      <dgm:prSet presAssocID="{B3AF8076-650C-4BC3-978D-1DFBCA9F9579}" presName="spaceRect" presStyleCnt="0"/>
      <dgm:spPr/>
    </dgm:pt>
    <dgm:pt modelId="{ABD9ED3B-8FD5-486E-9D5F-8675EDD982AE}" type="pres">
      <dgm:prSet presAssocID="{B3AF8076-650C-4BC3-978D-1DFBCA9F9579}" presName="parTx" presStyleLbl="revTx" presStyleIdx="0" presStyleCnt="3">
        <dgm:presLayoutVars>
          <dgm:chMax val="0"/>
          <dgm:chPref val="0"/>
        </dgm:presLayoutVars>
      </dgm:prSet>
      <dgm:spPr/>
    </dgm:pt>
    <dgm:pt modelId="{FCEEC367-42BE-4235-B116-1B0C573C0922}" type="pres">
      <dgm:prSet presAssocID="{4AC40596-F5FB-4580-BE81-529CDEDBA3D7}" presName="sibTrans" presStyleCnt="0"/>
      <dgm:spPr/>
    </dgm:pt>
    <dgm:pt modelId="{CC14B16B-665D-4AED-B62B-3A8E80B16E15}" type="pres">
      <dgm:prSet presAssocID="{1BC7D2AB-A990-4761-9A6F-2DCFE7DB818F}" presName="compNode" presStyleCnt="0"/>
      <dgm:spPr/>
    </dgm:pt>
    <dgm:pt modelId="{0BCB0D54-9419-4DB0-8725-06C67B75E5E8}" type="pres">
      <dgm:prSet presAssocID="{1BC7D2AB-A990-4761-9A6F-2DCFE7DB818F}" presName="bgRect" presStyleLbl="bgShp" presStyleIdx="1" presStyleCnt="3"/>
      <dgm:spPr/>
    </dgm:pt>
    <dgm:pt modelId="{1BA15D80-F750-4814-BE1C-B905C53D24C2}" type="pres">
      <dgm:prSet presAssocID="{1BC7D2AB-A990-4761-9A6F-2DCFE7DB818F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B51F0DD6-1B76-492F-8D7B-157386D68735}" type="pres">
      <dgm:prSet presAssocID="{1BC7D2AB-A990-4761-9A6F-2DCFE7DB818F}" presName="spaceRect" presStyleCnt="0"/>
      <dgm:spPr/>
    </dgm:pt>
    <dgm:pt modelId="{97135B98-CDB5-4433-9218-74CF21E51AC1}" type="pres">
      <dgm:prSet presAssocID="{1BC7D2AB-A990-4761-9A6F-2DCFE7DB818F}" presName="parTx" presStyleLbl="revTx" presStyleIdx="1" presStyleCnt="3">
        <dgm:presLayoutVars>
          <dgm:chMax val="0"/>
          <dgm:chPref val="0"/>
        </dgm:presLayoutVars>
      </dgm:prSet>
      <dgm:spPr/>
    </dgm:pt>
    <dgm:pt modelId="{A4588E5E-D9C8-42F2-B2CF-8DA3FDAEFEF4}" type="pres">
      <dgm:prSet presAssocID="{0DEBEBE2-5B62-4487-999D-E495AC394187}" presName="sibTrans" presStyleCnt="0"/>
      <dgm:spPr/>
    </dgm:pt>
    <dgm:pt modelId="{0FEFD34B-773B-43B1-A5D1-9B90796866F1}" type="pres">
      <dgm:prSet presAssocID="{5E707112-69CA-45B3-9E62-AFD8ED723ADF}" presName="compNode" presStyleCnt="0"/>
      <dgm:spPr/>
    </dgm:pt>
    <dgm:pt modelId="{3E7D81DB-6EEF-4D96-866A-A6C6E3336082}" type="pres">
      <dgm:prSet presAssocID="{5E707112-69CA-45B3-9E62-AFD8ED723ADF}" presName="bgRect" presStyleLbl="bgShp" presStyleIdx="2" presStyleCnt="3"/>
      <dgm:spPr/>
    </dgm:pt>
    <dgm:pt modelId="{EB77957D-B79E-4783-9E34-BB80EAB41A5B}" type="pres">
      <dgm:prSet presAssocID="{5E707112-69CA-45B3-9E62-AFD8ED723AD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AFFBE044-A390-4330-BF19-6259C73A1CED}" type="pres">
      <dgm:prSet presAssocID="{5E707112-69CA-45B3-9E62-AFD8ED723ADF}" presName="spaceRect" presStyleCnt="0"/>
      <dgm:spPr/>
    </dgm:pt>
    <dgm:pt modelId="{BD92AC36-4E70-4182-90AE-9D9E380B87B7}" type="pres">
      <dgm:prSet presAssocID="{5E707112-69CA-45B3-9E62-AFD8ED723AD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C94DC38-2316-0A47-A8DC-2D78B164CAEE}" type="presOf" srcId="{1BC7D2AB-A990-4761-9A6F-2DCFE7DB818F}" destId="{97135B98-CDB5-4433-9218-74CF21E51AC1}" srcOrd="0" destOrd="0" presId="urn:microsoft.com/office/officeart/2018/2/layout/IconVerticalSolidList"/>
    <dgm:cxn modelId="{C800B53C-10E6-6543-AC1B-CB3050353D0B}" type="presOf" srcId="{5E707112-69CA-45B3-9E62-AFD8ED723ADF}" destId="{BD92AC36-4E70-4182-90AE-9D9E380B87B7}" srcOrd="0" destOrd="0" presId="urn:microsoft.com/office/officeart/2018/2/layout/IconVerticalSolidList"/>
    <dgm:cxn modelId="{B3EA606A-6F55-4C51-AB1C-D5D13D54DA69}" srcId="{562E34EF-7D26-4B78-882E-F1E142A8CAEC}" destId="{B3AF8076-650C-4BC3-978D-1DFBCA9F9579}" srcOrd="0" destOrd="0" parTransId="{F7E35351-829E-4374-B6FA-206D117920F4}" sibTransId="{4AC40596-F5FB-4580-BE81-529CDEDBA3D7}"/>
    <dgm:cxn modelId="{F660BF6A-23A7-4EDF-B212-4C623DC09E1E}" srcId="{562E34EF-7D26-4B78-882E-F1E142A8CAEC}" destId="{1BC7D2AB-A990-4761-9A6F-2DCFE7DB818F}" srcOrd="1" destOrd="0" parTransId="{4E15C5E9-8D28-4D08-9EC5-DD3BBDFAD957}" sibTransId="{0DEBEBE2-5B62-4487-999D-E495AC394187}"/>
    <dgm:cxn modelId="{21F20278-A6AB-ED4B-8246-A4CEBB2450E2}" type="presOf" srcId="{562E34EF-7D26-4B78-882E-F1E142A8CAEC}" destId="{D37C3F7C-2908-4DDF-A9D5-D49967B93276}" srcOrd="0" destOrd="0" presId="urn:microsoft.com/office/officeart/2018/2/layout/IconVerticalSolidList"/>
    <dgm:cxn modelId="{F7BCE697-B74D-CE49-BFE8-E87224ACE9B4}" type="presOf" srcId="{B3AF8076-650C-4BC3-978D-1DFBCA9F9579}" destId="{ABD9ED3B-8FD5-486E-9D5F-8675EDD982AE}" srcOrd="0" destOrd="0" presId="urn:microsoft.com/office/officeart/2018/2/layout/IconVerticalSolidList"/>
    <dgm:cxn modelId="{44A167D2-E30E-4071-A70E-CD2C038B48A8}" srcId="{562E34EF-7D26-4B78-882E-F1E142A8CAEC}" destId="{5E707112-69CA-45B3-9E62-AFD8ED723ADF}" srcOrd="2" destOrd="0" parTransId="{AF083847-94D2-440F-A20B-904EE9B4BD5E}" sibTransId="{60CA53C3-79B3-4CE2-8B9C-853B87211E99}"/>
    <dgm:cxn modelId="{763DCEA7-24BF-DA43-A26B-ABF9F385D6E4}" type="presParOf" srcId="{D37C3F7C-2908-4DDF-A9D5-D49967B93276}" destId="{5379F321-1E8C-4C83-98B5-3FFEF7F63468}" srcOrd="0" destOrd="0" presId="urn:microsoft.com/office/officeart/2018/2/layout/IconVerticalSolidList"/>
    <dgm:cxn modelId="{8C28ACFC-A8D8-9344-A743-6E4CE215321E}" type="presParOf" srcId="{5379F321-1E8C-4C83-98B5-3FFEF7F63468}" destId="{43C2EC08-E237-49CB-BC08-B9B65B19C347}" srcOrd="0" destOrd="0" presId="urn:microsoft.com/office/officeart/2018/2/layout/IconVerticalSolidList"/>
    <dgm:cxn modelId="{5021A77C-7D1C-6641-B3E4-74E3FA54A3BF}" type="presParOf" srcId="{5379F321-1E8C-4C83-98B5-3FFEF7F63468}" destId="{955ECA43-1341-470C-A5CF-42E0751EDD36}" srcOrd="1" destOrd="0" presId="urn:microsoft.com/office/officeart/2018/2/layout/IconVerticalSolidList"/>
    <dgm:cxn modelId="{188BD805-E7C1-F94C-A983-39B37F26488A}" type="presParOf" srcId="{5379F321-1E8C-4C83-98B5-3FFEF7F63468}" destId="{686E314A-1F94-4330-99F5-303129DAEFF1}" srcOrd="2" destOrd="0" presId="urn:microsoft.com/office/officeart/2018/2/layout/IconVerticalSolidList"/>
    <dgm:cxn modelId="{B5C1B257-7B31-9E42-ABD5-636697BFC6E3}" type="presParOf" srcId="{5379F321-1E8C-4C83-98B5-3FFEF7F63468}" destId="{ABD9ED3B-8FD5-486E-9D5F-8675EDD982AE}" srcOrd="3" destOrd="0" presId="urn:microsoft.com/office/officeart/2018/2/layout/IconVerticalSolidList"/>
    <dgm:cxn modelId="{24CFBAC9-22B6-674B-8552-4CF25A643FC9}" type="presParOf" srcId="{D37C3F7C-2908-4DDF-A9D5-D49967B93276}" destId="{FCEEC367-42BE-4235-B116-1B0C573C0922}" srcOrd="1" destOrd="0" presId="urn:microsoft.com/office/officeart/2018/2/layout/IconVerticalSolidList"/>
    <dgm:cxn modelId="{45DDDD45-2975-E74F-958F-8C58F54C633B}" type="presParOf" srcId="{D37C3F7C-2908-4DDF-A9D5-D49967B93276}" destId="{CC14B16B-665D-4AED-B62B-3A8E80B16E15}" srcOrd="2" destOrd="0" presId="urn:microsoft.com/office/officeart/2018/2/layout/IconVerticalSolidList"/>
    <dgm:cxn modelId="{37D5EB80-6375-5748-8769-DD213874F778}" type="presParOf" srcId="{CC14B16B-665D-4AED-B62B-3A8E80B16E15}" destId="{0BCB0D54-9419-4DB0-8725-06C67B75E5E8}" srcOrd="0" destOrd="0" presId="urn:microsoft.com/office/officeart/2018/2/layout/IconVerticalSolidList"/>
    <dgm:cxn modelId="{EC59AAF5-8924-674E-8CAD-667B34DBDCF8}" type="presParOf" srcId="{CC14B16B-665D-4AED-B62B-3A8E80B16E15}" destId="{1BA15D80-F750-4814-BE1C-B905C53D24C2}" srcOrd="1" destOrd="0" presId="urn:microsoft.com/office/officeart/2018/2/layout/IconVerticalSolidList"/>
    <dgm:cxn modelId="{9DB47EFA-8C2F-ED40-B984-DE37016BBFB6}" type="presParOf" srcId="{CC14B16B-665D-4AED-B62B-3A8E80B16E15}" destId="{B51F0DD6-1B76-492F-8D7B-157386D68735}" srcOrd="2" destOrd="0" presId="urn:microsoft.com/office/officeart/2018/2/layout/IconVerticalSolidList"/>
    <dgm:cxn modelId="{B7006B13-1BD4-6C43-9D49-B0B9FB55C51B}" type="presParOf" srcId="{CC14B16B-665D-4AED-B62B-3A8E80B16E15}" destId="{97135B98-CDB5-4433-9218-74CF21E51AC1}" srcOrd="3" destOrd="0" presId="urn:microsoft.com/office/officeart/2018/2/layout/IconVerticalSolidList"/>
    <dgm:cxn modelId="{05675AFD-C062-894A-A4D2-F796E2DD2E25}" type="presParOf" srcId="{D37C3F7C-2908-4DDF-A9D5-D49967B93276}" destId="{A4588E5E-D9C8-42F2-B2CF-8DA3FDAEFEF4}" srcOrd="3" destOrd="0" presId="urn:microsoft.com/office/officeart/2018/2/layout/IconVerticalSolidList"/>
    <dgm:cxn modelId="{1817F503-9A95-5941-A5A2-FDEACE5FC56C}" type="presParOf" srcId="{D37C3F7C-2908-4DDF-A9D5-D49967B93276}" destId="{0FEFD34B-773B-43B1-A5D1-9B90796866F1}" srcOrd="4" destOrd="0" presId="urn:microsoft.com/office/officeart/2018/2/layout/IconVerticalSolidList"/>
    <dgm:cxn modelId="{7ADC6EAF-7949-B34F-AE1B-99C9A41601F6}" type="presParOf" srcId="{0FEFD34B-773B-43B1-A5D1-9B90796866F1}" destId="{3E7D81DB-6EEF-4D96-866A-A6C6E3336082}" srcOrd="0" destOrd="0" presId="urn:microsoft.com/office/officeart/2018/2/layout/IconVerticalSolidList"/>
    <dgm:cxn modelId="{0003E274-B5CB-2B49-9275-FB0147CD4481}" type="presParOf" srcId="{0FEFD34B-773B-43B1-A5D1-9B90796866F1}" destId="{EB77957D-B79E-4783-9E34-BB80EAB41A5B}" srcOrd="1" destOrd="0" presId="urn:microsoft.com/office/officeart/2018/2/layout/IconVerticalSolidList"/>
    <dgm:cxn modelId="{438C3871-E24B-B845-B04C-3E013224EDB3}" type="presParOf" srcId="{0FEFD34B-773B-43B1-A5D1-9B90796866F1}" destId="{AFFBE044-A390-4330-BF19-6259C73A1CED}" srcOrd="2" destOrd="0" presId="urn:microsoft.com/office/officeart/2018/2/layout/IconVerticalSolidList"/>
    <dgm:cxn modelId="{33C135D6-BFE1-B24C-9CD3-A7043C587BBA}" type="presParOf" srcId="{0FEFD34B-773B-43B1-A5D1-9B90796866F1}" destId="{BD92AC36-4E70-4182-90AE-9D9E380B87B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FD263AD-646E-4802-A345-871C44ED022D}" type="doc">
      <dgm:prSet loTypeId="urn:microsoft.com/office/officeart/2008/layout/LinedList" loCatId="list" qsTypeId="urn:microsoft.com/office/officeart/2005/8/quickstyle/simple1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3E0983F7-D91C-4D45-9584-BABEF4CA54A6}">
      <dgm:prSet/>
      <dgm:spPr/>
      <dgm:t>
        <a:bodyPr/>
        <a:lstStyle/>
        <a:p>
          <a:r>
            <a:rPr lang="en-GB"/>
            <a:t>Diabetes, heart disease, anxiety, and depression. </a:t>
          </a:r>
          <a:br>
            <a:rPr lang="en-GB"/>
          </a:br>
          <a:r>
            <a:rPr lang="en-GB"/>
            <a:t> According to Livingston et al. (2020).</a:t>
          </a:r>
          <a:endParaRPr lang="en-US"/>
        </a:p>
      </dgm:t>
    </dgm:pt>
    <dgm:pt modelId="{C1BCF539-111E-4154-B17C-3775582F4B0B}" type="parTrans" cxnId="{832D5F52-B22F-4A05-82FA-1644143B6F6B}">
      <dgm:prSet/>
      <dgm:spPr/>
      <dgm:t>
        <a:bodyPr/>
        <a:lstStyle/>
        <a:p>
          <a:endParaRPr lang="en-US"/>
        </a:p>
      </dgm:t>
    </dgm:pt>
    <dgm:pt modelId="{F928CCE9-EB3F-48AB-B5B3-3B41AC02E86C}" type="sibTrans" cxnId="{832D5F52-B22F-4A05-82FA-1644143B6F6B}">
      <dgm:prSet/>
      <dgm:spPr/>
      <dgm:t>
        <a:bodyPr/>
        <a:lstStyle/>
        <a:p>
          <a:endParaRPr lang="en-US"/>
        </a:p>
      </dgm:t>
    </dgm:pt>
    <dgm:pt modelId="{8D25B2C2-8CD1-4EA5-923A-30AAFAE735DE}">
      <dgm:prSet/>
      <dgm:spPr/>
      <dgm:t>
        <a:bodyPr/>
        <a:lstStyle/>
        <a:p>
          <a:r>
            <a:rPr lang="en-GB"/>
            <a:t>multimorbidity makes management more difficult. </a:t>
          </a:r>
          <a:br>
            <a:rPr lang="en-GB"/>
          </a:br>
          <a:r>
            <a:rPr lang="en-GB"/>
            <a:t>Needs integrated, comprehensive care.</a:t>
          </a:r>
          <a:endParaRPr lang="en-US"/>
        </a:p>
      </dgm:t>
    </dgm:pt>
    <dgm:pt modelId="{D3E94B68-DC14-4215-9192-175CEBDCF70E}" type="parTrans" cxnId="{E909E2AB-60C3-498E-888F-24731212B464}">
      <dgm:prSet/>
      <dgm:spPr/>
      <dgm:t>
        <a:bodyPr/>
        <a:lstStyle/>
        <a:p>
          <a:endParaRPr lang="en-US"/>
        </a:p>
      </dgm:t>
    </dgm:pt>
    <dgm:pt modelId="{1DDFAC07-A1D0-43F0-B87A-8F6CC4329311}" type="sibTrans" cxnId="{E909E2AB-60C3-498E-888F-24731212B464}">
      <dgm:prSet/>
      <dgm:spPr/>
      <dgm:t>
        <a:bodyPr/>
        <a:lstStyle/>
        <a:p>
          <a:endParaRPr lang="en-US"/>
        </a:p>
      </dgm:t>
    </dgm:pt>
    <dgm:pt modelId="{7D393905-B680-7148-A02B-8C2CCC3BFB95}" type="pres">
      <dgm:prSet presAssocID="{DFD263AD-646E-4802-A345-871C44ED022D}" presName="vert0" presStyleCnt="0">
        <dgm:presLayoutVars>
          <dgm:dir/>
          <dgm:animOne val="branch"/>
          <dgm:animLvl val="lvl"/>
        </dgm:presLayoutVars>
      </dgm:prSet>
      <dgm:spPr/>
    </dgm:pt>
    <dgm:pt modelId="{6A0782E8-B02B-2E40-9F35-51C63C8DF022}" type="pres">
      <dgm:prSet presAssocID="{3E0983F7-D91C-4D45-9584-BABEF4CA54A6}" presName="thickLine" presStyleLbl="alignNode1" presStyleIdx="0" presStyleCnt="2"/>
      <dgm:spPr/>
    </dgm:pt>
    <dgm:pt modelId="{9B197079-4925-A44E-9539-CDC5240B7D6A}" type="pres">
      <dgm:prSet presAssocID="{3E0983F7-D91C-4D45-9584-BABEF4CA54A6}" presName="horz1" presStyleCnt="0"/>
      <dgm:spPr/>
    </dgm:pt>
    <dgm:pt modelId="{B022B3DD-8D05-A342-8E2A-7BE8BBAE7E0B}" type="pres">
      <dgm:prSet presAssocID="{3E0983F7-D91C-4D45-9584-BABEF4CA54A6}" presName="tx1" presStyleLbl="revTx" presStyleIdx="0" presStyleCnt="2"/>
      <dgm:spPr/>
    </dgm:pt>
    <dgm:pt modelId="{2D783C9E-5814-E04C-93B1-0B43FD4A1AF4}" type="pres">
      <dgm:prSet presAssocID="{3E0983F7-D91C-4D45-9584-BABEF4CA54A6}" presName="vert1" presStyleCnt="0"/>
      <dgm:spPr/>
    </dgm:pt>
    <dgm:pt modelId="{70D14128-AC80-AF44-B195-E9D6C97EE691}" type="pres">
      <dgm:prSet presAssocID="{8D25B2C2-8CD1-4EA5-923A-30AAFAE735DE}" presName="thickLine" presStyleLbl="alignNode1" presStyleIdx="1" presStyleCnt="2"/>
      <dgm:spPr/>
    </dgm:pt>
    <dgm:pt modelId="{32FDF56B-D7F6-DD4B-87CD-7D6CB10985E4}" type="pres">
      <dgm:prSet presAssocID="{8D25B2C2-8CD1-4EA5-923A-30AAFAE735DE}" presName="horz1" presStyleCnt="0"/>
      <dgm:spPr/>
    </dgm:pt>
    <dgm:pt modelId="{4839E92C-F0F5-7C41-A41D-43481F7B92D1}" type="pres">
      <dgm:prSet presAssocID="{8D25B2C2-8CD1-4EA5-923A-30AAFAE735DE}" presName="tx1" presStyleLbl="revTx" presStyleIdx="1" presStyleCnt="2"/>
      <dgm:spPr/>
    </dgm:pt>
    <dgm:pt modelId="{F8612C9F-801F-D747-ABDC-0456F0035B4D}" type="pres">
      <dgm:prSet presAssocID="{8D25B2C2-8CD1-4EA5-923A-30AAFAE735DE}" presName="vert1" presStyleCnt="0"/>
      <dgm:spPr/>
    </dgm:pt>
  </dgm:ptLst>
  <dgm:cxnLst>
    <dgm:cxn modelId="{A085693E-EDAD-BE40-9512-86FE334F01C8}" type="presOf" srcId="{DFD263AD-646E-4802-A345-871C44ED022D}" destId="{7D393905-B680-7148-A02B-8C2CCC3BFB95}" srcOrd="0" destOrd="0" presId="urn:microsoft.com/office/officeart/2008/layout/LinedList"/>
    <dgm:cxn modelId="{832D5F52-B22F-4A05-82FA-1644143B6F6B}" srcId="{DFD263AD-646E-4802-A345-871C44ED022D}" destId="{3E0983F7-D91C-4D45-9584-BABEF4CA54A6}" srcOrd="0" destOrd="0" parTransId="{C1BCF539-111E-4154-B17C-3775582F4B0B}" sibTransId="{F928CCE9-EB3F-48AB-B5B3-3B41AC02E86C}"/>
    <dgm:cxn modelId="{71DE3773-C505-C043-A3E3-950E8F53F650}" type="presOf" srcId="{8D25B2C2-8CD1-4EA5-923A-30AAFAE735DE}" destId="{4839E92C-F0F5-7C41-A41D-43481F7B92D1}" srcOrd="0" destOrd="0" presId="urn:microsoft.com/office/officeart/2008/layout/LinedList"/>
    <dgm:cxn modelId="{E909E2AB-60C3-498E-888F-24731212B464}" srcId="{DFD263AD-646E-4802-A345-871C44ED022D}" destId="{8D25B2C2-8CD1-4EA5-923A-30AAFAE735DE}" srcOrd="1" destOrd="0" parTransId="{D3E94B68-DC14-4215-9192-175CEBDCF70E}" sibTransId="{1DDFAC07-A1D0-43F0-B87A-8F6CC4329311}"/>
    <dgm:cxn modelId="{A67CB7B7-872C-F149-8CCD-155F9B75107D}" type="presOf" srcId="{3E0983F7-D91C-4D45-9584-BABEF4CA54A6}" destId="{B022B3DD-8D05-A342-8E2A-7BE8BBAE7E0B}" srcOrd="0" destOrd="0" presId="urn:microsoft.com/office/officeart/2008/layout/LinedList"/>
    <dgm:cxn modelId="{79F66518-7830-CB4A-A2D0-F9E456684D83}" type="presParOf" srcId="{7D393905-B680-7148-A02B-8C2CCC3BFB95}" destId="{6A0782E8-B02B-2E40-9F35-51C63C8DF022}" srcOrd="0" destOrd="0" presId="urn:microsoft.com/office/officeart/2008/layout/LinedList"/>
    <dgm:cxn modelId="{C694336E-0264-794B-91D1-C2BA5F5417D5}" type="presParOf" srcId="{7D393905-B680-7148-A02B-8C2CCC3BFB95}" destId="{9B197079-4925-A44E-9539-CDC5240B7D6A}" srcOrd="1" destOrd="0" presId="urn:microsoft.com/office/officeart/2008/layout/LinedList"/>
    <dgm:cxn modelId="{10135B03-7168-0C4F-955A-A14397507FD4}" type="presParOf" srcId="{9B197079-4925-A44E-9539-CDC5240B7D6A}" destId="{B022B3DD-8D05-A342-8E2A-7BE8BBAE7E0B}" srcOrd="0" destOrd="0" presId="urn:microsoft.com/office/officeart/2008/layout/LinedList"/>
    <dgm:cxn modelId="{2E9A583B-106F-9146-98D5-15271E1C39A2}" type="presParOf" srcId="{9B197079-4925-A44E-9539-CDC5240B7D6A}" destId="{2D783C9E-5814-E04C-93B1-0B43FD4A1AF4}" srcOrd="1" destOrd="0" presId="urn:microsoft.com/office/officeart/2008/layout/LinedList"/>
    <dgm:cxn modelId="{1E40C661-37EF-2D47-B0E1-C98E9F61FA2E}" type="presParOf" srcId="{7D393905-B680-7148-A02B-8C2CCC3BFB95}" destId="{70D14128-AC80-AF44-B195-E9D6C97EE691}" srcOrd="2" destOrd="0" presId="urn:microsoft.com/office/officeart/2008/layout/LinedList"/>
    <dgm:cxn modelId="{BEEDBDB1-834A-484C-870E-1977BBC686B3}" type="presParOf" srcId="{7D393905-B680-7148-A02B-8C2CCC3BFB95}" destId="{32FDF56B-D7F6-DD4B-87CD-7D6CB10985E4}" srcOrd="3" destOrd="0" presId="urn:microsoft.com/office/officeart/2008/layout/LinedList"/>
    <dgm:cxn modelId="{887D4072-AD0C-8E47-A9EF-E4ECB304B6D5}" type="presParOf" srcId="{32FDF56B-D7F6-DD4B-87CD-7D6CB10985E4}" destId="{4839E92C-F0F5-7C41-A41D-43481F7B92D1}" srcOrd="0" destOrd="0" presId="urn:microsoft.com/office/officeart/2008/layout/LinedList"/>
    <dgm:cxn modelId="{116D348B-C93F-9C48-B32A-965D411DACFD}" type="presParOf" srcId="{32FDF56B-D7F6-DD4B-87CD-7D6CB10985E4}" destId="{F8612C9F-801F-D747-ABDC-0456F0035B4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C425C2C-4301-499B-832F-C761BD3FC108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A1469E1E-99E9-4533-97D9-FF63E23F7AC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Risk reduction: Smoking cessation, healthy diet, exercise.</a:t>
          </a:r>
          <a:endParaRPr lang="en-US"/>
        </a:p>
      </dgm:t>
    </dgm:pt>
    <dgm:pt modelId="{853947CD-C365-42B9-AFD2-6AC241EE3BE3}" type="parTrans" cxnId="{5DE1D9BB-AA98-412C-88EB-C7C6152F1022}">
      <dgm:prSet/>
      <dgm:spPr/>
      <dgm:t>
        <a:bodyPr/>
        <a:lstStyle/>
        <a:p>
          <a:endParaRPr lang="en-US"/>
        </a:p>
      </dgm:t>
    </dgm:pt>
    <dgm:pt modelId="{E57E136D-F2A3-459B-AD56-D2A41182F07C}" type="sibTrans" cxnId="{5DE1D9BB-AA98-412C-88EB-C7C6152F1022}">
      <dgm:prSet/>
      <dgm:spPr/>
      <dgm:t>
        <a:bodyPr/>
        <a:lstStyle/>
        <a:p>
          <a:endParaRPr lang="en-US"/>
        </a:p>
      </dgm:t>
    </dgm:pt>
    <dgm:pt modelId="{EAAC8B41-97A1-48B4-9E06-DBA46FA77E5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Public health campaigns promoting brain health.</a:t>
          </a:r>
          <a:endParaRPr lang="en-US"/>
        </a:p>
      </dgm:t>
    </dgm:pt>
    <dgm:pt modelId="{D1C9AB4F-F272-4521-AB02-B1E2BCD9D9EF}" type="parTrans" cxnId="{F7433CB0-4016-42C1-ACEE-FE37E122C18C}">
      <dgm:prSet/>
      <dgm:spPr/>
      <dgm:t>
        <a:bodyPr/>
        <a:lstStyle/>
        <a:p>
          <a:endParaRPr lang="en-US"/>
        </a:p>
      </dgm:t>
    </dgm:pt>
    <dgm:pt modelId="{0758BE6F-81A5-4CE5-AD0E-B83C2A568D60}" type="sibTrans" cxnId="{F7433CB0-4016-42C1-ACEE-FE37E122C18C}">
      <dgm:prSet/>
      <dgm:spPr/>
      <dgm:t>
        <a:bodyPr/>
        <a:lstStyle/>
        <a:p>
          <a:endParaRPr lang="en-US"/>
        </a:p>
      </dgm:t>
    </dgm:pt>
    <dgm:pt modelId="{CE5DDB08-1619-412D-919C-30497D1ED1D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Addressing social determinants: education, reducing isolation (WHO, 2021).</a:t>
          </a:r>
          <a:endParaRPr lang="en-US"/>
        </a:p>
      </dgm:t>
    </dgm:pt>
    <dgm:pt modelId="{486B2EA0-ECD1-44FB-9A93-FF6055F5EA2D}" type="parTrans" cxnId="{2C74A0F1-A390-4A65-BC4D-7263E0EE666E}">
      <dgm:prSet/>
      <dgm:spPr/>
      <dgm:t>
        <a:bodyPr/>
        <a:lstStyle/>
        <a:p>
          <a:endParaRPr lang="en-US"/>
        </a:p>
      </dgm:t>
    </dgm:pt>
    <dgm:pt modelId="{EFAB3A22-D4FE-4909-B330-05F3AE935E39}" type="sibTrans" cxnId="{2C74A0F1-A390-4A65-BC4D-7263E0EE666E}">
      <dgm:prSet/>
      <dgm:spPr/>
      <dgm:t>
        <a:bodyPr/>
        <a:lstStyle/>
        <a:p>
          <a:endParaRPr lang="en-US"/>
        </a:p>
      </dgm:t>
    </dgm:pt>
    <dgm:pt modelId="{04D9584E-B66C-5D43-919A-67F853610B33}" type="pres">
      <dgm:prSet presAssocID="{0C425C2C-4301-499B-832F-C761BD3FC108}" presName="vert0" presStyleCnt="0">
        <dgm:presLayoutVars>
          <dgm:dir/>
          <dgm:animOne val="branch"/>
          <dgm:animLvl val="lvl"/>
        </dgm:presLayoutVars>
      </dgm:prSet>
      <dgm:spPr/>
    </dgm:pt>
    <dgm:pt modelId="{3AF8E6F0-CFE8-EB4B-B185-F7FEDB691DAC}" type="pres">
      <dgm:prSet presAssocID="{A1469E1E-99E9-4533-97D9-FF63E23F7ACD}" presName="thickLine" presStyleLbl="alignNode1" presStyleIdx="0" presStyleCnt="3"/>
      <dgm:spPr/>
    </dgm:pt>
    <dgm:pt modelId="{51AA0616-5610-F941-8A92-5A06716B0D96}" type="pres">
      <dgm:prSet presAssocID="{A1469E1E-99E9-4533-97D9-FF63E23F7ACD}" presName="horz1" presStyleCnt="0"/>
      <dgm:spPr/>
    </dgm:pt>
    <dgm:pt modelId="{E894B318-CFC6-DB4C-8D4D-F74D880C7D5B}" type="pres">
      <dgm:prSet presAssocID="{A1469E1E-99E9-4533-97D9-FF63E23F7ACD}" presName="tx1" presStyleLbl="revTx" presStyleIdx="0" presStyleCnt="3"/>
      <dgm:spPr/>
    </dgm:pt>
    <dgm:pt modelId="{8C024A5E-B6BF-CA4C-B40B-7124F0C0C5FF}" type="pres">
      <dgm:prSet presAssocID="{A1469E1E-99E9-4533-97D9-FF63E23F7ACD}" presName="vert1" presStyleCnt="0"/>
      <dgm:spPr/>
    </dgm:pt>
    <dgm:pt modelId="{725060F8-3ED2-FF4C-B011-21FBBF773E24}" type="pres">
      <dgm:prSet presAssocID="{EAAC8B41-97A1-48B4-9E06-DBA46FA77E52}" presName="thickLine" presStyleLbl="alignNode1" presStyleIdx="1" presStyleCnt="3"/>
      <dgm:spPr/>
    </dgm:pt>
    <dgm:pt modelId="{5C04DDA4-6E56-F642-BA5E-4F78DAEDCFF9}" type="pres">
      <dgm:prSet presAssocID="{EAAC8B41-97A1-48B4-9E06-DBA46FA77E52}" presName="horz1" presStyleCnt="0"/>
      <dgm:spPr/>
    </dgm:pt>
    <dgm:pt modelId="{90764A6B-B6D4-6B43-94DB-F0E7DA3244EB}" type="pres">
      <dgm:prSet presAssocID="{EAAC8B41-97A1-48B4-9E06-DBA46FA77E52}" presName="tx1" presStyleLbl="revTx" presStyleIdx="1" presStyleCnt="3"/>
      <dgm:spPr/>
    </dgm:pt>
    <dgm:pt modelId="{D6E1DA25-8B29-EF4D-A251-BF495F1A982B}" type="pres">
      <dgm:prSet presAssocID="{EAAC8B41-97A1-48B4-9E06-DBA46FA77E52}" presName="vert1" presStyleCnt="0"/>
      <dgm:spPr/>
    </dgm:pt>
    <dgm:pt modelId="{27EEEE6B-0897-2142-8B1A-D31E522CD562}" type="pres">
      <dgm:prSet presAssocID="{CE5DDB08-1619-412D-919C-30497D1ED1D3}" presName="thickLine" presStyleLbl="alignNode1" presStyleIdx="2" presStyleCnt="3"/>
      <dgm:spPr/>
    </dgm:pt>
    <dgm:pt modelId="{3FFBC0C0-B988-AB46-801F-2622F9F2EF1B}" type="pres">
      <dgm:prSet presAssocID="{CE5DDB08-1619-412D-919C-30497D1ED1D3}" presName="horz1" presStyleCnt="0"/>
      <dgm:spPr/>
    </dgm:pt>
    <dgm:pt modelId="{545713DE-C7D3-C64F-B237-3E599D056E0D}" type="pres">
      <dgm:prSet presAssocID="{CE5DDB08-1619-412D-919C-30497D1ED1D3}" presName="tx1" presStyleLbl="revTx" presStyleIdx="2" presStyleCnt="3"/>
      <dgm:spPr/>
    </dgm:pt>
    <dgm:pt modelId="{10F25613-FF76-BD4E-A3EA-C3DFACF41C2C}" type="pres">
      <dgm:prSet presAssocID="{CE5DDB08-1619-412D-919C-30497D1ED1D3}" presName="vert1" presStyleCnt="0"/>
      <dgm:spPr/>
    </dgm:pt>
  </dgm:ptLst>
  <dgm:cxnLst>
    <dgm:cxn modelId="{1FD6D101-F15D-404D-BCBF-5205EE4FC8BF}" type="presOf" srcId="{0C425C2C-4301-499B-832F-C761BD3FC108}" destId="{04D9584E-B66C-5D43-919A-67F853610B33}" srcOrd="0" destOrd="0" presId="urn:microsoft.com/office/officeart/2008/layout/LinedList"/>
    <dgm:cxn modelId="{EBA4DD2D-F373-1B41-A0F2-33AEC3B1AAF1}" type="presOf" srcId="{EAAC8B41-97A1-48B4-9E06-DBA46FA77E52}" destId="{90764A6B-B6D4-6B43-94DB-F0E7DA3244EB}" srcOrd="0" destOrd="0" presId="urn:microsoft.com/office/officeart/2008/layout/LinedList"/>
    <dgm:cxn modelId="{928C8A79-77BA-DA44-92CB-44E7334FC9FF}" type="presOf" srcId="{A1469E1E-99E9-4533-97D9-FF63E23F7ACD}" destId="{E894B318-CFC6-DB4C-8D4D-F74D880C7D5B}" srcOrd="0" destOrd="0" presId="urn:microsoft.com/office/officeart/2008/layout/LinedList"/>
    <dgm:cxn modelId="{6048C697-5C87-D545-BA90-E44E30718BE0}" type="presOf" srcId="{CE5DDB08-1619-412D-919C-30497D1ED1D3}" destId="{545713DE-C7D3-C64F-B237-3E599D056E0D}" srcOrd="0" destOrd="0" presId="urn:microsoft.com/office/officeart/2008/layout/LinedList"/>
    <dgm:cxn modelId="{F7433CB0-4016-42C1-ACEE-FE37E122C18C}" srcId="{0C425C2C-4301-499B-832F-C761BD3FC108}" destId="{EAAC8B41-97A1-48B4-9E06-DBA46FA77E52}" srcOrd="1" destOrd="0" parTransId="{D1C9AB4F-F272-4521-AB02-B1E2BCD9D9EF}" sibTransId="{0758BE6F-81A5-4CE5-AD0E-B83C2A568D60}"/>
    <dgm:cxn modelId="{5DE1D9BB-AA98-412C-88EB-C7C6152F1022}" srcId="{0C425C2C-4301-499B-832F-C761BD3FC108}" destId="{A1469E1E-99E9-4533-97D9-FF63E23F7ACD}" srcOrd="0" destOrd="0" parTransId="{853947CD-C365-42B9-AFD2-6AC241EE3BE3}" sibTransId="{E57E136D-F2A3-459B-AD56-D2A41182F07C}"/>
    <dgm:cxn modelId="{2C74A0F1-A390-4A65-BC4D-7263E0EE666E}" srcId="{0C425C2C-4301-499B-832F-C761BD3FC108}" destId="{CE5DDB08-1619-412D-919C-30497D1ED1D3}" srcOrd="2" destOrd="0" parTransId="{486B2EA0-ECD1-44FB-9A93-FF6055F5EA2D}" sibTransId="{EFAB3A22-D4FE-4909-B330-05F3AE935E39}"/>
    <dgm:cxn modelId="{8FD63808-C906-F344-B065-AA558B07ECD8}" type="presParOf" srcId="{04D9584E-B66C-5D43-919A-67F853610B33}" destId="{3AF8E6F0-CFE8-EB4B-B185-F7FEDB691DAC}" srcOrd="0" destOrd="0" presId="urn:microsoft.com/office/officeart/2008/layout/LinedList"/>
    <dgm:cxn modelId="{7E792956-DC9B-E94F-A276-01EE8782D1C7}" type="presParOf" srcId="{04D9584E-B66C-5D43-919A-67F853610B33}" destId="{51AA0616-5610-F941-8A92-5A06716B0D96}" srcOrd="1" destOrd="0" presId="urn:microsoft.com/office/officeart/2008/layout/LinedList"/>
    <dgm:cxn modelId="{038694FC-450D-4148-87FC-C3F1C3A6CBFC}" type="presParOf" srcId="{51AA0616-5610-F941-8A92-5A06716B0D96}" destId="{E894B318-CFC6-DB4C-8D4D-F74D880C7D5B}" srcOrd="0" destOrd="0" presId="urn:microsoft.com/office/officeart/2008/layout/LinedList"/>
    <dgm:cxn modelId="{4F548E98-9F08-B348-BAB5-5743F7438E7F}" type="presParOf" srcId="{51AA0616-5610-F941-8A92-5A06716B0D96}" destId="{8C024A5E-B6BF-CA4C-B40B-7124F0C0C5FF}" srcOrd="1" destOrd="0" presId="urn:microsoft.com/office/officeart/2008/layout/LinedList"/>
    <dgm:cxn modelId="{DC5CC3A3-0EB9-CB45-AF47-D135F994052B}" type="presParOf" srcId="{04D9584E-B66C-5D43-919A-67F853610B33}" destId="{725060F8-3ED2-FF4C-B011-21FBBF773E24}" srcOrd="2" destOrd="0" presId="urn:microsoft.com/office/officeart/2008/layout/LinedList"/>
    <dgm:cxn modelId="{0E7C343D-AE4D-1B4C-8636-0FBFEE8B6A21}" type="presParOf" srcId="{04D9584E-B66C-5D43-919A-67F853610B33}" destId="{5C04DDA4-6E56-F642-BA5E-4F78DAEDCFF9}" srcOrd="3" destOrd="0" presId="urn:microsoft.com/office/officeart/2008/layout/LinedList"/>
    <dgm:cxn modelId="{CBC3819C-D3E9-A24B-A746-445E588A5789}" type="presParOf" srcId="{5C04DDA4-6E56-F642-BA5E-4F78DAEDCFF9}" destId="{90764A6B-B6D4-6B43-94DB-F0E7DA3244EB}" srcOrd="0" destOrd="0" presId="urn:microsoft.com/office/officeart/2008/layout/LinedList"/>
    <dgm:cxn modelId="{F50D6E63-C64E-4C42-A0D7-59E9ECE228DB}" type="presParOf" srcId="{5C04DDA4-6E56-F642-BA5E-4F78DAEDCFF9}" destId="{D6E1DA25-8B29-EF4D-A251-BF495F1A982B}" srcOrd="1" destOrd="0" presId="urn:microsoft.com/office/officeart/2008/layout/LinedList"/>
    <dgm:cxn modelId="{1D733E19-1ABC-254A-A4FD-C47B719B43B8}" type="presParOf" srcId="{04D9584E-B66C-5D43-919A-67F853610B33}" destId="{27EEEE6B-0897-2142-8B1A-D31E522CD562}" srcOrd="4" destOrd="0" presId="urn:microsoft.com/office/officeart/2008/layout/LinedList"/>
    <dgm:cxn modelId="{4D680F9C-7615-CD41-867D-52F42635BD46}" type="presParOf" srcId="{04D9584E-B66C-5D43-919A-67F853610B33}" destId="{3FFBC0C0-B988-AB46-801F-2622F9F2EF1B}" srcOrd="5" destOrd="0" presId="urn:microsoft.com/office/officeart/2008/layout/LinedList"/>
    <dgm:cxn modelId="{ECBBF001-60B9-1B44-9975-E6430CFD501F}" type="presParOf" srcId="{3FFBC0C0-B988-AB46-801F-2622F9F2EF1B}" destId="{545713DE-C7D3-C64F-B237-3E599D056E0D}" srcOrd="0" destOrd="0" presId="urn:microsoft.com/office/officeart/2008/layout/LinedList"/>
    <dgm:cxn modelId="{C6987AFD-6052-1241-A387-35CB0E1E3A7B}" type="presParOf" srcId="{3FFBC0C0-B988-AB46-801F-2622F9F2EF1B}" destId="{10F25613-FF76-BD4E-A3EA-C3DFACF41C2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1AE32F0-52E9-493B-A631-72F76C53D97E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C13DC2B-8F19-4D72-9725-221357D6DD2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Teamwork, communication, and observation (NICE, 2018).</a:t>
          </a:r>
          <a:endParaRPr lang="en-US"/>
        </a:p>
      </dgm:t>
    </dgm:pt>
    <dgm:pt modelId="{F268A882-2458-4A1A-BD57-89DB6502B153}" type="parTrans" cxnId="{09358AA6-5300-4054-BE2B-5C42426CFECA}">
      <dgm:prSet/>
      <dgm:spPr/>
      <dgm:t>
        <a:bodyPr/>
        <a:lstStyle/>
        <a:p>
          <a:endParaRPr lang="en-US"/>
        </a:p>
      </dgm:t>
    </dgm:pt>
    <dgm:pt modelId="{38F90E0D-758F-48C4-A696-1808E6F310BB}" type="sibTrans" cxnId="{09358AA6-5300-4054-BE2B-5C42426CFECA}">
      <dgm:prSet/>
      <dgm:spPr/>
      <dgm:t>
        <a:bodyPr/>
        <a:lstStyle/>
        <a:p>
          <a:endParaRPr lang="en-US"/>
        </a:p>
      </dgm:t>
    </dgm:pt>
    <dgm:pt modelId="{0780FE3F-A6CE-4847-B18A-9E401D9ED9A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For safe, well-coordinated, and high-quality healthcare, effective communication, active observation, and collaboration are essential.</a:t>
          </a:r>
          <a:endParaRPr lang="en-US"/>
        </a:p>
      </dgm:t>
    </dgm:pt>
    <dgm:pt modelId="{DF07E48B-72D8-4EF5-BD32-7664A5840B37}" type="parTrans" cxnId="{44A95D19-DC76-4382-A807-8737327F3D10}">
      <dgm:prSet/>
      <dgm:spPr/>
      <dgm:t>
        <a:bodyPr/>
        <a:lstStyle/>
        <a:p>
          <a:endParaRPr lang="en-US"/>
        </a:p>
      </dgm:t>
    </dgm:pt>
    <dgm:pt modelId="{CD681FF1-D391-4216-BD58-F98418505EBE}" type="sibTrans" cxnId="{44A95D19-DC76-4382-A807-8737327F3D10}">
      <dgm:prSet/>
      <dgm:spPr/>
      <dgm:t>
        <a:bodyPr/>
        <a:lstStyle/>
        <a:p>
          <a:endParaRPr lang="en-US"/>
        </a:p>
      </dgm:t>
    </dgm:pt>
    <dgm:pt modelId="{7EBB15C5-0108-A247-9C2F-9B7748AB64D1}" type="pres">
      <dgm:prSet presAssocID="{71AE32F0-52E9-493B-A631-72F76C53D97E}" presName="vert0" presStyleCnt="0">
        <dgm:presLayoutVars>
          <dgm:dir/>
          <dgm:animOne val="branch"/>
          <dgm:animLvl val="lvl"/>
        </dgm:presLayoutVars>
      </dgm:prSet>
      <dgm:spPr/>
    </dgm:pt>
    <dgm:pt modelId="{C8AE8F56-487A-7641-A209-190908FD659D}" type="pres">
      <dgm:prSet presAssocID="{9C13DC2B-8F19-4D72-9725-221357D6DD2D}" presName="thickLine" presStyleLbl="alignNode1" presStyleIdx="0" presStyleCnt="2"/>
      <dgm:spPr/>
    </dgm:pt>
    <dgm:pt modelId="{D65B1768-72EC-F846-8EDA-9B6798403EE1}" type="pres">
      <dgm:prSet presAssocID="{9C13DC2B-8F19-4D72-9725-221357D6DD2D}" presName="horz1" presStyleCnt="0"/>
      <dgm:spPr/>
    </dgm:pt>
    <dgm:pt modelId="{6B735D8E-89AD-684D-AE96-43AD57FA5EAF}" type="pres">
      <dgm:prSet presAssocID="{9C13DC2B-8F19-4D72-9725-221357D6DD2D}" presName="tx1" presStyleLbl="revTx" presStyleIdx="0" presStyleCnt="2"/>
      <dgm:spPr/>
    </dgm:pt>
    <dgm:pt modelId="{E550B039-2A83-FA47-8F22-051308AFE796}" type="pres">
      <dgm:prSet presAssocID="{9C13DC2B-8F19-4D72-9725-221357D6DD2D}" presName="vert1" presStyleCnt="0"/>
      <dgm:spPr/>
    </dgm:pt>
    <dgm:pt modelId="{358E12E0-3BF6-444B-9DC1-B5ECD51E5F3F}" type="pres">
      <dgm:prSet presAssocID="{0780FE3F-A6CE-4847-B18A-9E401D9ED9A2}" presName="thickLine" presStyleLbl="alignNode1" presStyleIdx="1" presStyleCnt="2"/>
      <dgm:spPr/>
    </dgm:pt>
    <dgm:pt modelId="{2FCC1EC4-0861-EF44-8B06-42B0DA09B465}" type="pres">
      <dgm:prSet presAssocID="{0780FE3F-A6CE-4847-B18A-9E401D9ED9A2}" presName="horz1" presStyleCnt="0"/>
      <dgm:spPr/>
    </dgm:pt>
    <dgm:pt modelId="{F11CB799-74EA-CC42-BBBE-A794A8A7090E}" type="pres">
      <dgm:prSet presAssocID="{0780FE3F-A6CE-4847-B18A-9E401D9ED9A2}" presName="tx1" presStyleLbl="revTx" presStyleIdx="1" presStyleCnt="2"/>
      <dgm:spPr/>
    </dgm:pt>
    <dgm:pt modelId="{B438DFA7-BF11-3042-A06C-CEDC4306E77C}" type="pres">
      <dgm:prSet presAssocID="{0780FE3F-A6CE-4847-B18A-9E401D9ED9A2}" presName="vert1" presStyleCnt="0"/>
      <dgm:spPr/>
    </dgm:pt>
  </dgm:ptLst>
  <dgm:cxnLst>
    <dgm:cxn modelId="{44A95D19-DC76-4382-A807-8737327F3D10}" srcId="{71AE32F0-52E9-493B-A631-72F76C53D97E}" destId="{0780FE3F-A6CE-4847-B18A-9E401D9ED9A2}" srcOrd="1" destOrd="0" parTransId="{DF07E48B-72D8-4EF5-BD32-7664A5840B37}" sibTransId="{CD681FF1-D391-4216-BD58-F98418505EBE}"/>
    <dgm:cxn modelId="{2A2AD823-F43A-5549-A6D9-ED03DDB50C0D}" type="presOf" srcId="{9C13DC2B-8F19-4D72-9725-221357D6DD2D}" destId="{6B735D8E-89AD-684D-AE96-43AD57FA5EAF}" srcOrd="0" destOrd="0" presId="urn:microsoft.com/office/officeart/2008/layout/LinedList"/>
    <dgm:cxn modelId="{08EA606F-0830-4B44-BB1A-209D084CCFC5}" type="presOf" srcId="{0780FE3F-A6CE-4847-B18A-9E401D9ED9A2}" destId="{F11CB799-74EA-CC42-BBBE-A794A8A7090E}" srcOrd="0" destOrd="0" presId="urn:microsoft.com/office/officeart/2008/layout/LinedList"/>
    <dgm:cxn modelId="{6A555B9D-8F49-624A-8617-9B1A6FA6DC53}" type="presOf" srcId="{71AE32F0-52E9-493B-A631-72F76C53D97E}" destId="{7EBB15C5-0108-A247-9C2F-9B7748AB64D1}" srcOrd="0" destOrd="0" presId="urn:microsoft.com/office/officeart/2008/layout/LinedList"/>
    <dgm:cxn modelId="{09358AA6-5300-4054-BE2B-5C42426CFECA}" srcId="{71AE32F0-52E9-493B-A631-72F76C53D97E}" destId="{9C13DC2B-8F19-4D72-9725-221357D6DD2D}" srcOrd="0" destOrd="0" parTransId="{F268A882-2458-4A1A-BD57-89DB6502B153}" sibTransId="{38F90E0D-758F-48C4-A696-1808E6F310BB}"/>
    <dgm:cxn modelId="{3466C1DC-DAC1-F64D-A78F-4D118F789AEA}" type="presParOf" srcId="{7EBB15C5-0108-A247-9C2F-9B7748AB64D1}" destId="{C8AE8F56-487A-7641-A209-190908FD659D}" srcOrd="0" destOrd="0" presId="urn:microsoft.com/office/officeart/2008/layout/LinedList"/>
    <dgm:cxn modelId="{F9C9B84B-7D48-4C4D-BA0A-F34B9386C9FF}" type="presParOf" srcId="{7EBB15C5-0108-A247-9C2F-9B7748AB64D1}" destId="{D65B1768-72EC-F846-8EDA-9B6798403EE1}" srcOrd="1" destOrd="0" presId="urn:microsoft.com/office/officeart/2008/layout/LinedList"/>
    <dgm:cxn modelId="{0FED67C5-03E9-CB4C-ADDB-9FC61CCD0BE4}" type="presParOf" srcId="{D65B1768-72EC-F846-8EDA-9B6798403EE1}" destId="{6B735D8E-89AD-684D-AE96-43AD57FA5EAF}" srcOrd="0" destOrd="0" presId="urn:microsoft.com/office/officeart/2008/layout/LinedList"/>
    <dgm:cxn modelId="{5501083D-CD88-2149-BD96-5A64AF3E9E2E}" type="presParOf" srcId="{D65B1768-72EC-F846-8EDA-9B6798403EE1}" destId="{E550B039-2A83-FA47-8F22-051308AFE796}" srcOrd="1" destOrd="0" presId="urn:microsoft.com/office/officeart/2008/layout/LinedList"/>
    <dgm:cxn modelId="{8A9C12A9-E411-C746-B61C-F43357B7D9C6}" type="presParOf" srcId="{7EBB15C5-0108-A247-9C2F-9B7748AB64D1}" destId="{358E12E0-3BF6-444B-9DC1-B5ECD51E5F3F}" srcOrd="2" destOrd="0" presId="urn:microsoft.com/office/officeart/2008/layout/LinedList"/>
    <dgm:cxn modelId="{1E9BF3B2-FCBE-9B4F-9C48-9A3E803236D4}" type="presParOf" srcId="{7EBB15C5-0108-A247-9C2F-9B7748AB64D1}" destId="{2FCC1EC4-0861-EF44-8B06-42B0DA09B465}" srcOrd="3" destOrd="0" presId="urn:microsoft.com/office/officeart/2008/layout/LinedList"/>
    <dgm:cxn modelId="{0B776ACC-51EB-AA43-A154-3CC5BE85AEFF}" type="presParOf" srcId="{2FCC1EC4-0861-EF44-8B06-42B0DA09B465}" destId="{F11CB799-74EA-CC42-BBBE-A794A8A7090E}" srcOrd="0" destOrd="0" presId="urn:microsoft.com/office/officeart/2008/layout/LinedList"/>
    <dgm:cxn modelId="{7559F260-7C9D-454B-AA20-F56CCC019B8C}" type="presParOf" srcId="{2FCC1EC4-0861-EF44-8B06-42B0DA09B465}" destId="{B438DFA7-BF11-3042-A06C-CEDC4306E77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D2B778E-185F-41A8-8C7B-C7741ADD57F6}" type="doc">
      <dgm:prSet loTypeId="urn:microsoft.com/office/officeart/2008/layout/LinedList" loCatId="list" qsTypeId="urn:microsoft.com/office/officeart/2005/8/quickstyle/simple1" qsCatId="simple" csTypeId="urn:microsoft.com/office/officeart/2005/8/colors/accent5_2" csCatId="accent5"/>
      <dgm:spPr/>
      <dgm:t>
        <a:bodyPr/>
        <a:lstStyle/>
        <a:p>
          <a:endParaRPr lang="en-US"/>
        </a:p>
      </dgm:t>
    </dgm:pt>
    <dgm:pt modelId="{F38A182B-EAAA-4CE3-961D-2CD2716EF34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Cultural ability, empathy, compassion, and respect (NICE, 2018; WHO, 2021). </a:t>
          </a:r>
          <a:endParaRPr lang="en-US"/>
        </a:p>
      </dgm:t>
    </dgm:pt>
    <dgm:pt modelId="{4BAFAD6B-CDDB-4AA4-8CFD-14A65FFD29A7}" type="parTrans" cxnId="{A47B33A7-D40C-412A-8B37-A18FC3C284B7}">
      <dgm:prSet/>
      <dgm:spPr/>
      <dgm:t>
        <a:bodyPr/>
        <a:lstStyle/>
        <a:p>
          <a:endParaRPr lang="en-US"/>
        </a:p>
      </dgm:t>
    </dgm:pt>
    <dgm:pt modelId="{29A34DD1-72E4-44BC-9E4C-1BE29C68D07A}" type="sibTrans" cxnId="{A47B33A7-D40C-412A-8B37-A18FC3C284B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B6E5C50-1F49-42FC-99DD-A72464BAE60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In order to deliver patient-centered care, recognise different cultures, and enhance trust and results, healthcare professionals must possess cultural ability, empathy, compassion, and respect</a:t>
          </a:r>
          <a:endParaRPr lang="en-US"/>
        </a:p>
      </dgm:t>
    </dgm:pt>
    <dgm:pt modelId="{04F3FF2A-FFA1-4CB9-9B03-7630E7D1F8B8}" type="parTrans" cxnId="{7EBD7AB4-2C79-498C-945A-F17CCAEB866A}">
      <dgm:prSet/>
      <dgm:spPr/>
      <dgm:t>
        <a:bodyPr/>
        <a:lstStyle/>
        <a:p>
          <a:endParaRPr lang="en-US"/>
        </a:p>
      </dgm:t>
    </dgm:pt>
    <dgm:pt modelId="{9049A56B-5B5F-4112-9FBF-44D9408BD408}" type="sibTrans" cxnId="{7EBD7AB4-2C79-498C-945A-F17CCAEB866A}">
      <dgm:prSet/>
      <dgm:spPr/>
      <dgm:t>
        <a:bodyPr/>
        <a:lstStyle/>
        <a:p>
          <a:endParaRPr lang="en-US"/>
        </a:p>
      </dgm:t>
    </dgm:pt>
    <dgm:pt modelId="{F444D8E0-EDE1-2542-8EC4-42B200834711}" type="pres">
      <dgm:prSet presAssocID="{FD2B778E-185F-41A8-8C7B-C7741ADD57F6}" presName="vert0" presStyleCnt="0">
        <dgm:presLayoutVars>
          <dgm:dir/>
          <dgm:animOne val="branch"/>
          <dgm:animLvl val="lvl"/>
        </dgm:presLayoutVars>
      </dgm:prSet>
      <dgm:spPr/>
    </dgm:pt>
    <dgm:pt modelId="{EBE051E4-968B-F64F-A827-913A539C832E}" type="pres">
      <dgm:prSet presAssocID="{F38A182B-EAAA-4CE3-961D-2CD2716EF34D}" presName="thickLine" presStyleLbl="alignNode1" presStyleIdx="0" presStyleCnt="2"/>
      <dgm:spPr/>
    </dgm:pt>
    <dgm:pt modelId="{E738AD39-FADC-CE45-BC51-90AAB0D7F06F}" type="pres">
      <dgm:prSet presAssocID="{F38A182B-EAAA-4CE3-961D-2CD2716EF34D}" presName="horz1" presStyleCnt="0"/>
      <dgm:spPr/>
    </dgm:pt>
    <dgm:pt modelId="{4625EB80-1D28-5F4F-BCB5-D900685A0827}" type="pres">
      <dgm:prSet presAssocID="{F38A182B-EAAA-4CE3-961D-2CD2716EF34D}" presName="tx1" presStyleLbl="revTx" presStyleIdx="0" presStyleCnt="2"/>
      <dgm:spPr/>
    </dgm:pt>
    <dgm:pt modelId="{29176520-7C12-9A4F-974B-7610D2E7043D}" type="pres">
      <dgm:prSet presAssocID="{F38A182B-EAAA-4CE3-961D-2CD2716EF34D}" presName="vert1" presStyleCnt="0"/>
      <dgm:spPr/>
    </dgm:pt>
    <dgm:pt modelId="{F7A1937C-C143-2F40-959F-4F77F177DAC1}" type="pres">
      <dgm:prSet presAssocID="{8B6E5C50-1F49-42FC-99DD-A72464BAE609}" presName="thickLine" presStyleLbl="alignNode1" presStyleIdx="1" presStyleCnt="2"/>
      <dgm:spPr/>
    </dgm:pt>
    <dgm:pt modelId="{A0A51467-5903-9A49-AAE0-A8824D6C0F01}" type="pres">
      <dgm:prSet presAssocID="{8B6E5C50-1F49-42FC-99DD-A72464BAE609}" presName="horz1" presStyleCnt="0"/>
      <dgm:spPr/>
    </dgm:pt>
    <dgm:pt modelId="{59BA3081-0F20-A348-94CC-A61CAA1836DB}" type="pres">
      <dgm:prSet presAssocID="{8B6E5C50-1F49-42FC-99DD-A72464BAE609}" presName="tx1" presStyleLbl="revTx" presStyleIdx="1" presStyleCnt="2"/>
      <dgm:spPr/>
    </dgm:pt>
    <dgm:pt modelId="{C8D09283-513C-D64E-86CB-DE29FEDCE34F}" type="pres">
      <dgm:prSet presAssocID="{8B6E5C50-1F49-42FC-99DD-A72464BAE609}" presName="vert1" presStyleCnt="0"/>
      <dgm:spPr/>
    </dgm:pt>
  </dgm:ptLst>
  <dgm:cxnLst>
    <dgm:cxn modelId="{A47B33A7-D40C-412A-8B37-A18FC3C284B7}" srcId="{FD2B778E-185F-41A8-8C7B-C7741ADD57F6}" destId="{F38A182B-EAAA-4CE3-961D-2CD2716EF34D}" srcOrd="0" destOrd="0" parTransId="{4BAFAD6B-CDDB-4AA4-8CFD-14A65FFD29A7}" sibTransId="{29A34DD1-72E4-44BC-9E4C-1BE29C68D07A}"/>
    <dgm:cxn modelId="{7EBD7AB4-2C79-498C-945A-F17CCAEB866A}" srcId="{FD2B778E-185F-41A8-8C7B-C7741ADD57F6}" destId="{8B6E5C50-1F49-42FC-99DD-A72464BAE609}" srcOrd="1" destOrd="0" parTransId="{04F3FF2A-FFA1-4CB9-9B03-7630E7D1F8B8}" sibTransId="{9049A56B-5B5F-4112-9FBF-44D9408BD408}"/>
    <dgm:cxn modelId="{5BC781D0-B4A3-7643-9B20-A19252CFD825}" type="presOf" srcId="{F38A182B-EAAA-4CE3-961D-2CD2716EF34D}" destId="{4625EB80-1D28-5F4F-BCB5-D900685A0827}" srcOrd="0" destOrd="0" presId="urn:microsoft.com/office/officeart/2008/layout/LinedList"/>
    <dgm:cxn modelId="{C37AE2D9-559D-FE43-A520-3AE6F0D50485}" type="presOf" srcId="{8B6E5C50-1F49-42FC-99DD-A72464BAE609}" destId="{59BA3081-0F20-A348-94CC-A61CAA1836DB}" srcOrd="0" destOrd="0" presId="urn:microsoft.com/office/officeart/2008/layout/LinedList"/>
    <dgm:cxn modelId="{9B7096F7-8022-6148-AFE5-808D1FF0518E}" type="presOf" srcId="{FD2B778E-185F-41A8-8C7B-C7741ADD57F6}" destId="{F444D8E0-EDE1-2542-8EC4-42B200834711}" srcOrd="0" destOrd="0" presId="urn:microsoft.com/office/officeart/2008/layout/LinedList"/>
    <dgm:cxn modelId="{3B4DE496-D792-4343-B3BE-677B839EC8E0}" type="presParOf" srcId="{F444D8E0-EDE1-2542-8EC4-42B200834711}" destId="{EBE051E4-968B-F64F-A827-913A539C832E}" srcOrd="0" destOrd="0" presId="urn:microsoft.com/office/officeart/2008/layout/LinedList"/>
    <dgm:cxn modelId="{D80CFC97-CDD1-5145-AA9D-7FD4AD88B762}" type="presParOf" srcId="{F444D8E0-EDE1-2542-8EC4-42B200834711}" destId="{E738AD39-FADC-CE45-BC51-90AAB0D7F06F}" srcOrd="1" destOrd="0" presId="urn:microsoft.com/office/officeart/2008/layout/LinedList"/>
    <dgm:cxn modelId="{FA72246D-ECE6-C945-8FA7-B6D8A28A653C}" type="presParOf" srcId="{E738AD39-FADC-CE45-BC51-90AAB0D7F06F}" destId="{4625EB80-1D28-5F4F-BCB5-D900685A0827}" srcOrd="0" destOrd="0" presId="urn:microsoft.com/office/officeart/2008/layout/LinedList"/>
    <dgm:cxn modelId="{C425EC21-F8C2-1247-9512-537CED5A05EB}" type="presParOf" srcId="{E738AD39-FADC-CE45-BC51-90AAB0D7F06F}" destId="{29176520-7C12-9A4F-974B-7610D2E7043D}" srcOrd="1" destOrd="0" presId="urn:microsoft.com/office/officeart/2008/layout/LinedList"/>
    <dgm:cxn modelId="{714EC6C6-F175-964B-AD86-C28FAEC3719C}" type="presParOf" srcId="{F444D8E0-EDE1-2542-8EC4-42B200834711}" destId="{F7A1937C-C143-2F40-959F-4F77F177DAC1}" srcOrd="2" destOrd="0" presId="urn:microsoft.com/office/officeart/2008/layout/LinedList"/>
    <dgm:cxn modelId="{BED701CA-7850-3344-8C33-91E2C427ED3D}" type="presParOf" srcId="{F444D8E0-EDE1-2542-8EC4-42B200834711}" destId="{A0A51467-5903-9A49-AAE0-A8824D6C0F01}" srcOrd="3" destOrd="0" presId="urn:microsoft.com/office/officeart/2008/layout/LinedList"/>
    <dgm:cxn modelId="{4219A04D-EC0F-B045-9DC2-25020BE6E4CB}" type="presParOf" srcId="{A0A51467-5903-9A49-AAE0-A8824D6C0F01}" destId="{59BA3081-0F20-A348-94CC-A61CAA1836DB}" srcOrd="0" destOrd="0" presId="urn:microsoft.com/office/officeart/2008/layout/LinedList"/>
    <dgm:cxn modelId="{F30619A3-AA30-8246-A050-FF2D7DEB4F4C}" type="presParOf" srcId="{A0A51467-5903-9A49-AAE0-A8824D6C0F01}" destId="{C8D09283-513C-D64E-86CB-DE29FEDCE34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7DB1476-D399-4921-AE7C-BBA90BC62557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61CF80D-69B4-43F0-B8CB-80D58C398D6D}">
      <dgm:prSet/>
      <dgm:spPr/>
      <dgm:t>
        <a:bodyPr/>
        <a:lstStyle/>
        <a:p>
          <a:r>
            <a:rPr lang="en-GB"/>
            <a:t>Integrity, responsibility, reflection, and patience (Livingston et al., 2024; NMC, 2018).</a:t>
          </a:r>
          <a:endParaRPr lang="en-US"/>
        </a:p>
      </dgm:t>
    </dgm:pt>
    <dgm:pt modelId="{82D0504B-235E-4E79-90A7-2323C5D66EA6}" type="parTrans" cxnId="{0AA68243-F258-4E75-BAA1-DFAEF5E15DD5}">
      <dgm:prSet/>
      <dgm:spPr/>
      <dgm:t>
        <a:bodyPr/>
        <a:lstStyle/>
        <a:p>
          <a:endParaRPr lang="en-US"/>
        </a:p>
      </dgm:t>
    </dgm:pt>
    <dgm:pt modelId="{924084F0-5387-4DAF-AC80-C8B6480490AE}" type="sibTrans" cxnId="{0AA68243-F258-4E75-BAA1-DFAEF5E15DD5}">
      <dgm:prSet/>
      <dgm:spPr/>
      <dgm:t>
        <a:bodyPr/>
        <a:lstStyle/>
        <a:p>
          <a:endParaRPr lang="en-US"/>
        </a:p>
      </dgm:t>
    </dgm:pt>
    <dgm:pt modelId="{D9627C1C-B93D-43E2-9E1D-28D6E6725CFC}">
      <dgm:prSet/>
      <dgm:spPr/>
      <dgm:t>
        <a:bodyPr/>
        <a:lstStyle/>
        <a:p>
          <a:r>
            <a:rPr lang="en-GB"/>
            <a:t>Healthcare workers are guided to act legally, learn from experiences, and protect trust in practice by the following rules: patience, ethics, reflection, and duty of care</a:t>
          </a:r>
          <a:endParaRPr lang="en-US"/>
        </a:p>
      </dgm:t>
    </dgm:pt>
    <dgm:pt modelId="{22C66C65-51D4-489C-8340-F10C886FE483}" type="parTrans" cxnId="{9D89269B-232C-452D-843F-2371573ACCCD}">
      <dgm:prSet/>
      <dgm:spPr/>
      <dgm:t>
        <a:bodyPr/>
        <a:lstStyle/>
        <a:p>
          <a:endParaRPr lang="en-US"/>
        </a:p>
      </dgm:t>
    </dgm:pt>
    <dgm:pt modelId="{F16511A4-548F-4B30-B290-2F7E740612D1}" type="sibTrans" cxnId="{9D89269B-232C-452D-843F-2371573ACCCD}">
      <dgm:prSet/>
      <dgm:spPr/>
      <dgm:t>
        <a:bodyPr/>
        <a:lstStyle/>
        <a:p>
          <a:endParaRPr lang="en-US"/>
        </a:p>
      </dgm:t>
    </dgm:pt>
    <dgm:pt modelId="{089F24CF-1CA6-B94A-B299-239754243C2E}" type="pres">
      <dgm:prSet presAssocID="{97DB1476-D399-4921-AE7C-BBA90BC62557}" presName="vert0" presStyleCnt="0">
        <dgm:presLayoutVars>
          <dgm:dir/>
          <dgm:animOne val="branch"/>
          <dgm:animLvl val="lvl"/>
        </dgm:presLayoutVars>
      </dgm:prSet>
      <dgm:spPr/>
    </dgm:pt>
    <dgm:pt modelId="{16B00429-D81F-B44C-8EAA-5155E3B6AE6A}" type="pres">
      <dgm:prSet presAssocID="{A61CF80D-69B4-43F0-B8CB-80D58C398D6D}" presName="thickLine" presStyleLbl="alignNode1" presStyleIdx="0" presStyleCnt="2"/>
      <dgm:spPr/>
    </dgm:pt>
    <dgm:pt modelId="{17CEDE1F-756D-184D-81D5-602B0028C0DC}" type="pres">
      <dgm:prSet presAssocID="{A61CF80D-69B4-43F0-B8CB-80D58C398D6D}" presName="horz1" presStyleCnt="0"/>
      <dgm:spPr/>
    </dgm:pt>
    <dgm:pt modelId="{106A6978-D1E0-A348-A5FB-08F8A37A86FA}" type="pres">
      <dgm:prSet presAssocID="{A61CF80D-69B4-43F0-B8CB-80D58C398D6D}" presName="tx1" presStyleLbl="revTx" presStyleIdx="0" presStyleCnt="2"/>
      <dgm:spPr/>
    </dgm:pt>
    <dgm:pt modelId="{B8BBEAD4-B2AD-384F-821C-DD2D03788C53}" type="pres">
      <dgm:prSet presAssocID="{A61CF80D-69B4-43F0-B8CB-80D58C398D6D}" presName="vert1" presStyleCnt="0"/>
      <dgm:spPr/>
    </dgm:pt>
    <dgm:pt modelId="{26308B0B-CCEE-C64A-9E4B-473CA815669F}" type="pres">
      <dgm:prSet presAssocID="{D9627C1C-B93D-43E2-9E1D-28D6E6725CFC}" presName="thickLine" presStyleLbl="alignNode1" presStyleIdx="1" presStyleCnt="2"/>
      <dgm:spPr/>
    </dgm:pt>
    <dgm:pt modelId="{6AA93691-108F-5441-8E20-3FDDEEFD8B0C}" type="pres">
      <dgm:prSet presAssocID="{D9627C1C-B93D-43E2-9E1D-28D6E6725CFC}" presName="horz1" presStyleCnt="0"/>
      <dgm:spPr/>
    </dgm:pt>
    <dgm:pt modelId="{610C8CA3-B46D-EE45-BC79-A61A173F2C17}" type="pres">
      <dgm:prSet presAssocID="{D9627C1C-B93D-43E2-9E1D-28D6E6725CFC}" presName="tx1" presStyleLbl="revTx" presStyleIdx="1" presStyleCnt="2"/>
      <dgm:spPr/>
    </dgm:pt>
    <dgm:pt modelId="{D8AB0276-A7F6-D648-8B95-22DF8A40FD14}" type="pres">
      <dgm:prSet presAssocID="{D9627C1C-B93D-43E2-9E1D-28D6E6725CFC}" presName="vert1" presStyleCnt="0"/>
      <dgm:spPr/>
    </dgm:pt>
  </dgm:ptLst>
  <dgm:cxnLst>
    <dgm:cxn modelId="{0AA68243-F258-4E75-BAA1-DFAEF5E15DD5}" srcId="{97DB1476-D399-4921-AE7C-BBA90BC62557}" destId="{A61CF80D-69B4-43F0-B8CB-80D58C398D6D}" srcOrd="0" destOrd="0" parTransId="{82D0504B-235E-4E79-90A7-2323C5D66EA6}" sibTransId="{924084F0-5387-4DAF-AC80-C8B6480490AE}"/>
    <dgm:cxn modelId="{CFFA1246-D9A7-A846-B03A-B6B5296F1B10}" type="presOf" srcId="{97DB1476-D399-4921-AE7C-BBA90BC62557}" destId="{089F24CF-1CA6-B94A-B299-239754243C2E}" srcOrd="0" destOrd="0" presId="urn:microsoft.com/office/officeart/2008/layout/LinedList"/>
    <dgm:cxn modelId="{9D89269B-232C-452D-843F-2371573ACCCD}" srcId="{97DB1476-D399-4921-AE7C-BBA90BC62557}" destId="{D9627C1C-B93D-43E2-9E1D-28D6E6725CFC}" srcOrd="1" destOrd="0" parTransId="{22C66C65-51D4-489C-8340-F10C886FE483}" sibTransId="{F16511A4-548F-4B30-B290-2F7E740612D1}"/>
    <dgm:cxn modelId="{F58505A9-27D1-494B-9A05-AB5745DAE50C}" type="presOf" srcId="{A61CF80D-69B4-43F0-B8CB-80D58C398D6D}" destId="{106A6978-D1E0-A348-A5FB-08F8A37A86FA}" srcOrd="0" destOrd="0" presId="urn:microsoft.com/office/officeart/2008/layout/LinedList"/>
    <dgm:cxn modelId="{1F77F1FC-912B-E247-82C0-88439FBB6B0E}" type="presOf" srcId="{D9627C1C-B93D-43E2-9E1D-28D6E6725CFC}" destId="{610C8CA3-B46D-EE45-BC79-A61A173F2C17}" srcOrd="0" destOrd="0" presId="urn:microsoft.com/office/officeart/2008/layout/LinedList"/>
    <dgm:cxn modelId="{0F02D465-3DCB-9E4E-A48C-1D7B215C9255}" type="presParOf" srcId="{089F24CF-1CA6-B94A-B299-239754243C2E}" destId="{16B00429-D81F-B44C-8EAA-5155E3B6AE6A}" srcOrd="0" destOrd="0" presId="urn:microsoft.com/office/officeart/2008/layout/LinedList"/>
    <dgm:cxn modelId="{7B9FDBF2-6B97-5C4F-B54A-61FA12191BFE}" type="presParOf" srcId="{089F24CF-1CA6-B94A-B299-239754243C2E}" destId="{17CEDE1F-756D-184D-81D5-602B0028C0DC}" srcOrd="1" destOrd="0" presId="urn:microsoft.com/office/officeart/2008/layout/LinedList"/>
    <dgm:cxn modelId="{8D1C27C6-24FA-4A4F-8FEE-E1EF28B46C2A}" type="presParOf" srcId="{17CEDE1F-756D-184D-81D5-602B0028C0DC}" destId="{106A6978-D1E0-A348-A5FB-08F8A37A86FA}" srcOrd="0" destOrd="0" presId="urn:microsoft.com/office/officeart/2008/layout/LinedList"/>
    <dgm:cxn modelId="{DCC4FD15-7D8F-5A40-ACDA-93BA697B28A9}" type="presParOf" srcId="{17CEDE1F-756D-184D-81D5-602B0028C0DC}" destId="{B8BBEAD4-B2AD-384F-821C-DD2D03788C53}" srcOrd="1" destOrd="0" presId="urn:microsoft.com/office/officeart/2008/layout/LinedList"/>
    <dgm:cxn modelId="{5F935F58-BA39-B043-BE99-FC814D9B7828}" type="presParOf" srcId="{089F24CF-1CA6-B94A-B299-239754243C2E}" destId="{26308B0B-CCEE-C64A-9E4B-473CA815669F}" srcOrd="2" destOrd="0" presId="urn:microsoft.com/office/officeart/2008/layout/LinedList"/>
    <dgm:cxn modelId="{09CBE58D-FD7F-6748-AAFF-70BB6D0DB1CA}" type="presParOf" srcId="{089F24CF-1CA6-B94A-B299-239754243C2E}" destId="{6AA93691-108F-5441-8E20-3FDDEEFD8B0C}" srcOrd="3" destOrd="0" presId="urn:microsoft.com/office/officeart/2008/layout/LinedList"/>
    <dgm:cxn modelId="{C2398FF0-03F5-8E45-99C6-6E8726BDA813}" type="presParOf" srcId="{6AA93691-108F-5441-8E20-3FDDEEFD8B0C}" destId="{610C8CA3-B46D-EE45-BC79-A61A173F2C17}" srcOrd="0" destOrd="0" presId="urn:microsoft.com/office/officeart/2008/layout/LinedList"/>
    <dgm:cxn modelId="{C70D99D4-359C-8A47-98E1-4B783D360DFE}" type="presParOf" srcId="{6AA93691-108F-5441-8E20-3FDDEEFD8B0C}" destId="{D8AB0276-A7F6-D648-8B95-22DF8A40FD1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7BF0013-2DAE-420A-ACE9-C4775B469F42}" type="doc">
      <dgm:prSet loTypeId="urn:microsoft.com/office/officeart/2005/8/layout/cycle1" loCatId="cycle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EDF74CE-8772-4755-A84A-0F7B559BB6B9}">
      <dgm:prSet/>
      <dgm:spPr/>
      <dgm:t>
        <a:bodyPr/>
        <a:lstStyle/>
        <a:p>
          <a:r>
            <a:rPr lang="en-GB"/>
            <a:t>Shared decision-making and individualised care plans are features of the NHS Personalised Care Model. </a:t>
          </a:r>
          <a:endParaRPr lang="en-US"/>
        </a:p>
      </dgm:t>
    </dgm:pt>
    <dgm:pt modelId="{FBE95124-89C2-4234-AAA5-2C7E4D549B5A}" type="parTrans" cxnId="{2207DCC8-6215-49C5-AE3C-B54462483CEA}">
      <dgm:prSet/>
      <dgm:spPr/>
      <dgm:t>
        <a:bodyPr/>
        <a:lstStyle/>
        <a:p>
          <a:endParaRPr lang="en-US"/>
        </a:p>
      </dgm:t>
    </dgm:pt>
    <dgm:pt modelId="{F2AD37BF-3473-493C-889F-2FD2955AC9C4}" type="sibTrans" cxnId="{2207DCC8-6215-49C5-AE3C-B54462483CEA}">
      <dgm:prSet/>
      <dgm:spPr/>
      <dgm:t>
        <a:bodyPr/>
        <a:lstStyle/>
        <a:p>
          <a:endParaRPr lang="en-US"/>
        </a:p>
      </dgm:t>
    </dgm:pt>
    <dgm:pt modelId="{A509EAAD-0E42-4BAF-88AA-124EA48700F1}">
      <dgm:prSet/>
      <dgm:spPr/>
      <dgm:t>
        <a:bodyPr/>
        <a:lstStyle/>
        <a:p>
          <a:r>
            <a:rPr lang="en-GB"/>
            <a:t>Peer assistance, self-management assistance, and community resources .</a:t>
          </a:r>
          <a:endParaRPr lang="en-US"/>
        </a:p>
      </dgm:t>
    </dgm:pt>
    <dgm:pt modelId="{A7A1E047-98A8-447D-BC39-0E1B54879D75}" type="parTrans" cxnId="{166FE7F5-C1EC-4514-9FCC-5CD8D4BFAC25}">
      <dgm:prSet/>
      <dgm:spPr/>
      <dgm:t>
        <a:bodyPr/>
        <a:lstStyle/>
        <a:p>
          <a:endParaRPr lang="en-US"/>
        </a:p>
      </dgm:t>
    </dgm:pt>
    <dgm:pt modelId="{8C2DB1E5-7EEE-4212-8BCF-9C6A6964B23F}" type="sibTrans" cxnId="{166FE7F5-C1EC-4514-9FCC-5CD8D4BFAC25}">
      <dgm:prSet/>
      <dgm:spPr/>
      <dgm:t>
        <a:bodyPr/>
        <a:lstStyle/>
        <a:p>
          <a:endParaRPr lang="en-US"/>
        </a:p>
      </dgm:t>
    </dgm:pt>
    <dgm:pt modelId="{E6AC81CF-75FB-4F11-BE95-90132933B963}">
      <dgm:prSet/>
      <dgm:spPr/>
      <dgm:t>
        <a:bodyPr/>
        <a:lstStyle/>
        <a:p>
          <a:r>
            <a:rPr lang="en-GB"/>
            <a:t>Giving patients with Alzheimer's choice and control over their care enhances their quality of life and results.</a:t>
          </a:r>
          <a:endParaRPr lang="en-US"/>
        </a:p>
      </dgm:t>
    </dgm:pt>
    <dgm:pt modelId="{6ED186EA-4A52-4387-A471-618FF82CB52B}" type="parTrans" cxnId="{BCC967C0-C5BD-4F79-A6AC-6517F3BB4BE9}">
      <dgm:prSet/>
      <dgm:spPr/>
      <dgm:t>
        <a:bodyPr/>
        <a:lstStyle/>
        <a:p>
          <a:endParaRPr lang="en-US"/>
        </a:p>
      </dgm:t>
    </dgm:pt>
    <dgm:pt modelId="{147700DA-C4A8-46FB-A522-BD1E7D94C99A}" type="sibTrans" cxnId="{BCC967C0-C5BD-4F79-A6AC-6517F3BB4BE9}">
      <dgm:prSet/>
      <dgm:spPr/>
      <dgm:t>
        <a:bodyPr/>
        <a:lstStyle/>
        <a:p>
          <a:endParaRPr lang="en-US"/>
        </a:p>
      </dgm:t>
    </dgm:pt>
    <dgm:pt modelId="{C95FCE0E-C31F-DF4C-9A28-DFB20019947B}" type="pres">
      <dgm:prSet presAssocID="{57BF0013-2DAE-420A-ACE9-C4775B469F42}" presName="cycle" presStyleCnt="0">
        <dgm:presLayoutVars>
          <dgm:dir/>
          <dgm:resizeHandles val="exact"/>
        </dgm:presLayoutVars>
      </dgm:prSet>
      <dgm:spPr/>
    </dgm:pt>
    <dgm:pt modelId="{BE65F968-D0F8-D044-953E-6582F135AD23}" type="pres">
      <dgm:prSet presAssocID="{7EDF74CE-8772-4755-A84A-0F7B559BB6B9}" presName="dummy" presStyleCnt="0"/>
      <dgm:spPr/>
    </dgm:pt>
    <dgm:pt modelId="{D6B924DC-D1AF-C54E-B3D3-3E0C8AE4098A}" type="pres">
      <dgm:prSet presAssocID="{7EDF74CE-8772-4755-A84A-0F7B559BB6B9}" presName="node" presStyleLbl="revTx" presStyleIdx="0" presStyleCnt="3">
        <dgm:presLayoutVars>
          <dgm:bulletEnabled val="1"/>
        </dgm:presLayoutVars>
      </dgm:prSet>
      <dgm:spPr/>
    </dgm:pt>
    <dgm:pt modelId="{D33279A5-A7F3-5F48-985D-8C47393126FF}" type="pres">
      <dgm:prSet presAssocID="{F2AD37BF-3473-493C-889F-2FD2955AC9C4}" presName="sibTrans" presStyleLbl="node1" presStyleIdx="0" presStyleCnt="3"/>
      <dgm:spPr/>
    </dgm:pt>
    <dgm:pt modelId="{14DA3CEB-832A-EF44-8B3F-86616C4D3F4F}" type="pres">
      <dgm:prSet presAssocID="{A509EAAD-0E42-4BAF-88AA-124EA48700F1}" presName="dummy" presStyleCnt="0"/>
      <dgm:spPr/>
    </dgm:pt>
    <dgm:pt modelId="{60149FE2-C661-6247-AD8E-35C153F8AAA1}" type="pres">
      <dgm:prSet presAssocID="{A509EAAD-0E42-4BAF-88AA-124EA48700F1}" presName="node" presStyleLbl="revTx" presStyleIdx="1" presStyleCnt="3">
        <dgm:presLayoutVars>
          <dgm:bulletEnabled val="1"/>
        </dgm:presLayoutVars>
      </dgm:prSet>
      <dgm:spPr/>
    </dgm:pt>
    <dgm:pt modelId="{1735961B-3583-EA47-B29C-FB2B011BB4B6}" type="pres">
      <dgm:prSet presAssocID="{8C2DB1E5-7EEE-4212-8BCF-9C6A6964B23F}" presName="sibTrans" presStyleLbl="node1" presStyleIdx="1" presStyleCnt="3"/>
      <dgm:spPr/>
    </dgm:pt>
    <dgm:pt modelId="{CE92134D-EBE8-6A41-BC4D-6255E55402A0}" type="pres">
      <dgm:prSet presAssocID="{E6AC81CF-75FB-4F11-BE95-90132933B963}" presName="dummy" presStyleCnt="0"/>
      <dgm:spPr/>
    </dgm:pt>
    <dgm:pt modelId="{49A484C8-2CDC-4C47-90C7-80F20EB6E010}" type="pres">
      <dgm:prSet presAssocID="{E6AC81CF-75FB-4F11-BE95-90132933B963}" presName="node" presStyleLbl="revTx" presStyleIdx="2" presStyleCnt="3">
        <dgm:presLayoutVars>
          <dgm:bulletEnabled val="1"/>
        </dgm:presLayoutVars>
      </dgm:prSet>
      <dgm:spPr/>
    </dgm:pt>
    <dgm:pt modelId="{A1733B0C-8DB2-024C-AF30-CA9E3852748F}" type="pres">
      <dgm:prSet presAssocID="{147700DA-C4A8-46FB-A522-BD1E7D94C99A}" presName="sibTrans" presStyleLbl="node1" presStyleIdx="2" presStyleCnt="3"/>
      <dgm:spPr/>
    </dgm:pt>
  </dgm:ptLst>
  <dgm:cxnLst>
    <dgm:cxn modelId="{5227A40D-D222-644E-B371-B58378D71965}" type="presOf" srcId="{147700DA-C4A8-46FB-A522-BD1E7D94C99A}" destId="{A1733B0C-8DB2-024C-AF30-CA9E3852748F}" srcOrd="0" destOrd="0" presId="urn:microsoft.com/office/officeart/2005/8/layout/cycle1"/>
    <dgm:cxn modelId="{C582BA20-8CB8-D142-AADA-FE389271AC29}" type="presOf" srcId="{7EDF74CE-8772-4755-A84A-0F7B559BB6B9}" destId="{D6B924DC-D1AF-C54E-B3D3-3E0C8AE4098A}" srcOrd="0" destOrd="0" presId="urn:microsoft.com/office/officeart/2005/8/layout/cycle1"/>
    <dgm:cxn modelId="{ED968254-3CB8-244A-B3D9-E20F2AE895A8}" type="presOf" srcId="{A509EAAD-0E42-4BAF-88AA-124EA48700F1}" destId="{60149FE2-C661-6247-AD8E-35C153F8AAA1}" srcOrd="0" destOrd="0" presId="urn:microsoft.com/office/officeart/2005/8/layout/cycle1"/>
    <dgm:cxn modelId="{9E1CDF92-EADB-F34B-BF69-0937A2288AC6}" type="presOf" srcId="{E6AC81CF-75FB-4F11-BE95-90132933B963}" destId="{49A484C8-2CDC-4C47-90C7-80F20EB6E010}" srcOrd="0" destOrd="0" presId="urn:microsoft.com/office/officeart/2005/8/layout/cycle1"/>
    <dgm:cxn modelId="{14CF9EA9-FEE9-C04F-B95E-BE1EFF9EC149}" type="presOf" srcId="{57BF0013-2DAE-420A-ACE9-C4775B469F42}" destId="{C95FCE0E-C31F-DF4C-9A28-DFB20019947B}" srcOrd="0" destOrd="0" presId="urn:microsoft.com/office/officeart/2005/8/layout/cycle1"/>
    <dgm:cxn modelId="{BCC967C0-C5BD-4F79-A6AC-6517F3BB4BE9}" srcId="{57BF0013-2DAE-420A-ACE9-C4775B469F42}" destId="{E6AC81CF-75FB-4F11-BE95-90132933B963}" srcOrd="2" destOrd="0" parTransId="{6ED186EA-4A52-4387-A471-618FF82CB52B}" sibTransId="{147700DA-C4A8-46FB-A522-BD1E7D94C99A}"/>
    <dgm:cxn modelId="{170E74C1-4A33-D84F-AF50-0AD9615220D7}" type="presOf" srcId="{F2AD37BF-3473-493C-889F-2FD2955AC9C4}" destId="{D33279A5-A7F3-5F48-985D-8C47393126FF}" srcOrd="0" destOrd="0" presId="urn:microsoft.com/office/officeart/2005/8/layout/cycle1"/>
    <dgm:cxn modelId="{2207DCC8-6215-49C5-AE3C-B54462483CEA}" srcId="{57BF0013-2DAE-420A-ACE9-C4775B469F42}" destId="{7EDF74CE-8772-4755-A84A-0F7B559BB6B9}" srcOrd="0" destOrd="0" parTransId="{FBE95124-89C2-4234-AAA5-2C7E4D549B5A}" sibTransId="{F2AD37BF-3473-493C-889F-2FD2955AC9C4}"/>
    <dgm:cxn modelId="{9A49B2E2-E36F-7742-9997-2D80DE76D182}" type="presOf" srcId="{8C2DB1E5-7EEE-4212-8BCF-9C6A6964B23F}" destId="{1735961B-3583-EA47-B29C-FB2B011BB4B6}" srcOrd="0" destOrd="0" presId="urn:microsoft.com/office/officeart/2005/8/layout/cycle1"/>
    <dgm:cxn modelId="{166FE7F5-C1EC-4514-9FCC-5CD8D4BFAC25}" srcId="{57BF0013-2DAE-420A-ACE9-C4775B469F42}" destId="{A509EAAD-0E42-4BAF-88AA-124EA48700F1}" srcOrd="1" destOrd="0" parTransId="{A7A1E047-98A8-447D-BC39-0E1B54879D75}" sibTransId="{8C2DB1E5-7EEE-4212-8BCF-9C6A6964B23F}"/>
    <dgm:cxn modelId="{28105267-CC5F-C640-A7B0-3AC2704EDD49}" type="presParOf" srcId="{C95FCE0E-C31F-DF4C-9A28-DFB20019947B}" destId="{BE65F968-D0F8-D044-953E-6582F135AD23}" srcOrd="0" destOrd="0" presId="urn:microsoft.com/office/officeart/2005/8/layout/cycle1"/>
    <dgm:cxn modelId="{DE490778-0CC9-C246-8962-40C35789929B}" type="presParOf" srcId="{C95FCE0E-C31F-DF4C-9A28-DFB20019947B}" destId="{D6B924DC-D1AF-C54E-B3D3-3E0C8AE4098A}" srcOrd="1" destOrd="0" presId="urn:microsoft.com/office/officeart/2005/8/layout/cycle1"/>
    <dgm:cxn modelId="{D8AD6721-3B00-CA41-82CB-87768DA42590}" type="presParOf" srcId="{C95FCE0E-C31F-DF4C-9A28-DFB20019947B}" destId="{D33279A5-A7F3-5F48-985D-8C47393126FF}" srcOrd="2" destOrd="0" presId="urn:microsoft.com/office/officeart/2005/8/layout/cycle1"/>
    <dgm:cxn modelId="{FFFA825C-6DB3-1F4C-859B-69FA8DB35F3A}" type="presParOf" srcId="{C95FCE0E-C31F-DF4C-9A28-DFB20019947B}" destId="{14DA3CEB-832A-EF44-8B3F-86616C4D3F4F}" srcOrd="3" destOrd="0" presId="urn:microsoft.com/office/officeart/2005/8/layout/cycle1"/>
    <dgm:cxn modelId="{058DEA75-6ED8-8B4D-8867-5221B97DEB07}" type="presParOf" srcId="{C95FCE0E-C31F-DF4C-9A28-DFB20019947B}" destId="{60149FE2-C661-6247-AD8E-35C153F8AAA1}" srcOrd="4" destOrd="0" presId="urn:microsoft.com/office/officeart/2005/8/layout/cycle1"/>
    <dgm:cxn modelId="{A7633920-0A12-A14D-9E28-17B03CB78DA7}" type="presParOf" srcId="{C95FCE0E-C31F-DF4C-9A28-DFB20019947B}" destId="{1735961B-3583-EA47-B29C-FB2B011BB4B6}" srcOrd="5" destOrd="0" presId="urn:microsoft.com/office/officeart/2005/8/layout/cycle1"/>
    <dgm:cxn modelId="{B5384695-FA9B-5940-ABC3-CBFE79D7E325}" type="presParOf" srcId="{C95FCE0E-C31F-DF4C-9A28-DFB20019947B}" destId="{CE92134D-EBE8-6A41-BC4D-6255E55402A0}" srcOrd="6" destOrd="0" presId="urn:microsoft.com/office/officeart/2005/8/layout/cycle1"/>
    <dgm:cxn modelId="{4F7F2FA9-D422-5F4F-89DC-0A787BE80538}" type="presParOf" srcId="{C95FCE0E-C31F-DF4C-9A28-DFB20019947B}" destId="{49A484C8-2CDC-4C47-90C7-80F20EB6E010}" srcOrd="7" destOrd="0" presId="urn:microsoft.com/office/officeart/2005/8/layout/cycle1"/>
    <dgm:cxn modelId="{BBF0C241-63CF-E145-8AAC-6B681AE2410F}" type="presParOf" srcId="{C95FCE0E-C31F-DF4C-9A28-DFB20019947B}" destId="{A1733B0C-8DB2-024C-AF30-CA9E3852748F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552C5F-AED7-450C-A286-9FB71531D67F}">
      <dsp:nvSpPr>
        <dsp:cNvPr id="0" name=""/>
        <dsp:cNvSpPr/>
      </dsp:nvSpPr>
      <dsp:spPr>
        <a:xfrm>
          <a:off x="0" y="682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1E24F4-7550-4F40-8A3F-01CD96CDA6C3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065087-29C1-4033-8834-90F58C4F0E7C}">
      <dsp:nvSpPr>
        <dsp:cNvPr id="0" name=""/>
        <dsp:cNvSpPr/>
      </dsp:nvSpPr>
      <dsp:spPr>
        <a:xfrm>
          <a:off x="1844034" y="682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Alzheimer's: The most common dementia, affecting 60–70% of cases, reduces thinking and memory (WHO, 2021).</a:t>
          </a:r>
          <a:endParaRPr lang="en-US" sz="2000" kern="1200" dirty="0"/>
        </a:p>
      </dsp:txBody>
      <dsp:txXfrm>
        <a:off x="1844034" y="682"/>
        <a:ext cx="4401230" cy="1596566"/>
      </dsp:txXfrm>
    </dsp:sp>
    <dsp:sp modelId="{80E8E65F-37CD-4034-A5DE-17D5BD11D65B}">
      <dsp:nvSpPr>
        <dsp:cNvPr id="0" name=""/>
        <dsp:cNvSpPr/>
      </dsp:nvSpPr>
      <dsp:spPr>
        <a:xfrm>
          <a:off x="0" y="1996390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966CA-7250-4647-A126-EB81F90453A7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4277F5-0ADA-4450-81BB-AD79CF923587}">
      <dsp:nvSpPr>
        <dsp:cNvPr id="0" name=""/>
        <dsp:cNvSpPr/>
      </dsp:nvSpPr>
      <dsp:spPr>
        <a:xfrm>
          <a:off x="1844034" y="1996390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According to Livingston et al. (2024), depression raises risk and may speed up dementia.</a:t>
          </a:r>
          <a:endParaRPr lang="en-US" sz="2000" kern="1200"/>
        </a:p>
      </dsp:txBody>
      <dsp:txXfrm>
        <a:off x="1844034" y="1996390"/>
        <a:ext cx="4401230" cy="1596566"/>
      </dsp:txXfrm>
    </dsp:sp>
    <dsp:sp modelId="{A4C2924B-1599-4DE5-A49F-9720DC2DA75D}">
      <dsp:nvSpPr>
        <dsp:cNvPr id="0" name=""/>
        <dsp:cNvSpPr/>
      </dsp:nvSpPr>
      <dsp:spPr>
        <a:xfrm>
          <a:off x="0" y="3992098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AC345C-4CD0-4933-AA66-24E64D8C92AF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3BA35-12C5-4E57-9DDC-4CA927A7BF63}">
      <dsp:nvSpPr>
        <dsp:cNvPr id="0" name=""/>
        <dsp:cNvSpPr/>
      </dsp:nvSpPr>
      <dsp:spPr>
        <a:xfrm>
          <a:off x="1844034" y="3992098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Focus: Prevention through physical and mental health, symptom management, and early diagnosis.</a:t>
          </a:r>
          <a:endParaRPr lang="en-US" sz="2000" kern="1200"/>
        </a:p>
      </dsp:txBody>
      <dsp:txXfrm>
        <a:off x="1844034" y="3992098"/>
        <a:ext cx="4401230" cy="15965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44AF3E-73F1-4A48-AAF8-033B5B0BDB48}">
      <dsp:nvSpPr>
        <dsp:cNvPr id="0" name=""/>
        <dsp:cNvSpPr/>
      </dsp:nvSpPr>
      <dsp:spPr>
        <a:xfrm>
          <a:off x="0" y="682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E5BCFA-E9B4-40D4-9B66-34C7997832DB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6C115-5358-44DC-9147-5BB92F06D9F6}">
      <dsp:nvSpPr>
        <dsp:cNvPr id="0" name=""/>
        <dsp:cNvSpPr/>
      </dsp:nvSpPr>
      <dsp:spPr>
        <a:xfrm>
          <a:off x="1844034" y="682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• memory and thinking tests: doctors use short tests like the mmse and MoCA to check   memory attention and problem - solving skills. </a:t>
          </a:r>
          <a:endParaRPr lang="en-US" sz="1900" kern="1200"/>
        </a:p>
      </dsp:txBody>
      <dsp:txXfrm>
        <a:off x="1844034" y="682"/>
        <a:ext cx="4401230" cy="1596566"/>
      </dsp:txXfrm>
    </dsp:sp>
    <dsp:sp modelId="{27932F67-3D94-45F3-BD0D-95CC8F8E4795}">
      <dsp:nvSpPr>
        <dsp:cNvPr id="0" name=""/>
        <dsp:cNvSpPr/>
      </dsp:nvSpPr>
      <dsp:spPr>
        <a:xfrm>
          <a:off x="0" y="1996390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AB307B-0EF3-4FC2-A6F2-E5049E563190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0F8440-D058-43FB-8FBB-D1982E9E1F84}">
      <dsp:nvSpPr>
        <dsp:cNvPr id="0" name=""/>
        <dsp:cNvSpPr/>
      </dsp:nvSpPr>
      <dsp:spPr>
        <a:xfrm>
          <a:off x="1844034" y="1996390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900" kern="1200"/>
        </a:p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•brain scanning: Imaging: MRI, CT, PET scans.</a:t>
          </a:r>
          <a:endParaRPr lang="en-US" sz="1900" kern="1200"/>
        </a:p>
      </dsp:txBody>
      <dsp:txXfrm>
        <a:off x="1844034" y="1996390"/>
        <a:ext cx="4401230" cy="1596566"/>
      </dsp:txXfrm>
    </dsp:sp>
    <dsp:sp modelId="{B91955D6-C3F0-4378-A1E9-254B1F36C6A6}">
      <dsp:nvSpPr>
        <dsp:cNvPr id="0" name=""/>
        <dsp:cNvSpPr/>
      </dsp:nvSpPr>
      <dsp:spPr>
        <a:xfrm>
          <a:off x="0" y="3992098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35A528-ED08-49CE-A8BF-27C16A16B653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60F55E-DC48-4024-8CEF-C79F4D0E65F8}">
      <dsp:nvSpPr>
        <dsp:cNvPr id="0" name=""/>
        <dsp:cNvSpPr/>
      </dsp:nvSpPr>
      <dsp:spPr>
        <a:xfrm>
          <a:off x="1844034" y="3992098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• NICE NG97 recommends early diagnosis and referral (NICE, 2022).</a:t>
          </a:r>
          <a:endParaRPr lang="en-US" sz="1900" kern="1200"/>
        </a:p>
      </dsp:txBody>
      <dsp:txXfrm>
        <a:off x="1844034" y="3992098"/>
        <a:ext cx="4401230" cy="15965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C2EC08-E237-49CB-BC08-B9B65B19C347}">
      <dsp:nvSpPr>
        <dsp:cNvPr id="0" name=""/>
        <dsp:cNvSpPr/>
      </dsp:nvSpPr>
      <dsp:spPr>
        <a:xfrm>
          <a:off x="0" y="682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5ECA43-1341-470C-A5CF-42E0751EDD36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D9ED3B-8FD5-486E-9D5F-8675EDD982AE}">
      <dsp:nvSpPr>
        <dsp:cNvPr id="0" name=""/>
        <dsp:cNvSpPr/>
      </dsp:nvSpPr>
      <dsp:spPr>
        <a:xfrm>
          <a:off x="1844034" y="682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NICE NG97: Person-centred, multidisciplinary approach(NICE,2018) </a:t>
          </a:r>
          <a:endParaRPr lang="en-US" sz="2000" kern="1200" dirty="0"/>
        </a:p>
      </dsp:txBody>
      <dsp:txXfrm>
        <a:off x="1844034" y="682"/>
        <a:ext cx="4401230" cy="1596566"/>
      </dsp:txXfrm>
    </dsp:sp>
    <dsp:sp modelId="{0BCB0D54-9419-4DB0-8725-06C67B75E5E8}">
      <dsp:nvSpPr>
        <dsp:cNvPr id="0" name=""/>
        <dsp:cNvSpPr/>
      </dsp:nvSpPr>
      <dsp:spPr>
        <a:xfrm>
          <a:off x="0" y="1996390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A15D80-F750-4814-BE1C-B905C53D24C2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135B98-CDB5-4433-9218-74CF21E51AC1}">
      <dsp:nvSpPr>
        <dsp:cNvPr id="0" name=""/>
        <dsp:cNvSpPr/>
      </dsp:nvSpPr>
      <dsp:spPr>
        <a:xfrm>
          <a:off x="1844034" y="1996390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NHS Long Term Plan: All-inclusive, individualised care approach(NHS England,2019)</a:t>
          </a:r>
          <a:endParaRPr lang="en-US" sz="2000" kern="1200" dirty="0"/>
        </a:p>
      </dsp:txBody>
      <dsp:txXfrm>
        <a:off x="1844034" y="1996390"/>
        <a:ext cx="4401230" cy="1596566"/>
      </dsp:txXfrm>
    </dsp:sp>
    <dsp:sp modelId="{3E7D81DB-6EEF-4D96-866A-A6C6E3336082}">
      <dsp:nvSpPr>
        <dsp:cNvPr id="0" name=""/>
        <dsp:cNvSpPr/>
      </dsp:nvSpPr>
      <dsp:spPr>
        <a:xfrm>
          <a:off x="0" y="3992098"/>
          <a:ext cx="6245265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77957D-B79E-4783-9E34-BB80EAB41A5B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2AC36-4E70-4182-90AE-9D9E380B87B7}">
      <dsp:nvSpPr>
        <dsp:cNvPr id="0" name=""/>
        <dsp:cNvSpPr/>
      </dsp:nvSpPr>
      <dsp:spPr>
        <a:xfrm>
          <a:off x="1844034" y="3992098"/>
          <a:ext cx="4401230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Co-production and the biopsychosocial model in care planning(Engel,1977;NHS England,2022)</a:t>
          </a:r>
          <a:endParaRPr lang="en-US" sz="2000" kern="1200" dirty="0"/>
        </a:p>
      </dsp:txBody>
      <dsp:txXfrm>
        <a:off x="1844034" y="3992098"/>
        <a:ext cx="4401230" cy="15965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0782E8-B02B-2E40-9F35-51C63C8DF022}">
      <dsp:nvSpPr>
        <dsp:cNvPr id="0" name=""/>
        <dsp:cNvSpPr/>
      </dsp:nvSpPr>
      <dsp:spPr>
        <a:xfrm>
          <a:off x="0" y="0"/>
          <a:ext cx="626364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22B3DD-8D05-A342-8E2A-7BE8BBAE7E0B}">
      <dsp:nvSpPr>
        <dsp:cNvPr id="0" name=""/>
        <dsp:cNvSpPr/>
      </dsp:nvSpPr>
      <dsp:spPr>
        <a:xfrm>
          <a:off x="0" y="0"/>
          <a:ext cx="6263640" cy="2752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Diabetes, heart disease, anxiety, and depression. </a:t>
          </a:r>
          <a:br>
            <a:rPr lang="en-GB" sz="3900" kern="1200"/>
          </a:br>
          <a:r>
            <a:rPr lang="en-GB" sz="3900" kern="1200"/>
            <a:t> According to Livingston et al. (2020).</a:t>
          </a:r>
          <a:endParaRPr lang="en-US" sz="3900" kern="1200"/>
        </a:p>
      </dsp:txBody>
      <dsp:txXfrm>
        <a:off x="0" y="0"/>
        <a:ext cx="6263640" cy="2752343"/>
      </dsp:txXfrm>
    </dsp:sp>
    <dsp:sp modelId="{70D14128-AC80-AF44-B195-E9D6C97EE691}">
      <dsp:nvSpPr>
        <dsp:cNvPr id="0" name=""/>
        <dsp:cNvSpPr/>
      </dsp:nvSpPr>
      <dsp:spPr>
        <a:xfrm>
          <a:off x="0" y="2752343"/>
          <a:ext cx="626364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39E92C-F0F5-7C41-A41D-43481F7B92D1}">
      <dsp:nvSpPr>
        <dsp:cNvPr id="0" name=""/>
        <dsp:cNvSpPr/>
      </dsp:nvSpPr>
      <dsp:spPr>
        <a:xfrm>
          <a:off x="0" y="2752343"/>
          <a:ext cx="6263640" cy="27523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multimorbidity makes management more difficult. </a:t>
          </a:r>
          <a:br>
            <a:rPr lang="en-GB" sz="3900" kern="1200"/>
          </a:br>
          <a:r>
            <a:rPr lang="en-GB" sz="3900" kern="1200"/>
            <a:t>Needs integrated, comprehensive care.</a:t>
          </a:r>
          <a:endParaRPr lang="en-US" sz="3900" kern="1200"/>
        </a:p>
      </dsp:txBody>
      <dsp:txXfrm>
        <a:off x="0" y="2752343"/>
        <a:ext cx="6263640" cy="27523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F8E6F0-CFE8-EB4B-B185-F7FEDB691DAC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94B318-CFC6-DB4C-8D4D-F74D880C7D5B}">
      <dsp:nvSpPr>
        <dsp:cNvPr id="0" name=""/>
        <dsp:cNvSpPr/>
      </dsp:nvSpPr>
      <dsp:spPr>
        <a:xfrm>
          <a:off x="0" y="212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Risk reduction: Smoking cessation, healthy diet, exercise.</a:t>
          </a:r>
          <a:endParaRPr lang="en-US" sz="3700" kern="1200"/>
        </a:p>
      </dsp:txBody>
      <dsp:txXfrm>
        <a:off x="0" y="2124"/>
        <a:ext cx="10515600" cy="1449029"/>
      </dsp:txXfrm>
    </dsp:sp>
    <dsp:sp modelId="{725060F8-3ED2-FF4C-B011-21FBBF773E24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764A6B-B6D4-6B43-94DB-F0E7DA3244EB}">
      <dsp:nvSpPr>
        <dsp:cNvPr id="0" name=""/>
        <dsp:cNvSpPr/>
      </dsp:nvSpPr>
      <dsp:spPr>
        <a:xfrm>
          <a:off x="0" y="1451154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Public health campaigns promoting brain health.</a:t>
          </a:r>
          <a:endParaRPr lang="en-US" sz="3700" kern="1200"/>
        </a:p>
      </dsp:txBody>
      <dsp:txXfrm>
        <a:off x="0" y="1451154"/>
        <a:ext cx="10515600" cy="1449029"/>
      </dsp:txXfrm>
    </dsp:sp>
    <dsp:sp modelId="{27EEEE6B-0897-2142-8B1A-D31E522CD562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5713DE-C7D3-C64F-B237-3E599D056E0D}">
      <dsp:nvSpPr>
        <dsp:cNvPr id="0" name=""/>
        <dsp:cNvSpPr/>
      </dsp:nvSpPr>
      <dsp:spPr>
        <a:xfrm>
          <a:off x="0" y="2900183"/>
          <a:ext cx="10515600" cy="14490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Addressing social determinants: education, reducing isolation (WHO, 2021).</a:t>
          </a:r>
          <a:endParaRPr lang="en-US" sz="3700" kern="1200"/>
        </a:p>
      </dsp:txBody>
      <dsp:txXfrm>
        <a:off x="0" y="2900183"/>
        <a:ext cx="10515600" cy="14490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AE8F56-487A-7641-A209-190908FD659D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735D8E-89AD-684D-AE96-43AD57FA5EAF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Teamwork, communication, and observation (NICE, 2018).</a:t>
          </a:r>
          <a:endParaRPr lang="en-US" sz="4000" kern="1200"/>
        </a:p>
      </dsp:txBody>
      <dsp:txXfrm>
        <a:off x="0" y="0"/>
        <a:ext cx="10515600" cy="2175669"/>
      </dsp:txXfrm>
    </dsp:sp>
    <dsp:sp modelId="{358E12E0-3BF6-444B-9DC1-B5ECD51E5F3F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1CB799-74EA-CC42-BBBE-A794A8A7090E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For safe, well-coordinated, and high-quality healthcare, effective communication, active observation, and collaboration are essential.</a:t>
          </a:r>
          <a:endParaRPr lang="en-US" sz="4000" kern="1200"/>
        </a:p>
      </dsp:txBody>
      <dsp:txXfrm>
        <a:off x="0" y="2175669"/>
        <a:ext cx="10515600" cy="217566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E051E4-968B-F64F-A827-913A539C832E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25EB80-1D28-5F4F-BCB5-D900685A0827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Cultural ability, empathy, compassion, and respect (NICE, 2018; WHO, 2021). </a:t>
          </a:r>
          <a:endParaRPr lang="en-US" sz="3100" kern="1200"/>
        </a:p>
      </dsp:txBody>
      <dsp:txXfrm>
        <a:off x="0" y="0"/>
        <a:ext cx="10515600" cy="2175669"/>
      </dsp:txXfrm>
    </dsp:sp>
    <dsp:sp modelId="{F7A1937C-C143-2F40-959F-4F77F177DAC1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BA3081-0F20-A348-94CC-A61CAA1836DB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In order to deliver patient-centered care, recognise different cultures, and enhance trust and results, healthcare professionals must possess cultural ability, empathy, compassion, and respect</a:t>
          </a:r>
          <a:endParaRPr lang="en-US" sz="3100" kern="1200"/>
        </a:p>
      </dsp:txBody>
      <dsp:txXfrm>
        <a:off x="0" y="2175669"/>
        <a:ext cx="10515600" cy="217566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B00429-D81F-B44C-8EAA-5155E3B6AE6A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6A6978-D1E0-A348-A5FB-08F8A37A86FA}">
      <dsp:nvSpPr>
        <dsp:cNvPr id="0" name=""/>
        <dsp:cNvSpPr/>
      </dsp:nvSpPr>
      <dsp:spPr>
        <a:xfrm>
          <a:off x="0" y="0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Integrity, responsibility, reflection, and patience (Livingston et al., 2024; NMC, 2018).</a:t>
          </a:r>
          <a:endParaRPr lang="en-US" sz="3400" kern="1200"/>
        </a:p>
      </dsp:txBody>
      <dsp:txXfrm>
        <a:off x="0" y="0"/>
        <a:ext cx="10515600" cy="2175669"/>
      </dsp:txXfrm>
    </dsp:sp>
    <dsp:sp modelId="{26308B0B-CCEE-C64A-9E4B-473CA815669F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0C8CA3-B46D-EE45-BC79-A61A173F2C17}">
      <dsp:nvSpPr>
        <dsp:cNvPr id="0" name=""/>
        <dsp:cNvSpPr/>
      </dsp:nvSpPr>
      <dsp:spPr>
        <a:xfrm>
          <a:off x="0" y="2175669"/>
          <a:ext cx="10515600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Healthcare workers are guided to act legally, learn from experiences, and protect trust in practice by the following rules: patience, ethics, reflection, and duty of care</a:t>
          </a:r>
          <a:endParaRPr lang="en-US" sz="3400" kern="1200"/>
        </a:p>
      </dsp:txBody>
      <dsp:txXfrm>
        <a:off x="0" y="2175669"/>
        <a:ext cx="10515600" cy="217566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B924DC-D1AF-C54E-B3D3-3E0C8AE4098A}">
      <dsp:nvSpPr>
        <dsp:cNvPr id="0" name=""/>
        <dsp:cNvSpPr/>
      </dsp:nvSpPr>
      <dsp:spPr>
        <a:xfrm>
          <a:off x="3874413" y="273425"/>
          <a:ext cx="1397551" cy="1397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Shared decision-making and individualised care plans are features of the NHS Personalised Care Model. </a:t>
          </a:r>
          <a:endParaRPr lang="en-US" sz="1300" kern="1200"/>
        </a:p>
      </dsp:txBody>
      <dsp:txXfrm>
        <a:off x="3874413" y="273425"/>
        <a:ext cx="1397551" cy="1397551"/>
      </dsp:txXfrm>
    </dsp:sp>
    <dsp:sp modelId="{D33279A5-A7F3-5F48-985D-8C47393126FF}">
      <dsp:nvSpPr>
        <dsp:cNvPr id="0" name=""/>
        <dsp:cNvSpPr/>
      </dsp:nvSpPr>
      <dsp:spPr>
        <a:xfrm>
          <a:off x="1748511" y="-794"/>
          <a:ext cx="3301515" cy="3301515"/>
        </a:xfrm>
        <a:prstGeom prst="circularArrow">
          <a:avLst>
            <a:gd name="adj1" fmla="val 8254"/>
            <a:gd name="adj2" fmla="val 576629"/>
            <a:gd name="adj3" fmla="val 2961511"/>
            <a:gd name="adj4" fmla="val 53293"/>
            <a:gd name="adj5" fmla="val 963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0149FE2-C661-6247-AD8E-35C153F8AAA1}">
      <dsp:nvSpPr>
        <dsp:cNvPr id="0" name=""/>
        <dsp:cNvSpPr/>
      </dsp:nvSpPr>
      <dsp:spPr>
        <a:xfrm>
          <a:off x="2700493" y="2306713"/>
          <a:ext cx="1397551" cy="1397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Peer assistance, self-management assistance, and community resources .</a:t>
          </a:r>
          <a:endParaRPr lang="en-US" sz="1300" kern="1200"/>
        </a:p>
      </dsp:txBody>
      <dsp:txXfrm>
        <a:off x="2700493" y="2306713"/>
        <a:ext cx="1397551" cy="1397551"/>
      </dsp:txXfrm>
    </dsp:sp>
    <dsp:sp modelId="{1735961B-3583-EA47-B29C-FB2B011BB4B6}">
      <dsp:nvSpPr>
        <dsp:cNvPr id="0" name=""/>
        <dsp:cNvSpPr/>
      </dsp:nvSpPr>
      <dsp:spPr>
        <a:xfrm>
          <a:off x="1748511" y="-794"/>
          <a:ext cx="3301515" cy="3301515"/>
        </a:xfrm>
        <a:prstGeom prst="circularArrow">
          <a:avLst>
            <a:gd name="adj1" fmla="val 8254"/>
            <a:gd name="adj2" fmla="val 576629"/>
            <a:gd name="adj3" fmla="val 10170078"/>
            <a:gd name="adj4" fmla="val 7261860"/>
            <a:gd name="adj5" fmla="val 963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9A484C8-2CDC-4C47-90C7-80F20EB6E010}">
      <dsp:nvSpPr>
        <dsp:cNvPr id="0" name=""/>
        <dsp:cNvSpPr/>
      </dsp:nvSpPr>
      <dsp:spPr>
        <a:xfrm>
          <a:off x="1526574" y="273425"/>
          <a:ext cx="1397551" cy="1397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Giving patients with Alzheimer's choice and control over their care enhances their quality of life and results.</a:t>
          </a:r>
          <a:endParaRPr lang="en-US" sz="1300" kern="1200"/>
        </a:p>
      </dsp:txBody>
      <dsp:txXfrm>
        <a:off x="1526574" y="273425"/>
        <a:ext cx="1397551" cy="1397551"/>
      </dsp:txXfrm>
    </dsp:sp>
    <dsp:sp modelId="{A1733B0C-8DB2-024C-AF30-CA9E3852748F}">
      <dsp:nvSpPr>
        <dsp:cNvPr id="0" name=""/>
        <dsp:cNvSpPr/>
      </dsp:nvSpPr>
      <dsp:spPr>
        <a:xfrm>
          <a:off x="1748511" y="-794"/>
          <a:ext cx="3301515" cy="3301515"/>
        </a:xfrm>
        <a:prstGeom prst="circularArrow">
          <a:avLst>
            <a:gd name="adj1" fmla="val 8254"/>
            <a:gd name="adj2" fmla="val 576629"/>
            <a:gd name="adj3" fmla="val 16854532"/>
            <a:gd name="adj4" fmla="val 14968839"/>
            <a:gd name="adj5" fmla="val 963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6CE3B9-D862-9B44-8887-DEFE9EB65BBF}" type="datetimeFigureOut">
              <a:rPr lang="en-US" smtClean="0"/>
              <a:t>11/5/25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5D037-9C67-094C-9049-190A7BABF4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760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18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873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561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005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74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98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717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168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96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092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653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423964-B213-2047-9A93-41FE6BDFDF20}" type="datetimeFigureOut">
              <a:rPr lang="en-US" smtClean="0"/>
              <a:t>11/5/25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8EEE48-5A69-D443-8AA8-FB9DE3E44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413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zheimers.org.uk/" TargetMode="External"/><Relationship Id="rId2" Type="http://schemas.openxmlformats.org/officeDocument/2006/relationships/hyperlink" Target="https://www.alzheimers.org.uk/news/2025-06-19/national-institute-health-and-care-excellence-nice-rejects-alzheimers-treatment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mc.ncbi.nlm.nih.gov/articles/PMC11736423/" TargetMode="External"/><Relationship Id="rId4" Type="http://schemas.openxmlformats.org/officeDocument/2006/relationships/hyperlink" Target="https://www.alzheimersresearchuk.org/news/new-nice-guidance-supports-lumbar-punctures-accurately-diagnose-dementia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zdiscovery.org/cognitive-vitality/blog/targeting-14-lifestyle-factors-may-prevent-up-to-45-of-dementia-cases" TargetMode="External"/><Relationship Id="rId2" Type="http://schemas.openxmlformats.org/officeDocument/2006/relationships/hyperlink" Target="https://www.alz.org/professionals/public-health/public-health-topics/risk-reduc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ature.com/articles/s41591-025-03552-7" TargetMode="External"/><Relationship Id="rId5" Type="http://schemas.openxmlformats.org/officeDocument/2006/relationships/hyperlink" Target="https://www.sciencemediacentre.org/expert-reaction-to-2024-lancet-commission-report-on-dementia-prevention-intervention-and-care/" TargetMode="External"/><Relationship Id="rId4" Type="http://schemas.openxmlformats.org/officeDocument/2006/relationships/hyperlink" Target="https://www.theguardian.com/society/article/2024/jul/31/almost-half-of-dementia-cases-could-be-prevented-or-delayed-study-finds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lz.org/research/for_researchers/journals" TargetMode="External"/><Relationship Id="rId3" Type="http://schemas.openxmlformats.org/officeDocument/2006/relationships/hyperlink" Target="https://www.thelancet.com/journals/lancet/article/PIIS0140-6736(25)00148-5/fulltext" TargetMode="External"/><Relationship Id="rId7" Type="http://schemas.openxmlformats.org/officeDocument/2006/relationships/hyperlink" Target="https://www.verywellhealth.com/vitamin-d-and-dementia-risk-8777535" TargetMode="External"/><Relationship Id="rId2" Type="http://schemas.openxmlformats.org/officeDocument/2006/relationships/hyperlink" Target="https://arxiv.org/abs/2310.2023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eople.com/body-type-linked-to-alzheimers-dementia-visceral-fat-8754396" TargetMode="External"/><Relationship Id="rId5" Type="http://schemas.openxmlformats.org/officeDocument/2006/relationships/hyperlink" Target="https://www.thesun.co.uk/health/29599049/two-new-causes-dementia-half-cases-preventable-lancet/" TargetMode="External"/><Relationship Id="rId4" Type="http://schemas.openxmlformats.org/officeDocument/2006/relationships/hyperlink" Target="https://umethod.com/lancet2024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C1F28-F8DB-64C2-859D-5CBD45DFB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52055"/>
            <a:ext cx="5257800" cy="5324908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Student name : Nadeie   Seaied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Student ID: 2212621    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Module: Community Care and Management of Longer-term Conditions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LCHS7003</a:t>
            </a:r>
            <a:r>
              <a:rPr lang="en-GB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Lecturer name: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Dr Aishat Bakre</a:t>
            </a:r>
            <a:r>
              <a:rPr lang="en-GB" sz="2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Assignment  Title: Component 1 individual presentation (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Alzheimer’s Disease: Diagnosis, Management and Preventi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on 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 descr="Computer Generated Lights">
            <a:extLst>
              <a:ext uri="{FF2B5EF4-FFF2-40B4-BE49-F238E27FC236}">
                <a16:creationId xmlns:a16="http://schemas.microsoft.com/office/drawing/2014/main" id="{BE1F99E6-7EB2-2076-468C-C390E9991B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800" r="22349"/>
          <a:stretch>
            <a:fillRect/>
          </a:stretch>
        </p:blipFill>
        <p:spPr>
          <a:xfrm>
            <a:off x="6089173" y="0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651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41B8C-3AE4-3905-020B-5A4365AD7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5600" b="1"/>
              <a:t>Introduction</a:t>
            </a:r>
            <a:br>
              <a:rPr lang="en-US" sz="5600" b="1"/>
            </a:br>
            <a:endParaRPr lang="en-US" sz="56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915325-CF06-FAAF-7791-239656B346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1136871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1077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F0F0BD-ABB5-2122-A921-48511A0D2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7363" y="477983"/>
            <a:ext cx="5801917" cy="1828800"/>
          </a:xfrm>
        </p:spPr>
        <p:txBody>
          <a:bodyPr anchor="b">
            <a:normAutofit/>
          </a:bodyPr>
          <a:lstStyle/>
          <a:p>
            <a:r>
              <a:rPr lang="en-GB" sz="4000" b="1" dirty="0"/>
              <a:t>Definition &amp; Symptoms</a:t>
            </a:r>
            <a:r>
              <a:rPr lang="en-GB" sz="4000" dirty="0"/>
              <a:t> </a:t>
            </a:r>
            <a:endParaRPr lang="en-US" sz="4000" dirty="0"/>
          </a:p>
        </p:txBody>
      </p:sp>
      <p:pic>
        <p:nvPicPr>
          <p:cNvPr id="21" name="Graphic 20" descr="Brain in head">
            <a:extLst>
              <a:ext uri="{FF2B5EF4-FFF2-40B4-BE49-F238E27FC236}">
                <a16:creationId xmlns:a16="http://schemas.microsoft.com/office/drawing/2014/main" id="{14962664-5BFC-77C6-C4AF-F4174F766F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D1C43-7D86-BAEB-5B84-7952C0D099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5480" y="2645137"/>
            <a:ext cx="5801917" cy="2550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dirty="0"/>
              <a:t>• Definition: According to NHS (2023), Alzheimer’s is a disease that slowly damages the brain over time </a:t>
            </a:r>
          </a:p>
          <a:p>
            <a:pPr marL="0" indent="0">
              <a:buNone/>
            </a:pPr>
            <a:r>
              <a:rPr lang="en-GB" sz="1900" dirty="0"/>
              <a:t>• Symptoms include behavioural, confusion memory loss, and trouble thinking clearly(</a:t>
            </a:r>
            <a:r>
              <a:rPr lang="en-GB" sz="1900" dirty="0" err="1"/>
              <a:t>Alzheimers</a:t>
            </a:r>
            <a:r>
              <a:rPr lang="en-GB" sz="1900" dirty="0"/>
              <a:t> Society;2022).</a:t>
            </a:r>
          </a:p>
          <a:p>
            <a:pPr marL="0" indent="0">
              <a:buNone/>
            </a:pPr>
            <a:r>
              <a:rPr lang="en-GB" sz="1900" dirty="0"/>
              <a:t>• a mix of biological lifestyle and </a:t>
            </a:r>
            <a:r>
              <a:rPr lang="en-GB" sz="2000" dirty="0"/>
              <a:t>genetic</a:t>
            </a:r>
            <a:r>
              <a:rPr lang="en-GB" sz="1900" dirty="0"/>
              <a:t> factors (WHO, 2021).</a:t>
            </a:r>
            <a:endParaRPr lang="en-US" sz="1900" dirty="0"/>
          </a:p>
        </p:txBody>
      </p:sp>
      <p:pic>
        <p:nvPicPr>
          <p:cNvPr id="9" name="Graphic 8" descr="Brain in head">
            <a:extLst>
              <a:ext uri="{FF2B5EF4-FFF2-40B4-BE49-F238E27FC236}">
                <a16:creationId xmlns:a16="http://schemas.microsoft.com/office/drawing/2014/main" id="{C194D3CB-985E-4C2A-B6E6-BF2DA8014D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634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3684CCF-CEBB-4D8E-A366-95E43D4C7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61B0B-AD34-23CB-51ED-D216B5A16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4960945" cy="1325563"/>
          </a:xfrm>
        </p:spPr>
        <p:txBody>
          <a:bodyPr>
            <a:normAutofit/>
          </a:bodyPr>
          <a:lstStyle/>
          <a:p>
            <a:r>
              <a:rPr lang="en-GB"/>
              <a:t>Prevalence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17797-F5C0-FA07-B680-85A7D4C2E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93346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/>
              <a:t>• Approximately 900,000 people in the UK have dementia, with 60–70% of them having Alzheimer's (Alzheimer's Society, 2023). </a:t>
            </a:r>
          </a:p>
          <a:p>
            <a:pPr marL="0" indent="0">
              <a:buNone/>
            </a:pPr>
            <a:br>
              <a:rPr lang="en-GB" sz="2400"/>
            </a:br>
            <a:r>
              <a:rPr lang="en-GB" sz="2400"/>
              <a:t>• Worldwide: more than 55 million cases people have dementia  (WHO, 2021). </a:t>
            </a:r>
          </a:p>
          <a:p>
            <a:pPr marL="0" indent="0">
              <a:buNone/>
            </a:pPr>
            <a:br>
              <a:rPr lang="en-GB" sz="2400"/>
            </a:br>
            <a:r>
              <a:rPr lang="en-GB" sz="2400"/>
              <a:t>• The number of cases is  anticipated to rise as population get older.</a:t>
            </a:r>
            <a:endParaRPr lang="en-US" sz="24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07F0D3-C3B2-2A23-2A06-294CF40EC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5" r="1" b="1"/>
          <a:stretch>
            <a:fillRect/>
          </a:stretch>
        </p:blipFill>
        <p:spPr>
          <a:xfrm>
            <a:off x="6863996" y="3154859"/>
            <a:ext cx="4030579" cy="3703141"/>
          </a:xfrm>
          <a:custGeom>
            <a:avLst/>
            <a:gdLst/>
            <a:ahLst/>
            <a:cxnLst/>
            <a:rect l="l" t="t" r="r" b="b"/>
            <a:pathLst>
              <a:path w="4030579" h="3703141">
                <a:moveTo>
                  <a:pt x="2015289" y="0"/>
                </a:moveTo>
                <a:cubicBezTo>
                  <a:pt x="3128303" y="0"/>
                  <a:pt x="4030579" y="902277"/>
                  <a:pt x="4030579" y="2015290"/>
                </a:cubicBezTo>
                <a:cubicBezTo>
                  <a:pt x="4030579" y="2710923"/>
                  <a:pt x="3678127" y="3324237"/>
                  <a:pt x="3142057" y="3686399"/>
                </a:cubicBezTo>
                <a:lnTo>
                  <a:pt x="3114499" y="3703141"/>
                </a:lnTo>
                <a:lnTo>
                  <a:pt x="916080" y="3703141"/>
                </a:lnTo>
                <a:lnTo>
                  <a:pt x="888522" y="3686399"/>
                </a:lnTo>
                <a:cubicBezTo>
                  <a:pt x="352452" y="3324237"/>
                  <a:pt x="0" y="2710923"/>
                  <a:pt x="0" y="2015290"/>
                </a:cubicBezTo>
                <a:cubicBezTo>
                  <a:pt x="0" y="902277"/>
                  <a:pt x="902277" y="0"/>
                  <a:pt x="2015289" y="0"/>
                </a:cubicBezTo>
                <a:close/>
              </a:path>
            </a:pathLst>
          </a:custGeom>
        </p:spPr>
      </p:pic>
      <p:sp>
        <p:nvSpPr>
          <p:cNvPr id="26" name="Arc 25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10869" y="-729072"/>
            <a:ext cx="4083433" cy="408343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1E1647-A6D1-3E20-CA42-294528BDA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45" r="-7" b="-7"/>
          <a:stretch>
            <a:fillRect/>
          </a:stretch>
        </p:blipFill>
        <p:spPr>
          <a:xfrm>
            <a:off x="6305807" y="446626"/>
            <a:ext cx="3519312" cy="2561284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D112D7-E264-469B-7DF1-70B5209CE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0" r="12813" b="1"/>
          <a:stretch>
            <a:fillRect/>
          </a:stretch>
        </p:blipFill>
        <p:spPr>
          <a:xfrm>
            <a:off x="9728369" y="446626"/>
            <a:ext cx="2258539" cy="3554668"/>
          </a:xfrm>
          <a:custGeom>
            <a:avLst/>
            <a:gdLst/>
            <a:ahLst/>
            <a:cxnLst/>
            <a:rect l="l" t="t" r="r" b="b"/>
            <a:pathLst>
              <a:path w="2258539" h="3554668">
                <a:moveTo>
                  <a:pt x="1777334" y="0"/>
                </a:moveTo>
                <a:cubicBezTo>
                  <a:pt x="1900033" y="0"/>
                  <a:pt x="2019829" y="12434"/>
                  <a:pt x="2135529" y="36109"/>
                </a:cubicBezTo>
                <a:lnTo>
                  <a:pt x="2258539" y="67738"/>
                </a:lnTo>
                <a:lnTo>
                  <a:pt x="2258539" y="3486930"/>
                </a:lnTo>
                <a:lnTo>
                  <a:pt x="2135529" y="3518559"/>
                </a:lnTo>
                <a:cubicBezTo>
                  <a:pt x="2019829" y="3542235"/>
                  <a:pt x="1900033" y="3554668"/>
                  <a:pt x="1777334" y="3554668"/>
                </a:cubicBezTo>
                <a:cubicBezTo>
                  <a:pt x="795739" y="3554668"/>
                  <a:pt x="0" y="2758929"/>
                  <a:pt x="0" y="1777334"/>
                </a:cubicBezTo>
                <a:cubicBezTo>
                  <a:pt x="0" y="795740"/>
                  <a:pt x="795739" y="0"/>
                  <a:pt x="177733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473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D5EB2-01F0-11EC-6A45-6653F9A13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501651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Economic &amp; Social Burden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FE0A3-D6E0-DEE7-EC0A-34F18D9ED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242" y="2339163"/>
            <a:ext cx="5755758" cy="3613149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000"/>
              <a:t>The annual cost to the UK economy is estimated to be over £34 billion (Alzheimer's Society, 2022).</a:t>
            </a:r>
          </a:p>
          <a:p>
            <a:pPr>
              <a:lnSpc>
                <a:spcPct val="150000"/>
              </a:lnSpc>
            </a:pPr>
            <a:r>
              <a:rPr lang="en-GB" sz="2000"/>
              <a:t>A substantial strain on informal carers and the NHS. </a:t>
            </a:r>
          </a:p>
          <a:p>
            <a:pPr>
              <a:lnSpc>
                <a:spcPct val="150000"/>
              </a:lnSpc>
            </a:pPr>
            <a:r>
              <a:rPr lang="en-GB" sz="2000"/>
              <a:t>Has an effect on family carers' employment and social care systems.</a:t>
            </a:r>
            <a:endParaRPr lang="en-US" sz="2000" dirty="0"/>
          </a:p>
        </p:txBody>
      </p:sp>
      <p:pic>
        <p:nvPicPr>
          <p:cNvPr id="5" name="Picture 4" descr="Digital numbers art">
            <a:extLst>
              <a:ext uri="{FF2B5EF4-FFF2-40B4-BE49-F238E27FC236}">
                <a16:creationId xmlns:a16="http://schemas.microsoft.com/office/drawing/2014/main" id="{53174D9D-CAE0-511D-D47A-AFFB12D833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60" r="36739" b="-2"/>
          <a:stretch>
            <a:fillRect/>
          </a:stretch>
        </p:blipFill>
        <p:spPr>
          <a:xfrm>
            <a:off x="6691161" y="1"/>
            <a:ext cx="5507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028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5CC5E-CDF0-CB62-FA11-1A4B0C12F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5600"/>
              <a:t>Diagnosis &amp; Initial Assessment</a:t>
            </a:r>
            <a:endParaRPr lang="en-US" sz="56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3CF166F-9F31-A5F8-C103-33D38DCAF0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9776219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727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4377CB-5411-6D06-32BE-319A554B63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5600"/>
              <a:t>Management Frameworks</a:t>
            </a:r>
            <a:endParaRPr lang="en-US" sz="560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FB7DB33-0412-E5BE-5375-8A6F498875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8657334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7184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Vaccine storage and manufacturing">
            <a:extLst>
              <a:ext uri="{FF2B5EF4-FFF2-40B4-BE49-F238E27FC236}">
                <a16:creationId xmlns:a16="http://schemas.microsoft.com/office/drawing/2014/main" id="{0B4F8810-F73B-F1B6-8046-5EDE826081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777" r="15957" b="-1"/>
          <a:stretch>
            <a:fillRect/>
          </a:stretch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90AF7A-777F-8416-9A7D-92C97455F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GB" sz="4000"/>
              <a:t>Treatment Options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59647-A543-3710-DD18-820F66445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264" y="2342147"/>
            <a:ext cx="5486399" cy="3916919"/>
          </a:xfrm>
        </p:spPr>
        <p:txBody>
          <a:bodyPr anchor="ctr">
            <a:normAutofit/>
          </a:bodyPr>
          <a:lstStyle/>
          <a:p>
            <a:endParaRPr lang="en-GB" sz="2000" dirty="0"/>
          </a:p>
          <a:p>
            <a:r>
              <a:rPr lang="en-GB" sz="2000" dirty="0"/>
              <a:t>Pharmacological: Memantine, galantamine, rivastigmine, and donepezil (NICE, 2022). </a:t>
            </a:r>
          </a:p>
          <a:p>
            <a:endParaRPr lang="en-GB" sz="2000" dirty="0"/>
          </a:p>
          <a:p>
            <a:r>
              <a:rPr lang="en-GB" sz="2000" dirty="0"/>
              <a:t>Non-pharmacological: Occupational therapy, lifestyle modifications, and cognitive stimulation therapy.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New treatments: medications that alter disease that are being tested in clinical settings.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61674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6A94A0-B903-7F1B-61F2-7C962FB94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GB" sz="5200"/>
              <a:t>Disorders</a:t>
            </a:r>
            <a:endParaRPr lang="en-US" sz="52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2AA538-CC1B-F5C6-DAC7-88AFA7DEC7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4271523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5622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4586D6-B2B1-3B3F-C9EB-5D8C20C62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/>
              <a:t>Protection</a:t>
            </a:r>
            <a:endParaRPr lang="en-US" sz="52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90E0C2B-AA72-1B15-092E-0630E44F9B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0937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371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8B510-4719-1E7E-F20E-F8E5CF2A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GB" b="1"/>
              <a:t>Skills for Care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2CC1317-8538-40A3-BE8C-D3118347EE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057090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7236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A8D91F-95E5-5883-DBAE-D1BC3E04E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5200" b="1"/>
              <a:t>Values in Care</a:t>
            </a:r>
            <a:endParaRPr lang="en-US" sz="52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CC6D336-B895-4FFE-EE74-0594D61AD7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542857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71867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7546BA-E9C7-D46E-0D3D-CBAD9249A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/>
          </a:bodyPr>
          <a:lstStyle/>
          <a:p>
            <a:r>
              <a:rPr lang="en-GB" sz="3600" b="1"/>
              <a:t>Professional Behaviours</a:t>
            </a:r>
            <a:br>
              <a:rPr lang="en-GB" sz="3600"/>
            </a:br>
            <a:endParaRPr lang="en-US" sz="36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7849EC4-B626-9E91-F92D-3D7B511913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526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2344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5AF6-F7CE-6BE4-0782-94FA5E267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GB" sz="4000"/>
              <a:t>Recommendations</a:t>
            </a:r>
            <a:endParaRPr lang="en-US" sz="40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7E5EDE-53F4-E252-B336-B0DC39029F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1300955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69960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4D1A6-510E-A6BA-21C0-0FC827B91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Conclusion</a:t>
            </a:r>
            <a:endParaRPr lang="en-US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ACD26-2E5E-1700-7B86-7D41629988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918" y="1622425"/>
            <a:ext cx="5382324" cy="3613149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000" dirty="0"/>
              <a:t>• One of the most prevalent long-term illnesses with significant effects is Alzheimer’s. </a:t>
            </a:r>
          </a:p>
          <a:p>
            <a:pPr marL="0" indent="0">
              <a:lnSpc>
                <a:spcPct val="150000"/>
              </a:lnSpc>
              <a:buNone/>
            </a:pPr>
            <a:br>
              <a:rPr lang="en-GB" sz="2000" dirty="0"/>
            </a:br>
            <a:r>
              <a:rPr lang="en-GB" sz="2000" dirty="0"/>
              <a:t>• Holistic treatment and early diagnosis are crucial. </a:t>
            </a:r>
          </a:p>
          <a:p>
            <a:pPr marL="0" indent="0">
              <a:lnSpc>
                <a:spcPct val="150000"/>
              </a:lnSpc>
              <a:buNone/>
            </a:pPr>
            <a:endParaRPr lang="en-GB" sz="2000" dirty="0"/>
          </a:p>
          <a:p>
            <a:pPr>
              <a:lnSpc>
                <a:spcPct val="150000"/>
              </a:lnSpc>
            </a:pPr>
            <a:r>
              <a:rPr lang="en-GB" sz="2000" dirty="0"/>
              <a:t>Strategies for prevention can lessen the load. </a:t>
            </a:r>
          </a:p>
          <a:p>
            <a:pPr marL="0" indent="0">
              <a:lnSpc>
                <a:spcPct val="150000"/>
              </a:lnSpc>
              <a:buNone/>
            </a:pPr>
            <a:br>
              <a:rPr lang="en-GB" sz="2000" dirty="0"/>
            </a:br>
            <a:r>
              <a:rPr lang="en-GB" sz="2000" dirty="0"/>
              <a:t>• Results are improved by person-centred, individualised approaches.</a:t>
            </a:r>
            <a:endParaRPr lang="en-US" sz="2000" dirty="0"/>
          </a:p>
        </p:txBody>
      </p:sp>
      <p:pic>
        <p:nvPicPr>
          <p:cNvPr id="5" name="Picture 4" descr="Two people holding each other's hands">
            <a:extLst>
              <a:ext uri="{FF2B5EF4-FFF2-40B4-BE49-F238E27FC236}">
                <a16:creationId xmlns:a16="http://schemas.microsoft.com/office/drawing/2014/main" id="{BC3D4513-9C97-C93C-C570-506F3FF60B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246" r="23353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2031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03CB1-50B6-038A-812B-2D140A584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7093"/>
          </a:xfrm>
        </p:spPr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5193FA-F87E-536B-9AD7-15B827BFB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2218"/>
            <a:ext cx="10515600" cy="537065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1100" dirty="0"/>
              <a:t>Alzheimer’s Society (2025) </a:t>
            </a:r>
            <a:r>
              <a:rPr lang="en-GB" sz="1100" i="1" dirty="0"/>
              <a:t>NICE Rejects Alzheimer’s Treatments</a:t>
            </a:r>
            <a:r>
              <a:rPr lang="en-GB" sz="1100" dirty="0"/>
              <a:t>. Alzheimer’s Society. Available at: </a:t>
            </a:r>
            <a:r>
              <a:rPr lang="en-GB" sz="1100" dirty="0">
                <a:hlinkClick r:id="rId2"/>
              </a:rPr>
              <a:t>https://www.alzheimers.org.uk/news/2025-06-19/national-institute-health-and-care-excellence-nice-rejects-alzheimers-treatments</a:t>
            </a:r>
            <a:r>
              <a:rPr lang="en-GB" sz="1100" dirty="0"/>
              <a:t> (Accessed on: 6</a:t>
            </a:r>
            <a:r>
              <a:rPr lang="en-GB" sz="1100" baseline="30000" dirty="0"/>
              <a:t>th</a:t>
            </a:r>
            <a:r>
              <a:rPr lang="en-GB" sz="1100" dirty="0"/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dirty="0"/>
              <a:t>Alzheimer’s Society (2023) </a:t>
            </a:r>
            <a:r>
              <a:rPr lang="en-GB" sz="1100" i="1" dirty="0"/>
              <a:t>Dementia statistics</a:t>
            </a:r>
            <a:r>
              <a:rPr lang="en-GB" sz="1100" dirty="0"/>
              <a:t>. Alzheimer’s Society. Available at: </a:t>
            </a:r>
            <a:r>
              <a:rPr lang="en-GB" sz="1100" dirty="0">
                <a:hlinkClick r:id="rId3"/>
              </a:rPr>
              <a:t>https://www.alzheimers.org.uk</a:t>
            </a:r>
            <a:r>
              <a:rPr lang="en-GB" sz="1100" dirty="0"/>
              <a:t> (Accessed on: 6</a:t>
            </a:r>
            <a:r>
              <a:rPr lang="en-GB" sz="1100" baseline="30000" dirty="0"/>
              <a:t>th</a:t>
            </a:r>
            <a:r>
              <a:rPr lang="en-GB" sz="1100" dirty="0"/>
              <a:t> Oct 2025).</a:t>
            </a:r>
            <a:endParaRPr lang="en-US" sz="1100" dirty="0"/>
          </a:p>
          <a:p>
            <a:pPr>
              <a:lnSpc>
                <a:spcPct val="150000"/>
              </a:lnSpc>
            </a:pPr>
            <a:r>
              <a:rPr lang="en-GB" sz="1100" dirty="0"/>
              <a:t>Alzheimer’s Research UK (2018) </a:t>
            </a:r>
            <a:r>
              <a:rPr lang="en-GB" sz="1100" i="1" dirty="0"/>
              <a:t>New NICE guidance supports lumbar punctures to accurately diagnose dementia</a:t>
            </a:r>
            <a:r>
              <a:rPr lang="en-GB" sz="1100" dirty="0"/>
              <a:t>. Alzheimer’s Research UK. Available at: </a:t>
            </a:r>
            <a:r>
              <a:rPr lang="en-US" sz="1100" dirty="0">
                <a:hlinkClick r:id="rId4"/>
              </a:rPr>
              <a:t>https://www.alzheimersresearchuk.org/news/new-nice-guidance-supports-lumbar-punctures-accurately-diagnose-dementia/</a:t>
            </a:r>
            <a:r>
              <a:rPr lang="en-US" sz="1100" dirty="0"/>
              <a:t> </a:t>
            </a:r>
            <a:r>
              <a:rPr lang="en-GB" sz="1100" dirty="0"/>
              <a:t>(Accessed on: 6</a:t>
            </a:r>
            <a:r>
              <a:rPr lang="en-GB" sz="1100" baseline="30000" dirty="0"/>
              <a:t>th</a:t>
            </a:r>
            <a:r>
              <a:rPr lang="en-GB" sz="1100" dirty="0"/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Barbera, M., Perera, D., Matton, A.,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Mangialasche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F., Rosenberg, A., Middleton, L., Ngandu, T., Solomon, A. and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Kivipelto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M., 2023. Multimodal precision prevention-a new direction in Alzheimer’s disease.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The Journal of Prevention of Alzheimer's Disease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(4), pp.718-728.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Edwards III, G.A., Gamez, N., Escobedo Jr, G., Calderon, O. and Moreno-Gonzalez, I., 2019. Modifiable risk factors for Alzheimer’s disease.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Frontiers in aging neuroscience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p.146.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Jaisa-Aad, M., Muñoz-Castro, C. and Serrano-Pozo, A., 2024. Update on modifiable risk factors for Alzheimer's disease and related dementias.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Current opinion in neurology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37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(2), pp.166-181. </a:t>
            </a:r>
          </a:p>
          <a:p>
            <a:pPr>
              <a:lnSpc>
                <a:spcPct val="150000"/>
              </a:lnSpc>
            </a:pP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Kareva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I., 2025. The many roads to dementia: a systems view of Alzheimer's disease. </a:t>
            </a:r>
            <a:r>
              <a:rPr lang="en-GB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arXiv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 preprint arXiv:2504.05441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National of library medicine, (2025), </a:t>
            </a:r>
            <a:r>
              <a:rPr lang="en-GB" sz="1050" i="1" dirty="0">
                <a:latin typeface="Arial" panose="020B0604020202020204" pitchFamily="34" charset="0"/>
                <a:cs typeface="Arial" panose="020B0604020202020204" pitchFamily="34" charset="0"/>
              </a:rPr>
              <a:t>Statin use and dementia risk: A systematic review and updated meta‐analysis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https://pmc.ncbi.nlm.nih.gov/articles/PMC11736423/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05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OCT 2025)</a:t>
            </a:r>
          </a:p>
          <a:p>
            <a:pPr>
              <a:lnSpc>
                <a:spcPct val="150000"/>
              </a:lnSpc>
            </a:pP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Zhang, J., Zhang, Y., Wang, J., Xia, Y., Zhang, J. and Chen, L., 2024. Recent advances in Alzheimer’s disease: Mechanisms, clinical trials and new drug development strategies. </a:t>
            </a:r>
            <a:r>
              <a:rPr lang="en-GB" sz="1300" i="1" dirty="0">
                <a:latin typeface="Arial" panose="020B0604020202020204" pitchFamily="34" charset="0"/>
                <a:cs typeface="Arial" panose="020B0604020202020204" pitchFamily="34" charset="0"/>
              </a:rPr>
              <a:t>Signal transduction and targeted therapy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300" i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r>
              <a:rPr lang="en-GB" sz="1300" dirty="0">
                <a:latin typeface="Arial" panose="020B0604020202020204" pitchFamily="34" charset="0"/>
                <a:cs typeface="Arial" panose="020B0604020202020204" pitchFamily="34" charset="0"/>
              </a:rPr>
              <a:t>(1), p.211.</a:t>
            </a:r>
          </a:p>
          <a:p>
            <a:endParaRPr lang="en-GB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704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2B406-930F-C813-11DE-2E24263050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137" y="336884"/>
            <a:ext cx="10792326" cy="598370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GB" sz="1200" dirty="0"/>
              <a:t>Alzheimer’s Association (n.d.) </a:t>
            </a:r>
            <a:r>
              <a:rPr lang="en-GB" sz="1200" i="1" dirty="0"/>
              <a:t>Risk Reduction</a:t>
            </a:r>
            <a:r>
              <a:rPr lang="en-GB" sz="1200" dirty="0"/>
              <a:t>, Available At: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https://www.alz.org/professionals/public-health/public-health-topics/risk-reduction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 Accessed on: 20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cap="all" dirty="0" err="1">
                <a:latin typeface="Arial" panose="020B0604020202020204" pitchFamily="34" charset="0"/>
                <a:cs typeface="Arial" panose="020B0604020202020204" pitchFamily="34" charset="0"/>
              </a:rPr>
              <a:t>Alzdiscovery</a:t>
            </a:r>
            <a:r>
              <a:rPr lang="en-GB" sz="1100" cap="all" dirty="0">
                <a:latin typeface="Arial" panose="020B0604020202020204" pitchFamily="34" charset="0"/>
                <a:cs typeface="Arial" panose="020B0604020202020204" pitchFamily="34" charset="0"/>
              </a:rPr>
              <a:t>, (2024), </a:t>
            </a:r>
            <a:r>
              <a:rPr lang="en-GB" sz="1100" i="1" cap="all" dirty="0">
                <a:latin typeface="Arial" panose="020B0604020202020204" pitchFamily="34" charset="0"/>
                <a:cs typeface="Arial" panose="020B0604020202020204" pitchFamily="34" charset="0"/>
              </a:rPr>
              <a:t>Targeting 14 lifestyle factors may prevent up to 45% of dementia cases</a:t>
            </a:r>
            <a:r>
              <a:rPr lang="en-GB" sz="1100" cap="all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1100" dirty="0"/>
              <a:t>Available At: </a:t>
            </a:r>
            <a:r>
              <a:rPr lang="en-GB" sz="1100" cap="al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https://www.alzdiscovery.org/cognitive-vitality/blog/targeting-14-lifestyle-factors-may-prevent-up-to-45-of-dementia-cases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Alzheimer Europe, (2024) </a:t>
            </a:r>
            <a:r>
              <a:rPr lang="en-GB" sz="1100" i="1" cap="all" dirty="0">
                <a:latin typeface="Arial" panose="020B0604020202020204" pitchFamily="34" charset="0"/>
                <a:cs typeface="Arial" panose="020B0604020202020204" pitchFamily="34" charset="0"/>
              </a:rPr>
              <a:t>, Addressing 14 health and lifestyle factors could prevent nearly half of global dementia cases, </a:t>
            </a:r>
            <a:r>
              <a:rPr lang="en-GB" sz="1100" dirty="0"/>
              <a:t>Available At:</a:t>
            </a:r>
            <a:r>
              <a:rPr lang="en-GB" sz="1100" i="1" cap="al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https://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www.alzheimersresearchuk.org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/news/nearly-half-of-global-dementia-cases-could-be-prevented-or-delayed-by-addressing-14-health-and-lifestyle-factors-says-new-report/?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gad_source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=1&amp;gad_campaignid=22937760924&amp;gbraid=0AAAAACUWuFUDMllWhED3s1AWdJ71iyEX2&amp;gclid=CjwKCAjwu9fHBhAWEiwAzGRC_-QTRVYbqgs53ZOVxN2WIe2PuJushyq6t6xRtAD79uMCo7mcJGuP_BoCGjsQAvD_BwE 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Alzheimer Europe, (2025),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NICE publishes final guidance recommending against routine NHS use of donanemab and </a:t>
            </a:r>
            <a:r>
              <a:rPr lang="en-GB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lecanemab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Avilable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At: https://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www.alzheimer-europe.org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/news/nice-publishes-final-guidance-recommending-against-routine-nhs-use-donanemab-and-lecanemab 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Lista, S., Dubois, B. and Hampel, H., 2015. Paths to Alzheimer's disease prevention: from modifiable risk factors to biomarker enrichment strategies.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The Journal of nutrition, health and aging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(2), pp.154-163.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The Guardian, (2024),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Almost half of dementia cases could be prevented or delayed, study finds,</a:t>
            </a:r>
            <a:r>
              <a:rPr lang="en-GB" sz="1200" i="1" dirty="0"/>
              <a:t> </a:t>
            </a:r>
            <a:r>
              <a:rPr lang="en-GB" sz="1200" dirty="0"/>
              <a:t>Available At: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https://www.theguardian.com/society/article/2024/jul/31/almost-half-of-dementia-cases-could-be-prevented-or-delayed-study-finds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200" dirty="0"/>
              <a:t>Science Media Centre, (2024), </a:t>
            </a:r>
            <a:r>
              <a:rPr lang="en-GB" sz="1200" i="1" dirty="0"/>
              <a:t>expert reaction to 2024 Lancet Commission report on dementia prevention, intervention, and care</a:t>
            </a:r>
            <a:r>
              <a:rPr lang="en-GB" sz="1200" dirty="0"/>
              <a:t>,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https://www.sciencemediacentre.org/expert-reaction-to-2024-lancet-commission-report-on-dementia-prevention-intervention-and-care/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Farina, F.R., Bridgeman, K., Gregory, S., Crivelli, L., Foote, I.F., Jutila, O.E.I.,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Kucikova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L., Mariano, L.I., Nguyen, K.H.,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Thayanandan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T. and 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Akindejoye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F., 2024. Next generation brain health: transforming global research and public health to promote prevention of dementia and reduce its risk in young adult populations.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The Lancet Healthy Longevity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(12).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Nature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Mediucine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(2025),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Dementia prevention needs clinical trials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https://www.nature.com/articles/s41591-025-03552-7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Mamidala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S., 2023. Developing a Novel Holistic, Personalized Dementia Risk Prediction Model via Integration of Machine Learning and Network Systems Biology Approaches. </a:t>
            </a:r>
            <a:r>
              <a:rPr lang="en-GB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arXiv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 preprint arXiv:2311.09229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420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1164B-803F-5CC2-4776-F703D45881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3346"/>
            <a:ext cx="10515600" cy="612808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1100" dirty="0"/>
              <a:t>Ma, Y., Nordberg, O.E., Hubbers, J., Zhang, Y., </a:t>
            </a:r>
            <a:r>
              <a:rPr lang="en-GB" sz="1100" dirty="0" err="1"/>
              <a:t>Rongve</a:t>
            </a:r>
            <a:r>
              <a:rPr lang="en-GB" sz="1100" dirty="0"/>
              <a:t>, A., Bachinski, M. and Fjeld, M., 2024. Bridging the Gap: Advancements in Technology to Support Dementia Care--A Scoping Review. </a:t>
            </a:r>
            <a:r>
              <a:rPr lang="en-GB" sz="1100" i="1" dirty="0" err="1"/>
              <a:t>arXiv</a:t>
            </a:r>
            <a:r>
              <a:rPr lang="en-GB" sz="1100" i="1" dirty="0"/>
              <a:t> preprint arXiv:2404.09685</a:t>
            </a:r>
            <a:r>
              <a:rPr lang="en-GB" sz="1100" dirty="0"/>
              <a:t>.</a:t>
            </a:r>
          </a:p>
          <a:p>
            <a:pPr>
              <a:lnSpc>
                <a:spcPct val="150000"/>
              </a:lnSpc>
            </a:pP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Kareva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I., 2025. The many roads to dementia: a systems view of Alzheimer's disease. </a:t>
            </a:r>
            <a:r>
              <a:rPr lang="en-GB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arXiv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 preprint arXiv:2504.05441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Arxiv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(2023),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A Lipid Rafts Theory of Alzheimer's Disease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https://arxiv.org/abs/2310.20232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Xu, W., Tan, L., Wang, H.F., Jiang, T., Tan, M.S., Tan, L., Zhao, Q.F., Li, J.Q., Wang, J. and Yu, J.T., 2015. Meta-analysis of modifiable risk factors for Alzheimer's disease.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Journal of Neurology, Neurosurgery &amp; Psychiatry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86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(12), pp.1299-1306.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Qi, X., Luo, H. and Wu, B., 2025. Reflections on The Lancet's Commission on dementia prevention, intervention, and care.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The Lancet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405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(10479), p.625.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Lancet, (2025),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Reflections on The Lancet's Commission on dementia prevention, intervention, and care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Available At: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https://www.thelancet.com/journals/lancet/article/PIIS0140-6736(25)00148-5/fulltext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Umethod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(2024),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The Lancet Commission Once Again Validates Multidomain Interventions for Dementia Prevention and Care,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https://umethod.com/lancet2024/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cap="all" dirty="0">
                <a:latin typeface="Arial" panose="020B0604020202020204" pitchFamily="34" charset="0"/>
                <a:cs typeface="Arial" panose="020B0604020202020204" pitchFamily="34" charset="0"/>
              </a:rPr>
              <a:t>The Sun, (2024), </a:t>
            </a:r>
            <a:r>
              <a:rPr lang="en-GB" sz="1100" i="1" cap="all" dirty="0">
                <a:latin typeface="Arial" panose="020B0604020202020204" pitchFamily="34" charset="0"/>
                <a:cs typeface="Arial" panose="020B0604020202020204" pitchFamily="34" charset="0"/>
              </a:rPr>
              <a:t>RISK CHECK 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Two NEW causes of dementia discovered – as scientists warn 14 lifestyle factors could prevent half of all cases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https://www.thesun.co.uk/health/29599049/two-new-causes-dementia-half-cases-preventable-lancet/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People, (2024), This Body Type Is Linked to an Increased Risk of Developing Alzheimer’s, Av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ailable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At</a:t>
            </a:r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https://people.com/body-type-linked-to-alzheimers-dementia-visceral-fat-8754396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Very Well Health, (2025),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Can Vitamin D Protect Your Brain? Study Links It to 40% Lower Dementia Risk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https://www.verywellhealth.com/vitamin-d-and-dementia-risk-8777535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r>
              <a:rPr lang="en-GB" sz="1200" b="1" dirty="0"/>
              <a:t>Alzheimer association, (2025), Journals, Available At: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https://www.alz.org/research/for_researchers/journals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( Accessed on: 20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OCT 2025).</a:t>
            </a:r>
          </a:p>
          <a:p>
            <a:pPr>
              <a:lnSpc>
                <a:spcPct val="150000"/>
              </a:lnSpc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327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7686</TotalTime>
  <Words>2065</Words>
  <Application>Microsoft Macintosh PowerPoint</Application>
  <PresentationFormat>Widescreen</PresentationFormat>
  <Paragraphs>95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Aptos</vt:lpstr>
      <vt:lpstr>Aptos Display</vt:lpstr>
      <vt:lpstr>Arial</vt:lpstr>
      <vt:lpstr>Office Theme</vt:lpstr>
      <vt:lpstr>PowerPoint Presentation</vt:lpstr>
      <vt:lpstr>Introduction </vt:lpstr>
      <vt:lpstr>Definition &amp; Symptoms </vt:lpstr>
      <vt:lpstr>Prevalence</vt:lpstr>
      <vt:lpstr>Economic &amp; Social Burden</vt:lpstr>
      <vt:lpstr>Diagnosis &amp; Initial Assessment</vt:lpstr>
      <vt:lpstr>Management Frameworks</vt:lpstr>
      <vt:lpstr>Treatment Options</vt:lpstr>
      <vt:lpstr>Disorders</vt:lpstr>
      <vt:lpstr>Protection</vt:lpstr>
      <vt:lpstr>Skills for Care</vt:lpstr>
      <vt:lpstr>Values in Care</vt:lpstr>
      <vt:lpstr>Professional Behaviours </vt:lpstr>
      <vt:lpstr>Recommendations</vt:lpstr>
      <vt:lpstr>Conclusion</vt:lpstr>
      <vt:lpstr>References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Nadeie Seaied (2212621)</dc:creator>
  <cp:lastModifiedBy>Nadeie Seaied (2212621)</cp:lastModifiedBy>
  <cp:revision>20</cp:revision>
  <dcterms:created xsi:type="dcterms:W3CDTF">2025-10-06T10:45:27Z</dcterms:created>
  <dcterms:modified xsi:type="dcterms:W3CDTF">2025-11-05T19:00:00Z</dcterms:modified>
</cp:coreProperties>
</file>