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300" r:id="rId5"/>
    <p:sldId id="313" r:id="rId6"/>
    <p:sldId id="301" r:id="rId7"/>
    <p:sldId id="315" r:id="rId8"/>
    <p:sldId id="314" r:id="rId9"/>
    <p:sldId id="302" r:id="rId10"/>
    <p:sldId id="303" r:id="rId11"/>
    <p:sldId id="304" r:id="rId12"/>
    <p:sldId id="305" r:id="rId13"/>
    <p:sldId id="306" r:id="rId14"/>
    <p:sldId id="307" r:id="rId15"/>
    <p:sldId id="312" r:id="rId16"/>
    <p:sldId id="316" r:id="rId17"/>
    <p:sldId id="317" r:id="rId18"/>
    <p:sldId id="31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8E4F3"/>
    <a:srgbClr val="F5D7ED"/>
    <a:srgbClr val="5892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82"/>
  </p:normalViewPr>
  <p:slideViewPr>
    <p:cSldViewPr snapToGrid="0">
      <p:cViewPr varScale="1">
        <p:scale>
          <a:sx n="78" d="100"/>
          <a:sy n="78" d="100"/>
        </p:scale>
        <p:origin x="878" y="5"/>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10/18/2026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10/18/2026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9</a:t>
            </a:fld>
            <a:endParaRPr lang="en-US" noProof="0" dirty="0"/>
          </a:p>
        </p:txBody>
      </p:sp>
    </p:spTree>
    <p:extLst>
      <p:ext uri="{BB962C8B-B14F-4D97-AF65-F5344CB8AC3E}">
        <p14:creationId xmlns:p14="http://schemas.microsoft.com/office/powerpoint/2010/main" val="11005735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GB"/>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a:extLst>
              <a:ext uri="{96DAC541-7B7A-43D3-8B79-37D633B846F1}">
                <asvg:svgBlip xmlns:asvg="http://schemas.microsoft.com/office/drawing/2016/SVG/main" r:embed="rId3"/>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2/pon.6183" TargetMode="External"/><Relationship Id="rId3" Type="http://schemas.openxmlformats.org/officeDocument/2006/relationships/hyperlink" Target="https://www.cancerresearchuk.org/about-cancer/breast-cancer/causes-risks" TargetMode="External"/><Relationship Id="rId7" Type="http://schemas.openxmlformats.org/officeDocument/2006/relationships/hyperlink" Target="https://ar.inspiredpencil.com/pictures-2023/normal-breast-cell-types" TargetMode="External"/><Relationship Id="rId2" Type="http://schemas.openxmlformats.org/officeDocument/2006/relationships/hyperlink" Target="https://openstax.org/details/books/anatomy-and-physiology-2e" TargetMode="External"/><Relationship Id="rId1" Type="http://schemas.openxmlformats.org/officeDocument/2006/relationships/slideLayout" Target="../slideLayouts/slideLayout6.xml"/><Relationship Id="rId6" Type="http://schemas.openxmlformats.org/officeDocument/2006/relationships/hyperlink" Target="https://www.geeksforgeeks.org/biology/diagram-of-human-organs/" TargetMode="External"/><Relationship Id="rId5" Type="http://schemas.openxmlformats.org/officeDocument/2006/relationships/hyperlink" Target="https://www.cancerresearchuk.org/about-cancer/breast-cancer/advanced/secondary-breast-cancer-lungs" TargetMode="External"/><Relationship Id="rId4" Type="http://schemas.openxmlformats.org/officeDocument/2006/relationships/hyperlink" Target="https://www.cancerresearchuk.org/about-cancer/breast-cancer/advanced/secondary-breast-cancer-bones" TargetMode="External"/><Relationship Id="rId9" Type="http://schemas.openxmlformats.org/officeDocument/2006/relationships/hyperlink" Target="https://www.nationalhealthexecutive.com/articles/patients-benefit-new-cancer-facility-next-spri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dradityapunamiya.com/breast-cancer.php" TargetMode="External"/><Relationship Id="rId3" Type="http://schemas.openxmlformats.org/officeDocument/2006/relationships/hyperlink" Target="https://www.nice.org.uk/guidance/cg81" TargetMode="External"/><Relationship Id="rId7" Type="http://schemas.openxmlformats.org/officeDocument/2006/relationships/hyperlink" Target="https://www.oncarecancer.com/blogs/types-of-scans-in-cancer/" TargetMode="External"/><Relationship Id="rId2" Type="http://schemas.openxmlformats.org/officeDocument/2006/relationships/hyperlink" Target="https://www.moyoama.com/blogs/news/stages-of-breast-reconstruction-after-mastectomy-a-step-by-step-guide-to-the-process-1" TargetMode="External"/><Relationship Id="rId1" Type="http://schemas.openxmlformats.org/officeDocument/2006/relationships/slideLayout" Target="../slideLayouts/slideLayout1.xml"/><Relationship Id="rId6" Type="http://schemas.openxmlformats.org/officeDocument/2006/relationships/hyperlink" Target="https://www.nhs.uk/conditions/breast-cancer/" TargetMode="External"/><Relationship Id="rId5" Type="http://schemas.openxmlformats.org/officeDocument/2006/relationships/hyperlink" Target="https://www.nice.org.uk/guidance/cg75" TargetMode="External"/><Relationship Id="rId4" Type="http://schemas.openxmlformats.org/officeDocument/2006/relationships/hyperlink" Target="https://www.nice.org.uk/guidance/ng101" TargetMode="External"/><Relationship Id="rId9" Type="http://schemas.openxmlformats.org/officeDocument/2006/relationships/hyperlink" Target="https://www.scribd.com/document/728921047/MUSCULOSKELETAL-DISORDER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journals.com/symptoms-of-lung-cancer/" TargetMode="External"/><Relationship Id="rId3" Type="http://schemas.openxmlformats.org/officeDocument/2006/relationships/hyperlink" Target="https://www.skill-up.org/what-are-the-4-principles-of-person-centred-care-in-the-uk/" TargetMode="External"/><Relationship Id="rId7" Type="http://schemas.openxmlformats.org/officeDocument/2006/relationships/hyperlink" Target="https://www.who.int/news-room/fact-sheets/detail/breast-cancer" TargetMode="External"/><Relationship Id="rId2" Type="http://schemas.openxmlformats.org/officeDocument/2006/relationships/hyperlink" Target="https://www.scribd.com/document/728921047/MUSCULOSKELETAL-DISORDERS" TargetMode="External"/><Relationship Id="rId1" Type="http://schemas.openxmlformats.org/officeDocument/2006/relationships/slideLayout" Target="../slideLayouts/slideLayout2.xml"/><Relationship Id="rId6" Type="http://schemas.openxmlformats.org/officeDocument/2006/relationships/hyperlink" Target="https://www.vectorstock.com/royalty-free-vector/pink-ribbon-breast-cancer-awareness-vector-22509659" TargetMode="External"/><Relationship Id="rId5" Type="http://schemas.openxmlformats.org/officeDocument/2006/relationships/hyperlink" Target="https://www.vectorstock.com/royalty-free-vector/breast-cancer-word-concepts-banner-female-vector-39927115" TargetMode="External"/><Relationship Id="rId4" Type="http://schemas.openxmlformats.org/officeDocument/2006/relationships/hyperlink" Target="https://www.teachoo.com/15913/3515/Human-Respiratory" TargetMode="External"/><Relationship Id="rId9" Type="http://schemas.openxmlformats.org/officeDocument/2006/relationships/hyperlink" Target="https://journals.sagepub.com/doi/pdf/10.1177/117822342614206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768096" y="996696"/>
            <a:ext cx="10689336" cy="3383280"/>
          </a:xfrm>
        </p:spPr>
        <p:txBody>
          <a:bodyPr/>
          <a:lstStyle/>
          <a:p>
            <a:r>
              <a:rPr lang="en-US" sz="2400" dirty="0">
                <a:latin typeface="Arial" panose="020B0604020202020204" pitchFamily="34" charset="0"/>
                <a:cs typeface="Arial" panose="020B0604020202020204" pitchFamily="34" charset="0"/>
              </a:rPr>
              <a:t>                </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Report title: </a:t>
            </a:r>
            <a:r>
              <a:rPr lang="en-GB" sz="2400" b="0" dirty="0">
                <a:latin typeface="Arial" panose="020B0604020202020204" pitchFamily="34" charset="0"/>
                <a:cs typeface="Arial" panose="020B0604020202020204" pitchFamily="34" charset="0"/>
              </a:rPr>
              <a:t>Component 2, Presentation</a:t>
            </a:r>
            <a:br>
              <a:rPr lang="en-GB" sz="2400" b="0" dirty="0">
                <a:latin typeface="Arial" panose="020B0604020202020204" pitchFamily="34" charset="0"/>
                <a:cs typeface="Arial" panose="020B0604020202020204" pitchFamily="34" charset="0"/>
              </a:rPr>
            </a:br>
            <a:r>
              <a:rPr lang="en-GB" sz="2400" b="0" dirty="0">
                <a:latin typeface="Arial" panose="020B0604020202020204" pitchFamily="34" charset="0"/>
                <a:cs typeface="Arial" panose="020B0604020202020204" pitchFamily="34" charset="0"/>
              </a:rPr>
              <a:t>                 (PowerPoint with Voice-Over)</a:t>
            </a:r>
            <a:br>
              <a:rPr lang="en-GB" sz="2400" b="0" dirty="0">
                <a:latin typeface="Arial" panose="020B0604020202020204" pitchFamily="34" charset="0"/>
                <a:cs typeface="Arial" panose="020B0604020202020204" pitchFamily="34" charset="0"/>
              </a:rPr>
            </a:br>
            <a:br>
              <a:rPr lang="en-GB" sz="2400" b="0" dirty="0">
                <a:latin typeface="Arial" panose="020B0604020202020204" pitchFamily="34" charset="0"/>
                <a:cs typeface="Arial" panose="020B0604020202020204" pitchFamily="34" charset="0"/>
              </a:rPr>
            </a:br>
            <a:r>
              <a:rPr lang="en-GB" sz="2400" b="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Student name: </a:t>
            </a:r>
            <a:r>
              <a:rPr lang="en-US" sz="2400" b="0" dirty="0">
                <a:latin typeface="Arial" panose="020B0604020202020204" pitchFamily="34" charset="0"/>
                <a:cs typeface="Arial" panose="020B0604020202020204" pitchFamily="34" charset="0"/>
              </a:rPr>
              <a:t>Javaria Irfan Hafiza</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Student number:</a:t>
            </a:r>
            <a:r>
              <a:rPr lang="en-US" sz="2400" b="0" dirty="0">
                <a:latin typeface="Arial" panose="020B0604020202020204" pitchFamily="34" charset="0"/>
                <a:cs typeface="Arial" panose="020B0604020202020204" pitchFamily="34" charset="0"/>
              </a:rPr>
              <a:t>2504716</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Module: </a:t>
            </a:r>
            <a:r>
              <a:rPr lang="en-US" sz="2400" b="0" dirty="0">
                <a:latin typeface="Arial" panose="020B0604020202020204" pitchFamily="34" charset="0"/>
                <a:cs typeface="Arial" panose="020B0604020202020204" pitchFamily="34" charset="0"/>
              </a:rPr>
              <a:t>Introduction to Physiology</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Module code </a:t>
            </a:r>
            <a:r>
              <a:rPr lang="en-US" sz="2400" b="0" dirty="0">
                <a:latin typeface="Arial" panose="020B0604020202020204" pitchFamily="34" charset="0"/>
                <a:cs typeface="Arial" panose="020B0604020202020204" pitchFamily="34" charset="0"/>
              </a:rPr>
              <a:t>:BMHP5023</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Lecturer</a:t>
            </a:r>
            <a:r>
              <a:rPr lang="en-US" sz="2400" b="0" dirty="0">
                <a:latin typeface="Arial" panose="020B0604020202020204" pitchFamily="34" charset="0"/>
                <a:cs typeface="Arial" panose="020B0604020202020204" pitchFamily="34" charset="0"/>
              </a:rPr>
              <a:t>: Dr. Robert </a:t>
            </a:r>
            <a:r>
              <a:rPr lang="en-US" sz="2400" b="0" dirty="0" err="1">
                <a:latin typeface="Arial" panose="020B0604020202020204" pitchFamily="34" charset="0"/>
                <a:cs typeface="Arial" panose="020B0604020202020204" pitchFamily="34" charset="0"/>
              </a:rPr>
              <a:t>Nartowski</a:t>
            </a:r>
            <a:r>
              <a:rPr lang="en-US" sz="2400" b="0" dirty="0">
                <a:latin typeface="Arial" panose="020B0604020202020204" pitchFamily="34" charset="0"/>
                <a:cs typeface="Arial" panose="020B0604020202020204" pitchFamily="34" charset="0"/>
              </a:rPr>
              <a:t>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A6DBD422-F9B8-C203-1B8D-3ABC6D7209FD}"/>
              </a:ext>
            </a:extLst>
          </p:cNvPr>
          <p:cNvPicPr>
            <a:picLocks noChangeAspect="1"/>
          </p:cNvPicPr>
          <p:nvPr/>
        </p:nvPicPr>
        <p:blipFill>
          <a:blip r:embed="rId2"/>
          <a:stretch>
            <a:fillRect/>
          </a:stretch>
        </p:blipFill>
        <p:spPr>
          <a:xfrm>
            <a:off x="2428567" y="614985"/>
            <a:ext cx="1883827" cy="1889924"/>
          </a:xfrm>
          <a:prstGeom prst="rect">
            <a:avLst/>
          </a:prstGeom>
        </p:spPr>
      </p:pic>
      <p:pic>
        <p:nvPicPr>
          <p:cNvPr id="7" name="Picture 6">
            <a:extLst>
              <a:ext uri="{FF2B5EF4-FFF2-40B4-BE49-F238E27FC236}">
                <a16:creationId xmlns:a16="http://schemas.microsoft.com/office/drawing/2014/main" id="{1DDFF702-D8E7-9FD3-A71D-0E7EDCE12B38}"/>
              </a:ext>
            </a:extLst>
          </p:cNvPr>
          <p:cNvPicPr>
            <a:picLocks noChangeAspect="1"/>
          </p:cNvPicPr>
          <p:nvPr/>
        </p:nvPicPr>
        <p:blipFill>
          <a:blip r:embed="rId3"/>
          <a:stretch>
            <a:fillRect/>
          </a:stretch>
        </p:blipFill>
        <p:spPr>
          <a:xfrm>
            <a:off x="7252716" y="4118253"/>
            <a:ext cx="4619273" cy="2623038"/>
          </a:xfrm>
          <a:prstGeom prst="rect">
            <a:avLst/>
          </a:prstGeom>
        </p:spPr>
      </p:pic>
      <p:sp>
        <p:nvSpPr>
          <p:cNvPr id="8" name="Flowchart: Process 7">
            <a:extLst>
              <a:ext uri="{FF2B5EF4-FFF2-40B4-BE49-F238E27FC236}">
                <a16:creationId xmlns:a16="http://schemas.microsoft.com/office/drawing/2014/main" id="{53ED40F7-7A10-1653-1D9F-7E211E3E2022}"/>
              </a:ext>
            </a:extLst>
          </p:cNvPr>
          <p:cNvSpPr/>
          <p:nvPr/>
        </p:nvSpPr>
        <p:spPr>
          <a:xfrm>
            <a:off x="8984935" y="6436491"/>
            <a:ext cx="1522018" cy="304800"/>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a:t>
            </a:r>
            <a:r>
              <a:rPr lang="en-GB" sz="1200" dirty="0" err="1">
                <a:solidFill>
                  <a:schemeClr val="tx1"/>
                </a:solidFill>
                <a:latin typeface="Arial" panose="020B0604020202020204" pitchFamily="34" charset="0"/>
                <a:cs typeface="Arial" panose="020B0604020202020204" pitchFamily="34" charset="0"/>
              </a:rPr>
              <a:t>VectorStock</a:t>
            </a:r>
            <a:r>
              <a:rPr lang="en-GB" sz="1200" dirty="0">
                <a:solidFill>
                  <a:schemeClr val="tx1"/>
                </a:solidFill>
                <a:latin typeface="Arial" panose="020B0604020202020204" pitchFamily="34" charset="0"/>
                <a:cs typeface="Arial" panose="020B0604020202020204" pitchFamily="34" charset="0"/>
              </a:rPr>
              <a:t>, n.d.)</a:t>
            </a:r>
          </a:p>
        </p:txBody>
      </p:sp>
      <p:pic>
        <p:nvPicPr>
          <p:cNvPr id="9" name="Picture 8">
            <a:extLst>
              <a:ext uri="{FF2B5EF4-FFF2-40B4-BE49-F238E27FC236}">
                <a16:creationId xmlns:a16="http://schemas.microsoft.com/office/drawing/2014/main" id="{FC399867-2F72-5486-4B1D-1A80B09F5308}"/>
              </a:ext>
            </a:extLst>
          </p:cNvPr>
          <p:cNvPicPr>
            <a:picLocks noChangeAspect="1"/>
          </p:cNvPicPr>
          <p:nvPr/>
        </p:nvPicPr>
        <p:blipFill>
          <a:blip r:embed="rId4"/>
          <a:srcRect l="40" b="8238"/>
          <a:stretch>
            <a:fillRect/>
          </a:stretch>
        </p:blipFill>
        <p:spPr>
          <a:xfrm>
            <a:off x="7305850" y="521109"/>
            <a:ext cx="4513006" cy="3608439"/>
          </a:xfrm>
          <a:prstGeom prst="rect">
            <a:avLst/>
          </a:prstGeom>
        </p:spPr>
      </p:pic>
      <p:sp>
        <p:nvSpPr>
          <p:cNvPr id="10" name="Flowchart: Process 9">
            <a:extLst>
              <a:ext uri="{FF2B5EF4-FFF2-40B4-BE49-F238E27FC236}">
                <a16:creationId xmlns:a16="http://schemas.microsoft.com/office/drawing/2014/main" id="{4147CD9E-F9A6-A50B-2E62-34E6FD7C232C}"/>
              </a:ext>
            </a:extLst>
          </p:cNvPr>
          <p:cNvSpPr/>
          <p:nvPr/>
        </p:nvSpPr>
        <p:spPr>
          <a:xfrm>
            <a:off x="9375762" y="3829390"/>
            <a:ext cx="2262382" cy="218619"/>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a:t>
            </a:r>
            <a:r>
              <a:rPr lang="en-GB" dirty="0" err="1">
                <a:ln w="0"/>
                <a:solidFill>
                  <a:schemeClr val="tx1"/>
                </a:solidFill>
                <a:effectLst>
                  <a:outerShdw blurRad="38100" dist="19050" dir="2700000" algn="tl" rotWithShape="0">
                    <a:schemeClr val="dk1">
                      <a:alpha val="40000"/>
                    </a:schemeClr>
                  </a:outerShdw>
                </a:effectLst>
              </a:rPr>
              <a:t>VectorStock</a:t>
            </a:r>
            <a:r>
              <a:rPr lang="en-GB" dirty="0">
                <a:ln w="0"/>
                <a:solidFill>
                  <a:schemeClr val="tx1"/>
                </a:solidFill>
                <a:effectLst>
                  <a:outerShdw blurRad="38100" dist="19050" dir="2700000" algn="tl" rotWithShape="0">
                    <a:schemeClr val="dk1">
                      <a:alpha val="40000"/>
                    </a:schemeClr>
                  </a:outerShdw>
                </a:effectLst>
              </a:rPr>
              <a:t>, n.d.)</a:t>
            </a:r>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2EE8BD-49A5-40F3-90B4-8478EECF9B19}"/>
              </a:ext>
            </a:extLst>
          </p:cNvPr>
          <p:cNvSpPr txBox="1"/>
          <p:nvPr/>
        </p:nvSpPr>
        <p:spPr>
          <a:xfrm>
            <a:off x="6099048" y="996696"/>
            <a:ext cx="5641848" cy="485546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lnSpcReduction="10000"/>
          </a:bodyPr>
          <a:lstStyle/>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Breast cancer</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Fictional patient profile</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Patient: </a:t>
            </a:r>
            <a:r>
              <a:rPr lang="en-US" spc="-150" dirty="0">
                <a:solidFill>
                  <a:schemeClr val="bg1"/>
                </a:solidFill>
                <a:latin typeface="Arial" panose="020B0604020202020204" pitchFamily="34" charset="0"/>
                <a:ea typeface="+mj-ea"/>
                <a:cs typeface="Arial" panose="020B0604020202020204" pitchFamily="34" charset="0"/>
              </a:rPr>
              <a:t>Mrs. Sarah Williams</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Age: </a:t>
            </a:r>
            <a:r>
              <a:rPr lang="en-US" spc="-150" dirty="0">
                <a:solidFill>
                  <a:schemeClr val="bg1"/>
                </a:solidFill>
                <a:latin typeface="Arial" panose="020B0604020202020204" pitchFamily="34" charset="0"/>
                <a:ea typeface="+mj-ea"/>
                <a:cs typeface="Arial" panose="020B0604020202020204" pitchFamily="34" charset="0"/>
              </a:rPr>
              <a:t>52 years</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Family situation</a:t>
            </a:r>
            <a:r>
              <a:rPr lang="en-US" spc="-150" dirty="0">
                <a:solidFill>
                  <a:schemeClr val="bg1"/>
                </a:solidFill>
                <a:latin typeface="Arial" panose="020B0604020202020204" pitchFamily="34" charset="0"/>
                <a:ea typeface="+mj-ea"/>
                <a:cs typeface="Arial" panose="020B0604020202020204" pitchFamily="34" charset="0"/>
              </a:rPr>
              <a:t>: Lives with her husband and teenage daughter.</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Condition: </a:t>
            </a:r>
            <a:r>
              <a:rPr lang="en-US" spc="-150" dirty="0">
                <a:solidFill>
                  <a:schemeClr val="bg1"/>
                </a:solidFill>
                <a:latin typeface="Arial" panose="020B0604020202020204" pitchFamily="34" charset="0"/>
                <a:ea typeface="+mj-ea"/>
                <a:cs typeface="Arial" panose="020B0604020202020204" pitchFamily="34" charset="0"/>
              </a:rPr>
              <a:t>Breast cancer that has spread to the lungs and bones.</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Symptoms: </a:t>
            </a:r>
            <a:r>
              <a:rPr lang="en-US" spc="-150" dirty="0">
                <a:solidFill>
                  <a:schemeClr val="bg1"/>
                </a:solidFill>
                <a:latin typeface="Arial" panose="020B0604020202020204" pitchFamily="34" charset="0"/>
                <a:ea typeface="+mj-ea"/>
                <a:cs typeface="Arial" panose="020B0604020202020204" pitchFamily="34" charset="0"/>
              </a:rPr>
              <a:t>Breathlessness during activity, persistent cough, bone pain and tiredness.</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Lifestyle: </a:t>
            </a:r>
            <a:r>
              <a:rPr lang="en-US" spc="-150" dirty="0">
                <a:solidFill>
                  <a:schemeClr val="bg1"/>
                </a:solidFill>
                <a:latin typeface="Arial" panose="020B0604020202020204" pitchFamily="34" charset="0"/>
                <a:ea typeface="+mj-ea"/>
                <a:cs typeface="Arial" panose="020B0604020202020204" pitchFamily="34" charset="0"/>
              </a:rPr>
              <a:t>Previously had a mostly sedentary lifestyle and is worried about becoming less independent.</a:t>
            </a:r>
          </a:p>
          <a:p>
            <a:pPr>
              <a:lnSpc>
                <a:spcPct val="75000"/>
              </a:lnSpc>
              <a:spcBef>
                <a:spcPct val="0"/>
              </a:spcBef>
              <a:spcAft>
                <a:spcPts val="600"/>
              </a:spcAft>
            </a:pPr>
            <a:r>
              <a:rPr lang="en-US" b="1" spc="-150" dirty="0">
                <a:solidFill>
                  <a:schemeClr val="bg1"/>
                </a:solidFill>
                <a:latin typeface="Arial" panose="020B0604020202020204" pitchFamily="34" charset="0"/>
                <a:ea typeface="+mj-ea"/>
                <a:cs typeface="Arial" panose="020B0604020202020204" pitchFamily="34" charset="0"/>
              </a:rPr>
              <a:t>Risk factors to consider</a:t>
            </a:r>
          </a:p>
          <a:p>
            <a:pPr>
              <a:lnSpc>
                <a:spcPct val="75000"/>
              </a:lnSpc>
              <a:spcBef>
                <a:spcPct val="0"/>
              </a:spcBef>
              <a:spcAft>
                <a:spcPts val="600"/>
              </a:spcAft>
            </a:pPr>
            <a:r>
              <a:rPr lang="en-US" spc="-150" dirty="0">
                <a:solidFill>
                  <a:schemeClr val="bg1"/>
                </a:solidFill>
                <a:latin typeface="Arial" panose="020B0604020202020204" pitchFamily="34" charset="0"/>
                <a:ea typeface="+mj-ea"/>
                <a:cs typeface="Arial" panose="020B0604020202020204" pitchFamily="34" charset="0"/>
              </a:rPr>
              <a:t>Increasing age and female sex.</a:t>
            </a:r>
          </a:p>
          <a:p>
            <a:pPr>
              <a:lnSpc>
                <a:spcPct val="75000"/>
              </a:lnSpc>
              <a:spcBef>
                <a:spcPct val="0"/>
              </a:spcBef>
              <a:spcAft>
                <a:spcPts val="600"/>
              </a:spcAft>
            </a:pPr>
            <a:r>
              <a:rPr lang="en-US" spc="-150" dirty="0">
                <a:solidFill>
                  <a:schemeClr val="bg1"/>
                </a:solidFill>
                <a:latin typeface="Arial" panose="020B0604020202020204" pitchFamily="34" charset="0"/>
                <a:ea typeface="+mj-ea"/>
                <a:cs typeface="Arial" panose="020B0604020202020204" pitchFamily="34" charset="0"/>
              </a:rPr>
              <a:t>Family history and inherited genetic changes.</a:t>
            </a:r>
          </a:p>
          <a:p>
            <a:pPr>
              <a:lnSpc>
                <a:spcPct val="75000"/>
              </a:lnSpc>
              <a:spcBef>
                <a:spcPct val="0"/>
              </a:spcBef>
              <a:spcAft>
                <a:spcPts val="600"/>
              </a:spcAft>
            </a:pPr>
            <a:r>
              <a:rPr lang="en-US" spc="-150" dirty="0">
                <a:solidFill>
                  <a:schemeClr val="bg1"/>
                </a:solidFill>
                <a:latin typeface="Arial" panose="020B0604020202020204" pitchFamily="34" charset="0"/>
                <a:ea typeface="+mj-ea"/>
                <a:cs typeface="Arial" panose="020B0604020202020204" pitchFamily="34" charset="0"/>
              </a:rPr>
              <a:t>Alcohol consumption, excess body weight after menopause and some hormonal factors.</a:t>
            </a:r>
          </a:p>
          <a:p>
            <a:pPr>
              <a:lnSpc>
                <a:spcPct val="75000"/>
              </a:lnSpc>
              <a:spcBef>
                <a:spcPct val="0"/>
              </a:spcBef>
              <a:spcAft>
                <a:spcPts val="600"/>
              </a:spcAft>
            </a:pPr>
            <a:r>
              <a:rPr lang="en-US" spc="-150" dirty="0">
                <a:solidFill>
                  <a:schemeClr val="bg1"/>
                </a:solidFill>
                <a:latin typeface="Arial" panose="020B0604020202020204" pitchFamily="34" charset="0"/>
                <a:ea typeface="+mj-ea"/>
                <a:cs typeface="Arial" panose="020B0604020202020204" pitchFamily="34" charset="0"/>
              </a:rPr>
              <a:t>Breast cancer can occur without any known risk factors. Having a risk factor does not mean a person will definitely develop cancer (NHS, n.d.-a; Cancer Research UK, n.d.-a).</a:t>
            </a:r>
          </a:p>
          <a:p>
            <a:pPr>
              <a:lnSpc>
                <a:spcPct val="75000"/>
              </a:lnSpc>
              <a:spcBef>
                <a:spcPct val="0"/>
              </a:spcBef>
              <a:spcAft>
                <a:spcPts val="600"/>
              </a:spcAft>
            </a:pPr>
            <a:endParaRPr lang="en-US" sz="1500" b="1" spc="-150" dirty="0">
              <a:solidFill>
                <a:schemeClr val="bg1"/>
              </a:solidFill>
              <a:latin typeface="+mj-lt"/>
              <a:ea typeface="+mj-ea"/>
              <a:cs typeface="+mj-cs"/>
            </a:endParaRPr>
          </a:p>
        </p:txBody>
      </p:sp>
      <p:pic>
        <p:nvPicPr>
          <p:cNvPr id="6" name="Picture 5">
            <a:extLst>
              <a:ext uri="{FF2B5EF4-FFF2-40B4-BE49-F238E27FC236}">
                <a16:creationId xmlns:a16="http://schemas.microsoft.com/office/drawing/2014/main" id="{7826C86C-8C3E-AF05-4FF0-E3F714FA8CA5}"/>
              </a:ext>
            </a:extLst>
          </p:cNvPr>
          <p:cNvPicPr>
            <a:picLocks noChangeAspect="1"/>
          </p:cNvPicPr>
          <p:nvPr/>
        </p:nvPicPr>
        <p:blipFill>
          <a:blip r:embed="rId2"/>
          <a:srcRect l="39357" r="13857" b="-1"/>
          <a:stretch>
            <a:fillRect/>
          </a:stretch>
        </p:blipFill>
        <p:spPr>
          <a:xfrm>
            <a:off x="1078992" y="1316334"/>
            <a:ext cx="3971925" cy="4541541"/>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a:noFill/>
        </p:spPr>
      </p:pic>
      <p:sp>
        <p:nvSpPr>
          <p:cNvPr id="7" name="Flowchart: Process 6">
            <a:extLst>
              <a:ext uri="{FF2B5EF4-FFF2-40B4-BE49-F238E27FC236}">
                <a16:creationId xmlns:a16="http://schemas.microsoft.com/office/drawing/2014/main" id="{ACF2779E-0379-C390-BF81-F136BDA0928D}"/>
              </a:ext>
            </a:extLst>
          </p:cNvPr>
          <p:cNvSpPr/>
          <p:nvPr/>
        </p:nvSpPr>
        <p:spPr>
          <a:xfrm>
            <a:off x="1877961" y="6017342"/>
            <a:ext cx="1799304" cy="206477"/>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(Morris, 2022)</a:t>
            </a:r>
          </a:p>
        </p:txBody>
      </p:sp>
    </p:spTree>
    <p:extLst>
      <p:ext uri="{BB962C8B-B14F-4D97-AF65-F5344CB8AC3E}">
        <p14:creationId xmlns:p14="http://schemas.microsoft.com/office/powerpoint/2010/main" val="1577535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485975D-9DA5-96B9-F595-1AD059DE94A8}"/>
              </a:ext>
            </a:extLst>
          </p:cNvPr>
          <p:cNvSpPr>
            <a:spLocks noGrp="1"/>
          </p:cNvSpPr>
          <p:nvPr>
            <p:ph type="title"/>
          </p:nvPr>
        </p:nvSpPr>
        <p:spPr>
          <a:xfrm>
            <a:off x="768096" y="996696"/>
            <a:ext cx="10652760" cy="914400"/>
          </a:xfrm>
        </p:spPr>
        <p:txBody>
          <a:bodyPr/>
          <a:lstStyle/>
          <a:p>
            <a:r>
              <a:rPr lang="en-US" dirty="0"/>
              <a:t>What is breast cancer?</a:t>
            </a:r>
            <a:br>
              <a:rPr lang="en-US" dirty="0"/>
            </a:br>
            <a:endParaRPr lang="en-US" dirty="0"/>
          </a:p>
        </p:txBody>
      </p:sp>
      <p:pic>
        <p:nvPicPr>
          <p:cNvPr id="13" name="Picture 12">
            <a:extLst>
              <a:ext uri="{FF2B5EF4-FFF2-40B4-BE49-F238E27FC236}">
                <a16:creationId xmlns:a16="http://schemas.microsoft.com/office/drawing/2014/main" id="{EA733E8E-D534-6A48-79A5-71D8F9C2FBE9}"/>
              </a:ext>
            </a:extLst>
          </p:cNvPr>
          <p:cNvPicPr>
            <a:picLocks noChangeAspect="1"/>
          </p:cNvPicPr>
          <p:nvPr/>
        </p:nvPicPr>
        <p:blipFill>
          <a:blip r:embed="rId2"/>
          <a:stretch>
            <a:fillRect/>
          </a:stretch>
        </p:blipFill>
        <p:spPr>
          <a:xfrm>
            <a:off x="768096" y="2348865"/>
            <a:ext cx="4206240" cy="3522725"/>
          </a:xfrm>
          <a:prstGeom prst="rect">
            <a:avLst/>
          </a:prstGeom>
          <a:noFill/>
        </p:spPr>
      </p:pic>
      <p:sp>
        <p:nvSpPr>
          <p:cNvPr id="11" name="TextBox 10">
            <a:extLst>
              <a:ext uri="{FF2B5EF4-FFF2-40B4-BE49-F238E27FC236}">
                <a16:creationId xmlns:a16="http://schemas.microsoft.com/office/drawing/2014/main" id="{10EBCCA3-36F2-AE58-DF71-5A4501E1E2A6}"/>
              </a:ext>
            </a:extLst>
          </p:cNvPr>
          <p:cNvSpPr txBox="1"/>
          <p:nvPr/>
        </p:nvSpPr>
        <p:spPr>
          <a:xfrm>
            <a:off x="5443493" y="1449323"/>
            <a:ext cx="5907024" cy="5531579"/>
          </a:xfrm>
          <a:prstGeom prst="rect">
            <a:avLst/>
          </a:prstGeom>
          <a:solidFill>
            <a:schemeClr val="accent3">
              <a:lumMod val="40000"/>
              <a:lumOff val="60000"/>
            </a:schemeClr>
          </a:solidFill>
        </p:spPr>
        <p:txBody>
          <a:bodyPr vert="horz" lIns="91440" tIns="45720" rIns="91440" bIns="45720" rtlCol="0">
            <a:noAutofit/>
          </a:bodyPr>
          <a:lstStyle/>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The breast contains lobules, which produce milk, and ducts, which carry milk towards the nipple.</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Breast cancer develops when abnormal cells grow and divide uncontrollably.</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Some cancers remain within the breast, while others invade nearby tissue or spread to other parts of the body.</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Cancer cells can travel through the blood or lymphatic system and establish secondary </a:t>
            </a:r>
            <a:r>
              <a:rPr lang="en-US" sz="1600" dirty="0" err="1">
                <a:solidFill>
                  <a:schemeClr val="tx1">
                    <a:lumMod val="75000"/>
                    <a:lumOff val="25000"/>
                  </a:schemeClr>
                </a:solidFill>
                <a:latin typeface="Arial" panose="020B0604020202020204" pitchFamily="34" charset="0"/>
                <a:cs typeface="Arial" panose="020B0604020202020204" pitchFamily="34" charset="0"/>
              </a:rPr>
              <a:t>tumours</a:t>
            </a:r>
            <a:r>
              <a:rPr lang="en-US" sz="1600" dirty="0">
                <a:solidFill>
                  <a:schemeClr val="tx1">
                    <a:lumMod val="75000"/>
                    <a:lumOff val="25000"/>
                  </a:schemeClr>
                </a:solidFill>
                <a:latin typeface="Arial" panose="020B0604020202020204" pitchFamily="34" charset="0"/>
                <a:cs typeface="Arial" panose="020B0604020202020204" pitchFamily="34" charset="0"/>
              </a:rPr>
              <a:t> in organs such as the lungs and bones.</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Important: When breast cancer spreads to the lungs or bones, it is still breast cancer. It is called secondary or metastatic breast cancer (Cancer Research UK, n.d.-a; Cancer Research UK, n.d.-b).</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Breast cancer remains a major global health challenge, as it is the most commonly diagnosed malignancy </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worldwide, particularly among women. </a:t>
            </a:r>
          </a:p>
          <a:p>
            <a:pPr marL="347472" indent="-347472">
              <a:lnSpc>
                <a:spcPct val="115000"/>
              </a:lnSpc>
              <a:spcAft>
                <a:spcPts val="600"/>
              </a:spcAft>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a:t>
            </a:r>
            <a:r>
              <a:rPr lang="en-US" sz="1600" dirty="0" err="1">
                <a:solidFill>
                  <a:schemeClr val="tx1">
                    <a:lumMod val="75000"/>
                    <a:lumOff val="25000"/>
                  </a:schemeClr>
                </a:solidFill>
                <a:latin typeface="Arial" panose="020B0604020202020204" pitchFamily="34" charset="0"/>
                <a:cs typeface="Arial" panose="020B0604020202020204" pitchFamily="34" charset="0"/>
              </a:rPr>
              <a:t>Yatawara</a:t>
            </a:r>
            <a:r>
              <a:rPr lang="en-US" sz="1600" dirty="0">
                <a:solidFill>
                  <a:schemeClr val="tx1">
                    <a:lumMod val="75000"/>
                    <a:lumOff val="25000"/>
                  </a:schemeClr>
                </a:solidFill>
                <a:latin typeface="Arial" panose="020B0604020202020204" pitchFamily="34" charset="0"/>
                <a:cs typeface="Arial" panose="020B0604020202020204" pitchFamily="34" charset="0"/>
              </a:rPr>
              <a:t> et al., 2026)</a:t>
            </a:r>
          </a:p>
        </p:txBody>
      </p:sp>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3</a:t>
            </a:fld>
            <a:endParaRPr lang="en-US"/>
          </a:p>
        </p:txBody>
      </p:sp>
      <p:sp>
        <p:nvSpPr>
          <p:cNvPr id="14" name="Flowchart: Process 13">
            <a:extLst>
              <a:ext uri="{FF2B5EF4-FFF2-40B4-BE49-F238E27FC236}">
                <a16:creationId xmlns:a16="http://schemas.microsoft.com/office/drawing/2014/main" id="{2DD88E71-DE02-B2E2-2D7B-566439E2DFCC}"/>
              </a:ext>
            </a:extLst>
          </p:cNvPr>
          <p:cNvSpPr/>
          <p:nvPr/>
        </p:nvSpPr>
        <p:spPr>
          <a:xfrm>
            <a:off x="1887793" y="6046840"/>
            <a:ext cx="1700981" cy="262520"/>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a:t>
            </a:r>
            <a:r>
              <a:rPr lang="en-GB" sz="1200" dirty="0" err="1">
                <a:solidFill>
                  <a:schemeClr val="tx1"/>
                </a:solidFill>
                <a:latin typeface="Arial" panose="020B0604020202020204" pitchFamily="34" charset="0"/>
                <a:cs typeface="Arial" panose="020B0604020202020204" pitchFamily="34" charset="0"/>
              </a:rPr>
              <a:t>Punamiya</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n.d.)</a:t>
            </a:r>
          </a:p>
        </p:txBody>
      </p:sp>
    </p:spTree>
    <p:extLst>
      <p:ext uri="{BB962C8B-B14F-4D97-AF65-F5344CB8AC3E}">
        <p14:creationId xmlns:p14="http://schemas.microsoft.com/office/powerpoint/2010/main" val="1659570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98AE0BA-5C9D-EC4F-CB37-CBF9DC18A7DC}"/>
              </a:ext>
            </a:extLst>
          </p:cNvPr>
          <p:cNvSpPr txBox="1"/>
          <p:nvPr/>
        </p:nvSpPr>
        <p:spPr>
          <a:xfrm>
            <a:off x="762156" y="542877"/>
            <a:ext cx="10200968" cy="4862870"/>
          </a:xfrm>
          <a:prstGeom prst="rect">
            <a:avLst/>
          </a:prstGeom>
          <a:noFill/>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                   Normal anatomy and physiology of the two systems                       </a:t>
            </a: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b="1" dirty="0">
              <a:solidFill>
                <a:schemeClr val="bg1"/>
              </a:solidFill>
              <a:latin typeface="Arial" panose="020B0604020202020204" pitchFamily="34" charset="0"/>
              <a:cs typeface="Arial" panose="020B0604020202020204" pitchFamily="34" charset="0"/>
            </a:endParaRPr>
          </a:p>
          <a:p>
            <a:endParaRPr lang="en-GB" b="1" dirty="0">
              <a:solidFill>
                <a:schemeClr val="bg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DF7BBE2-93FC-CB0F-92F0-66A59C647640}"/>
              </a:ext>
            </a:extLst>
          </p:cNvPr>
          <p:cNvSpPr/>
          <p:nvPr/>
        </p:nvSpPr>
        <p:spPr>
          <a:xfrm>
            <a:off x="5851112" y="4045997"/>
            <a:ext cx="4906945" cy="2031326"/>
          </a:xfrm>
          <a:prstGeom prst="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B33CBDC5-075D-E80E-1C9C-25ED119F3A06}"/>
              </a:ext>
            </a:extLst>
          </p:cNvPr>
          <p:cNvSpPr txBox="1"/>
          <p:nvPr/>
        </p:nvSpPr>
        <p:spPr>
          <a:xfrm>
            <a:off x="5851112" y="4045997"/>
            <a:ext cx="4906945" cy="2031325"/>
          </a:xfrm>
          <a:prstGeom prst="rect">
            <a:avLst/>
          </a:prstGeom>
          <a:solidFill>
            <a:schemeClr val="accent3">
              <a:lumMod val="40000"/>
              <a:lumOff val="60000"/>
            </a:schemeClr>
          </a:solidFill>
          <a:ln>
            <a:solidFill>
              <a:srgbClr val="00B0F0"/>
            </a:solidFill>
          </a:ln>
        </p:spPr>
        <p:txBody>
          <a:bodyPr wrap="square" rtlCol="0">
            <a:spAutoFit/>
          </a:bodyPr>
          <a:lstStyle/>
          <a:p>
            <a:r>
              <a:rPr lang="en-GB" b="1" dirty="0">
                <a:latin typeface="Arial" panose="020B0604020202020204" pitchFamily="34" charset="0"/>
                <a:cs typeface="Arial" panose="020B0604020202020204" pitchFamily="34" charset="0"/>
              </a:rPr>
              <a:t>Musculoskeletal system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Bones support and protect the body.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Muscles work with bones to produce movement.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Joints allow body parts to move.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Bones also store minerals and contain bone marrow, which produces blood cells.                                                                                                         </a:t>
            </a:r>
          </a:p>
        </p:txBody>
      </p:sp>
      <p:sp>
        <p:nvSpPr>
          <p:cNvPr id="16" name="Rectangle 15">
            <a:extLst>
              <a:ext uri="{FF2B5EF4-FFF2-40B4-BE49-F238E27FC236}">
                <a16:creationId xmlns:a16="http://schemas.microsoft.com/office/drawing/2014/main" id="{FEAF99F0-85B4-0FC4-7C33-0BD8EB957438}"/>
              </a:ext>
            </a:extLst>
          </p:cNvPr>
          <p:cNvSpPr/>
          <p:nvPr/>
        </p:nvSpPr>
        <p:spPr>
          <a:xfrm>
            <a:off x="650073" y="4039081"/>
            <a:ext cx="4843305" cy="2135577"/>
          </a:xfrm>
          <a:prstGeom prst="rect">
            <a:avLst/>
          </a:prstGeom>
          <a:solidFill>
            <a:srgbClr val="92D050"/>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sz="2000" dirty="0">
                <a:ln>
                  <a:solidFill>
                    <a:srgbClr val="002060"/>
                  </a:solidFill>
                </a:ln>
                <a:solidFill>
                  <a:schemeClr val="accent3"/>
                </a:solidFill>
                <a:latin typeface="Arial" panose="020B0604020202020204" pitchFamily="34" charset="0"/>
                <a:cs typeface="Arial" panose="020B0604020202020204" pitchFamily="34" charset="0"/>
              </a:rPr>
              <a:t>Respiratory system</a:t>
            </a:r>
          </a:p>
          <a:p>
            <a:pPr marL="285750" indent="-285750" algn="ctr">
              <a:buFont typeface="Arial" panose="020B0604020202020204" pitchFamily="34" charset="0"/>
              <a:buChar char="•"/>
            </a:pPr>
            <a:r>
              <a:rPr lang="en-GB" sz="1600" dirty="0">
                <a:ln>
                  <a:solidFill>
                    <a:srgbClr val="002060"/>
                  </a:solidFill>
                </a:ln>
                <a:solidFill>
                  <a:schemeClr val="accent3"/>
                </a:solidFill>
                <a:latin typeface="Arial" panose="020B0604020202020204" pitchFamily="34" charset="0"/>
                <a:cs typeface="Arial" panose="020B0604020202020204" pitchFamily="34" charset="0"/>
              </a:rPr>
              <a:t>The lungs take oxygen into the body.</a:t>
            </a:r>
          </a:p>
          <a:p>
            <a:pPr marL="285750" indent="-285750" algn="ctr">
              <a:buFont typeface="Arial" panose="020B0604020202020204" pitchFamily="34" charset="0"/>
              <a:buChar char="•"/>
            </a:pPr>
            <a:r>
              <a:rPr lang="en-GB" sz="1600" dirty="0">
                <a:ln>
                  <a:solidFill>
                    <a:srgbClr val="002060"/>
                  </a:solidFill>
                </a:ln>
                <a:solidFill>
                  <a:schemeClr val="accent3"/>
                </a:solidFill>
                <a:latin typeface="Arial" panose="020B0604020202020204" pitchFamily="34" charset="0"/>
                <a:cs typeface="Arial" panose="020B0604020202020204" pitchFamily="34" charset="0"/>
              </a:rPr>
              <a:t>Oxygen passes from the alveoli into the blood.</a:t>
            </a:r>
          </a:p>
          <a:p>
            <a:pPr marL="285750" indent="-285750" algn="ctr">
              <a:buFont typeface="Arial" panose="020B0604020202020204" pitchFamily="34" charset="0"/>
              <a:buChar char="•"/>
            </a:pPr>
            <a:r>
              <a:rPr lang="en-GB" sz="1600" dirty="0">
                <a:ln>
                  <a:solidFill>
                    <a:srgbClr val="002060"/>
                  </a:solidFill>
                </a:ln>
                <a:solidFill>
                  <a:schemeClr val="accent3"/>
                </a:solidFill>
                <a:latin typeface="Arial" panose="020B0604020202020204" pitchFamily="34" charset="0"/>
                <a:cs typeface="Arial" panose="020B0604020202020204" pitchFamily="34" charset="0"/>
              </a:rPr>
              <a:t>Carbon dioxide moves from the blood into the alveoli and is breathed out.</a:t>
            </a:r>
          </a:p>
          <a:p>
            <a:pPr marL="285750" indent="-285750" algn="ctr">
              <a:buFont typeface="Arial" panose="020B0604020202020204" pitchFamily="34" charset="0"/>
              <a:buChar char="•"/>
            </a:pPr>
            <a:r>
              <a:rPr lang="en-GB" sz="1600" dirty="0">
                <a:ln>
                  <a:solidFill>
                    <a:srgbClr val="002060"/>
                  </a:solidFill>
                </a:ln>
                <a:solidFill>
                  <a:schemeClr val="accent3"/>
                </a:solidFill>
                <a:latin typeface="Arial" panose="020B0604020202020204" pitchFamily="34" charset="0"/>
                <a:cs typeface="Arial" panose="020B0604020202020204" pitchFamily="34" charset="0"/>
              </a:rPr>
              <a:t>Oxygen is needed by cells to release energy. (Betts et al., 2022)</a:t>
            </a:r>
          </a:p>
          <a:p>
            <a:pPr algn="ctr"/>
            <a:endParaRPr lang="en-GB" sz="2000" dirty="0">
              <a:ln>
                <a:solidFill>
                  <a:srgbClr val="002060"/>
                </a:solidFill>
              </a:ln>
              <a:solidFill>
                <a:schemeClr val="accent3"/>
              </a:solidFill>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481B4650-59D3-8F3D-36E6-0CED2E92C187}"/>
              </a:ext>
            </a:extLst>
          </p:cNvPr>
          <p:cNvPicPr>
            <a:picLocks noChangeAspect="1"/>
          </p:cNvPicPr>
          <p:nvPr/>
        </p:nvPicPr>
        <p:blipFill>
          <a:blip r:embed="rId2"/>
          <a:stretch>
            <a:fillRect/>
          </a:stretch>
        </p:blipFill>
        <p:spPr>
          <a:xfrm>
            <a:off x="1228876" y="1013755"/>
            <a:ext cx="3685697" cy="2947135"/>
          </a:xfrm>
          <a:prstGeom prst="rect">
            <a:avLst/>
          </a:prstGeom>
        </p:spPr>
      </p:pic>
      <p:sp>
        <p:nvSpPr>
          <p:cNvPr id="21" name="Rectangle 20">
            <a:extLst>
              <a:ext uri="{FF2B5EF4-FFF2-40B4-BE49-F238E27FC236}">
                <a16:creationId xmlns:a16="http://schemas.microsoft.com/office/drawing/2014/main" id="{7F8911DC-AC62-C793-F13C-0034EB73D91C}"/>
              </a:ext>
            </a:extLst>
          </p:cNvPr>
          <p:cNvSpPr/>
          <p:nvPr/>
        </p:nvSpPr>
        <p:spPr>
          <a:xfrm>
            <a:off x="4914573" y="2974312"/>
            <a:ext cx="936539" cy="592853"/>
          </a:xfrm>
          <a:prstGeom prst="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GB" sz="1100" dirty="0" err="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Teachoo</a:t>
            </a: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2026)</a:t>
            </a:r>
          </a:p>
        </p:txBody>
      </p:sp>
      <p:pic>
        <p:nvPicPr>
          <p:cNvPr id="23" name="Picture 22">
            <a:extLst>
              <a:ext uri="{FF2B5EF4-FFF2-40B4-BE49-F238E27FC236}">
                <a16:creationId xmlns:a16="http://schemas.microsoft.com/office/drawing/2014/main" id="{6F59A3CA-54E1-3627-9FFE-1EF269B765C8}"/>
              </a:ext>
            </a:extLst>
          </p:cNvPr>
          <p:cNvPicPr>
            <a:picLocks noChangeAspect="1"/>
          </p:cNvPicPr>
          <p:nvPr/>
        </p:nvPicPr>
        <p:blipFill>
          <a:blip r:embed="rId3"/>
          <a:srcRect l="558" t="-328" r="-167" b="4222"/>
          <a:stretch>
            <a:fillRect/>
          </a:stretch>
        </p:blipFill>
        <p:spPr>
          <a:xfrm>
            <a:off x="6189784" y="1013755"/>
            <a:ext cx="4260501" cy="2817635"/>
          </a:xfrm>
          <a:prstGeom prst="rect">
            <a:avLst/>
          </a:prstGeom>
        </p:spPr>
      </p:pic>
      <p:sp>
        <p:nvSpPr>
          <p:cNvPr id="24" name="Rectangle 23">
            <a:extLst>
              <a:ext uri="{FF2B5EF4-FFF2-40B4-BE49-F238E27FC236}">
                <a16:creationId xmlns:a16="http://schemas.microsoft.com/office/drawing/2014/main" id="{C7D3C11D-C606-C7FC-7BB5-48B124D2715D}"/>
              </a:ext>
            </a:extLst>
          </p:cNvPr>
          <p:cNvSpPr/>
          <p:nvPr/>
        </p:nvSpPr>
        <p:spPr>
          <a:xfrm>
            <a:off x="10422064" y="2748992"/>
            <a:ext cx="1306285" cy="450640"/>
          </a:xfrm>
          <a:prstGeom prst="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GB" sz="1100" dirty="0" err="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GeeksforGeeks</a:t>
            </a:r>
            <a:r>
              <a:rPr lang="en-GB" sz="11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r>
              <a:rPr lang="en-GB" sz="11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n.d.)</a:t>
            </a:r>
          </a:p>
        </p:txBody>
      </p:sp>
    </p:spTree>
    <p:extLst>
      <p:ext uri="{BB962C8B-B14F-4D97-AF65-F5344CB8AC3E}">
        <p14:creationId xmlns:p14="http://schemas.microsoft.com/office/powerpoint/2010/main" val="861973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Punched Tape 4">
            <a:extLst>
              <a:ext uri="{FF2B5EF4-FFF2-40B4-BE49-F238E27FC236}">
                <a16:creationId xmlns:a16="http://schemas.microsoft.com/office/drawing/2014/main" id="{D5D1771F-840A-C0B6-2048-A4C66F90CBD5}"/>
              </a:ext>
            </a:extLst>
          </p:cNvPr>
          <p:cNvSpPr/>
          <p:nvPr/>
        </p:nvSpPr>
        <p:spPr>
          <a:xfrm>
            <a:off x="1209368" y="403123"/>
            <a:ext cx="9163664" cy="806245"/>
          </a:xfrm>
          <a:prstGeom prst="flowChartPunchedTape">
            <a:avLst/>
          </a:prstGeom>
          <a:solidFill>
            <a:schemeClr val="accent1">
              <a:lumMod val="40000"/>
              <a:lumOff val="6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How breast cancer develops and spreads</a:t>
            </a:r>
          </a:p>
        </p:txBody>
      </p:sp>
      <p:pic>
        <p:nvPicPr>
          <p:cNvPr id="7" name="Picture 6">
            <a:extLst>
              <a:ext uri="{FF2B5EF4-FFF2-40B4-BE49-F238E27FC236}">
                <a16:creationId xmlns:a16="http://schemas.microsoft.com/office/drawing/2014/main" id="{99D0E2BF-7DFD-FD80-BFBC-21B5254E68C3}"/>
              </a:ext>
            </a:extLst>
          </p:cNvPr>
          <p:cNvPicPr>
            <a:picLocks noChangeAspect="1"/>
          </p:cNvPicPr>
          <p:nvPr/>
        </p:nvPicPr>
        <p:blipFill>
          <a:blip r:embed="rId2"/>
          <a:stretch>
            <a:fillRect/>
          </a:stretch>
        </p:blipFill>
        <p:spPr>
          <a:xfrm>
            <a:off x="1563329" y="3195178"/>
            <a:ext cx="9065342" cy="3343274"/>
          </a:xfrm>
          <a:prstGeom prst="rect">
            <a:avLst/>
          </a:prstGeom>
        </p:spPr>
      </p:pic>
      <p:sp>
        <p:nvSpPr>
          <p:cNvPr id="9" name="TextBox 8">
            <a:extLst>
              <a:ext uri="{FF2B5EF4-FFF2-40B4-BE49-F238E27FC236}">
                <a16:creationId xmlns:a16="http://schemas.microsoft.com/office/drawing/2014/main" id="{CF9AE182-218E-AFD1-3F01-C899E4512AD0}"/>
              </a:ext>
            </a:extLst>
          </p:cNvPr>
          <p:cNvSpPr txBox="1"/>
          <p:nvPr/>
        </p:nvSpPr>
        <p:spPr>
          <a:xfrm>
            <a:off x="1283110" y="1402054"/>
            <a:ext cx="9625780" cy="1600438"/>
          </a:xfrm>
          <a:prstGeom prst="rect">
            <a:avLst/>
          </a:prstGeom>
          <a:noFill/>
        </p:spPr>
        <p:txBody>
          <a:bodyPr wrap="square">
            <a:spAutoFit/>
          </a:bodyPr>
          <a:lstStyle/>
          <a:p>
            <a:pPr marL="285750" indent="-285750">
              <a:buFont typeface="Arial" panose="020B0604020202020204" pitchFamily="34" charset="0"/>
              <a:buChar char="•"/>
            </a:pPr>
            <a:r>
              <a:rPr lang="en-GB" sz="1400" b="1" dirty="0">
                <a:solidFill>
                  <a:schemeClr val="bg1"/>
                </a:solidFill>
                <a:latin typeface="Arial" panose="020B0604020202020204" pitchFamily="34" charset="0"/>
                <a:cs typeface="Arial" panose="020B0604020202020204" pitchFamily="34" charset="0"/>
              </a:rPr>
              <a:t>Abnormal cell growth: </a:t>
            </a:r>
            <a:r>
              <a:rPr lang="en-GB" sz="1400" dirty="0">
                <a:solidFill>
                  <a:schemeClr val="bg1"/>
                </a:solidFill>
                <a:latin typeface="Arial" panose="020B0604020202020204" pitchFamily="34" charset="0"/>
                <a:cs typeface="Arial" panose="020B0604020202020204" pitchFamily="34" charset="0"/>
              </a:rPr>
              <a:t>Changes in cells cause them to multiply without normal control.</a:t>
            </a:r>
          </a:p>
          <a:p>
            <a:pPr marL="285750" indent="-285750">
              <a:buFont typeface="Arial" panose="020B0604020202020204" pitchFamily="34" charset="0"/>
              <a:buChar char="•"/>
            </a:pPr>
            <a:r>
              <a:rPr lang="en-GB" sz="1400" b="1" dirty="0">
                <a:solidFill>
                  <a:schemeClr val="bg1"/>
                </a:solidFill>
                <a:latin typeface="Arial" panose="020B0604020202020204" pitchFamily="34" charset="0"/>
                <a:cs typeface="Arial" panose="020B0604020202020204" pitchFamily="34" charset="0"/>
              </a:rPr>
              <a:t>Tumour formation</a:t>
            </a:r>
            <a:r>
              <a:rPr lang="en-GB" sz="1400" dirty="0">
                <a:solidFill>
                  <a:schemeClr val="bg1"/>
                </a:solidFill>
                <a:latin typeface="Arial" panose="020B0604020202020204" pitchFamily="34" charset="0"/>
                <a:cs typeface="Arial" panose="020B0604020202020204" pitchFamily="34" charset="0"/>
              </a:rPr>
              <a:t>: A group of abnormal cells develops in breast tissue.</a:t>
            </a:r>
          </a:p>
          <a:p>
            <a:pPr marL="285750" indent="-285750">
              <a:buFont typeface="Arial" panose="020B0604020202020204" pitchFamily="34" charset="0"/>
              <a:buChar char="•"/>
            </a:pPr>
            <a:r>
              <a:rPr lang="en-GB" sz="1400" b="1" dirty="0">
                <a:solidFill>
                  <a:schemeClr val="bg1"/>
                </a:solidFill>
                <a:latin typeface="Arial" panose="020B0604020202020204" pitchFamily="34" charset="0"/>
                <a:cs typeface="Arial" panose="020B0604020202020204" pitchFamily="34" charset="0"/>
              </a:rPr>
              <a:t>Spread: </a:t>
            </a:r>
            <a:r>
              <a:rPr lang="en-GB" sz="1400" dirty="0">
                <a:solidFill>
                  <a:schemeClr val="bg1"/>
                </a:solidFill>
                <a:latin typeface="Arial" panose="020B0604020202020204" pitchFamily="34" charset="0"/>
                <a:cs typeface="Arial" panose="020B0604020202020204" pitchFamily="34" charset="0"/>
              </a:rPr>
              <a:t>Some cancer cells enter nearby lymphatic vessels or the bloodstream.</a:t>
            </a:r>
          </a:p>
          <a:p>
            <a:pPr marL="285750" indent="-285750">
              <a:buFont typeface="Arial" panose="020B0604020202020204" pitchFamily="34" charset="0"/>
              <a:buChar char="•"/>
            </a:pPr>
            <a:r>
              <a:rPr lang="en-GB" sz="1400" b="1" dirty="0">
                <a:solidFill>
                  <a:schemeClr val="bg1"/>
                </a:solidFill>
                <a:latin typeface="Arial" panose="020B0604020202020204" pitchFamily="34" charset="0"/>
                <a:cs typeface="Arial" panose="020B0604020202020204" pitchFamily="34" charset="0"/>
              </a:rPr>
              <a:t>Secondary tumours: </a:t>
            </a:r>
            <a:r>
              <a:rPr lang="en-GB" sz="1400" dirty="0">
                <a:solidFill>
                  <a:schemeClr val="bg1"/>
                </a:solidFill>
                <a:latin typeface="Arial" panose="020B0604020202020204" pitchFamily="34" charset="0"/>
                <a:cs typeface="Arial" panose="020B0604020202020204" pitchFamily="34" charset="0"/>
              </a:rPr>
              <a:t>Cancer cells may settle and grow in distant organs, including the lungs and bones.</a:t>
            </a:r>
          </a:p>
          <a:p>
            <a:r>
              <a:rPr lang="en-GB" sz="1400" dirty="0">
                <a:solidFill>
                  <a:schemeClr val="bg1"/>
                </a:solidFill>
                <a:latin typeface="Arial" panose="020B0604020202020204" pitchFamily="34" charset="0"/>
                <a:cs typeface="Arial" panose="020B0604020202020204" pitchFamily="34" charset="0"/>
              </a:rPr>
              <a:t>For Mrs Williams, the spread to the lungs may affect breathing, while spread to the bones may cause pain and increase the risk of fractures. The exact effects depend on where the cancer has spread and how much the affected tissues are damaged (Cancer Research UK, </a:t>
            </a:r>
            <a:r>
              <a:rPr lang="en-GB" sz="1400" i="1" dirty="0">
                <a:solidFill>
                  <a:schemeClr val="bg1"/>
                </a:solidFill>
                <a:latin typeface="Arial" panose="020B0604020202020204" pitchFamily="34" charset="0"/>
                <a:cs typeface="Arial" panose="020B0604020202020204" pitchFamily="34" charset="0"/>
              </a:rPr>
              <a:t>n.d.-b; </a:t>
            </a:r>
            <a:r>
              <a:rPr lang="en-GB" sz="1400" dirty="0">
                <a:solidFill>
                  <a:schemeClr val="bg1"/>
                </a:solidFill>
                <a:latin typeface="Arial" panose="020B0604020202020204" pitchFamily="34" charset="0"/>
                <a:cs typeface="Arial" panose="020B0604020202020204" pitchFamily="34" charset="0"/>
              </a:rPr>
              <a:t>Cancer Research UK, </a:t>
            </a:r>
            <a:r>
              <a:rPr lang="en-GB" sz="1400" i="1" dirty="0">
                <a:solidFill>
                  <a:schemeClr val="bg1"/>
                </a:solidFill>
                <a:latin typeface="Arial" panose="020B0604020202020204" pitchFamily="34" charset="0"/>
                <a:cs typeface="Arial" panose="020B0604020202020204" pitchFamily="34" charset="0"/>
              </a:rPr>
              <a:t>n.d.-c).</a:t>
            </a:r>
          </a:p>
        </p:txBody>
      </p:sp>
      <p:sp>
        <p:nvSpPr>
          <p:cNvPr id="10" name="Flowchart: Process 9">
            <a:extLst>
              <a:ext uri="{FF2B5EF4-FFF2-40B4-BE49-F238E27FC236}">
                <a16:creationId xmlns:a16="http://schemas.microsoft.com/office/drawing/2014/main" id="{4BFD3477-2858-892A-710A-79110CA51415}"/>
              </a:ext>
            </a:extLst>
          </p:cNvPr>
          <p:cNvSpPr/>
          <p:nvPr/>
        </p:nvSpPr>
        <p:spPr>
          <a:xfrm>
            <a:off x="6971071" y="6538452"/>
            <a:ext cx="2900516" cy="319548"/>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(Inspired Pencil</a:t>
            </a:r>
            <a:r>
              <a:rPr lang="en-GB" i="1" dirty="0">
                <a:solidFill>
                  <a:schemeClr val="tx1"/>
                </a:solidFill>
                <a:latin typeface="Arial" panose="020B0604020202020204" pitchFamily="34" charset="0"/>
                <a:cs typeface="Arial" panose="020B0604020202020204" pitchFamily="34" charset="0"/>
              </a:rPr>
              <a:t>, n.d.)</a:t>
            </a:r>
          </a:p>
        </p:txBody>
      </p:sp>
    </p:spTree>
    <p:extLst>
      <p:ext uri="{BB962C8B-B14F-4D97-AF65-F5344CB8AC3E}">
        <p14:creationId xmlns:p14="http://schemas.microsoft.com/office/powerpoint/2010/main" val="2726344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6</a:t>
            </a:fld>
            <a:endParaRPr lang="en-US" dirty="0"/>
          </a:p>
        </p:txBody>
      </p:sp>
      <p:pic>
        <p:nvPicPr>
          <p:cNvPr id="14" name="Picture 13">
            <a:extLst>
              <a:ext uri="{FF2B5EF4-FFF2-40B4-BE49-F238E27FC236}">
                <a16:creationId xmlns:a16="http://schemas.microsoft.com/office/drawing/2014/main" id="{BA476D87-2BAF-553D-87AE-995086671EFB}"/>
              </a:ext>
            </a:extLst>
          </p:cNvPr>
          <p:cNvPicPr>
            <a:picLocks noChangeAspect="1"/>
          </p:cNvPicPr>
          <p:nvPr/>
        </p:nvPicPr>
        <p:blipFill>
          <a:blip r:embed="rId2"/>
          <a:stretch>
            <a:fillRect/>
          </a:stretch>
        </p:blipFill>
        <p:spPr>
          <a:xfrm>
            <a:off x="2840454" y="1450676"/>
            <a:ext cx="6511092" cy="3956647"/>
          </a:xfrm>
          <a:prstGeom prst="rect">
            <a:avLst/>
          </a:prstGeom>
        </p:spPr>
      </p:pic>
      <p:sp>
        <p:nvSpPr>
          <p:cNvPr id="15" name="TextBox 14">
            <a:extLst>
              <a:ext uri="{FF2B5EF4-FFF2-40B4-BE49-F238E27FC236}">
                <a16:creationId xmlns:a16="http://schemas.microsoft.com/office/drawing/2014/main" id="{BE06A635-0A5A-FA19-083A-95ED31C3D406}"/>
              </a:ext>
            </a:extLst>
          </p:cNvPr>
          <p:cNvSpPr txBox="1"/>
          <p:nvPr/>
        </p:nvSpPr>
        <p:spPr>
          <a:xfrm>
            <a:off x="4572000" y="996950"/>
            <a:ext cx="7039897" cy="400110"/>
          </a:xfrm>
          <a:prstGeom prst="rect">
            <a:avLst/>
          </a:prstGeom>
          <a:noFill/>
        </p:spPr>
        <p:txBody>
          <a:bodyPr wrap="square" rtlCol="0">
            <a:spAutoFit/>
          </a:bodyPr>
          <a:lstStyle/>
          <a:p>
            <a:r>
              <a:rPr lang="en-GB" sz="2000" b="1" dirty="0">
                <a:solidFill>
                  <a:schemeClr val="accent3"/>
                </a:solidFill>
                <a:latin typeface="Arial" panose="020B0604020202020204" pitchFamily="34" charset="0"/>
                <a:cs typeface="Arial" panose="020B0604020202020204" pitchFamily="34" charset="0"/>
              </a:rPr>
              <a:t>Effects on the respiratory system</a:t>
            </a:r>
          </a:p>
        </p:txBody>
      </p:sp>
      <p:sp>
        <p:nvSpPr>
          <p:cNvPr id="17" name="TextBox 16">
            <a:extLst>
              <a:ext uri="{FF2B5EF4-FFF2-40B4-BE49-F238E27FC236}">
                <a16:creationId xmlns:a16="http://schemas.microsoft.com/office/drawing/2014/main" id="{D9A17B9F-45AB-6A30-1DEF-02569BCBA727}"/>
              </a:ext>
            </a:extLst>
          </p:cNvPr>
          <p:cNvSpPr txBox="1"/>
          <p:nvPr/>
        </p:nvSpPr>
        <p:spPr>
          <a:xfrm>
            <a:off x="4660800" y="1464857"/>
            <a:ext cx="6204154" cy="5909310"/>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How can lung metastases affect breathing?</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Cancer deposits may interfere with normal lung function.</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Fluid can collect between the lung and chest wall, a condition called pleural effusion.</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The person may experience breathlessness, a persistent cough, chest discomfort or repeated chest infections.</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Reduced breathing ability can make walking, climbing stairs and everyday activities more difficult.</a:t>
            </a:r>
          </a:p>
          <a:p>
            <a:r>
              <a:rPr lang="en-GB" b="1" dirty="0">
                <a:solidFill>
                  <a:schemeClr val="accent3"/>
                </a:solidFill>
                <a:latin typeface="Arial" panose="020B0604020202020204" pitchFamily="34" charset="0"/>
                <a:cs typeface="Arial" panose="020B0604020202020204" pitchFamily="34" charset="0"/>
              </a:rPr>
              <a:t>Care priorities</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Monitor breathing rate, oxygen saturation and reported breathlessness.</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Help the patient find a comfortable position and pace activities.</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Escalate worsening breathing difficulties for prompt medical assessment.</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Follow the clinical team’s plan for investigations and symptom management.</a:t>
            </a:r>
          </a:p>
          <a:p>
            <a:r>
              <a:rPr lang="en-GB" dirty="0">
                <a:latin typeface="Arial" panose="020B0604020202020204" pitchFamily="34" charset="0"/>
                <a:cs typeface="Arial" panose="020B0604020202020204" pitchFamily="34" charset="0"/>
              </a:rPr>
              <a:t>(Cancer Research UK, n.d.-b; NICE, 2009, updated 2026)</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pic>
        <p:nvPicPr>
          <p:cNvPr id="27" name="Picture Placeholder 26">
            <a:extLst>
              <a:ext uri="{FF2B5EF4-FFF2-40B4-BE49-F238E27FC236}">
                <a16:creationId xmlns:a16="http://schemas.microsoft.com/office/drawing/2014/main" id="{5A2CFBA5-0070-D0BC-9B6F-0A9F7A22B525}"/>
              </a:ext>
            </a:extLst>
          </p:cNvPr>
          <p:cNvPicPr>
            <a:picLocks noGrp="1" noChangeAspect="1"/>
          </p:cNvPicPr>
          <p:nvPr>
            <p:ph type="pic" sz="quarter" idx="13"/>
          </p:nvPr>
        </p:nvPicPr>
        <p:blipFill>
          <a:blip r:embed="rId3"/>
          <a:srcRect l="16098" r="16098"/>
          <a:stretch>
            <a:fillRect/>
          </a:stretch>
        </p:blipFill>
        <p:spPr>
          <a:prstGeom prst="rect">
            <a:avLst/>
          </a:prstGeom>
        </p:spPr>
      </p:pic>
      <p:pic>
        <p:nvPicPr>
          <p:cNvPr id="29" name="Picture 28">
            <a:extLst>
              <a:ext uri="{FF2B5EF4-FFF2-40B4-BE49-F238E27FC236}">
                <a16:creationId xmlns:a16="http://schemas.microsoft.com/office/drawing/2014/main" id="{B1837416-49ED-1F64-950E-28A57E3228EC}"/>
              </a:ext>
            </a:extLst>
          </p:cNvPr>
          <p:cNvPicPr>
            <a:picLocks noChangeAspect="1"/>
          </p:cNvPicPr>
          <p:nvPr/>
        </p:nvPicPr>
        <p:blipFill>
          <a:blip r:embed="rId4"/>
          <a:stretch>
            <a:fillRect/>
          </a:stretch>
        </p:blipFill>
        <p:spPr>
          <a:xfrm>
            <a:off x="0" y="0"/>
            <a:ext cx="4429125" cy="6858000"/>
          </a:xfrm>
          <a:prstGeom prst="rect">
            <a:avLst/>
          </a:prstGeom>
        </p:spPr>
      </p:pic>
      <p:sp>
        <p:nvSpPr>
          <p:cNvPr id="30" name="Flowchart: Process 29">
            <a:extLst>
              <a:ext uri="{FF2B5EF4-FFF2-40B4-BE49-F238E27FC236}">
                <a16:creationId xmlns:a16="http://schemas.microsoft.com/office/drawing/2014/main" id="{F691E418-3554-F7C1-9430-EEB6887F3764}"/>
              </a:ext>
            </a:extLst>
          </p:cNvPr>
          <p:cNvSpPr/>
          <p:nvPr/>
        </p:nvSpPr>
        <p:spPr>
          <a:xfrm>
            <a:off x="2521974" y="6363213"/>
            <a:ext cx="1769806" cy="501445"/>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GB" sz="1400" dirty="0" err="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WWJournals</a:t>
            </a:r>
            <a:r>
              <a:rPr lang="en-GB"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n.d.)</a:t>
            </a:r>
          </a:p>
        </p:txBody>
      </p:sp>
    </p:spTree>
    <p:extLst>
      <p:ext uri="{BB962C8B-B14F-4D97-AF65-F5344CB8AC3E}">
        <p14:creationId xmlns:p14="http://schemas.microsoft.com/office/powerpoint/2010/main" val="3350161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544D323-897F-52A7-16D4-FFE78CAFF082}"/>
              </a:ext>
            </a:extLst>
          </p:cNvPr>
          <p:cNvPicPr>
            <a:picLocks noChangeAspect="1"/>
          </p:cNvPicPr>
          <p:nvPr/>
        </p:nvPicPr>
        <p:blipFill>
          <a:blip r:embed="rId2"/>
          <a:stretch>
            <a:fillRect/>
          </a:stretch>
        </p:blipFill>
        <p:spPr>
          <a:xfrm>
            <a:off x="8125747" y="0"/>
            <a:ext cx="4066253" cy="5421671"/>
          </a:xfrm>
          <a:prstGeom prst="rect">
            <a:avLst/>
          </a:prstGeom>
        </p:spPr>
      </p:pic>
      <p:sp>
        <p:nvSpPr>
          <p:cNvPr id="12" name="TextBox 11">
            <a:extLst>
              <a:ext uri="{FF2B5EF4-FFF2-40B4-BE49-F238E27FC236}">
                <a16:creationId xmlns:a16="http://schemas.microsoft.com/office/drawing/2014/main" id="{74D64B5B-1268-898D-B560-12A9E71C72FB}"/>
              </a:ext>
            </a:extLst>
          </p:cNvPr>
          <p:cNvSpPr txBox="1"/>
          <p:nvPr/>
        </p:nvSpPr>
        <p:spPr>
          <a:xfrm>
            <a:off x="1804220" y="1180659"/>
            <a:ext cx="6204154" cy="5355312"/>
          </a:xfrm>
          <a:prstGeom prst="rect">
            <a:avLst/>
          </a:prstGeom>
          <a:solidFill>
            <a:schemeClr val="accent1">
              <a:lumMod val="75000"/>
            </a:schemeClr>
          </a:solid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How can bone metastases affect movement?</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Cancer cells can damage the normal structure of bones.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Affected bones may become weaker and more likely to fracture.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Bone pain can affect sleep, mobility and quality of life.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Spinal metastases may press on the spinal cord and cause weakness, numbness or walking difficulties.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Pain and tiredness may reduce independence and confidence.</a:t>
            </a:r>
          </a:p>
          <a:p>
            <a:r>
              <a:rPr lang="en-GB" b="1" dirty="0">
                <a:solidFill>
                  <a:schemeClr val="bg1"/>
                </a:solidFill>
                <a:latin typeface="Arial" panose="020B0604020202020204" pitchFamily="34" charset="0"/>
                <a:cs typeface="Arial" panose="020B0604020202020204" pitchFamily="34" charset="0"/>
              </a:rPr>
              <a:t>Care priorities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Assess pain and changes in mobility.</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Support safe movement and falls prevention.</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Arrange physiotherapy or occupational therapy when appropriate.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Report new severe back pain, limb weakness, numbness or changes in bladder or bowel control urgently because these can indicate spinal cord compression.</a:t>
            </a:r>
          </a:p>
          <a:p>
            <a:r>
              <a:rPr lang="en-GB" dirty="0">
                <a:solidFill>
                  <a:schemeClr val="bg1"/>
                </a:solidFill>
                <a:latin typeface="Arial" panose="020B0604020202020204" pitchFamily="34" charset="0"/>
                <a:cs typeface="Arial" panose="020B0604020202020204" pitchFamily="34" charset="0"/>
              </a:rPr>
              <a:t>(Cancer Research UK, n.d.-c; NICE, 2023)</a:t>
            </a:r>
          </a:p>
        </p:txBody>
      </p:sp>
      <p:sp>
        <p:nvSpPr>
          <p:cNvPr id="13" name="Flowchart: Process 12">
            <a:extLst>
              <a:ext uri="{FF2B5EF4-FFF2-40B4-BE49-F238E27FC236}">
                <a16:creationId xmlns:a16="http://schemas.microsoft.com/office/drawing/2014/main" id="{EE2FD674-564E-AD51-D0A8-34AA1421EEF7}"/>
              </a:ext>
            </a:extLst>
          </p:cNvPr>
          <p:cNvSpPr/>
          <p:nvPr/>
        </p:nvSpPr>
        <p:spPr>
          <a:xfrm>
            <a:off x="8125748" y="5421671"/>
            <a:ext cx="1578692" cy="376880"/>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GB" sz="1400"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Scribd, n.d.)</a:t>
            </a:r>
          </a:p>
        </p:txBody>
      </p:sp>
      <p:sp>
        <p:nvSpPr>
          <p:cNvPr id="14" name="Flowchart: Punched Tape 13">
            <a:extLst>
              <a:ext uri="{FF2B5EF4-FFF2-40B4-BE49-F238E27FC236}">
                <a16:creationId xmlns:a16="http://schemas.microsoft.com/office/drawing/2014/main" id="{3C74B002-4120-F989-482D-90D0F23A9662}"/>
              </a:ext>
            </a:extLst>
          </p:cNvPr>
          <p:cNvSpPr/>
          <p:nvPr/>
        </p:nvSpPr>
        <p:spPr>
          <a:xfrm>
            <a:off x="1804220" y="531730"/>
            <a:ext cx="6204154" cy="648929"/>
          </a:xfrm>
          <a:prstGeom prst="flowChartPunchedTape">
            <a:avLst/>
          </a:prstGeom>
          <a:solidFill>
            <a:schemeClr val="accent1">
              <a:lumMod val="40000"/>
              <a:lumOff val="6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Effects on the musculoskeletal system</a:t>
            </a:r>
          </a:p>
        </p:txBody>
      </p:sp>
    </p:spTree>
    <p:extLst>
      <p:ext uri="{BB962C8B-B14F-4D97-AF65-F5344CB8AC3E}">
        <p14:creationId xmlns:p14="http://schemas.microsoft.com/office/powerpoint/2010/main" val="2609339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8</a:t>
            </a:fld>
            <a:endParaRPr lang="en-US" dirty="0"/>
          </a:p>
        </p:txBody>
      </p:sp>
      <p:sp>
        <p:nvSpPr>
          <p:cNvPr id="10" name="Flowchart: Predefined Process 9">
            <a:extLst>
              <a:ext uri="{FF2B5EF4-FFF2-40B4-BE49-F238E27FC236}">
                <a16:creationId xmlns:a16="http://schemas.microsoft.com/office/drawing/2014/main" id="{65D11461-746D-E5A4-42DC-0837CE9C40B7}"/>
              </a:ext>
            </a:extLst>
          </p:cNvPr>
          <p:cNvSpPr/>
          <p:nvPr/>
        </p:nvSpPr>
        <p:spPr>
          <a:xfrm>
            <a:off x="176982" y="494071"/>
            <a:ext cx="6705600" cy="5496232"/>
          </a:xfrm>
          <a:prstGeom prst="flowChartPredefinedProcess">
            <a:avLst/>
          </a:prstGeom>
          <a:solidFill>
            <a:srgbClr val="589254"/>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sz="1600" b="1" dirty="0">
                <a:ln/>
                <a:solidFill>
                  <a:schemeClr val="accent3">
                    <a:lumMod val="50000"/>
                  </a:schemeClr>
                </a:solidFill>
                <a:highlight>
                  <a:srgbClr val="FFFF00"/>
                </a:highlight>
                <a:latin typeface="Arial" panose="020B0604020202020204" pitchFamily="34" charset="0"/>
                <a:cs typeface="Arial" panose="020B0604020202020204" pitchFamily="34" charset="0"/>
              </a:rPr>
              <a:t>Symptoms, diagnosis and investigations</a:t>
            </a:r>
          </a:p>
          <a:p>
            <a:pPr algn="ctr"/>
            <a:r>
              <a:rPr lang="en-GB" sz="1600" b="1" dirty="0">
                <a:ln/>
                <a:solidFill>
                  <a:schemeClr val="accent3">
                    <a:lumMod val="50000"/>
                  </a:schemeClr>
                </a:solidFill>
                <a:latin typeface="Arial" panose="020B0604020202020204" pitchFamily="34" charset="0"/>
                <a:cs typeface="Arial" panose="020B0604020202020204" pitchFamily="34" charset="0"/>
              </a:rPr>
              <a:t>Symptoms in Mrs Williams</a:t>
            </a:r>
          </a:p>
          <a:p>
            <a:pPr marL="285750" indent="-285750" algn="ctr">
              <a:buFont typeface="Wingdings" panose="05000000000000000000" pitchFamily="2" charset="2"/>
              <a:buChar char="v"/>
            </a:pPr>
            <a:r>
              <a:rPr lang="en-GB" sz="1600" dirty="0">
                <a:ln/>
                <a:solidFill>
                  <a:schemeClr val="accent3">
                    <a:lumMod val="50000"/>
                  </a:schemeClr>
                </a:solidFill>
                <a:latin typeface="Arial" panose="020B0604020202020204" pitchFamily="34" charset="0"/>
                <a:cs typeface="Arial" panose="020B0604020202020204" pitchFamily="34" charset="0"/>
              </a:rPr>
              <a:t>A breast lump or change in the breast or nipple.</a:t>
            </a:r>
          </a:p>
          <a:p>
            <a:pPr marL="285750" indent="-285750" algn="ctr">
              <a:buFont typeface="Wingdings" panose="05000000000000000000" pitchFamily="2" charset="2"/>
              <a:buChar char="v"/>
            </a:pPr>
            <a:r>
              <a:rPr lang="en-GB" sz="1600" dirty="0">
                <a:ln/>
                <a:solidFill>
                  <a:schemeClr val="accent3">
                    <a:lumMod val="50000"/>
                  </a:schemeClr>
                </a:solidFill>
                <a:latin typeface="Arial" panose="020B0604020202020204" pitchFamily="34" charset="0"/>
                <a:cs typeface="Arial" panose="020B0604020202020204" pitchFamily="34" charset="0"/>
              </a:rPr>
              <a:t>Persistent cough or breathlessness.</a:t>
            </a:r>
          </a:p>
          <a:p>
            <a:pPr marL="285750" indent="-285750" algn="ctr">
              <a:buFont typeface="Wingdings" panose="05000000000000000000" pitchFamily="2" charset="2"/>
              <a:buChar char="v"/>
            </a:pPr>
            <a:r>
              <a:rPr lang="en-GB" sz="1600" dirty="0">
                <a:ln/>
                <a:solidFill>
                  <a:schemeClr val="accent3">
                    <a:lumMod val="50000"/>
                  </a:schemeClr>
                </a:solidFill>
                <a:latin typeface="Arial" panose="020B0604020202020204" pitchFamily="34" charset="0"/>
                <a:cs typeface="Arial" panose="020B0604020202020204" pitchFamily="34" charset="0"/>
              </a:rPr>
              <a:t>Bone pain or reduced mobility.</a:t>
            </a:r>
          </a:p>
          <a:p>
            <a:pPr marL="285750" indent="-285750" algn="ctr">
              <a:buFont typeface="Wingdings" panose="05000000000000000000" pitchFamily="2" charset="2"/>
              <a:buChar char="v"/>
            </a:pPr>
            <a:r>
              <a:rPr lang="en-GB" sz="1600" dirty="0">
                <a:ln/>
                <a:solidFill>
                  <a:schemeClr val="accent3">
                    <a:lumMod val="50000"/>
                  </a:schemeClr>
                </a:solidFill>
                <a:latin typeface="Arial" panose="020B0604020202020204" pitchFamily="34" charset="0"/>
                <a:cs typeface="Arial" panose="020B0604020202020204" pitchFamily="34" charset="0"/>
              </a:rPr>
              <a:t>Fatigue and changes in general wellbeing.</a:t>
            </a:r>
          </a:p>
          <a:p>
            <a:pPr algn="ctr"/>
            <a:r>
              <a:rPr lang="en-GB" sz="1600" b="1" dirty="0">
                <a:ln/>
                <a:solidFill>
                  <a:schemeClr val="accent3">
                    <a:lumMod val="50000"/>
                  </a:schemeClr>
                </a:solidFill>
                <a:latin typeface="Arial" panose="020B0604020202020204" pitchFamily="34" charset="0"/>
                <a:cs typeface="Arial" panose="020B0604020202020204" pitchFamily="34" charset="0"/>
              </a:rPr>
              <a:t>How is the condition investigated?</a:t>
            </a:r>
          </a:p>
          <a:p>
            <a:pPr algn="ctr"/>
            <a:r>
              <a:rPr lang="en-GB" sz="1600" b="1" dirty="0">
                <a:ln/>
                <a:solidFill>
                  <a:schemeClr val="accent3">
                    <a:lumMod val="50000"/>
                  </a:schemeClr>
                </a:solidFill>
                <a:latin typeface="Arial" panose="020B0604020202020204" pitchFamily="34" charset="0"/>
                <a:cs typeface="Arial" panose="020B0604020202020204" pitchFamily="34" charset="0"/>
              </a:rPr>
              <a:t>Clinical assessment: </a:t>
            </a:r>
            <a:r>
              <a:rPr lang="en-GB" sz="1600" dirty="0">
                <a:ln/>
                <a:solidFill>
                  <a:schemeClr val="accent3">
                    <a:lumMod val="50000"/>
                  </a:schemeClr>
                </a:solidFill>
                <a:latin typeface="Arial" panose="020B0604020202020204" pitchFamily="34" charset="0"/>
                <a:cs typeface="Arial" panose="020B0604020202020204" pitchFamily="34" charset="0"/>
              </a:rPr>
              <a:t>Medical history, physical examination and review of symptoms.</a:t>
            </a:r>
          </a:p>
          <a:p>
            <a:pPr algn="ctr"/>
            <a:r>
              <a:rPr lang="en-GB" sz="1600" b="1" dirty="0">
                <a:ln/>
                <a:solidFill>
                  <a:schemeClr val="accent3">
                    <a:lumMod val="50000"/>
                  </a:schemeClr>
                </a:solidFill>
                <a:latin typeface="Arial" panose="020B0604020202020204" pitchFamily="34" charset="0"/>
                <a:cs typeface="Arial" panose="020B0604020202020204" pitchFamily="34" charset="0"/>
              </a:rPr>
              <a:t>Breast investigations: </a:t>
            </a:r>
            <a:r>
              <a:rPr lang="en-GB" sz="1600" dirty="0">
                <a:ln/>
                <a:solidFill>
                  <a:schemeClr val="accent3">
                    <a:lumMod val="50000"/>
                  </a:schemeClr>
                </a:solidFill>
                <a:latin typeface="Arial" panose="020B0604020202020204" pitchFamily="34" charset="0"/>
                <a:cs typeface="Arial" panose="020B0604020202020204" pitchFamily="34" charset="0"/>
              </a:rPr>
              <a:t>Mammography and ultrasound, followed by a biopsy when indicated.</a:t>
            </a:r>
          </a:p>
          <a:p>
            <a:pPr algn="ctr"/>
            <a:r>
              <a:rPr lang="en-GB" sz="1600" b="1" dirty="0">
                <a:ln/>
                <a:solidFill>
                  <a:schemeClr val="accent3">
                    <a:lumMod val="50000"/>
                  </a:schemeClr>
                </a:solidFill>
                <a:latin typeface="Arial" panose="020B0604020202020204" pitchFamily="34" charset="0"/>
                <a:cs typeface="Arial" panose="020B0604020202020204" pitchFamily="34" charset="0"/>
              </a:rPr>
              <a:t>Laboratory testing: </a:t>
            </a:r>
            <a:r>
              <a:rPr lang="en-GB" sz="1600" dirty="0">
                <a:ln/>
                <a:solidFill>
                  <a:schemeClr val="accent3">
                    <a:lumMod val="50000"/>
                  </a:schemeClr>
                </a:solidFill>
                <a:latin typeface="Arial" panose="020B0604020202020204" pitchFamily="34" charset="0"/>
                <a:cs typeface="Arial" panose="020B0604020202020204" pitchFamily="34" charset="0"/>
              </a:rPr>
              <a:t>The biopsy helps confirm the cancer type and assess markers such as oestrogen receptors and HER2, which help guide treatment.</a:t>
            </a:r>
          </a:p>
          <a:p>
            <a:pPr algn="ctr"/>
            <a:r>
              <a:rPr lang="en-GB" sz="1600" b="1" dirty="0">
                <a:ln/>
                <a:solidFill>
                  <a:schemeClr val="accent3">
                    <a:lumMod val="50000"/>
                  </a:schemeClr>
                </a:solidFill>
                <a:latin typeface="Arial" panose="020B0604020202020204" pitchFamily="34" charset="0"/>
                <a:cs typeface="Arial" panose="020B0604020202020204" pitchFamily="34" charset="0"/>
              </a:rPr>
              <a:t>Assessment for spread: </a:t>
            </a:r>
            <a:r>
              <a:rPr lang="en-GB" sz="1600" dirty="0">
                <a:ln/>
                <a:solidFill>
                  <a:schemeClr val="accent3">
                    <a:lumMod val="50000"/>
                  </a:schemeClr>
                </a:solidFill>
                <a:latin typeface="Arial" panose="020B0604020202020204" pitchFamily="34" charset="0"/>
                <a:cs typeface="Arial" panose="020B0604020202020204" pitchFamily="34" charset="0"/>
              </a:rPr>
              <a:t>CT, MRI, PET-CT or other suitable imaging may be used to investigate the lungs, bones and other areas.</a:t>
            </a:r>
          </a:p>
          <a:p>
            <a:pPr algn="ctr"/>
            <a:r>
              <a:rPr lang="en-GB" sz="1600" dirty="0">
                <a:ln/>
                <a:solidFill>
                  <a:schemeClr val="accent3">
                    <a:lumMod val="50000"/>
                  </a:schemeClr>
                </a:solidFill>
                <a:latin typeface="Arial" panose="020B0604020202020204" pitchFamily="34" charset="0"/>
                <a:cs typeface="Arial" panose="020B0604020202020204" pitchFamily="34" charset="0"/>
              </a:rPr>
              <a:t>The investigations selected depend on the patient's symptoms and clinical circumstances. Symptoms alone cannot confirm that cancer has spread (NICE, 2018, updated 2025)</a:t>
            </a:r>
          </a:p>
        </p:txBody>
      </p:sp>
      <p:pic>
        <p:nvPicPr>
          <p:cNvPr id="4" name="Picture 3">
            <a:extLst>
              <a:ext uri="{FF2B5EF4-FFF2-40B4-BE49-F238E27FC236}">
                <a16:creationId xmlns:a16="http://schemas.microsoft.com/office/drawing/2014/main" id="{6BFB5E91-C93A-6A03-75C1-BCF011A9458F}"/>
              </a:ext>
            </a:extLst>
          </p:cNvPr>
          <p:cNvPicPr>
            <a:picLocks noChangeAspect="1"/>
          </p:cNvPicPr>
          <p:nvPr/>
        </p:nvPicPr>
        <p:blipFill>
          <a:blip r:embed="rId2"/>
          <a:stretch>
            <a:fillRect/>
          </a:stretch>
        </p:blipFill>
        <p:spPr>
          <a:xfrm>
            <a:off x="6882582" y="494071"/>
            <a:ext cx="4852218" cy="5496232"/>
          </a:xfrm>
          <a:prstGeom prst="rect">
            <a:avLst/>
          </a:prstGeom>
        </p:spPr>
      </p:pic>
      <p:sp>
        <p:nvSpPr>
          <p:cNvPr id="5" name="Rectangle 4">
            <a:extLst>
              <a:ext uri="{FF2B5EF4-FFF2-40B4-BE49-F238E27FC236}">
                <a16:creationId xmlns:a16="http://schemas.microsoft.com/office/drawing/2014/main" id="{344734A2-DCEA-A72A-F3C6-44B5196007B4}"/>
              </a:ext>
            </a:extLst>
          </p:cNvPr>
          <p:cNvSpPr/>
          <p:nvPr/>
        </p:nvSpPr>
        <p:spPr>
          <a:xfrm>
            <a:off x="8299938" y="6330462"/>
            <a:ext cx="2170444" cy="291402"/>
          </a:xfrm>
          <a:prstGeom prst="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latin typeface="Arial" panose="020B0604020202020204" pitchFamily="34" charset="0"/>
                <a:cs typeface="Arial" panose="020B0604020202020204" pitchFamily="34" charset="0"/>
              </a:rPr>
              <a:t>(</a:t>
            </a:r>
            <a:r>
              <a:rPr lang="en-GB" dirty="0" err="1">
                <a:solidFill>
                  <a:srgbClr val="FF0000"/>
                </a:solidFill>
                <a:latin typeface="Arial" panose="020B0604020202020204" pitchFamily="34" charset="0"/>
                <a:cs typeface="Arial" panose="020B0604020202020204" pitchFamily="34" charset="0"/>
              </a:rPr>
              <a:t>Oncare</a:t>
            </a:r>
            <a:r>
              <a:rPr lang="en-GB" dirty="0">
                <a:solidFill>
                  <a:srgbClr val="FF0000"/>
                </a:solidFill>
                <a:latin typeface="Arial" panose="020B0604020202020204" pitchFamily="34" charset="0"/>
                <a:cs typeface="Arial" panose="020B0604020202020204" pitchFamily="34" charset="0"/>
              </a:rPr>
              <a:t>, n.d.)</a:t>
            </a:r>
          </a:p>
        </p:txBody>
      </p:sp>
    </p:spTree>
    <p:extLst>
      <p:ext uri="{BB962C8B-B14F-4D97-AF65-F5344CB8AC3E}">
        <p14:creationId xmlns:p14="http://schemas.microsoft.com/office/powerpoint/2010/main" val="3110353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F923536-2674-5F5C-D302-084D88ADE81A}"/>
              </a:ext>
            </a:extLst>
          </p:cNvPr>
          <p:cNvSpPr txBox="1"/>
          <p:nvPr/>
        </p:nvSpPr>
        <p:spPr>
          <a:xfrm>
            <a:off x="334297" y="658761"/>
            <a:ext cx="10530348" cy="129266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 </a:t>
            </a:r>
            <a:r>
              <a:rPr lang="en-GB" sz="2400" b="1" dirty="0">
                <a:solidFill>
                  <a:schemeClr val="bg1"/>
                </a:solidFill>
                <a:latin typeface="Arial" panose="020B0604020202020204" pitchFamily="34" charset="0"/>
                <a:cs typeface="Arial" panose="020B0604020202020204" pitchFamily="34" charset="0"/>
              </a:rPr>
              <a:t>Treatment and management options</a:t>
            </a:r>
          </a:p>
          <a:p>
            <a:r>
              <a:rPr lang="en-GB" dirty="0">
                <a:solidFill>
                  <a:schemeClr val="bg1"/>
                </a:solidFill>
                <a:latin typeface="Arial" panose="020B0604020202020204" pitchFamily="34" charset="0"/>
                <a:cs typeface="Arial" panose="020B0604020202020204" pitchFamily="34" charset="0"/>
              </a:rPr>
              <a:t>Treatment is individualised according to the cancer’s receptor status, previous treatment, extent of spread, general health and the patient's preferences.</a:t>
            </a:r>
          </a:p>
          <a:p>
            <a:endParaRPr lang="en-GB" dirty="0">
              <a:solidFill>
                <a:schemeClr val="bg1"/>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D28BCAA3-7BD0-7AEA-FB16-5B920EEABBFC}"/>
              </a:ext>
            </a:extLst>
          </p:cNvPr>
          <p:cNvSpPr/>
          <p:nvPr/>
        </p:nvSpPr>
        <p:spPr>
          <a:xfrm>
            <a:off x="49161" y="2962249"/>
            <a:ext cx="11100619" cy="3888658"/>
          </a:xfrm>
          <a:prstGeom prst="rect">
            <a:avLst/>
          </a:prstGeom>
          <a:solidFill>
            <a:schemeClr val="accent6">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Hormone therapy:               May slow cancers that are hormone-receptor positive.</a:t>
            </a:r>
          </a:p>
          <a:p>
            <a:pPr marL="285750" indent="-285750" algn="just">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Targeted therapy                 Targets specific features of cancer cells when suitable.</a:t>
            </a:r>
          </a:p>
          <a:p>
            <a:pPr marL="285750" indent="-285750" algn="just">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Chemotherapy:                   Uses medicines to destroy or control cancer cells.</a:t>
            </a:r>
          </a:p>
          <a:p>
            <a:pPr marL="285750" indent="-285750" algn="just">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Radiotherapy:                     Can help relieve pain from bone metastases or treat particular affected areas.</a:t>
            </a:r>
          </a:p>
          <a:p>
            <a:pPr marL="285750" indent="-285750" algn="just">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Bone-strengthening </a:t>
            </a:r>
            <a:r>
              <a:rPr lang="en-GB" dirty="0" err="1">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medicines:May</a:t>
            </a: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 reduce bone complications for suitable patients.</a:t>
            </a:r>
          </a:p>
          <a:p>
            <a:pPr marL="285750" indent="-285750" algn="just">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Supportive and palliative </a:t>
            </a:r>
            <a:r>
              <a:rPr lang="en-GB" dirty="0" err="1">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care:Helps</a:t>
            </a: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 manage symptoms and improve quality of life at any stage of advanced illness.</a:t>
            </a:r>
          </a:p>
          <a:p>
            <a:pPr algn="just"/>
            <a:endPar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highlight>
                  <a:srgbClr val="FFFF00"/>
                </a:highlight>
                <a:latin typeface="Arial" panose="020B0604020202020204" pitchFamily="34" charset="0"/>
                <a:cs typeface="Arial" panose="020B0604020202020204" pitchFamily="34" charset="0"/>
              </a:rPr>
              <a:t>Treatment should be planned by the multidisciplinary team, taking account of the patient's needs and preferences. (WHO, 2026)</a:t>
            </a:r>
          </a:p>
        </p:txBody>
      </p:sp>
      <p:sp>
        <p:nvSpPr>
          <p:cNvPr id="17" name="Flowchart: Process 16">
            <a:extLst>
              <a:ext uri="{FF2B5EF4-FFF2-40B4-BE49-F238E27FC236}">
                <a16:creationId xmlns:a16="http://schemas.microsoft.com/office/drawing/2014/main" id="{D8DAAF81-261E-F030-8F41-626E1583FBC3}"/>
              </a:ext>
            </a:extLst>
          </p:cNvPr>
          <p:cNvSpPr/>
          <p:nvPr/>
        </p:nvSpPr>
        <p:spPr>
          <a:xfrm>
            <a:off x="412955" y="2962249"/>
            <a:ext cx="1858297" cy="466751"/>
          </a:xfrm>
          <a:prstGeom prst="flowChartProcess">
            <a:avLst/>
          </a:prstGeom>
          <a:solidFill>
            <a:schemeClr val="accent3">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tx1"/>
                </a:solidFill>
                <a:effectLst>
                  <a:outerShdw blurRad="38100" dist="19050" dir="2700000" algn="tl" rotWithShape="0">
                    <a:schemeClr val="dk1">
                      <a:alpha val="40000"/>
                    </a:schemeClr>
                  </a:outerShdw>
                </a:effectLst>
              </a:rPr>
              <a:t>Treatment</a:t>
            </a:r>
          </a:p>
        </p:txBody>
      </p:sp>
      <p:sp>
        <p:nvSpPr>
          <p:cNvPr id="20" name="Flowchart: Process 19">
            <a:extLst>
              <a:ext uri="{FF2B5EF4-FFF2-40B4-BE49-F238E27FC236}">
                <a16:creationId xmlns:a16="http://schemas.microsoft.com/office/drawing/2014/main" id="{43C26130-35BD-018E-0EE0-4FF36B155F51}"/>
              </a:ext>
            </a:extLst>
          </p:cNvPr>
          <p:cNvSpPr/>
          <p:nvPr/>
        </p:nvSpPr>
        <p:spPr>
          <a:xfrm>
            <a:off x="5338916" y="2962249"/>
            <a:ext cx="1710813" cy="466751"/>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Treatment</a:t>
            </a:r>
            <a:r>
              <a:rPr lang="en-GB" dirty="0">
                <a:ln w="0"/>
                <a:solidFill>
                  <a:schemeClr val="tx1"/>
                </a:solidFill>
                <a:effectLst>
                  <a:outerShdw blurRad="38100" dist="19050" dir="2700000" algn="tl" rotWithShape="0">
                    <a:schemeClr val="dk1">
                      <a:alpha val="40000"/>
                    </a:schemeClr>
                  </a:outerShdw>
                </a:effectLst>
              </a:rPr>
              <a:t> </a:t>
            </a:r>
          </a:p>
        </p:txBody>
      </p:sp>
    </p:spTree>
    <p:extLst>
      <p:ext uri="{BB962C8B-B14F-4D97-AF65-F5344CB8AC3E}">
        <p14:creationId xmlns:p14="http://schemas.microsoft.com/office/powerpoint/2010/main" val="3901938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10</a:t>
            </a:fld>
            <a:endParaRPr lang="en-US" dirty="0"/>
          </a:p>
        </p:txBody>
      </p:sp>
      <p:sp>
        <p:nvSpPr>
          <p:cNvPr id="12" name="TextBox 11">
            <a:extLst>
              <a:ext uri="{FF2B5EF4-FFF2-40B4-BE49-F238E27FC236}">
                <a16:creationId xmlns:a16="http://schemas.microsoft.com/office/drawing/2014/main" id="{3DD66A7E-1F8A-3C11-7EB1-4F70D9690080}"/>
              </a:ext>
            </a:extLst>
          </p:cNvPr>
          <p:cNvSpPr txBox="1"/>
          <p:nvPr/>
        </p:nvSpPr>
        <p:spPr>
          <a:xfrm>
            <a:off x="78657" y="0"/>
            <a:ext cx="11916698" cy="7017306"/>
          </a:xfrm>
          <a:prstGeom prst="rect">
            <a:avLst/>
          </a:prstGeom>
          <a:solidFill>
            <a:srgbClr val="F8E4F3"/>
          </a:solidFill>
        </p:spPr>
        <p:txBody>
          <a:bodyPr wrap="square" rtlCol="0">
            <a:spAutoFit/>
          </a:bodyPr>
          <a:lstStyle/>
          <a:p>
            <a:r>
              <a:rPr lang="en-GB" b="1" dirty="0">
                <a:highlight>
                  <a:srgbClr val="FFFF00"/>
                </a:highlight>
                <a:latin typeface="Arial" panose="020B0604020202020204" pitchFamily="34" charset="0"/>
                <a:cs typeface="Arial" panose="020B0604020202020204" pitchFamily="34" charset="0"/>
              </a:rPr>
              <a:t>Suggested care plan, lifestyle and monitoring</a:t>
            </a:r>
          </a:p>
          <a:p>
            <a:r>
              <a:rPr lang="en-GB" dirty="0">
                <a:latin typeface="Arial" panose="020B0604020202020204" pitchFamily="34" charset="0"/>
                <a:cs typeface="Arial" panose="020B0604020202020204" pitchFamily="34" charset="0"/>
              </a:rPr>
              <a:t>1. </a:t>
            </a:r>
            <a:r>
              <a:rPr lang="en-GB" b="1" dirty="0">
                <a:latin typeface="Arial" panose="020B0604020202020204" pitchFamily="34" charset="0"/>
                <a:cs typeface="Arial" panose="020B0604020202020204" pitchFamily="34" charset="0"/>
              </a:rPr>
              <a:t>Breathing and respiratory support</a:t>
            </a:r>
          </a:p>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Assess breathlessness and oxygen saturation as clinically indicated.</a:t>
            </a:r>
          </a:p>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Position the patient comfortably and plan rest breaks.</a:t>
            </a:r>
          </a:p>
          <a:p>
            <a:pPr marL="285750" indent="-285750">
              <a:buFont typeface="Arial" panose="020B0604020202020204" pitchFamily="34" charset="0"/>
              <a:buChar char="•"/>
            </a:pPr>
            <a:r>
              <a:rPr lang="en-GB" dirty="0">
                <a:solidFill>
                  <a:srgbClr val="C00000"/>
                </a:solidFill>
                <a:latin typeface="Arial" panose="020B0604020202020204" pitchFamily="34" charset="0"/>
                <a:cs typeface="Arial" panose="020B0604020202020204" pitchFamily="34" charset="0"/>
              </a:rPr>
              <a:t>Escalate new or worsening respiratory symptoms promptly.</a:t>
            </a:r>
          </a:p>
          <a:p>
            <a:r>
              <a:rPr lang="en-GB" dirty="0">
                <a:latin typeface="Arial" panose="020B0604020202020204" pitchFamily="34" charset="0"/>
                <a:cs typeface="Arial" panose="020B0604020202020204" pitchFamily="34" charset="0"/>
              </a:rPr>
              <a:t>2. </a:t>
            </a:r>
            <a:r>
              <a:rPr lang="en-GB" b="1" dirty="0">
                <a:highlight>
                  <a:srgbClr val="FFFF00"/>
                </a:highlight>
                <a:latin typeface="Arial" panose="020B0604020202020204" pitchFamily="34" charset="0"/>
                <a:cs typeface="Arial" panose="020B0604020202020204" pitchFamily="34" charset="0"/>
              </a:rPr>
              <a:t>Bone health, pain and mobility</a:t>
            </a:r>
          </a:p>
          <a:p>
            <a:pPr marL="285750" indent="-285750">
              <a:buFont typeface="Arial" panose="020B0604020202020204" pitchFamily="34" charset="0"/>
              <a:buChar char="•"/>
            </a:pPr>
            <a:r>
              <a:rPr lang="en-GB" dirty="0">
                <a:solidFill>
                  <a:schemeClr val="accent4">
                    <a:lumMod val="60000"/>
                    <a:lumOff val="40000"/>
                  </a:schemeClr>
                </a:solidFill>
                <a:latin typeface="Arial" panose="020B0604020202020204" pitchFamily="34" charset="0"/>
                <a:cs typeface="Arial" panose="020B0604020202020204" pitchFamily="34" charset="0"/>
              </a:rPr>
              <a:t>Review pain relief and its effectiveness.</a:t>
            </a:r>
          </a:p>
          <a:p>
            <a:pPr marL="285750" indent="-285750">
              <a:buFont typeface="Arial" panose="020B0604020202020204" pitchFamily="34" charset="0"/>
              <a:buChar char="•"/>
            </a:pPr>
            <a:r>
              <a:rPr lang="en-GB" dirty="0">
                <a:solidFill>
                  <a:schemeClr val="accent4">
                    <a:lumMod val="60000"/>
                    <a:lumOff val="40000"/>
                  </a:schemeClr>
                </a:solidFill>
                <a:latin typeface="Arial" panose="020B0604020202020204" pitchFamily="34" charset="0"/>
                <a:cs typeface="Arial" panose="020B0604020202020204" pitchFamily="34" charset="0"/>
              </a:rPr>
              <a:t>Assess falls risk and use suitable mobility aids.</a:t>
            </a:r>
          </a:p>
          <a:p>
            <a:pPr marL="285750" indent="-285750">
              <a:buFont typeface="Arial" panose="020B0604020202020204" pitchFamily="34" charset="0"/>
              <a:buChar char="•"/>
            </a:pPr>
            <a:r>
              <a:rPr lang="en-GB" dirty="0">
                <a:solidFill>
                  <a:schemeClr val="accent4">
                    <a:lumMod val="60000"/>
                    <a:lumOff val="40000"/>
                  </a:schemeClr>
                </a:solidFill>
                <a:latin typeface="Arial" panose="020B0604020202020204" pitchFamily="34" charset="0"/>
                <a:cs typeface="Arial" panose="020B0604020202020204" pitchFamily="34" charset="0"/>
              </a:rPr>
              <a:t>Refer to physiotherapy or occupational therapy.</a:t>
            </a:r>
          </a:p>
          <a:p>
            <a:pPr marL="285750" indent="-285750">
              <a:buFont typeface="Arial" panose="020B0604020202020204" pitchFamily="34" charset="0"/>
              <a:buChar char="•"/>
            </a:pPr>
            <a:r>
              <a:rPr lang="en-GB" dirty="0">
                <a:solidFill>
                  <a:schemeClr val="accent4">
                    <a:lumMod val="60000"/>
                    <a:lumOff val="40000"/>
                  </a:schemeClr>
                </a:solidFill>
                <a:latin typeface="Arial" panose="020B0604020202020204" pitchFamily="34" charset="0"/>
                <a:cs typeface="Arial" panose="020B0604020202020204" pitchFamily="34" charset="0"/>
              </a:rPr>
              <a:t>Follow specialist advice about safe weight-bearing activity and fracture risk.</a:t>
            </a:r>
          </a:p>
          <a:p>
            <a:r>
              <a:rPr lang="en-GB" dirty="0">
                <a:latin typeface="Arial" panose="020B0604020202020204" pitchFamily="34" charset="0"/>
                <a:cs typeface="Arial" panose="020B0604020202020204" pitchFamily="34" charset="0"/>
              </a:rPr>
              <a:t>3. </a:t>
            </a:r>
            <a:r>
              <a:rPr lang="en-GB" b="1" dirty="0">
                <a:highlight>
                  <a:srgbClr val="FFFF00"/>
                </a:highlight>
                <a:latin typeface="Arial" panose="020B0604020202020204" pitchFamily="34" charset="0"/>
                <a:cs typeface="Arial" panose="020B0604020202020204" pitchFamily="34" charset="0"/>
              </a:rPr>
              <a:t>Lifestyle and emotional wellbeing</a:t>
            </a:r>
          </a:p>
          <a:p>
            <a:pPr marL="285750" indent="-285750">
              <a:buFont typeface="Arial" panose="020B0604020202020204" pitchFamily="34" charset="0"/>
              <a:buChar char="•"/>
            </a:pPr>
            <a:r>
              <a:rPr lang="en-GB" dirty="0">
                <a:solidFill>
                  <a:schemeClr val="accent6">
                    <a:lumMod val="75000"/>
                  </a:schemeClr>
                </a:solidFill>
                <a:latin typeface="Arial" panose="020B0604020202020204" pitchFamily="34" charset="0"/>
                <a:cs typeface="Arial" panose="020B0604020202020204" pitchFamily="34" charset="0"/>
              </a:rPr>
              <a:t>Encourage a balanced diet, adequate fluids and activity suited to her abilities.</a:t>
            </a:r>
          </a:p>
          <a:p>
            <a:pPr marL="285750" indent="-285750">
              <a:buFont typeface="Arial" panose="020B0604020202020204" pitchFamily="34" charset="0"/>
              <a:buChar char="•"/>
            </a:pPr>
            <a:r>
              <a:rPr lang="en-GB" dirty="0">
                <a:solidFill>
                  <a:schemeClr val="accent6">
                    <a:lumMod val="75000"/>
                  </a:schemeClr>
                </a:solidFill>
                <a:latin typeface="Arial" panose="020B0604020202020204" pitchFamily="34" charset="0"/>
                <a:cs typeface="Arial" panose="020B0604020202020204" pitchFamily="34" charset="0"/>
              </a:rPr>
              <a:t>Offer smoking cessation support if relevant.</a:t>
            </a:r>
          </a:p>
          <a:p>
            <a:pPr marL="285750" indent="-285750">
              <a:buFont typeface="Arial" panose="020B0604020202020204" pitchFamily="34" charset="0"/>
              <a:buChar char="•"/>
            </a:pPr>
            <a:r>
              <a:rPr lang="en-GB" dirty="0">
                <a:solidFill>
                  <a:schemeClr val="accent6">
                    <a:lumMod val="75000"/>
                  </a:schemeClr>
                </a:solidFill>
                <a:latin typeface="Arial" panose="020B0604020202020204" pitchFamily="34" charset="0"/>
                <a:cs typeface="Arial" panose="020B0604020202020204" pitchFamily="34" charset="0"/>
              </a:rPr>
              <a:t>Provide emotional support and signpost to counselling or cancer support services.</a:t>
            </a:r>
          </a:p>
          <a:p>
            <a:pPr marL="285750" indent="-285750">
              <a:buFont typeface="Arial" panose="020B0604020202020204" pitchFamily="34" charset="0"/>
              <a:buChar char="•"/>
            </a:pPr>
            <a:r>
              <a:rPr lang="en-GB" dirty="0">
                <a:solidFill>
                  <a:schemeClr val="accent6">
                    <a:lumMod val="75000"/>
                  </a:schemeClr>
                </a:solidFill>
                <a:latin typeface="Arial" panose="020B0604020202020204" pitchFamily="34" charset="0"/>
                <a:cs typeface="Arial" panose="020B0604020202020204" pitchFamily="34" charset="0"/>
              </a:rPr>
              <a:t>Discuss fatigue management, rest and sleep.</a:t>
            </a:r>
          </a:p>
          <a:p>
            <a:r>
              <a:rPr lang="en-GB" dirty="0">
                <a:latin typeface="Arial" panose="020B0604020202020204" pitchFamily="34" charset="0"/>
                <a:cs typeface="Arial" panose="020B0604020202020204" pitchFamily="34" charset="0"/>
              </a:rPr>
              <a:t>4. </a:t>
            </a:r>
            <a:r>
              <a:rPr lang="en-GB" b="1" dirty="0">
                <a:highlight>
                  <a:srgbClr val="FFFF00"/>
                </a:highlight>
                <a:latin typeface="Arial" panose="020B0604020202020204" pitchFamily="34" charset="0"/>
                <a:cs typeface="Arial" panose="020B0604020202020204" pitchFamily="34" charset="0"/>
              </a:rPr>
              <a:t>Monitoring and review</a:t>
            </a:r>
          </a:p>
          <a:p>
            <a:pPr marL="285750" indent="-28575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Review symptoms, medication effects, pain, mobility and emotional wellbeing.</a:t>
            </a:r>
          </a:p>
          <a:p>
            <a:pPr marL="285750" indent="-28575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Attend planned oncology appointments and scans.</a:t>
            </a:r>
          </a:p>
          <a:p>
            <a:pPr marL="285750" indent="-28575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Adjust the care plan when needs or preferences change.</a:t>
            </a:r>
          </a:p>
          <a:p>
            <a:pPr marL="285750" indent="-28575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Share monitoring findings with the multidisciplinary team (MDT).</a:t>
            </a:r>
          </a:p>
          <a:p>
            <a:pPr marL="285750" indent="-28575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Monitor breathing difficulties and changes in mobility to identify any deterioration early.</a:t>
            </a:r>
          </a:p>
          <a:p>
            <a:pPr marL="285750" indent="-285750">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 Provide support and referrals if the patient’s physical or emotional needs change.</a:t>
            </a:r>
          </a:p>
          <a:p>
            <a:r>
              <a:rPr lang="en-GB" dirty="0">
                <a:latin typeface="Arial" panose="020B0604020202020204" pitchFamily="34" charset="0"/>
                <a:cs typeface="Arial" panose="020B0604020202020204" pitchFamily="34" charset="0"/>
              </a:rPr>
              <a:t>Offer emotional support, encourage suitable physical activity and provide access to counselling or cancer support services to help manage stress, improve wellbeing and maintain quality of life. (Keane et al., 2023)</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174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Bevelled 12">
            <a:extLst>
              <a:ext uri="{FF2B5EF4-FFF2-40B4-BE49-F238E27FC236}">
                <a16:creationId xmlns:a16="http://schemas.microsoft.com/office/drawing/2014/main" id="{2AE274B8-09EB-FD47-F7BA-F5E7EBF550D7}"/>
              </a:ext>
            </a:extLst>
          </p:cNvPr>
          <p:cNvSpPr/>
          <p:nvPr/>
        </p:nvSpPr>
        <p:spPr>
          <a:xfrm>
            <a:off x="768096" y="996696"/>
            <a:ext cx="10652760" cy="914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75000"/>
              </a:lnSpc>
              <a:spcBef>
                <a:spcPct val="0"/>
              </a:spcBef>
              <a:spcAft>
                <a:spcPts val="600"/>
              </a:spcAft>
            </a:pPr>
            <a:r>
              <a:rPr lang="en-US" sz="4000" b="1" spc="-150" dirty="0">
                <a:ln w="0"/>
                <a:solidFill>
                  <a:schemeClr val="accent3"/>
                </a:solidFill>
                <a:effectLst>
                  <a:outerShdw blurRad="38100" dist="19050" dir="2700000" algn="tl" rotWithShape="0">
                    <a:schemeClr val="dk1">
                      <a:alpha val="40000"/>
                    </a:schemeClr>
                  </a:outerShdw>
                </a:effectLst>
                <a:latin typeface="+mj-lt"/>
                <a:ea typeface="+mj-ea"/>
                <a:cs typeface="+mj-cs"/>
              </a:rPr>
              <a:t>Communication, ethics and consideration </a:t>
            </a:r>
          </a:p>
        </p:txBody>
      </p:sp>
      <p:pic>
        <p:nvPicPr>
          <p:cNvPr id="15" name="Picture 14">
            <a:extLst>
              <a:ext uri="{FF2B5EF4-FFF2-40B4-BE49-F238E27FC236}">
                <a16:creationId xmlns:a16="http://schemas.microsoft.com/office/drawing/2014/main" id="{424FA75A-CDCB-647E-7E49-AD8401A9FDA1}"/>
              </a:ext>
            </a:extLst>
          </p:cNvPr>
          <p:cNvPicPr>
            <a:picLocks noChangeAspect="1"/>
          </p:cNvPicPr>
          <p:nvPr/>
        </p:nvPicPr>
        <p:blipFill>
          <a:blip r:embed="rId2"/>
          <a:stretch>
            <a:fillRect/>
          </a:stretch>
        </p:blipFill>
        <p:spPr>
          <a:xfrm>
            <a:off x="768095" y="2522136"/>
            <a:ext cx="4938999" cy="2765839"/>
          </a:xfrm>
          <a:prstGeom prst="rect">
            <a:avLst/>
          </a:prstGeom>
          <a:noFill/>
        </p:spPr>
      </p:pic>
      <p:sp>
        <p:nvSpPr>
          <p:cNvPr id="12" name="TextBox 11">
            <a:extLst>
              <a:ext uri="{FF2B5EF4-FFF2-40B4-BE49-F238E27FC236}">
                <a16:creationId xmlns:a16="http://schemas.microsoft.com/office/drawing/2014/main" id="{B200B0F9-7D39-F9CB-E8D2-C2B00EAFE2F9}"/>
              </a:ext>
            </a:extLst>
          </p:cNvPr>
          <p:cNvSpPr txBox="1"/>
          <p:nvPr/>
        </p:nvSpPr>
        <p:spPr>
          <a:xfrm>
            <a:off x="5513832" y="2176272"/>
            <a:ext cx="5907024" cy="3959352"/>
          </a:xfrm>
          <a:prstGeom prst="rect">
            <a:avLst/>
          </a:prstGeom>
        </p:spPr>
        <p:txBody>
          <a:bodyPr vert="horz" lIns="91440" tIns="45720" rIns="91440" bIns="45720" rtlCol="0">
            <a:normAutofit fontScale="92500" lnSpcReduction="10000"/>
          </a:bodyPr>
          <a:lstStyle/>
          <a:p>
            <a:pPr marL="347472" indent="-347472">
              <a:lnSpc>
                <a:spcPct val="115000"/>
              </a:lnSpc>
              <a:spcAft>
                <a:spcPts val="600"/>
              </a:spcAft>
              <a:buFont typeface="Arial" panose="020B0604020202020204" pitchFamily="34" charset="0"/>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Person-</a:t>
            </a:r>
            <a:r>
              <a:rPr lang="en-US" sz="1400" b="1" dirty="0" err="1">
                <a:solidFill>
                  <a:schemeClr val="tx1">
                    <a:lumMod val="75000"/>
                    <a:lumOff val="25000"/>
                  </a:schemeClr>
                </a:solidFill>
                <a:latin typeface="Arial" panose="020B0604020202020204" pitchFamily="34" charset="0"/>
                <a:cs typeface="Arial" panose="020B0604020202020204" pitchFamily="34" charset="0"/>
              </a:rPr>
              <a:t>centred</a:t>
            </a:r>
            <a:r>
              <a:rPr lang="en-US" sz="1400" b="1" dirty="0">
                <a:solidFill>
                  <a:schemeClr val="tx1">
                    <a:lumMod val="75000"/>
                    <a:lumOff val="25000"/>
                  </a:schemeClr>
                </a:solidFill>
                <a:latin typeface="Arial" panose="020B0604020202020204" pitchFamily="34" charset="0"/>
                <a:cs typeface="Arial" panose="020B0604020202020204" pitchFamily="34" charset="0"/>
              </a:rPr>
              <a:t> care: </a:t>
            </a:r>
            <a:r>
              <a:rPr lang="en-US" sz="1400" dirty="0">
                <a:solidFill>
                  <a:schemeClr val="tx1">
                    <a:lumMod val="75000"/>
                    <a:lumOff val="25000"/>
                  </a:schemeClr>
                </a:solidFill>
                <a:latin typeface="Arial" panose="020B0604020202020204" pitchFamily="34" charset="0"/>
                <a:cs typeface="Arial" panose="020B0604020202020204" pitchFamily="34" charset="0"/>
              </a:rPr>
              <a:t>Listen to </a:t>
            </a:r>
            <a:r>
              <a:rPr lang="en-US" sz="1400" dirty="0" err="1">
                <a:solidFill>
                  <a:schemeClr val="tx1">
                    <a:lumMod val="75000"/>
                    <a:lumOff val="25000"/>
                  </a:schemeClr>
                </a:solidFill>
                <a:latin typeface="Arial" panose="020B0604020202020204" pitchFamily="34" charset="0"/>
                <a:cs typeface="Arial" panose="020B0604020202020204" pitchFamily="34" charset="0"/>
              </a:rPr>
              <a:t>Mrs</a:t>
            </a:r>
            <a:r>
              <a:rPr lang="en-US" sz="1400" dirty="0">
                <a:solidFill>
                  <a:schemeClr val="tx1">
                    <a:lumMod val="75000"/>
                    <a:lumOff val="25000"/>
                  </a:schemeClr>
                </a:solidFill>
                <a:latin typeface="Arial" panose="020B0604020202020204" pitchFamily="34" charset="0"/>
                <a:cs typeface="Arial" panose="020B0604020202020204" pitchFamily="34" charset="0"/>
              </a:rPr>
              <a:t> Williams’ priorities and respect her choices.</a:t>
            </a:r>
          </a:p>
          <a:p>
            <a:pPr marL="347472" indent="-347472">
              <a:lnSpc>
                <a:spcPct val="115000"/>
              </a:lnSpc>
              <a:spcAft>
                <a:spcPts val="600"/>
              </a:spcAft>
              <a:buFont typeface="Arial" panose="020B0604020202020204" pitchFamily="34" charset="0"/>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Informed consent: </a:t>
            </a:r>
            <a:r>
              <a:rPr lang="en-US" sz="1400" dirty="0">
                <a:solidFill>
                  <a:schemeClr val="tx1">
                    <a:lumMod val="75000"/>
                    <a:lumOff val="25000"/>
                  </a:schemeClr>
                </a:solidFill>
                <a:latin typeface="Arial" panose="020B0604020202020204" pitchFamily="34" charset="0"/>
                <a:cs typeface="Arial" panose="020B0604020202020204" pitchFamily="34" charset="0"/>
              </a:rPr>
              <a:t>Explain investigations and treatments in a way she understands before decisions are made.</a:t>
            </a:r>
          </a:p>
          <a:p>
            <a:pPr marL="347472" indent="-347472">
              <a:lnSpc>
                <a:spcPct val="115000"/>
              </a:lnSpc>
              <a:spcAft>
                <a:spcPts val="600"/>
              </a:spcAft>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C</a:t>
            </a:r>
            <a:r>
              <a:rPr lang="en-US" sz="1400" b="1" dirty="0">
                <a:solidFill>
                  <a:schemeClr val="tx1">
                    <a:lumMod val="75000"/>
                    <a:lumOff val="25000"/>
                  </a:schemeClr>
                </a:solidFill>
                <a:latin typeface="Arial" panose="020B0604020202020204" pitchFamily="34" charset="0"/>
                <a:cs typeface="Arial" panose="020B0604020202020204" pitchFamily="34" charset="0"/>
              </a:rPr>
              <a:t>onfidentiality: </a:t>
            </a:r>
            <a:r>
              <a:rPr lang="en-US" sz="1400" dirty="0">
                <a:solidFill>
                  <a:schemeClr val="tx1">
                    <a:lumMod val="75000"/>
                    <a:lumOff val="25000"/>
                  </a:schemeClr>
                </a:solidFill>
                <a:latin typeface="Arial" panose="020B0604020202020204" pitchFamily="34" charset="0"/>
                <a:cs typeface="Arial" panose="020B0604020202020204" pitchFamily="34" charset="0"/>
              </a:rPr>
              <a:t>Share personal information only appropriately with those involved in her care.</a:t>
            </a:r>
          </a:p>
          <a:p>
            <a:pPr marL="347472" indent="-347472">
              <a:lnSpc>
                <a:spcPct val="115000"/>
              </a:lnSpc>
              <a:spcAft>
                <a:spcPts val="600"/>
              </a:spcAft>
              <a:buFont typeface="Arial" panose="020B0604020202020204" pitchFamily="34" charset="0"/>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Partnership working</a:t>
            </a:r>
            <a:r>
              <a:rPr lang="en-US" sz="1400" dirty="0">
                <a:solidFill>
                  <a:schemeClr val="tx1">
                    <a:lumMod val="75000"/>
                    <a:lumOff val="25000"/>
                  </a:schemeClr>
                </a:solidFill>
                <a:latin typeface="Arial" panose="020B0604020202020204" pitchFamily="34" charset="0"/>
                <a:cs typeface="Arial" panose="020B0604020202020204" pitchFamily="34" charset="0"/>
              </a:rPr>
              <a:t>: The oncologist, breast care nurse, respiratory team, physiotherapist, occupational therapist, GP and palliative care team should communicate effectively.</a:t>
            </a:r>
          </a:p>
          <a:p>
            <a:pPr marL="347472" indent="-347472">
              <a:lnSpc>
                <a:spcPct val="115000"/>
              </a:lnSpc>
              <a:spcAft>
                <a:spcPts val="600"/>
              </a:spcAft>
              <a:buFont typeface="Arial" panose="020B0604020202020204" pitchFamily="34" charset="0"/>
              <a:buChar char="•"/>
            </a:pPr>
            <a:r>
              <a:rPr lang="en-US" sz="1400" b="1" dirty="0">
                <a:solidFill>
                  <a:schemeClr val="tx1">
                    <a:lumMod val="75000"/>
                    <a:lumOff val="25000"/>
                  </a:schemeClr>
                </a:solidFill>
                <a:latin typeface="Arial" panose="020B0604020202020204" pitchFamily="34" charset="0"/>
                <a:cs typeface="Arial" panose="020B0604020202020204" pitchFamily="34" charset="0"/>
              </a:rPr>
              <a:t>Emotional support</a:t>
            </a:r>
            <a:r>
              <a:rPr lang="en-US" sz="1400" dirty="0">
                <a:solidFill>
                  <a:schemeClr val="tx1">
                    <a:lumMod val="75000"/>
                    <a:lumOff val="25000"/>
                  </a:schemeClr>
                </a:solidFill>
                <a:latin typeface="Arial" panose="020B0604020202020204" pitchFamily="34" charset="0"/>
                <a:cs typeface="Arial" panose="020B0604020202020204" pitchFamily="34" charset="0"/>
              </a:rPr>
              <a:t>: Give clear information, allow time for questions and consider the impact on her family.</a:t>
            </a:r>
          </a:p>
          <a:p>
            <a:pPr marL="347472" indent="-347472">
              <a:lnSpc>
                <a:spcPct val="115000"/>
              </a:lnSpc>
              <a:spcAft>
                <a:spcPts val="600"/>
              </a:spcAft>
              <a:buFont typeface="Arial" panose="020B0604020202020204" pitchFamily="34" charset="0"/>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Clear communication, respect for patient choices, confidentiality and emotional support are important in cancer care. Healthcare professionals should involve patients in decisions and work together to meet their physical and emotional needs. (Brown and Randle, 2019)</a:t>
            </a:r>
            <a:endParaRPr lang="en-US" sz="1400" dirty="0">
              <a:solidFill>
                <a:schemeClr val="tx1">
                  <a:lumMod val="75000"/>
                  <a:lumOff val="25000"/>
                </a:schemeClr>
              </a:solidFill>
              <a:latin typeface="Arial" panose="020B0604020202020204" pitchFamily="34" charset="0"/>
              <a:cs typeface="Arial" panose="020B0604020202020204" pitchFamily="34" charset="0"/>
            </a:endParaRPr>
          </a:p>
          <a:p>
            <a:pPr marL="347472" indent="-347472">
              <a:lnSpc>
                <a:spcPct val="115000"/>
              </a:lnSpc>
              <a:spcAft>
                <a:spcPts val="600"/>
              </a:spcAft>
              <a:buFont typeface="Arial" panose="020B0604020202020204" pitchFamily="34" charset="0"/>
              <a:buChar char="•"/>
            </a:pPr>
            <a:endParaRPr lang="en-US" sz="1000" dirty="0">
              <a:solidFill>
                <a:schemeClr val="tx1">
                  <a:lumMod val="75000"/>
                  <a:lumOff val="25000"/>
                </a:schemeClr>
              </a:solidFill>
              <a:latin typeface="Arial" panose="020B0604020202020204" pitchFamily="34" charset="0"/>
              <a:cs typeface="Arial" panose="020B0604020202020204" pitchFamily="34" charset="0"/>
            </a:endParaRPr>
          </a:p>
          <a:p>
            <a:pPr marL="347472" indent="-347472">
              <a:lnSpc>
                <a:spcPct val="115000"/>
              </a:lnSpc>
              <a:spcAft>
                <a:spcPts val="600"/>
              </a:spcAft>
              <a:buFont typeface="Arial" panose="020B0604020202020204" pitchFamily="34" charset="0"/>
              <a:buChar char="•"/>
            </a:pPr>
            <a:endParaRPr lang="en-US" sz="1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11</a:t>
            </a:fld>
            <a:endParaRPr lang="en-US"/>
          </a:p>
        </p:txBody>
      </p:sp>
      <p:sp>
        <p:nvSpPr>
          <p:cNvPr id="16" name="Flowchart: Process 15">
            <a:extLst>
              <a:ext uri="{FF2B5EF4-FFF2-40B4-BE49-F238E27FC236}">
                <a16:creationId xmlns:a16="http://schemas.microsoft.com/office/drawing/2014/main" id="{CABF5424-29DA-9498-44D7-C26B678D1C6B}"/>
              </a:ext>
            </a:extLst>
          </p:cNvPr>
          <p:cNvSpPr/>
          <p:nvPr/>
        </p:nvSpPr>
        <p:spPr>
          <a:xfrm>
            <a:off x="1386348" y="5614219"/>
            <a:ext cx="1887794" cy="247085"/>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(Skill-Up, n.d.)</a:t>
            </a:r>
          </a:p>
        </p:txBody>
      </p:sp>
    </p:spTree>
    <p:extLst>
      <p:ext uri="{BB962C8B-B14F-4D97-AF65-F5344CB8AC3E}">
        <p14:creationId xmlns:p14="http://schemas.microsoft.com/office/powerpoint/2010/main" val="2585735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C6151E0-4901-D22A-AABA-88CE533A938E}"/>
              </a:ext>
            </a:extLst>
          </p:cNvPr>
          <p:cNvSpPr txBox="1"/>
          <p:nvPr/>
        </p:nvSpPr>
        <p:spPr>
          <a:xfrm>
            <a:off x="344129" y="580102"/>
            <a:ext cx="11739716" cy="1754326"/>
          </a:xfrm>
          <a:prstGeom prst="rect">
            <a:avLst/>
          </a:prstGeom>
          <a:noFill/>
        </p:spPr>
        <p:txBody>
          <a:bodyPr wrap="square" rtlCol="0">
            <a:spAutoFit/>
          </a:bodyPr>
          <a:lstStyle/>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D9BBE62-9775-1678-B980-71D8F2C67311}"/>
              </a:ext>
            </a:extLst>
          </p:cNvPr>
          <p:cNvSpPr txBox="1"/>
          <p:nvPr/>
        </p:nvSpPr>
        <p:spPr>
          <a:xfrm>
            <a:off x="1130709" y="875714"/>
            <a:ext cx="7816646" cy="2308324"/>
          </a:xfrm>
          <a:prstGeom prst="rect">
            <a:avLst/>
          </a:prstGeom>
          <a:solidFill>
            <a:schemeClr val="accent3">
              <a:lumMod val="20000"/>
              <a:lumOff val="80000"/>
            </a:schemeClr>
          </a:solidFill>
        </p:spPr>
        <p:txBody>
          <a:bodyPr wrap="square" rtlCol="0">
            <a:spAutoFit/>
          </a:bodyPr>
          <a:lstStyle/>
          <a:p>
            <a:r>
              <a:rPr lang="en-GB" b="1" dirty="0">
                <a:solidFill>
                  <a:srgbClr val="CC0066"/>
                </a:solidFill>
                <a:highlight>
                  <a:srgbClr val="FFFF00"/>
                </a:highlight>
                <a:latin typeface="Arial" panose="020B0604020202020204" pitchFamily="34" charset="0"/>
                <a:cs typeface="Arial" panose="020B0604020202020204" pitchFamily="34" charset="0"/>
              </a:rPr>
              <a:t>Conclusion</a:t>
            </a:r>
          </a:p>
          <a:p>
            <a:pPr marL="285750" indent="-285750">
              <a:buFont typeface="Wingdings" panose="05000000000000000000" pitchFamily="2" charset="2"/>
              <a:buChar char="q"/>
            </a:pPr>
            <a:r>
              <a:rPr lang="en-GB" dirty="0">
                <a:solidFill>
                  <a:srgbClr val="CC0066"/>
                </a:solidFill>
                <a:highlight>
                  <a:srgbClr val="FFFF00"/>
                </a:highlight>
                <a:latin typeface="Arial" panose="020B0604020202020204" pitchFamily="34" charset="0"/>
                <a:cs typeface="Arial" panose="020B0604020202020204" pitchFamily="34" charset="0"/>
              </a:rPr>
              <a:t>Breast cancer can affect other parts of the body when it spreads.</a:t>
            </a:r>
          </a:p>
          <a:p>
            <a:pPr marL="285750" indent="-285750">
              <a:buFont typeface="Wingdings" panose="05000000000000000000" pitchFamily="2" charset="2"/>
              <a:buChar char="q"/>
            </a:pPr>
            <a:r>
              <a:rPr lang="en-GB" dirty="0">
                <a:solidFill>
                  <a:srgbClr val="CC0066"/>
                </a:solidFill>
                <a:highlight>
                  <a:srgbClr val="FFFF00"/>
                </a:highlight>
                <a:latin typeface="Arial" panose="020B0604020202020204" pitchFamily="34" charset="0"/>
                <a:cs typeface="Arial" panose="020B0604020202020204" pitchFamily="34" charset="0"/>
              </a:rPr>
              <a:t>Lung metastases may cause breathing difficulties.</a:t>
            </a:r>
          </a:p>
          <a:p>
            <a:pPr marL="285750" indent="-285750">
              <a:buFont typeface="Wingdings" panose="05000000000000000000" pitchFamily="2" charset="2"/>
              <a:buChar char="q"/>
            </a:pPr>
            <a:r>
              <a:rPr lang="en-GB" dirty="0">
                <a:solidFill>
                  <a:srgbClr val="CC0066"/>
                </a:solidFill>
                <a:highlight>
                  <a:srgbClr val="FFFF00"/>
                </a:highlight>
                <a:latin typeface="Arial" panose="020B0604020202020204" pitchFamily="34" charset="0"/>
                <a:cs typeface="Arial" panose="020B0604020202020204" pitchFamily="34" charset="0"/>
              </a:rPr>
              <a:t>Bone metastases can cause pain, fractures and reduced mobility.</a:t>
            </a:r>
          </a:p>
          <a:p>
            <a:pPr marL="285750" indent="-285750">
              <a:buFont typeface="Wingdings" panose="05000000000000000000" pitchFamily="2" charset="2"/>
              <a:buChar char="q"/>
            </a:pPr>
            <a:r>
              <a:rPr lang="en-GB" dirty="0">
                <a:solidFill>
                  <a:srgbClr val="CC0066"/>
                </a:solidFill>
                <a:highlight>
                  <a:srgbClr val="FFFF00"/>
                </a:highlight>
                <a:latin typeface="Arial" panose="020B0604020202020204" pitchFamily="34" charset="0"/>
                <a:cs typeface="Arial" panose="020B0604020202020204" pitchFamily="34" charset="0"/>
              </a:rPr>
              <a:t>An evidence-based care plan helps manage symptoms and improve quality of life.</a:t>
            </a:r>
          </a:p>
          <a:p>
            <a:pPr marL="285750" indent="-285750">
              <a:buFont typeface="Wingdings" panose="05000000000000000000" pitchFamily="2" charset="2"/>
              <a:buChar char="q"/>
            </a:pPr>
            <a:r>
              <a:rPr lang="en-GB" dirty="0">
                <a:solidFill>
                  <a:srgbClr val="CC0066"/>
                </a:solidFill>
                <a:highlight>
                  <a:srgbClr val="FFFF00"/>
                </a:highlight>
                <a:latin typeface="Arial" panose="020B0604020202020204" pitchFamily="34" charset="0"/>
                <a:cs typeface="Arial" panose="020B0604020202020204" pitchFamily="34" charset="0"/>
              </a:rPr>
              <a:t>Regular monitoring, clear communication and shared decision-making help meet the patient’s changing needs.</a:t>
            </a:r>
          </a:p>
        </p:txBody>
      </p:sp>
      <p:pic>
        <p:nvPicPr>
          <p:cNvPr id="4" name="Picture 3">
            <a:extLst>
              <a:ext uri="{FF2B5EF4-FFF2-40B4-BE49-F238E27FC236}">
                <a16:creationId xmlns:a16="http://schemas.microsoft.com/office/drawing/2014/main" id="{B1540EA6-994A-49F0-975C-73B6AFEB8DC8}"/>
              </a:ext>
            </a:extLst>
          </p:cNvPr>
          <p:cNvPicPr>
            <a:picLocks noChangeAspect="1"/>
          </p:cNvPicPr>
          <p:nvPr/>
        </p:nvPicPr>
        <p:blipFill>
          <a:blip r:embed="rId2"/>
          <a:stretch>
            <a:fillRect/>
          </a:stretch>
        </p:blipFill>
        <p:spPr>
          <a:xfrm>
            <a:off x="6095999" y="3282360"/>
            <a:ext cx="5987845" cy="3369161"/>
          </a:xfrm>
          <a:prstGeom prst="rect">
            <a:avLst/>
          </a:prstGeom>
        </p:spPr>
      </p:pic>
      <p:sp>
        <p:nvSpPr>
          <p:cNvPr id="5" name="Flowchart: Process 4">
            <a:extLst>
              <a:ext uri="{FF2B5EF4-FFF2-40B4-BE49-F238E27FC236}">
                <a16:creationId xmlns:a16="http://schemas.microsoft.com/office/drawing/2014/main" id="{28FAAFD2-709C-09A7-3190-C748A89DA3ED}"/>
              </a:ext>
            </a:extLst>
          </p:cNvPr>
          <p:cNvSpPr/>
          <p:nvPr/>
        </p:nvSpPr>
        <p:spPr>
          <a:xfrm>
            <a:off x="10028903" y="6567948"/>
            <a:ext cx="2054941" cy="290052"/>
          </a:xfrm>
          <a:prstGeom prst="flowChartProcess">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(Moyoama, n.d.)</a:t>
            </a:r>
            <a:endPar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689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ive Process 4">
            <a:extLst>
              <a:ext uri="{FF2B5EF4-FFF2-40B4-BE49-F238E27FC236}">
                <a16:creationId xmlns:a16="http://schemas.microsoft.com/office/drawing/2014/main" id="{CE930471-0388-014B-4DC6-F8BB2081D6F4}"/>
              </a:ext>
            </a:extLst>
          </p:cNvPr>
          <p:cNvSpPr/>
          <p:nvPr/>
        </p:nvSpPr>
        <p:spPr>
          <a:xfrm>
            <a:off x="776748" y="117987"/>
            <a:ext cx="2890684" cy="648929"/>
          </a:xfrm>
          <a:prstGeom prst="flowChartAlternateProcess">
            <a:avLst/>
          </a:prstGeom>
          <a:solidFill>
            <a:schemeClr val="accent3">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n w="0"/>
                <a:solidFill>
                  <a:srgbClr val="C0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References</a:t>
            </a:r>
            <a:r>
              <a:rPr lang="en-GB" dirty="0">
                <a:ln w="0"/>
                <a:solidFill>
                  <a:srgbClr val="C00000"/>
                </a:solidFill>
                <a:effectLst>
                  <a:outerShdw blurRad="38100" dist="19050" dir="2700000" algn="tl" rotWithShape="0">
                    <a:schemeClr val="dk1">
                      <a:alpha val="40000"/>
                    </a:schemeClr>
                  </a:outerShdw>
                </a:effectLst>
              </a:rPr>
              <a:t> </a:t>
            </a:r>
          </a:p>
        </p:txBody>
      </p:sp>
      <p:sp>
        <p:nvSpPr>
          <p:cNvPr id="6" name="TextBox 5">
            <a:extLst>
              <a:ext uri="{FF2B5EF4-FFF2-40B4-BE49-F238E27FC236}">
                <a16:creationId xmlns:a16="http://schemas.microsoft.com/office/drawing/2014/main" id="{D42712FA-6D96-3F23-F50E-D224B90512DE}"/>
              </a:ext>
            </a:extLst>
          </p:cNvPr>
          <p:cNvSpPr txBox="1"/>
          <p:nvPr/>
        </p:nvSpPr>
        <p:spPr>
          <a:xfrm>
            <a:off x="678426" y="865239"/>
            <a:ext cx="9851923" cy="5693866"/>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Betts, J.G. et al. (2022) Anatomy and Physiology 2e. Houston, TX: OpenStax. Available at: </a:t>
            </a:r>
            <a:r>
              <a:rPr lang="en-GB" sz="1400">
                <a:solidFill>
                  <a:schemeClr val="bg1"/>
                </a:solidFill>
                <a:latin typeface="Arial" panose="020B0604020202020204" pitchFamily="34" charset="0"/>
                <a:cs typeface="Arial" panose="020B0604020202020204" pitchFamily="34" charset="0"/>
                <a:hlinkClick r:id="rId2"/>
              </a:rPr>
              <a:t>https://openstax.org/details/books/anatomy-and-physiology-2e</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(Accessed: 20 October 2026).</a:t>
            </a:r>
          </a:p>
          <a:p>
            <a:r>
              <a:rPr lang="en-GB" sz="1400" dirty="0">
                <a:solidFill>
                  <a:schemeClr val="bg1"/>
                </a:solidFill>
                <a:latin typeface="Arial" panose="020B0604020202020204" pitchFamily="34" charset="0"/>
                <a:cs typeface="Arial" panose="020B0604020202020204" pitchFamily="34" charset="0"/>
              </a:rPr>
              <a:t>Brown, J. and Randle, J. (eds.) (2019) </a:t>
            </a:r>
            <a:r>
              <a:rPr lang="en-GB" sz="1400" i="1" dirty="0">
                <a:solidFill>
                  <a:schemeClr val="bg1"/>
                </a:solidFill>
                <a:latin typeface="Arial" panose="020B0604020202020204" pitchFamily="34" charset="0"/>
                <a:cs typeface="Arial" panose="020B0604020202020204" pitchFamily="34" charset="0"/>
              </a:rPr>
              <a:t>Oxford Handbook of Cancer Nursing. 2nd </a:t>
            </a:r>
            <a:r>
              <a:rPr lang="en-GB" sz="1400" i="1" dirty="0" err="1">
                <a:solidFill>
                  <a:schemeClr val="bg1"/>
                </a:solidFill>
                <a:latin typeface="Arial" panose="020B0604020202020204" pitchFamily="34" charset="0"/>
                <a:cs typeface="Arial" panose="020B0604020202020204" pitchFamily="34" charset="0"/>
              </a:rPr>
              <a:t>edn</a:t>
            </a:r>
            <a:r>
              <a:rPr lang="en-GB" sz="1400" i="1" dirty="0">
                <a:solidFill>
                  <a:schemeClr val="bg1"/>
                </a:solidFill>
                <a:latin typeface="Arial" panose="020B0604020202020204" pitchFamily="34" charset="0"/>
                <a:cs typeface="Arial" panose="020B0604020202020204" pitchFamily="34" charset="0"/>
              </a:rPr>
              <a:t>.</a:t>
            </a:r>
            <a:r>
              <a:rPr lang="en-GB" sz="1400" dirty="0">
                <a:solidFill>
                  <a:schemeClr val="bg1"/>
                </a:solidFill>
                <a:latin typeface="Arial" panose="020B0604020202020204" pitchFamily="34" charset="0"/>
                <a:cs typeface="Arial" panose="020B0604020202020204" pitchFamily="34" charset="0"/>
              </a:rPr>
              <a:t> Oxford: Oxford University </a:t>
            </a:r>
            <a:r>
              <a:rPr lang="en-GB" sz="1400" dirty="0" err="1">
                <a:solidFill>
                  <a:schemeClr val="bg1"/>
                </a:solidFill>
                <a:latin typeface="Arial" panose="020B0604020202020204" pitchFamily="34" charset="0"/>
                <a:cs typeface="Arial" panose="020B0604020202020204" pitchFamily="34" charset="0"/>
              </a:rPr>
              <a:t>Press.Cancer</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Research UK (n.d.-a) </a:t>
            </a:r>
            <a:r>
              <a:rPr lang="en-GB" sz="1400" i="1" dirty="0">
                <a:solidFill>
                  <a:schemeClr val="bg1"/>
                </a:solidFill>
                <a:latin typeface="Arial" panose="020B0604020202020204" pitchFamily="34" charset="0"/>
                <a:cs typeface="Arial" panose="020B0604020202020204" pitchFamily="34" charset="0"/>
              </a:rPr>
              <a:t>Breast cancer risks and causes. </a:t>
            </a:r>
            <a:r>
              <a:rPr lang="en-GB" sz="1400" dirty="0">
                <a:solidFill>
                  <a:schemeClr val="bg1"/>
                </a:solidFill>
                <a:latin typeface="Arial" panose="020B0604020202020204" pitchFamily="34" charset="0"/>
                <a:cs typeface="Arial" panose="020B0604020202020204" pitchFamily="34" charset="0"/>
              </a:rPr>
              <a:t>Available at: </a:t>
            </a:r>
            <a:r>
              <a:rPr lang="en-GB" sz="1400" dirty="0">
                <a:solidFill>
                  <a:schemeClr val="bg1"/>
                </a:solidFill>
                <a:latin typeface="Arial" panose="020B0604020202020204" pitchFamily="34" charset="0"/>
                <a:cs typeface="Arial" panose="020B0604020202020204" pitchFamily="34" charset="0"/>
                <a:hlinkClick r:id="rId3"/>
              </a:rPr>
              <a:t>https://www.cancerresearchuk.org/about-cancer/breast-cancer/causes-risks</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(Accessed: 18 October 2026).</a:t>
            </a:r>
          </a:p>
          <a:p>
            <a:r>
              <a:rPr lang="en-GB" sz="1400" dirty="0">
                <a:solidFill>
                  <a:schemeClr val="bg1"/>
                </a:solidFill>
                <a:latin typeface="Arial" panose="020B0604020202020204" pitchFamily="34" charset="0"/>
                <a:cs typeface="Arial" panose="020B0604020202020204" pitchFamily="34" charset="0"/>
              </a:rPr>
              <a:t>Cancer Research UK (n.d.-b) </a:t>
            </a:r>
            <a:r>
              <a:rPr lang="en-GB" sz="1400" i="1" dirty="0">
                <a:solidFill>
                  <a:schemeClr val="bg1"/>
                </a:solidFill>
                <a:latin typeface="Arial" panose="020B0604020202020204" pitchFamily="34" charset="0"/>
                <a:cs typeface="Arial" panose="020B0604020202020204" pitchFamily="34" charset="0"/>
              </a:rPr>
              <a:t>Secondary breast cancer in the bones</a:t>
            </a:r>
            <a:r>
              <a:rPr lang="en-GB" sz="1400" dirty="0">
                <a:solidFill>
                  <a:schemeClr val="bg1"/>
                </a:solidFill>
                <a:latin typeface="Arial" panose="020B0604020202020204" pitchFamily="34" charset="0"/>
                <a:cs typeface="Arial" panose="020B0604020202020204" pitchFamily="34" charset="0"/>
              </a:rPr>
              <a:t>. Available at: </a:t>
            </a:r>
            <a:r>
              <a:rPr lang="en-GB" sz="1400" dirty="0">
                <a:solidFill>
                  <a:schemeClr val="bg1"/>
                </a:solidFill>
                <a:latin typeface="Arial" panose="020B0604020202020204" pitchFamily="34" charset="0"/>
                <a:cs typeface="Arial" panose="020B0604020202020204" pitchFamily="34" charset="0"/>
                <a:hlinkClick r:id="rId4"/>
              </a:rPr>
              <a:t>https://www.cancerresearchuk.org/about-cancer/breast-cancer/advanced/secondary-breast-cancer-bones</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(Accessed: 18 October 2026).</a:t>
            </a:r>
          </a:p>
          <a:p>
            <a:r>
              <a:rPr lang="en-GB" sz="1400" dirty="0">
                <a:solidFill>
                  <a:schemeClr val="bg1"/>
                </a:solidFill>
                <a:latin typeface="Arial" panose="020B0604020202020204" pitchFamily="34" charset="0"/>
                <a:cs typeface="Arial" panose="020B0604020202020204" pitchFamily="34" charset="0"/>
              </a:rPr>
              <a:t>Cancer Research UK (n.d.-c) </a:t>
            </a:r>
            <a:r>
              <a:rPr lang="en-GB" sz="1400" i="1" dirty="0">
                <a:solidFill>
                  <a:schemeClr val="bg1"/>
                </a:solidFill>
                <a:latin typeface="Arial" panose="020B0604020202020204" pitchFamily="34" charset="0"/>
                <a:cs typeface="Arial" panose="020B0604020202020204" pitchFamily="34" charset="0"/>
              </a:rPr>
              <a:t>Secondary breast cancer in the lungs. </a:t>
            </a:r>
            <a:r>
              <a:rPr lang="en-GB" sz="1400" dirty="0">
                <a:solidFill>
                  <a:schemeClr val="bg1"/>
                </a:solidFill>
                <a:latin typeface="Arial" panose="020B0604020202020204" pitchFamily="34" charset="0"/>
                <a:cs typeface="Arial" panose="020B0604020202020204" pitchFamily="34" charset="0"/>
              </a:rPr>
              <a:t>Available at: </a:t>
            </a:r>
            <a:r>
              <a:rPr lang="en-GB" sz="1400" dirty="0">
                <a:solidFill>
                  <a:schemeClr val="bg1"/>
                </a:solidFill>
                <a:latin typeface="Arial" panose="020B0604020202020204" pitchFamily="34" charset="0"/>
                <a:cs typeface="Arial" panose="020B0604020202020204" pitchFamily="34" charset="0"/>
                <a:hlinkClick r:id="rId5"/>
              </a:rPr>
              <a:t>https://www.cancerresearchuk.org/about-cancer/breast-cancer/advanced/secondary-breast-cancer-lungs</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(Accessed: 18 October 2026).</a:t>
            </a:r>
          </a:p>
          <a:p>
            <a:r>
              <a:rPr lang="en-GB" sz="1400" dirty="0" err="1">
                <a:solidFill>
                  <a:schemeClr val="bg1"/>
                </a:solidFill>
                <a:latin typeface="Arial" panose="020B0604020202020204" pitchFamily="34" charset="0"/>
                <a:cs typeface="Arial" panose="020B0604020202020204" pitchFamily="34" charset="0"/>
              </a:rPr>
              <a:t>GeeksforGeeks</a:t>
            </a:r>
            <a:r>
              <a:rPr lang="en-GB" sz="1400" dirty="0">
                <a:solidFill>
                  <a:schemeClr val="bg1"/>
                </a:solidFill>
                <a:latin typeface="Arial" panose="020B0604020202020204" pitchFamily="34" charset="0"/>
                <a:cs typeface="Arial" panose="020B0604020202020204" pitchFamily="34" charset="0"/>
              </a:rPr>
              <a:t> (n.d.) </a:t>
            </a:r>
            <a:r>
              <a:rPr lang="en-GB" sz="1400" i="1" dirty="0">
                <a:solidFill>
                  <a:schemeClr val="bg1"/>
                </a:solidFill>
                <a:latin typeface="Arial" panose="020B0604020202020204" pitchFamily="34" charset="0"/>
                <a:cs typeface="Arial" panose="020B0604020202020204" pitchFamily="34" charset="0"/>
              </a:rPr>
              <a:t>Diagram of Human Organs. </a:t>
            </a:r>
            <a:r>
              <a:rPr lang="en-GB" sz="1400" dirty="0">
                <a:solidFill>
                  <a:schemeClr val="bg1"/>
                </a:solidFill>
                <a:latin typeface="Arial" panose="020B0604020202020204" pitchFamily="34" charset="0"/>
                <a:cs typeface="Arial" panose="020B0604020202020204" pitchFamily="34" charset="0"/>
              </a:rPr>
              <a:t>Available at: </a:t>
            </a:r>
            <a:r>
              <a:rPr lang="en-GB" sz="1400" dirty="0">
                <a:solidFill>
                  <a:schemeClr val="bg1"/>
                </a:solidFill>
                <a:latin typeface="Arial" panose="020B0604020202020204" pitchFamily="34" charset="0"/>
                <a:cs typeface="Arial" panose="020B0604020202020204" pitchFamily="34" charset="0"/>
                <a:hlinkClick r:id="rId6"/>
              </a:rPr>
              <a:t>https://www.geeksforgeeks.org/biology/diagram-of-human-organs/</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(Accessed: 18 October 2026).</a:t>
            </a:r>
          </a:p>
          <a:p>
            <a:r>
              <a:rPr lang="en-GB" sz="1400" dirty="0">
                <a:solidFill>
                  <a:schemeClr val="bg1"/>
                </a:solidFill>
                <a:latin typeface="Arial" panose="020B0604020202020204" pitchFamily="34" charset="0"/>
                <a:cs typeface="Arial" panose="020B0604020202020204" pitchFamily="34" charset="0"/>
              </a:rPr>
              <a:t>Inspired Pencil (n.d.) </a:t>
            </a:r>
            <a:r>
              <a:rPr lang="en-GB" sz="1400" i="1" dirty="0">
                <a:solidFill>
                  <a:schemeClr val="bg1"/>
                </a:solidFill>
                <a:latin typeface="Arial" panose="020B0604020202020204" pitchFamily="34" charset="0"/>
                <a:cs typeface="Arial" panose="020B0604020202020204" pitchFamily="34" charset="0"/>
              </a:rPr>
              <a:t>Normal Breast Cell Types. </a:t>
            </a:r>
            <a:r>
              <a:rPr lang="en-GB" sz="1400" dirty="0">
                <a:solidFill>
                  <a:schemeClr val="bg1"/>
                </a:solidFill>
                <a:latin typeface="Arial" panose="020B0604020202020204" pitchFamily="34" charset="0"/>
                <a:cs typeface="Arial" panose="020B0604020202020204" pitchFamily="34" charset="0"/>
              </a:rPr>
              <a:t>Available at: </a:t>
            </a:r>
            <a:r>
              <a:rPr lang="en-GB" sz="1400" dirty="0">
                <a:solidFill>
                  <a:schemeClr val="bg1"/>
                </a:solidFill>
                <a:latin typeface="Arial" panose="020B0604020202020204" pitchFamily="34" charset="0"/>
                <a:cs typeface="Arial" panose="020B0604020202020204" pitchFamily="34" charset="0"/>
                <a:hlinkClick r:id="rId7"/>
              </a:rPr>
              <a:t>https://ar.inspiredpencil.com/pictures-2023/normal-breast-cell-types</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(Accessed: 18 October 2026).</a:t>
            </a:r>
          </a:p>
          <a:p>
            <a:r>
              <a:rPr lang="en-GB" sz="1400" dirty="0">
                <a:solidFill>
                  <a:schemeClr val="bg1"/>
                </a:solidFill>
                <a:latin typeface="Arial" panose="020B0604020202020204" pitchFamily="34" charset="0"/>
                <a:cs typeface="Arial" panose="020B0604020202020204" pitchFamily="34" charset="0"/>
              </a:rPr>
              <a:t>Keane, D. et al. (2023) ‘Improving quality of life and symptom experience in patients with metastatic breast cancer: A systematic review of supportive care interventions’, </a:t>
            </a:r>
            <a:r>
              <a:rPr lang="en-GB" sz="1400" i="1" dirty="0">
                <a:solidFill>
                  <a:schemeClr val="bg1"/>
                </a:solidFill>
                <a:latin typeface="Arial" panose="020B0604020202020204" pitchFamily="34" charset="0"/>
                <a:cs typeface="Arial" panose="020B0604020202020204" pitchFamily="34" charset="0"/>
              </a:rPr>
              <a:t>Psycho-Oncology, </a:t>
            </a:r>
            <a:r>
              <a:rPr lang="en-GB" sz="1400" dirty="0">
                <a:solidFill>
                  <a:schemeClr val="bg1"/>
                </a:solidFill>
                <a:latin typeface="Arial" panose="020B0604020202020204" pitchFamily="34" charset="0"/>
                <a:cs typeface="Arial" panose="020B0604020202020204" pitchFamily="34" charset="0"/>
              </a:rPr>
              <a:t>32(8), pp. 1192–1207. Available at: </a:t>
            </a:r>
            <a:r>
              <a:rPr lang="en-GB" sz="1400" dirty="0">
                <a:solidFill>
                  <a:schemeClr val="bg1"/>
                </a:solidFill>
                <a:latin typeface="Arial" panose="020B0604020202020204" pitchFamily="34" charset="0"/>
                <a:cs typeface="Arial" panose="020B0604020202020204" pitchFamily="34" charset="0"/>
                <a:hlinkClick r:id="rId8"/>
              </a:rPr>
              <a:t>https://doi.org/10.1002/pon.6183</a:t>
            </a:r>
            <a:r>
              <a:rPr lang="en-GB" sz="1400" dirty="0">
                <a:solidFill>
                  <a:schemeClr val="bg1"/>
                </a:solidFill>
                <a:latin typeface="Arial" panose="020B0604020202020204" pitchFamily="34" charset="0"/>
                <a:cs typeface="Arial" panose="020B0604020202020204" pitchFamily="34" charset="0"/>
              </a:rPr>
              <a:t>.</a:t>
            </a:r>
          </a:p>
          <a:p>
            <a:r>
              <a:rPr lang="en-GB" sz="1400" dirty="0">
                <a:solidFill>
                  <a:schemeClr val="bg1"/>
                </a:solidFill>
                <a:latin typeface="Arial" panose="020B0604020202020204" pitchFamily="34" charset="0"/>
                <a:cs typeface="Arial" panose="020B0604020202020204" pitchFamily="34" charset="0"/>
              </a:rPr>
              <a:t>Morris, L. (2022) ‘Patients to benefit from new cancer facility next spring’, </a:t>
            </a:r>
            <a:r>
              <a:rPr lang="en-GB" sz="1400" i="1" dirty="0">
                <a:solidFill>
                  <a:schemeClr val="bg1"/>
                </a:solidFill>
                <a:latin typeface="Arial" panose="020B0604020202020204" pitchFamily="34" charset="0"/>
                <a:cs typeface="Arial" panose="020B0604020202020204" pitchFamily="34" charset="0"/>
              </a:rPr>
              <a:t>National Health Executive, </a:t>
            </a:r>
            <a:r>
              <a:rPr lang="en-GB" sz="1400" dirty="0">
                <a:solidFill>
                  <a:schemeClr val="bg1"/>
                </a:solidFill>
                <a:latin typeface="Arial" panose="020B0604020202020204" pitchFamily="34" charset="0"/>
                <a:cs typeface="Arial" panose="020B0604020202020204" pitchFamily="34" charset="0"/>
              </a:rPr>
              <a:t>18 November. Available at: </a:t>
            </a:r>
            <a:r>
              <a:rPr lang="en-GB" sz="1400" dirty="0">
                <a:solidFill>
                  <a:schemeClr val="bg1"/>
                </a:solidFill>
                <a:latin typeface="Arial" panose="020B0604020202020204" pitchFamily="34" charset="0"/>
                <a:cs typeface="Arial" panose="020B0604020202020204" pitchFamily="34" charset="0"/>
                <a:hlinkClick r:id="rId9"/>
              </a:rPr>
              <a:t>https://www.nationalhealthexecutive.com/articles/patients-benefit-new-cancer-facility-next-spring</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(Accessed: 18 October 2026).</a:t>
            </a:r>
          </a:p>
        </p:txBody>
      </p:sp>
    </p:spTree>
    <p:extLst>
      <p:ext uri="{BB962C8B-B14F-4D97-AF65-F5344CB8AC3E}">
        <p14:creationId xmlns:p14="http://schemas.microsoft.com/office/powerpoint/2010/main" val="1279757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DD9D58-B12A-2B23-E48F-2C94D2F6E0B4}"/>
              </a:ext>
            </a:extLst>
          </p:cNvPr>
          <p:cNvSpPr txBox="1"/>
          <p:nvPr/>
        </p:nvSpPr>
        <p:spPr>
          <a:xfrm>
            <a:off x="550607" y="305068"/>
            <a:ext cx="10510684" cy="6124754"/>
          </a:xfrm>
          <a:prstGeom prst="rect">
            <a:avLst/>
          </a:prstGeom>
          <a:noFill/>
        </p:spPr>
        <p:txBody>
          <a:bodyPr wrap="square" rtlCol="0">
            <a:spAutoFit/>
          </a:bodyPr>
          <a:lstStyle/>
          <a:p>
            <a:endParaRPr lang="en-GB" sz="1400" dirty="0">
              <a:solidFill>
                <a:schemeClr val="bg1"/>
              </a:solidFill>
              <a:highlight>
                <a:srgbClr val="008000"/>
              </a:highlight>
              <a:latin typeface="Arial" panose="020B0604020202020204" pitchFamily="34" charset="0"/>
              <a:cs typeface="Arial" panose="020B0604020202020204" pitchFamily="34" charset="0"/>
            </a:endParaRPr>
          </a:p>
          <a:p>
            <a:r>
              <a:rPr lang="en-GB" sz="1400" dirty="0" err="1">
                <a:solidFill>
                  <a:schemeClr val="bg2">
                    <a:lumMod val="90000"/>
                  </a:schemeClr>
                </a:solidFill>
                <a:highlight>
                  <a:srgbClr val="008000"/>
                </a:highlight>
                <a:latin typeface="Arial" panose="020B0604020202020204" pitchFamily="34" charset="0"/>
                <a:cs typeface="Arial" panose="020B0604020202020204" pitchFamily="34" charset="0"/>
              </a:rPr>
              <a:t>Moyoama</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(n.d.) </a:t>
            </a:r>
            <a:r>
              <a:rPr lang="en-GB" sz="1400" i="1" dirty="0">
                <a:solidFill>
                  <a:schemeClr val="bg2">
                    <a:lumMod val="90000"/>
                  </a:schemeClr>
                </a:solidFill>
                <a:highlight>
                  <a:srgbClr val="008000"/>
                </a:highlight>
                <a:latin typeface="Arial" panose="020B0604020202020204" pitchFamily="34" charset="0"/>
                <a:cs typeface="Arial" panose="020B0604020202020204" pitchFamily="34" charset="0"/>
              </a:rPr>
              <a:t>Stages of Breast Reconstruction After Mastectomy: A Step-by-Step Guide to the Process.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https://www.moyoama.com/blogs/news/stages-of-breast-reconstruction-after-mastectomy-a-step-by-step-guide-to-the-process-1</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(Accessed: 20 October 2026).</a:t>
            </a:r>
          </a:p>
          <a:p>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National Institute for Health and Care Excellence (NICE) (2009, updated 2026) </a:t>
            </a:r>
            <a:r>
              <a:rPr lang="en-GB" sz="1400" i="1" dirty="0">
                <a:solidFill>
                  <a:schemeClr val="bg2">
                    <a:lumMod val="90000"/>
                  </a:schemeClr>
                </a:solidFill>
                <a:highlight>
                  <a:srgbClr val="008000"/>
                </a:highlight>
                <a:latin typeface="Arial" panose="020B0604020202020204" pitchFamily="34" charset="0"/>
                <a:cs typeface="Arial" panose="020B0604020202020204" pitchFamily="34" charset="0"/>
              </a:rPr>
              <a:t>Advanced breast cancer: diagnosis and management</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NICE Guideline CG81. London: NICE.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https://www.nice.org.uk/guidance/cg81</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(Accessed: 18 October 2026).</a:t>
            </a:r>
          </a:p>
          <a:p>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National Institute for Health and Care Excellence (NICE) (2018, updated 2025) </a:t>
            </a:r>
            <a:r>
              <a:rPr lang="en-GB" sz="1400" i="1" dirty="0">
                <a:solidFill>
                  <a:schemeClr val="bg2">
                    <a:lumMod val="90000"/>
                  </a:schemeClr>
                </a:solidFill>
                <a:highlight>
                  <a:srgbClr val="008000"/>
                </a:highlight>
                <a:latin typeface="Arial" panose="020B0604020202020204" pitchFamily="34" charset="0"/>
                <a:cs typeface="Arial" panose="020B0604020202020204" pitchFamily="34" charset="0"/>
              </a:rPr>
              <a:t>Breast cancer: diagnosis and management.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NICE Guideline NG101. London: NICE.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https://www.nice.org.uk/guidance/ng101</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(Accessed: 18 October 2026).</a:t>
            </a:r>
          </a:p>
          <a:p>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National Institute for Health and Care Excellence (NICE) (2023) </a:t>
            </a:r>
            <a:r>
              <a:rPr lang="en-GB" sz="1400" i="1" dirty="0">
                <a:solidFill>
                  <a:schemeClr val="bg2">
                    <a:lumMod val="90000"/>
                  </a:schemeClr>
                </a:solidFill>
                <a:highlight>
                  <a:srgbClr val="008000"/>
                </a:highlight>
                <a:latin typeface="Arial" panose="020B0604020202020204" pitchFamily="34" charset="0"/>
                <a:cs typeface="Arial" panose="020B0604020202020204" pitchFamily="34" charset="0"/>
              </a:rPr>
              <a:t>Metastatic spinal cord compression in adults: risk assessment, diagnosis and management.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NICE Guideline CG75. London: NICE.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https://www.nice.org.uk/guidance/cg75</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(Accessed: 18 October 2026)</a:t>
            </a:r>
          </a:p>
          <a:p>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.NHS (n.d.) Breast cancer.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https://www.nhs.uk/conditions/breast-cancer/</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(Accessed: 18 October 2026).</a:t>
            </a:r>
          </a:p>
          <a:p>
            <a:r>
              <a:rPr lang="en-GB" sz="1400" dirty="0" err="1">
                <a:solidFill>
                  <a:schemeClr val="bg2">
                    <a:lumMod val="90000"/>
                  </a:schemeClr>
                </a:solidFill>
                <a:highlight>
                  <a:srgbClr val="008000"/>
                </a:highlight>
                <a:latin typeface="Arial" panose="020B0604020202020204" pitchFamily="34" charset="0"/>
                <a:cs typeface="Arial" panose="020B0604020202020204" pitchFamily="34" charset="0"/>
              </a:rPr>
              <a:t>Oncare</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(n.d.) Types of Scans in Cancer.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https://www.oncarecancer.com/blogs/types-of-scans-in-cancer/</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(Accessed: 18 October 2026).</a:t>
            </a:r>
          </a:p>
          <a:p>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err="1">
                <a:solidFill>
                  <a:schemeClr val="bg2">
                    <a:lumMod val="90000"/>
                  </a:schemeClr>
                </a:solidFill>
                <a:highlight>
                  <a:srgbClr val="008000"/>
                </a:highlight>
                <a:latin typeface="Arial" panose="020B0604020202020204" pitchFamily="34" charset="0"/>
                <a:cs typeface="Arial" panose="020B0604020202020204" pitchFamily="34" charset="0"/>
              </a:rPr>
              <a:t>Punamiya</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 (n.d.) Breast Cancer.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https://www.dradityapunamiya.com/breast-cancer.php</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(Accessed: 18 October 2026).</a:t>
            </a:r>
          </a:p>
          <a:p>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Scribd (n.d.) Musculoskeletal Disorders. Available at: </a:t>
            </a:r>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https://www.scribd.com/document/728921047/MUSCULOSKELETAL-DISORDERS</a:t>
            </a:r>
            <a:endParaRPr lang="en-GB" sz="1400" dirty="0">
              <a:solidFill>
                <a:schemeClr val="bg2">
                  <a:lumMod val="90000"/>
                </a:schemeClr>
              </a:solidFill>
              <a:highlight>
                <a:srgbClr val="008000"/>
              </a:highlight>
              <a:latin typeface="Arial" panose="020B0604020202020204" pitchFamily="34" charset="0"/>
              <a:cs typeface="Arial" panose="020B0604020202020204" pitchFamily="34" charset="0"/>
            </a:endParaRPr>
          </a:p>
          <a:p>
            <a:r>
              <a:rPr lang="en-GB" sz="1400" dirty="0">
                <a:solidFill>
                  <a:schemeClr val="bg2">
                    <a:lumMod val="90000"/>
                  </a:schemeClr>
                </a:solidFill>
                <a:highlight>
                  <a:srgbClr val="008000"/>
                </a:highlight>
                <a:latin typeface="Arial" panose="020B0604020202020204" pitchFamily="34" charset="0"/>
                <a:cs typeface="Arial" panose="020B0604020202020204" pitchFamily="34" charset="0"/>
              </a:rPr>
              <a:t> (Accessed: 18 October 2026).Skill-Up (n.d.) </a:t>
            </a:r>
          </a:p>
        </p:txBody>
      </p:sp>
    </p:spTree>
    <p:extLst>
      <p:ext uri="{BB962C8B-B14F-4D97-AF65-F5344CB8AC3E}">
        <p14:creationId xmlns:p14="http://schemas.microsoft.com/office/powerpoint/2010/main" val="2676904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B6F5AE6-5655-2CEB-4CA9-C05A94A179C1}"/>
              </a:ext>
            </a:extLst>
          </p:cNvPr>
          <p:cNvSpPr>
            <a:spLocks noGrp="1"/>
          </p:cNvSpPr>
          <p:nvPr>
            <p:ph type="sldNum" sz="quarter" idx="10"/>
          </p:nvPr>
        </p:nvSpPr>
        <p:spPr/>
        <p:txBody>
          <a:bodyPr/>
          <a:lstStyle/>
          <a:p>
            <a:pPr algn="ctr"/>
            <a:fld id="{19B51A1E-902D-48AF-9020-955120F399B6}" type="slidenum">
              <a:rPr lang="en-US" smtClean="0"/>
              <a:pPr algn="ctr"/>
              <a:t>15</a:t>
            </a:fld>
            <a:endParaRPr lang="en-US" dirty="0"/>
          </a:p>
        </p:txBody>
      </p:sp>
      <p:sp>
        <p:nvSpPr>
          <p:cNvPr id="7" name="TextBox 6">
            <a:extLst>
              <a:ext uri="{FF2B5EF4-FFF2-40B4-BE49-F238E27FC236}">
                <a16:creationId xmlns:a16="http://schemas.microsoft.com/office/drawing/2014/main" id="{1DDF70B8-3C13-F1F5-FDB6-E50E2E27E84F}"/>
              </a:ext>
            </a:extLst>
          </p:cNvPr>
          <p:cNvSpPr txBox="1"/>
          <p:nvPr/>
        </p:nvSpPr>
        <p:spPr>
          <a:xfrm>
            <a:off x="149942" y="491210"/>
            <a:ext cx="11432458" cy="4832092"/>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Scribd (n.d.) Musculoskeletal Disorders. Available at: </a:t>
            </a:r>
            <a:r>
              <a:rPr lang="en-GB" sz="1400" dirty="0">
                <a:latin typeface="Arial" panose="020B0604020202020204" pitchFamily="34" charset="0"/>
                <a:cs typeface="Arial" panose="020B0604020202020204" pitchFamily="34" charset="0"/>
                <a:hlinkClick r:id="rId2"/>
              </a:rPr>
              <a:t>https://www.scribd.com/document/728921047/MUSCULOSKELETAL-DISORDERS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18 October 2026)</a:t>
            </a:r>
          </a:p>
          <a:p>
            <a:r>
              <a:rPr lang="en-GB" sz="1400" dirty="0">
                <a:latin typeface="Arial" panose="020B0604020202020204" pitchFamily="34" charset="0"/>
                <a:cs typeface="Arial" panose="020B0604020202020204" pitchFamily="34" charset="0"/>
              </a:rPr>
              <a:t>.Skill-Up (n.d.) </a:t>
            </a:r>
            <a:r>
              <a:rPr lang="en-GB" sz="1400" i="1" dirty="0">
                <a:latin typeface="Arial" panose="020B0604020202020204" pitchFamily="34" charset="0"/>
                <a:cs typeface="Arial" panose="020B0604020202020204" pitchFamily="34" charset="0"/>
              </a:rPr>
              <a:t>What Are the 4 Principles of Person-Centred Care in the UK?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3"/>
              </a:rPr>
              <a:t>https://www.skill-up.org/what-are-the-4-principles-of-person-centred-care-in-the-uk/</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18 October 2026).</a:t>
            </a:r>
          </a:p>
          <a:p>
            <a:r>
              <a:rPr lang="en-GB" sz="1400" dirty="0" err="1">
                <a:latin typeface="Arial" panose="020B0604020202020204" pitchFamily="34" charset="0"/>
                <a:cs typeface="Arial" panose="020B0604020202020204" pitchFamily="34" charset="0"/>
              </a:rPr>
              <a:t>Teachoo</a:t>
            </a:r>
            <a:r>
              <a:rPr lang="en-GB" sz="1400" dirty="0">
                <a:latin typeface="Arial" panose="020B0604020202020204" pitchFamily="34" charset="0"/>
                <a:cs typeface="Arial" panose="020B0604020202020204" pitchFamily="34" charset="0"/>
              </a:rPr>
              <a:t> (2026) Human Respiratory System. Last updated 12 August 2026. Available at: </a:t>
            </a:r>
            <a:r>
              <a:rPr lang="en-GB" sz="1400" dirty="0">
                <a:latin typeface="Arial" panose="020B0604020202020204" pitchFamily="34" charset="0"/>
                <a:cs typeface="Arial" panose="020B0604020202020204" pitchFamily="34" charset="0"/>
                <a:hlinkClick r:id="rId4"/>
              </a:rPr>
              <a:t>https://www.teachoo.com/15913/3515/Human-Respiratory</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18 October 2026).</a:t>
            </a:r>
          </a:p>
          <a:p>
            <a:r>
              <a:rPr lang="en-GB" sz="1400" dirty="0" err="1">
                <a:latin typeface="Arial" panose="020B0604020202020204" pitchFamily="34" charset="0"/>
                <a:cs typeface="Arial" panose="020B0604020202020204" pitchFamily="34" charset="0"/>
              </a:rPr>
              <a:t>VectorStock</a:t>
            </a:r>
            <a:r>
              <a:rPr lang="en-GB" sz="1400" dirty="0">
                <a:latin typeface="Arial" panose="020B0604020202020204" pitchFamily="34" charset="0"/>
                <a:cs typeface="Arial" panose="020B0604020202020204" pitchFamily="34" charset="0"/>
              </a:rPr>
              <a:t> (n.d.) </a:t>
            </a:r>
            <a:r>
              <a:rPr lang="en-GB" sz="1400" i="1" dirty="0">
                <a:latin typeface="Arial" panose="020B0604020202020204" pitchFamily="34" charset="0"/>
                <a:cs typeface="Arial" panose="020B0604020202020204" pitchFamily="34" charset="0"/>
              </a:rPr>
              <a:t>Breast cancer word concepts banner female vector.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rPr>
              <a:t>https://www.vectorstock.com/royalty-free-vector/breast-cancer-word-concepts-banner-female-vector-39927115</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20 October 2026).</a:t>
            </a:r>
          </a:p>
          <a:p>
            <a:r>
              <a:rPr lang="en-GB" sz="1400" dirty="0" err="1">
                <a:latin typeface="Arial" panose="020B0604020202020204" pitchFamily="34" charset="0"/>
                <a:cs typeface="Arial" panose="020B0604020202020204" pitchFamily="34" charset="0"/>
              </a:rPr>
              <a:t>VectorStock</a:t>
            </a:r>
            <a:r>
              <a:rPr lang="en-GB" sz="1400" dirty="0">
                <a:latin typeface="Arial" panose="020B0604020202020204" pitchFamily="34" charset="0"/>
                <a:cs typeface="Arial" panose="020B0604020202020204" pitchFamily="34" charset="0"/>
              </a:rPr>
              <a:t> (n.d.) </a:t>
            </a:r>
            <a:r>
              <a:rPr lang="en-GB" sz="1400" i="1" dirty="0">
                <a:latin typeface="Arial" panose="020B0604020202020204" pitchFamily="34" charset="0"/>
                <a:cs typeface="Arial" panose="020B0604020202020204" pitchFamily="34" charset="0"/>
              </a:rPr>
              <a:t>Pink ribbon breast cancer awareness vector</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https://www.vectorstock.com/royalty-free-vector/pink-ribbon-breast-cancer-awareness-vector-22509659</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18 October 2026).</a:t>
            </a:r>
          </a:p>
          <a:p>
            <a:r>
              <a:rPr lang="en-GB" sz="1400" dirty="0">
                <a:latin typeface="Arial" panose="020B0604020202020204" pitchFamily="34" charset="0"/>
                <a:cs typeface="Arial" panose="020B0604020202020204" pitchFamily="34" charset="0"/>
              </a:rPr>
              <a:t>World Health Organization (WHO) (2026) Breast cancer. Available at: </a:t>
            </a:r>
            <a:r>
              <a:rPr lang="en-GB" sz="1400" dirty="0">
                <a:latin typeface="Arial" panose="020B0604020202020204" pitchFamily="34" charset="0"/>
                <a:cs typeface="Arial" panose="020B0604020202020204" pitchFamily="34" charset="0"/>
                <a:hlinkClick r:id="rId7"/>
              </a:rPr>
              <a:t>https://www.who.int/news-room/fact-sheets/detail/breast-cancer</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18 October 2026).</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WWJournals</a:t>
            </a:r>
            <a:r>
              <a:rPr lang="en-GB" sz="1400" dirty="0">
                <a:latin typeface="Arial" panose="020B0604020202020204" pitchFamily="34" charset="0"/>
                <a:cs typeface="Arial" panose="020B0604020202020204" pitchFamily="34" charset="0"/>
              </a:rPr>
              <a:t> (n.d.) Symptoms of Lung Cancer. Available at: </a:t>
            </a:r>
            <a:r>
              <a:rPr lang="en-GB" sz="1400" dirty="0">
                <a:latin typeface="Arial" panose="020B0604020202020204" pitchFamily="34" charset="0"/>
                <a:cs typeface="Arial" panose="020B0604020202020204" pitchFamily="34" charset="0"/>
                <a:hlinkClick r:id="rId8"/>
              </a:rPr>
              <a:t>https://wwjournals.com/symptoms-of-lung-cancer/</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(Accessed: 18 October 2026).</a:t>
            </a:r>
          </a:p>
          <a:p>
            <a:r>
              <a:rPr lang="en-GB" sz="1400" dirty="0" err="1">
                <a:latin typeface="Arial" panose="020B0604020202020204" pitchFamily="34" charset="0"/>
                <a:cs typeface="Arial" panose="020B0604020202020204" pitchFamily="34" charset="0"/>
              </a:rPr>
              <a:t>Yatawara</a:t>
            </a:r>
            <a:r>
              <a:rPr lang="en-GB" sz="1400" dirty="0">
                <a:latin typeface="Arial" panose="020B0604020202020204" pitchFamily="34" charset="0"/>
                <a:cs typeface="Arial" panose="020B0604020202020204" pitchFamily="34" charset="0"/>
              </a:rPr>
              <a:t>, L., </a:t>
            </a:r>
            <a:r>
              <a:rPr lang="en-GB" sz="1400" dirty="0" err="1">
                <a:latin typeface="Arial" panose="020B0604020202020204" pitchFamily="34" charset="0"/>
                <a:cs typeface="Arial" panose="020B0604020202020204" pitchFamily="34" charset="0"/>
              </a:rPr>
              <a:t>Hewavithana</a:t>
            </a:r>
            <a:r>
              <a:rPr lang="en-GB" sz="1400" dirty="0">
                <a:latin typeface="Arial" panose="020B0604020202020204" pitchFamily="34" charset="0"/>
                <a:cs typeface="Arial" panose="020B0604020202020204" pitchFamily="34" charset="0"/>
              </a:rPr>
              <a:t>, B., Ramanayake, A.P., Wickramasinghe, S. and </a:t>
            </a:r>
            <a:r>
              <a:rPr lang="en-GB" sz="1400" dirty="0" err="1">
                <a:latin typeface="Arial" panose="020B0604020202020204" pitchFamily="34" charset="0"/>
                <a:cs typeface="Arial" panose="020B0604020202020204" pitchFamily="34" charset="0"/>
              </a:rPr>
              <a:t>Amarasiri</a:t>
            </a:r>
            <a:r>
              <a:rPr lang="en-GB" sz="1400" dirty="0">
                <a:latin typeface="Arial" panose="020B0604020202020204" pitchFamily="34" charset="0"/>
                <a:cs typeface="Arial" panose="020B0604020202020204" pitchFamily="34" charset="0"/>
              </a:rPr>
              <a:t>, M. (2026) ‘Identification of genetic variants among breast cancer patients and at-risk individuals: A cohort study in Sri Lanka’, </a:t>
            </a:r>
            <a:r>
              <a:rPr lang="en-GB" sz="1400" i="1" dirty="0">
                <a:latin typeface="Arial" panose="020B0604020202020204" pitchFamily="34" charset="0"/>
                <a:cs typeface="Arial" panose="020B0604020202020204" pitchFamily="34" charset="0"/>
              </a:rPr>
              <a:t>Breast Cancer, </a:t>
            </a:r>
            <a:r>
              <a:rPr lang="en-GB" sz="1400" dirty="0">
                <a:latin typeface="Arial" panose="020B0604020202020204" pitchFamily="34" charset="0"/>
                <a:cs typeface="Arial" panose="020B0604020202020204" pitchFamily="34" charset="0"/>
              </a:rPr>
              <a:t>20, article 11782234261420605. Available at: </a:t>
            </a:r>
            <a:r>
              <a:rPr lang="en-GB" sz="1400" dirty="0">
                <a:latin typeface="Arial" panose="020B0604020202020204" pitchFamily="34" charset="0"/>
                <a:cs typeface="Arial" panose="020B0604020202020204" pitchFamily="34" charset="0"/>
                <a:hlinkClick r:id="rId9"/>
              </a:rPr>
              <a:t>https://journals.sagepub.com/doi/pdf/10.1177/11782234261420605</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012392116"/>
      </p:ext>
    </p:extLst>
  </p:cSld>
  <p:clrMapOvr>
    <a:masterClrMapping/>
  </p:clrMapOvr>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Botanical pitch deck</Template>
  <TotalTime>6382</TotalTime>
  <Words>2709</Words>
  <Application>Microsoft Office PowerPoint</Application>
  <PresentationFormat>Widescreen</PresentationFormat>
  <Paragraphs>230</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Batang</vt:lpstr>
      <vt:lpstr>Arial</vt:lpstr>
      <vt:lpstr>Calibri</vt:lpstr>
      <vt:lpstr>Wingdings</vt:lpstr>
      <vt:lpstr>Custom</vt:lpstr>
      <vt:lpstr>                          Report title: Component 2, Presentation                  (PowerPoint with Voice-Over)                   Student name: Javaria Irfan Hafiza  Student number:2504716  Module: Introduction to Physiology  Module code :BMHP5023  Lecturer: Dr. Robert Nartowski                          </vt:lpstr>
      <vt:lpstr>PowerPoint Presentation</vt:lpstr>
      <vt:lpstr>What is breast cancer?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Irfan Hafiza (2504716)</dc:creator>
  <cp:lastModifiedBy>Javaria Irfan Hafiza (2504716)</cp:lastModifiedBy>
  <cp:revision>20</cp:revision>
  <dcterms:created xsi:type="dcterms:W3CDTF">2026-10-17T11:45:26Z</dcterms:created>
  <dcterms:modified xsi:type="dcterms:W3CDTF">2026-10-21T22:47:56Z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