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83" r:id="rId3"/>
    <p:sldId id="284" r:id="rId4"/>
    <p:sldId id="292" r:id="rId5"/>
    <p:sldId id="305" r:id="rId6"/>
    <p:sldId id="268" r:id="rId7"/>
    <p:sldId id="304" r:id="rId8"/>
    <p:sldId id="269" r:id="rId9"/>
    <p:sldId id="276" r:id="rId10"/>
    <p:sldId id="277" r:id="rId11"/>
    <p:sldId id="303" r:id="rId12"/>
    <p:sldId id="273" r:id="rId13"/>
    <p:sldId id="288" r:id="rId14"/>
    <p:sldId id="270" r:id="rId15"/>
    <p:sldId id="291" r:id="rId16"/>
    <p:sldId id="261" r:id="rId17"/>
    <p:sldId id="281" r:id="rId18"/>
    <p:sldId id="282" r:id="rId19"/>
    <p:sldId id="260" r:id="rId20"/>
    <p:sldId id="300" r:id="rId21"/>
    <p:sldId id="301" r:id="rId22"/>
    <p:sldId id="289" r:id="rId23"/>
    <p:sldId id="306" r:id="rId24"/>
    <p:sldId id="308" r:id="rId25"/>
    <p:sldId id="307" r:id="rId26"/>
    <p:sldId id="309" r:id="rId27"/>
    <p:sldId id="285" r:id="rId28"/>
    <p:sldId id="287" r:id="rId29"/>
    <p:sldId id="290" r:id="rId30"/>
    <p:sldId id="293" r:id="rId31"/>
    <p:sldId id="294" r:id="rId32"/>
    <p:sldId id="295" r:id="rId33"/>
    <p:sldId id="296" r:id="rId34"/>
    <p:sldId id="297" r:id="rId35"/>
    <p:sldId id="298" r:id="rId36"/>
    <p:sldId id="299" r:id="rId37"/>
    <p:sldId id="302"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56615-3F39-43B2-861E-380890E9DB86}" v="2" dt="2021-04-27T12:33:14.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97" autoAdjust="0"/>
    <p:restoredTop sz="73016" autoAdjust="0"/>
  </p:normalViewPr>
  <p:slideViewPr>
    <p:cSldViewPr>
      <p:cViewPr varScale="1">
        <p:scale>
          <a:sx n="54" d="100"/>
          <a:sy n="54" d="100"/>
        </p:scale>
        <p:origin x="1023"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A2ED52B6-499B-488A-A68B-69DFCAF8C57A}"/>
    <pc:docChg chg="modSld">
      <pc:chgData name="Sioned Saer" userId="a511e1c1-9c87-4f4d-8480-d58f9216da9a" providerId="ADAL" clId="{A2ED52B6-499B-488A-A68B-69DFCAF8C57A}" dt="2021-04-27T14:09:00.573" v="28" actId="6549"/>
      <pc:docMkLst>
        <pc:docMk/>
      </pc:docMkLst>
      <pc:sldChg chg="modNotesTx">
        <pc:chgData name="Sioned Saer" userId="a511e1c1-9c87-4f4d-8480-d58f9216da9a" providerId="ADAL" clId="{A2ED52B6-499B-488A-A68B-69DFCAF8C57A}" dt="2021-04-27T14:08:03.021" v="15" actId="6549"/>
        <pc:sldMkLst>
          <pc:docMk/>
          <pc:sldMk cId="3151041639" sldId="260"/>
        </pc:sldMkLst>
      </pc:sldChg>
      <pc:sldChg chg="modNotesTx">
        <pc:chgData name="Sioned Saer" userId="a511e1c1-9c87-4f4d-8480-d58f9216da9a" providerId="ADAL" clId="{A2ED52B6-499B-488A-A68B-69DFCAF8C57A}" dt="2021-04-27T14:07:07.082" v="4" actId="6549"/>
        <pc:sldMkLst>
          <pc:docMk/>
          <pc:sldMk cId="3879468583" sldId="268"/>
        </pc:sldMkLst>
      </pc:sldChg>
      <pc:sldChg chg="modNotesTx">
        <pc:chgData name="Sioned Saer" userId="a511e1c1-9c87-4f4d-8480-d58f9216da9a" providerId="ADAL" clId="{A2ED52B6-499B-488A-A68B-69DFCAF8C57A}" dt="2021-04-27T14:07:14.129" v="6" actId="6549"/>
        <pc:sldMkLst>
          <pc:docMk/>
          <pc:sldMk cId="71926830" sldId="269"/>
        </pc:sldMkLst>
      </pc:sldChg>
      <pc:sldChg chg="modNotesTx">
        <pc:chgData name="Sioned Saer" userId="a511e1c1-9c87-4f4d-8480-d58f9216da9a" providerId="ADAL" clId="{A2ED52B6-499B-488A-A68B-69DFCAF8C57A}" dt="2021-04-27T14:07:46.320" v="11" actId="6549"/>
        <pc:sldMkLst>
          <pc:docMk/>
          <pc:sldMk cId="2188138735" sldId="270"/>
        </pc:sldMkLst>
      </pc:sldChg>
      <pc:sldChg chg="modNotesTx">
        <pc:chgData name="Sioned Saer" userId="a511e1c1-9c87-4f4d-8480-d58f9216da9a" providerId="ADAL" clId="{A2ED52B6-499B-488A-A68B-69DFCAF8C57A}" dt="2021-04-27T14:07:28.401" v="9" actId="6549"/>
        <pc:sldMkLst>
          <pc:docMk/>
          <pc:sldMk cId="2824774554" sldId="273"/>
        </pc:sldMkLst>
      </pc:sldChg>
      <pc:sldChg chg="modNotesTx">
        <pc:chgData name="Sioned Saer" userId="a511e1c1-9c87-4f4d-8480-d58f9216da9a" providerId="ADAL" clId="{A2ED52B6-499B-488A-A68B-69DFCAF8C57A}" dt="2021-04-27T14:07:17.840" v="7" actId="6549"/>
        <pc:sldMkLst>
          <pc:docMk/>
          <pc:sldMk cId="1562747059" sldId="276"/>
        </pc:sldMkLst>
      </pc:sldChg>
      <pc:sldChg chg="modNotesTx">
        <pc:chgData name="Sioned Saer" userId="a511e1c1-9c87-4f4d-8480-d58f9216da9a" providerId="ADAL" clId="{A2ED52B6-499B-488A-A68B-69DFCAF8C57A}" dt="2021-04-27T14:07:23.602" v="8" actId="6549"/>
        <pc:sldMkLst>
          <pc:docMk/>
          <pc:sldMk cId="842661239" sldId="277"/>
        </pc:sldMkLst>
      </pc:sldChg>
      <pc:sldChg chg="modNotesTx">
        <pc:chgData name="Sioned Saer" userId="a511e1c1-9c87-4f4d-8480-d58f9216da9a" providerId="ADAL" clId="{A2ED52B6-499B-488A-A68B-69DFCAF8C57A}" dt="2021-04-27T14:07:56.349" v="13" actId="6549"/>
        <pc:sldMkLst>
          <pc:docMk/>
          <pc:sldMk cId="1782302494" sldId="281"/>
        </pc:sldMkLst>
      </pc:sldChg>
      <pc:sldChg chg="modNotesTx">
        <pc:chgData name="Sioned Saer" userId="a511e1c1-9c87-4f4d-8480-d58f9216da9a" providerId="ADAL" clId="{A2ED52B6-499B-488A-A68B-69DFCAF8C57A}" dt="2021-04-27T14:07:59.900" v="14" actId="6549"/>
        <pc:sldMkLst>
          <pc:docMk/>
          <pc:sldMk cId="842858525" sldId="282"/>
        </pc:sldMkLst>
      </pc:sldChg>
      <pc:sldChg chg="modNotesTx">
        <pc:chgData name="Sioned Saer" userId="a511e1c1-9c87-4f4d-8480-d58f9216da9a" providerId="ADAL" clId="{A2ED52B6-499B-488A-A68B-69DFCAF8C57A}" dt="2021-04-27T14:06:51.234" v="0" actId="6549"/>
        <pc:sldMkLst>
          <pc:docMk/>
          <pc:sldMk cId="4140629414" sldId="283"/>
        </pc:sldMkLst>
      </pc:sldChg>
      <pc:sldChg chg="modNotesTx">
        <pc:chgData name="Sioned Saer" userId="a511e1c1-9c87-4f4d-8480-d58f9216da9a" providerId="ADAL" clId="{A2ED52B6-499B-488A-A68B-69DFCAF8C57A}" dt="2021-04-27T14:06:55.446" v="1" actId="6549"/>
        <pc:sldMkLst>
          <pc:docMk/>
          <pc:sldMk cId="3487317902" sldId="284"/>
        </pc:sldMkLst>
      </pc:sldChg>
      <pc:sldChg chg="modNotesTx">
        <pc:chgData name="Sioned Saer" userId="a511e1c1-9c87-4f4d-8480-d58f9216da9a" providerId="ADAL" clId="{A2ED52B6-499B-488A-A68B-69DFCAF8C57A}" dt="2021-04-27T14:07:31.892" v="10" actId="6549"/>
        <pc:sldMkLst>
          <pc:docMk/>
          <pc:sldMk cId="858958599" sldId="288"/>
        </pc:sldMkLst>
      </pc:sldChg>
      <pc:sldChg chg="modNotesTx">
        <pc:chgData name="Sioned Saer" userId="a511e1c1-9c87-4f4d-8480-d58f9216da9a" providerId="ADAL" clId="{A2ED52B6-499B-488A-A68B-69DFCAF8C57A}" dt="2021-04-27T14:08:14.466" v="18" actId="6549"/>
        <pc:sldMkLst>
          <pc:docMk/>
          <pc:sldMk cId="879857583" sldId="289"/>
        </pc:sldMkLst>
      </pc:sldChg>
      <pc:sldChg chg="modNotesTx">
        <pc:chgData name="Sioned Saer" userId="a511e1c1-9c87-4f4d-8480-d58f9216da9a" providerId="ADAL" clId="{A2ED52B6-499B-488A-A68B-69DFCAF8C57A}" dt="2021-04-27T14:08:28.683" v="21" actId="6549"/>
        <pc:sldMkLst>
          <pc:docMk/>
          <pc:sldMk cId="3705644493" sldId="290"/>
        </pc:sldMkLst>
      </pc:sldChg>
      <pc:sldChg chg="modNotesTx">
        <pc:chgData name="Sioned Saer" userId="a511e1c1-9c87-4f4d-8480-d58f9216da9a" providerId="ADAL" clId="{A2ED52B6-499B-488A-A68B-69DFCAF8C57A}" dt="2021-04-27T14:07:51.801" v="12" actId="6549"/>
        <pc:sldMkLst>
          <pc:docMk/>
          <pc:sldMk cId="337421872" sldId="291"/>
        </pc:sldMkLst>
      </pc:sldChg>
      <pc:sldChg chg="modNotesTx">
        <pc:chgData name="Sioned Saer" userId="a511e1c1-9c87-4f4d-8480-d58f9216da9a" providerId="ADAL" clId="{A2ED52B6-499B-488A-A68B-69DFCAF8C57A}" dt="2021-04-27T14:06:58.940" v="2" actId="6549"/>
        <pc:sldMkLst>
          <pc:docMk/>
          <pc:sldMk cId="3585571554" sldId="292"/>
        </pc:sldMkLst>
      </pc:sldChg>
      <pc:sldChg chg="modNotesTx">
        <pc:chgData name="Sioned Saer" userId="a511e1c1-9c87-4f4d-8480-d58f9216da9a" providerId="ADAL" clId="{A2ED52B6-499B-488A-A68B-69DFCAF8C57A}" dt="2021-04-27T14:08:32.698" v="22" actId="6549"/>
        <pc:sldMkLst>
          <pc:docMk/>
          <pc:sldMk cId="3144434312" sldId="293"/>
        </pc:sldMkLst>
      </pc:sldChg>
      <pc:sldChg chg="modNotesTx">
        <pc:chgData name="Sioned Saer" userId="a511e1c1-9c87-4f4d-8480-d58f9216da9a" providerId="ADAL" clId="{A2ED52B6-499B-488A-A68B-69DFCAF8C57A}" dt="2021-04-27T14:08:37.222" v="23" actId="6549"/>
        <pc:sldMkLst>
          <pc:docMk/>
          <pc:sldMk cId="1486107133" sldId="294"/>
        </pc:sldMkLst>
      </pc:sldChg>
      <pc:sldChg chg="modNotesTx">
        <pc:chgData name="Sioned Saer" userId="a511e1c1-9c87-4f4d-8480-d58f9216da9a" providerId="ADAL" clId="{A2ED52B6-499B-488A-A68B-69DFCAF8C57A}" dt="2021-04-27T14:08:42.822" v="24" actId="6549"/>
        <pc:sldMkLst>
          <pc:docMk/>
          <pc:sldMk cId="874939920" sldId="296"/>
        </pc:sldMkLst>
      </pc:sldChg>
      <pc:sldChg chg="modNotesTx">
        <pc:chgData name="Sioned Saer" userId="a511e1c1-9c87-4f4d-8480-d58f9216da9a" providerId="ADAL" clId="{A2ED52B6-499B-488A-A68B-69DFCAF8C57A}" dt="2021-04-27T14:08:46.870" v="25" actId="6549"/>
        <pc:sldMkLst>
          <pc:docMk/>
          <pc:sldMk cId="2438134314" sldId="297"/>
        </pc:sldMkLst>
      </pc:sldChg>
      <pc:sldChg chg="modNotesTx">
        <pc:chgData name="Sioned Saer" userId="a511e1c1-9c87-4f4d-8480-d58f9216da9a" providerId="ADAL" clId="{A2ED52B6-499B-488A-A68B-69DFCAF8C57A}" dt="2021-04-27T14:08:53.143" v="26" actId="6549"/>
        <pc:sldMkLst>
          <pc:docMk/>
          <pc:sldMk cId="2321258614" sldId="298"/>
        </pc:sldMkLst>
      </pc:sldChg>
      <pc:sldChg chg="modNotesTx">
        <pc:chgData name="Sioned Saer" userId="a511e1c1-9c87-4f4d-8480-d58f9216da9a" providerId="ADAL" clId="{A2ED52B6-499B-488A-A68B-69DFCAF8C57A}" dt="2021-04-27T14:08:56.860" v="27" actId="6549"/>
        <pc:sldMkLst>
          <pc:docMk/>
          <pc:sldMk cId="2668407221" sldId="299"/>
        </pc:sldMkLst>
      </pc:sldChg>
      <pc:sldChg chg="modNotesTx">
        <pc:chgData name="Sioned Saer" userId="a511e1c1-9c87-4f4d-8480-d58f9216da9a" providerId="ADAL" clId="{A2ED52B6-499B-488A-A68B-69DFCAF8C57A}" dt="2021-04-27T14:08:06.699" v="16" actId="6549"/>
        <pc:sldMkLst>
          <pc:docMk/>
          <pc:sldMk cId="4140899231" sldId="300"/>
        </pc:sldMkLst>
      </pc:sldChg>
      <pc:sldChg chg="modNotesTx">
        <pc:chgData name="Sioned Saer" userId="a511e1c1-9c87-4f4d-8480-d58f9216da9a" providerId="ADAL" clId="{A2ED52B6-499B-488A-A68B-69DFCAF8C57A}" dt="2021-04-27T14:08:09.941" v="17" actId="6549"/>
        <pc:sldMkLst>
          <pc:docMk/>
          <pc:sldMk cId="330821468" sldId="301"/>
        </pc:sldMkLst>
      </pc:sldChg>
      <pc:sldChg chg="modNotesTx">
        <pc:chgData name="Sioned Saer" userId="a511e1c1-9c87-4f4d-8480-d58f9216da9a" providerId="ADAL" clId="{A2ED52B6-499B-488A-A68B-69DFCAF8C57A}" dt="2021-04-27T14:09:00.573" v="28" actId="6549"/>
        <pc:sldMkLst>
          <pc:docMk/>
          <pc:sldMk cId="1537327681" sldId="302"/>
        </pc:sldMkLst>
      </pc:sldChg>
      <pc:sldChg chg="modNotesTx">
        <pc:chgData name="Sioned Saer" userId="a511e1c1-9c87-4f4d-8480-d58f9216da9a" providerId="ADAL" clId="{A2ED52B6-499B-488A-A68B-69DFCAF8C57A}" dt="2021-04-27T14:07:10.861" v="5" actId="6549"/>
        <pc:sldMkLst>
          <pc:docMk/>
          <pc:sldMk cId="3343359814" sldId="304"/>
        </pc:sldMkLst>
      </pc:sldChg>
      <pc:sldChg chg="modNotesTx">
        <pc:chgData name="Sioned Saer" userId="a511e1c1-9c87-4f4d-8480-d58f9216da9a" providerId="ADAL" clId="{A2ED52B6-499B-488A-A68B-69DFCAF8C57A}" dt="2021-04-27T14:07:02.281" v="3" actId="6549"/>
        <pc:sldMkLst>
          <pc:docMk/>
          <pc:sldMk cId="1821081882" sldId="305"/>
        </pc:sldMkLst>
      </pc:sldChg>
      <pc:sldChg chg="modNotesTx">
        <pc:chgData name="Sioned Saer" userId="a511e1c1-9c87-4f4d-8480-d58f9216da9a" providerId="ADAL" clId="{A2ED52B6-499B-488A-A68B-69DFCAF8C57A}" dt="2021-04-27T14:08:22.674" v="20" actId="6549"/>
        <pc:sldMkLst>
          <pc:docMk/>
          <pc:sldMk cId="91372172" sldId="309"/>
        </pc:sldMkLst>
      </pc:sldChg>
    </pc:docChg>
  </pc:docChgLst>
  <pc:docChgLst>
    <pc:chgData name="Sioned Saer" userId="a511e1c1-9c87-4f4d-8480-d58f9216da9a" providerId="ADAL" clId="{38F56615-3F39-43B2-861E-380890E9DB86}"/>
    <pc:docChg chg="custSel addSld delSld modSld sldOrd">
      <pc:chgData name="Sioned Saer" userId="a511e1c1-9c87-4f4d-8480-d58f9216da9a" providerId="ADAL" clId="{38F56615-3F39-43B2-861E-380890E9DB86}" dt="2021-04-27T13:59:21.136" v="4406" actId="27636"/>
      <pc:docMkLst>
        <pc:docMk/>
      </pc:docMkLst>
      <pc:sldChg chg="modSp mod">
        <pc:chgData name="Sioned Saer" userId="a511e1c1-9c87-4f4d-8480-d58f9216da9a" providerId="ADAL" clId="{38F56615-3F39-43B2-861E-380890E9DB86}" dt="2021-04-27T12:19:29.337" v="2020" actId="255"/>
        <pc:sldMkLst>
          <pc:docMk/>
          <pc:sldMk cId="3151041639" sldId="260"/>
        </pc:sldMkLst>
        <pc:spChg chg="mod">
          <ac:chgData name="Sioned Saer" userId="a511e1c1-9c87-4f4d-8480-d58f9216da9a" providerId="ADAL" clId="{38F56615-3F39-43B2-861E-380890E9DB86}" dt="2021-04-27T12:19:29.337" v="2020" actId="255"/>
          <ac:spMkLst>
            <pc:docMk/>
            <pc:sldMk cId="3151041639" sldId="260"/>
            <ac:spMk id="2" creationId="{00000000-0000-0000-0000-000000000000}"/>
          </ac:spMkLst>
        </pc:spChg>
      </pc:sldChg>
      <pc:sldChg chg="modSp mod modNotesTx">
        <pc:chgData name="Sioned Saer" userId="a511e1c1-9c87-4f4d-8480-d58f9216da9a" providerId="ADAL" clId="{38F56615-3F39-43B2-861E-380890E9DB86}" dt="2021-04-27T12:16:56.698" v="1785" actId="255"/>
        <pc:sldMkLst>
          <pc:docMk/>
          <pc:sldMk cId="3696171911" sldId="261"/>
        </pc:sldMkLst>
        <pc:spChg chg="mod">
          <ac:chgData name="Sioned Saer" userId="a511e1c1-9c87-4f4d-8480-d58f9216da9a" providerId="ADAL" clId="{38F56615-3F39-43B2-861E-380890E9DB86}" dt="2021-04-27T12:16:56.698" v="1785" actId="255"/>
          <ac:spMkLst>
            <pc:docMk/>
            <pc:sldMk cId="3696171911" sldId="261"/>
            <ac:spMk id="2" creationId="{00000000-0000-0000-0000-000000000000}"/>
          </ac:spMkLst>
        </pc:spChg>
      </pc:sldChg>
      <pc:sldChg chg="modSp mod">
        <pc:chgData name="Sioned Saer" userId="a511e1c1-9c87-4f4d-8480-d58f9216da9a" providerId="ADAL" clId="{38F56615-3F39-43B2-861E-380890E9DB86}" dt="2021-04-27T12:15:14.943" v="1767" actId="6549"/>
        <pc:sldMkLst>
          <pc:docMk/>
          <pc:sldMk cId="71926830" sldId="269"/>
        </pc:sldMkLst>
        <pc:spChg chg="mod">
          <ac:chgData name="Sioned Saer" userId="a511e1c1-9c87-4f4d-8480-d58f9216da9a" providerId="ADAL" clId="{38F56615-3F39-43B2-861E-380890E9DB86}" dt="2021-04-27T12:15:14.943" v="1767" actId="6549"/>
          <ac:spMkLst>
            <pc:docMk/>
            <pc:sldMk cId="71926830" sldId="269"/>
            <ac:spMk id="3" creationId="{00000000-0000-0000-0000-000000000000}"/>
          </ac:spMkLst>
        </pc:spChg>
        <pc:spChg chg="mod">
          <ac:chgData name="Sioned Saer" userId="a511e1c1-9c87-4f4d-8480-d58f9216da9a" providerId="ADAL" clId="{38F56615-3F39-43B2-861E-380890E9DB86}" dt="2021-04-27T12:14:44.672" v="1742" actId="20577"/>
          <ac:spMkLst>
            <pc:docMk/>
            <pc:sldMk cId="71926830" sldId="269"/>
            <ac:spMk id="4" creationId="{00000000-0000-0000-0000-000000000000}"/>
          </ac:spMkLst>
        </pc:spChg>
      </pc:sldChg>
      <pc:sldChg chg="modSp mod">
        <pc:chgData name="Sioned Saer" userId="a511e1c1-9c87-4f4d-8480-d58f9216da9a" providerId="ADAL" clId="{38F56615-3F39-43B2-861E-380890E9DB86}" dt="2021-04-27T12:16:18.201" v="1773" actId="255"/>
        <pc:sldMkLst>
          <pc:docMk/>
          <pc:sldMk cId="2188138735" sldId="270"/>
        </pc:sldMkLst>
        <pc:spChg chg="mod">
          <ac:chgData name="Sioned Saer" userId="a511e1c1-9c87-4f4d-8480-d58f9216da9a" providerId="ADAL" clId="{38F56615-3F39-43B2-861E-380890E9DB86}" dt="2021-04-27T12:16:09.036" v="1771" actId="255"/>
          <ac:spMkLst>
            <pc:docMk/>
            <pc:sldMk cId="2188138735" sldId="270"/>
            <ac:spMk id="3" creationId="{00000000-0000-0000-0000-000000000000}"/>
          </ac:spMkLst>
        </pc:spChg>
        <pc:spChg chg="mod">
          <ac:chgData name="Sioned Saer" userId="a511e1c1-9c87-4f4d-8480-d58f9216da9a" providerId="ADAL" clId="{38F56615-3F39-43B2-861E-380890E9DB86}" dt="2021-04-27T12:16:18.201" v="1773" actId="255"/>
          <ac:spMkLst>
            <pc:docMk/>
            <pc:sldMk cId="2188138735" sldId="270"/>
            <ac:spMk id="4" creationId="{00000000-0000-0000-0000-000000000000}"/>
          </ac:spMkLst>
        </pc:spChg>
      </pc:sldChg>
      <pc:sldChg chg="ord">
        <pc:chgData name="Sioned Saer" userId="a511e1c1-9c87-4f4d-8480-d58f9216da9a" providerId="ADAL" clId="{38F56615-3F39-43B2-861E-380890E9DB86}" dt="2021-04-27T12:15:26.663" v="1769"/>
        <pc:sldMkLst>
          <pc:docMk/>
          <pc:sldMk cId="842661239" sldId="277"/>
        </pc:sldMkLst>
      </pc:sldChg>
      <pc:sldChg chg="modSp mod modNotesTx">
        <pc:chgData name="Sioned Saer" userId="a511e1c1-9c87-4f4d-8480-d58f9216da9a" providerId="ADAL" clId="{38F56615-3F39-43B2-861E-380890E9DB86}" dt="2021-04-27T12:23:56.868" v="2778" actId="20577"/>
        <pc:sldMkLst>
          <pc:docMk/>
          <pc:sldMk cId="1782302494" sldId="281"/>
        </pc:sldMkLst>
        <pc:spChg chg="mod">
          <ac:chgData name="Sioned Saer" userId="a511e1c1-9c87-4f4d-8480-d58f9216da9a" providerId="ADAL" clId="{38F56615-3F39-43B2-861E-380890E9DB86}" dt="2021-04-27T12:17:26.118" v="1796" actId="255"/>
          <ac:spMkLst>
            <pc:docMk/>
            <pc:sldMk cId="1782302494" sldId="281"/>
            <ac:spMk id="2" creationId="{00000000-0000-0000-0000-000000000000}"/>
          </ac:spMkLst>
        </pc:spChg>
      </pc:sldChg>
      <pc:sldChg chg="modNotesTx">
        <pc:chgData name="Sioned Saer" userId="a511e1c1-9c87-4f4d-8480-d58f9216da9a" providerId="ADAL" clId="{38F56615-3F39-43B2-861E-380890E9DB86}" dt="2021-04-27T12:19:09.145" v="2008" actId="313"/>
        <pc:sldMkLst>
          <pc:docMk/>
          <pc:sldMk cId="842858525" sldId="282"/>
        </pc:sldMkLst>
      </pc:sldChg>
      <pc:sldChg chg="modSp mod modNotesTx">
        <pc:chgData name="Sioned Saer" userId="a511e1c1-9c87-4f4d-8480-d58f9216da9a" providerId="ADAL" clId="{38F56615-3F39-43B2-861E-380890E9DB86}" dt="2021-04-27T12:09:58.469" v="1710" actId="113"/>
        <pc:sldMkLst>
          <pc:docMk/>
          <pc:sldMk cId="4140629414" sldId="283"/>
        </pc:sldMkLst>
        <pc:spChg chg="mod">
          <ac:chgData name="Sioned Saer" userId="a511e1c1-9c87-4f4d-8480-d58f9216da9a" providerId="ADAL" clId="{38F56615-3F39-43B2-861E-380890E9DB86}" dt="2021-04-27T12:09:58.469" v="1710" actId="113"/>
          <ac:spMkLst>
            <pc:docMk/>
            <pc:sldMk cId="4140629414" sldId="283"/>
            <ac:spMk id="5" creationId="{00000000-0000-0000-0000-000000000000}"/>
          </ac:spMkLst>
        </pc:spChg>
        <pc:spChg chg="mod">
          <ac:chgData name="Sioned Saer" userId="a511e1c1-9c87-4f4d-8480-d58f9216da9a" providerId="ADAL" clId="{38F56615-3F39-43B2-861E-380890E9DB86}" dt="2021-04-27T12:09:55" v="1709" actId="113"/>
          <ac:spMkLst>
            <pc:docMk/>
            <pc:sldMk cId="4140629414" sldId="283"/>
            <ac:spMk id="6" creationId="{00000000-0000-0000-0000-000000000000}"/>
          </ac:spMkLst>
        </pc:spChg>
      </pc:sldChg>
      <pc:sldChg chg="modNotesTx">
        <pc:chgData name="Sioned Saer" userId="a511e1c1-9c87-4f4d-8480-d58f9216da9a" providerId="ADAL" clId="{38F56615-3F39-43B2-861E-380890E9DB86}" dt="2021-04-27T11:27:27.132" v="18" actId="20577"/>
        <pc:sldMkLst>
          <pc:docMk/>
          <pc:sldMk cId="3705644493" sldId="290"/>
        </pc:sldMkLst>
      </pc:sldChg>
      <pc:sldChg chg="modSp mod modNotesTx">
        <pc:chgData name="Sioned Saer" userId="a511e1c1-9c87-4f4d-8480-d58f9216da9a" providerId="ADAL" clId="{38F56615-3F39-43B2-861E-380890E9DB86}" dt="2021-04-27T12:24:26.131" v="2798" actId="6549"/>
        <pc:sldMkLst>
          <pc:docMk/>
          <pc:sldMk cId="337421872" sldId="291"/>
        </pc:sldMkLst>
        <pc:spChg chg="mod">
          <ac:chgData name="Sioned Saer" userId="a511e1c1-9c87-4f4d-8480-d58f9216da9a" providerId="ADAL" clId="{38F56615-3F39-43B2-861E-380890E9DB86}" dt="2021-04-27T12:24:26.131" v="2798" actId="6549"/>
          <ac:spMkLst>
            <pc:docMk/>
            <pc:sldMk cId="337421872" sldId="291"/>
            <ac:spMk id="6" creationId="{00000000-0000-0000-0000-000000000000}"/>
          </ac:spMkLst>
        </pc:spChg>
      </pc:sldChg>
      <pc:sldChg chg="modSp mod">
        <pc:chgData name="Sioned Saer" userId="a511e1c1-9c87-4f4d-8480-d58f9216da9a" providerId="ADAL" clId="{38F56615-3F39-43B2-861E-380890E9DB86}" dt="2021-04-27T12:09:27.876" v="1706" actId="14100"/>
        <pc:sldMkLst>
          <pc:docMk/>
          <pc:sldMk cId="3585571554" sldId="292"/>
        </pc:sldMkLst>
        <pc:spChg chg="mod">
          <ac:chgData name="Sioned Saer" userId="a511e1c1-9c87-4f4d-8480-d58f9216da9a" providerId="ADAL" clId="{38F56615-3F39-43B2-861E-380890E9DB86}" dt="2021-04-27T12:09:24.786" v="1705" actId="14100"/>
          <ac:spMkLst>
            <pc:docMk/>
            <pc:sldMk cId="3585571554" sldId="292"/>
            <ac:spMk id="8" creationId="{00000000-0000-0000-0000-000000000000}"/>
          </ac:spMkLst>
        </pc:spChg>
        <pc:spChg chg="mod">
          <ac:chgData name="Sioned Saer" userId="a511e1c1-9c87-4f4d-8480-d58f9216da9a" providerId="ADAL" clId="{38F56615-3F39-43B2-861E-380890E9DB86}" dt="2021-04-27T12:09:27.876" v="1706" actId="14100"/>
          <ac:spMkLst>
            <pc:docMk/>
            <pc:sldMk cId="3585571554" sldId="292"/>
            <ac:spMk id="9" creationId="{00000000-0000-0000-0000-000000000000}"/>
          </ac:spMkLst>
        </pc:spChg>
      </pc:sldChg>
      <pc:sldChg chg="modNotesTx">
        <pc:chgData name="Sioned Saer" userId="a511e1c1-9c87-4f4d-8480-d58f9216da9a" providerId="ADAL" clId="{38F56615-3F39-43B2-861E-380890E9DB86}" dt="2021-04-27T13:56:37.564" v="4278" actId="6549"/>
        <pc:sldMkLst>
          <pc:docMk/>
          <pc:sldMk cId="874939920" sldId="296"/>
        </pc:sldMkLst>
      </pc:sldChg>
      <pc:sldChg chg="modNotesTx">
        <pc:chgData name="Sioned Saer" userId="a511e1c1-9c87-4f4d-8480-d58f9216da9a" providerId="ADAL" clId="{38F56615-3F39-43B2-861E-380890E9DB86}" dt="2021-04-27T12:20:15.685" v="2169" actId="313"/>
        <pc:sldMkLst>
          <pc:docMk/>
          <pc:sldMk cId="4140899231" sldId="300"/>
        </pc:sldMkLst>
      </pc:sldChg>
      <pc:sldChg chg="modNotesTx">
        <pc:chgData name="Sioned Saer" userId="a511e1c1-9c87-4f4d-8480-d58f9216da9a" providerId="ADAL" clId="{38F56615-3F39-43B2-861E-380890E9DB86}" dt="2021-04-27T12:20:47.906" v="2252" actId="20577"/>
        <pc:sldMkLst>
          <pc:docMk/>
          <pc:sldMk cId="330821468" sldId="301"/>
        </pc:sldMkLst>
      </pc:sldChg>
      <pc:sldChg chg="modSp mod">
        <pc:chgData name="Sioned Saer" userId="a511e1c1-9c87-4f4d-8480-d58f9216da9a" providerId="ADAL" clId="{38F56615-3F39-43B2-861E-380890E9DB86}" dt="2021-04-27T13:59:21.136" v="4406" actId="27636"/>
        <pc:sldMkLst>
          <pc:docMk/>
          <pc:sldMk cId="1537327681" sldId="302"/>
        </pc:sldMkLst>
        <pc:spChg chg="mod">
          <ac:chgData name="Sioned Saer" userId="a511e1c1-9c87-4f4d-8480-d58f9216da9a" providerId="ADAL" clId="{38F56615-3F39-43B2-861E-380890E9DB86}" dt="2021-04-27T13:59:13.213" v="4402" actId="14100"/>
          <ac:spMkLst>
            <pc:docMk/>
            <pc:sldMk cId="1537327681" sldId="302"/>
            <ac:spMk id="2" creationId="{00000000-0000-0000-0000-000000000000}"/>
          </ac:spMkLst>
        </pc:spChg>
        <pc:spChg chg="mod">
          <ac:chgData name="Sioned Saer" userId="a511e1c1-9c87-4f4d-8480-d58f9216da9a" providerId="ADAL" clId="{38F56615-3F39-43B2-861E-380890E9DB86}" dt="2021-04-27T13:59:21.136" v="4406" actId="27636"/>
          <ac:spMkLst>
            <pc:docMk/>
            <pc:sldMk cId="1537327681" sldId="302"/>
            <ac:spMk id="3" creationId="{00000000-0000-0000-0000-000000000000}"/>
          </ac:spMkLst>
        </pc:spChg>
        <pc:spChg chg="mod">
          <ac:chgData name="Sioned Saer" userId="a511e1c1-9c87-4f4d-8480-d58f9216da9a" providerId="ADAL" clId="{38F56615-3F39-43B2-861E-380890E9DB86}" dt="2021-04-27T13:59:21.134" v="4405" actId="27636"/>
          <ac:spMkLst>
            <pc:docMk/>
            <pc:sldMk cId="1537327681" sldId="302"/>
            <ac:spMk id="4" creationId="{00000000-0000-0000-0000-000000000000}"/>
          </ac:spMkLst>
        </pc:spChg>
      </pc:sldChg>
      <pc:sldChg chg="modSp mod">
        <pc:chgData name="Sioned Saer" userId="a511e1c1-9c87-4f4d-8480-d58f9216da9a" providerId="ADAL" clId="{38F56615-3F39-43B2-861E-380890E9DB86}" dt="2021-04-27T12:11:10.226" v="1729" actId="27636"/>
        <pc:sldMkLst>
          <pc:docMk/>
          <pc:sldMk cId="1898067149" sldId="303"/>
        </pc:sldMkLst>
        <pc:spChg chg="mod">
          <ac:chgData name="Sioned Saer" userId="a511e1c1-9c87-4f4d-8480-d58f9216da9a" providerId="ADAL" clId="{38F56615-3F39-43B2-861E-380890E9DB86}" dt="2021-04-27T12:11:10.226" v="1729" actId="27636"/>
          <ac:spMkLst>
            <pc:docMk/>
            <pc:sldMk cId="1898067149" sldId="303"/>
            <ac:spMk id="4" creationId="{73DAF683-5B78-44BD-A116-829C60133A33}"/>
          </ac:spMkLst>
        </pc:spChg>
      </pc:sldChg>
      <pc:sldChg chg="ord">
        <pc:chgData name="Sioned Saer" userId="a511e1c1-9c87-4f4d-8480-d58f9216da9a" providerId="ADAL" clId="{38F56615-3F39-43B2-861E-380890E9DB86}" dt="2021-04-27T12:14:17.571" v="1731"/>
        <pc:sldMkLst>
          <pc:docMk/>
          <pc:sldMk cId="3343359814" sldId="304"/>
        </pc:sldMkLst>
      </pc:sldChg>
      <pc:sldChg chg="modSp mod">
        <pc:chgData name="Sioned Saer" userId="a511e1c1-9c87-4f4d-8480-d58f9216da9a" providerId="ADAL" clId="{38F56615-3F39-43B2-861E-380890E9DB86}" dt="2021-04-27T12:09:18.580" v="1704" actId="14100"/>
        <pc:sldMkLst>
          <pc:docMk/>
          <pc:sldMk cId="1821081882" sldId="305"/>
        </pc:sldMkLst>
        <pc:spChg chg="mod">
          <ac:chgData name="Sioned Saer" userId="a511e1c1-9c87-4f4d-8480-d58f9216da9a" providerId="ADAL" clId="{38F56615-3F39-43B2-861E-380890E9DB86}" dt="2021-04-27T12:09:18.580" v="1704" actId="14100"/>
          <ac:spMkLst>
            <pc:docMk/>
            <pc:sldMk cId="1821081882" sldId="305"/>
            <ac:spMk id="8" creationId="{00000000-0000-0000-0000-000000000000}"/>
          </ac:spMkLst>
        </pc:spChg>
        <pc:spChg chg="mod">
          <ac:chgData name="Sioned Saer" userId="a511e1c1-9c87-4f4d-8480-d58f9216da9a" providerId="ADAL" clId="{38F56615-3F39-43B2-861E-380890E9DB86}" dt="2021-04-27T12:09:14.858" v="1703" actId="14100"/>
          <ac:spMkLst>
            <pc:docMk/>
            <pc:sldMk cId="1821081882" sldId="305"/>
            <ac:spMk id="9" creationId="{00000000-0000-0000-0000-000000000000}"/>
          </ac:spMkLst>
        </pc:spChg>
      </pc:sldChg>
      <pc:sldChg chg="addSp delSp modSp new mod modClrScheme chgLayout">
        <pc:chgData name="Sioned Saer" userId="a511e1c1-9c87-4f4d-8480-d58f9216da9a" providerId="ADAL" clId="{38F56615-3F39-43B2-861E-380890E9DB86}" dt="2021-04-27T13:33:21.283" v="3150" actId="14100"/>
        <pc:sldMkLst>
          <pc:docMk/>
          <pc:sldMk cId="1744884015" sldId="306"/>
        </pc:sldMkLst>
        <pc:spChg chg="mod ord">
          <ac:chgData name="Sioned Saer" userId="a511e1c1-9c87-4f4d-8480-d58f9216da9a" providerId="ADAL" clId="{38F56615-3F39-43B2-861E-380890E9DB86}" dt="2021-04-27T13:32:42.164" v="3112" actId="27636"/>
          <ac:spMkLst>
            <pc:docMk/>
            <pc:sldMk cId="1744884015" sldId="306"/>
            <ac:spMk id="2" creationId="{61143FF1-52B5-4E92-8046-C84D213C1EDB}"/>
          </ac:spMkLst>
        </pc:spChg>
        <pc:spChg chg="del mod">
          <ac:chgData name="Sioned Saer" userId="a511e1c1-9c87-4f4d-8480-d58f9216da9a" providerId="ADAL" clId="{38F56615-3F39-43B2-861E-380890E9DB86}" dt="2021-04-27T13:32:26.892" v="3110" actId="478"/>
          <ac:spMkLst>
            <pc:docMk/>
            <pc:sldMk cId="1744884015" sldId="306"/>
            <ac:spMk id="3" creationId="{D82E3B6C-7B53-4140-9903-EE86E9411377}"/>
          </ac:spMkLst>
        </pc:spChg>
        <pc:spChg chg="mod ord">
          <ac:chgData name="Sioned Saer" userId="a511e1c1-9c87-4f4d-8480-d58f9216da9a" providerId="ADAL" clId="{38F56615-3F39-43B2-861E-380890E9DB86}" dt="2021-04-27T13:33:21.283" v="3150" actId="14100"/>
          <ac:spMkLst>
            <pc:docMk/>
            <pc:sldMk cId="1744884015" sldId="306"/>
            <ac:spMk id="4" creationId="{B3D854EB-3540-4419-926D-7EB5779C1533}"/>
          </ac:spMkLst>
        </pc:spChg>
        <pc:spChg chg="add del mod ord">
          <ac:chgData name="Sioned Saer" userId="a511e1c1-9c87-4f4d-8480-d58f9216da9a" providerId="ADAL" clId="{38F56615-3F39-43B2-861E-380890E9DB86}" dt="2021-04-27T13:32:42.151" v="3111" actId="700"/>
          <ac:spMkLst>
            <pc:docMk/>
            <pc:sldMk cId="1744884015" sldId="306"/>
            <ac:spMk id="6" creationId="{22181CCB-20A4-4DEE-9721-F1AD1369FB7A}"/>
          </ac:spMkLst>
        </pc:spChg>
      </pc:sldChg>
      <pc:sldChg chg="modSp new mod">
        <pc:chgData name="Sioned Saer" userId="a511e1c1-9c87-4f4d-8480-d58f9216da9a" providerId="ADAL" clId="{38F56615-3F39-43B2-861E-380890E9DB86}" dt="2021-04-27T13:41:46.943" v="3671" actId="1076"/>
        <pc:sldMkLst>
          <pc:docMk/>
          <pc:sldMk cId="572986128" sldId="307"/>
        </pc:sldMkLst>
        <pc:spChg chg="mod">
          <ac:chgData name="Sioned Saer" userId="a511e1c1-9c87-4f4d-8480-d58f9216da9a" providerId="ADAL" clId="{38F56615-3F39-43B2-861E-380890E9DB86}" dt="2021-04-27T13:41:18.971" v="3667" actId="14100"/>
          <ac:spMkLst>
            <pc:docMk/>
            <pc:sldMk cId="572986128" sldId="307"/>
            <ac:spMk id="2" creationId="{6739B932-FB65-4236-A59B-B0C533BA8CFE}"/>
          </ac:spMkLst>
        </pc:spChg>
        <pc:spChg chg="mod">
          <ac:chgData name="Sioned Saer" userId="a511e1c1-9c87-4f4d-8480-d58f9216da9a" providerId="ADAL" clId="{38F56615-3F39-43B2-861E-380890E9DB86}" dt="2021-04-27T13:41:31.737" v="3669" actId="255"/>
          <ac:spMkLst>
            <pc:docMk/>
            <pc:sldMk cId="572986128" sldId="307"/>
            <ac:spMk id="3" creationId="{2EE94402-9219-4865-8DAD-22904429A02A}"/>
          </ac:spMkLst>
        </pc:spChg>
        <pc:spChg chg="mod">
          <ac:chgData name="Sioned Saer" userId="a511e1c1-9c87-4f4d-8480-d58f9216da9a" providerId="ADAL" clId="{38F56615-3F39-43B2-861E-380890E9DB86}" dt="2021-04-27T13:41:46.943" v="3671" actId="1076"/>
          <ac:spMkLst>
            <pc:docMk/>
            <pc:sldMk cId="572986128" sldId="307"/>
            <ac:spMk id="4" creationId="{B9F3A759-308C-4579-9849-200EEC148954}"/>
          </ac:spMkLst>
        </pc:spChg>
      </pc:sldChg>
      <pc:sldChg chg="modSp mod">
        <pc:chgData name="Sioned Saer" userId="a511e1c1-9c87-4f4d-8480-d58f9216da9a" providerId="ADAL" clId="{38F56615-3F39-43B2-861E-380890E9DB86}" dt="2021-04-27T13:35:12.373" v="3256" actId="14100"/>
        <pc:sldMkLst>
          <pc:docMk/>
          <pc:sldMk cId="1993333109" sldId="308"/>
        </pc:sldMkLst>
        <pc:spChg chg="mod">
          <ac:chgData name="Sioned Saer" userId="a511e1c1-9c87-4f4d-8480-d58f9216da9a" providerId="ADAL" clId="{38F56615-3F39-43B2-861E-380890E9DB86}" dt="2021-04-27T12:34:59.041" v="3094" actId="113"/>
          <ac:spMkLst>
            <pc:docMk/>
            <pc:sldMk cId="1993333109" sldId="308"/>
            <ac:spMk id="2" creationId="{61143FF1-52B5-4E92-8046-C84D213C1EDB}"/>
          </ac:spMkLst>
        </pc:spChg>
        <pc:spChg chg="mod">
          <ac:chgData name="Sioned Saer" userId="a511e1c1-9c87-4f4d-8480-d58f9216da9a" providerId="ADAL" clId="{38F56615-3F39-43B2-861E-380890E9DB86}" dt="2021-04-27T13:35:12.373" v="3256" actId="14100"/>
          <ac:spMkLst>
            <pc:docMk/>
            <pc:sldMk cId="1993333109" sldId="308"/>
            <ac:spMk id="3" creationId="{D82E3B6C-7B53-4140-9903-EE86E9411377}"/>
          </ac:spMkLst>
        </pc:spChg>
        <pc:spChg chg="mod">
          <ac:chgData name="Sioned Saer" userId="a511e1c1-9c87-4f4d-8480-d58f9216da9a" providerId="ADAL" clId="{38F56615-3F39-43B2-861E-380890E9DB86}" dt="2021-04-27T12:34:49.968" v="3093" actId="313"/>
          <ac:spMkLst>
            <pc:docMk/>
            <pc:sldMk cId="1993333109" sldId="308"/>
            <ac:spMk id="4" creationId="{B3D854EB-3540-4419-926D-7EB5779C1533}"/>
          </ac:spMkLst>
        </pc:spChg>
      </pc:sldChg>
      <pc:sldChg chg="modSp new mod modNotesTx">
        <pc:chgData name="Sioned Saer" userId="a511e1c1-9c87-4f4d-8480-d58f9216da9a" providerId="ADAL" clId="{38F56615-3F39-43B2-861E-380890E9DB86}" dt="2021-04-27T13:54:47.572" v="4252" actId="20577"/>
        <pc:sldMkLst>
          <pc:docMk/>
          <pc:sldMk cId="91372172" sldId="309"/>
        </pc:sldMkLst>
        <pc:spChg chg="mod">
          <ac:chgData name="Sioned Saer" userId="a511e1c1-9c87-4f4d-8480-d58f9216da9a" providerId="ADAL" clId="{38F56615-3F39-43B2-861E-380890E9DB86}" dt="2021-04-27T13:42:05.485" v="3690" actId="20577"/>
          <ac:spMkLst>
            <pc:docMk/>
            <pc:sldMk cId="91372172" sldId="309"/>
            <ac:spMk id="2" creationId="{3470E9F5-53A3-4571-9D85-27216DA68CF7}"/>
          </ac:spMkLst>
        </pc:spChg>
        <pc:spChg chg="mod">
          <ac:chgData name="Sioned Saer" userId="a511e1c1-9c87-4f4d-8480-d58f9216da9a" providerId="ADAL" clId="{38F56615-3F39-43B2-861E-380890E9DB86}" dt="2021-04-27T13:44:14.667" v="3873" actId="20577"/>
          <ac:spMkLst>
            <pc:docMk/>
            <pc:sldMk cId="91372172" sldId="309"/>
            <ac:spMk id="3" creationId="{F3BF0678-DC20-41C5-83B3-5BA99BC8DBDE}"/>
          </ac:spMkLst>
        </pc:spChg>
        <pc:spChg chg="mod">
          <ac:chgData name="Sioned Saer" userId="a511e1c1-9c87-4f4d-8480-d58f9216da9a" providerId="ADAL" clId="{38F56615-3F39-43B2-861E-380890E9DB86}" dt="2021-04-27T13:45:15.618" v="4001" actId="20577"/>
          <ac:spMkLst>
            <pc:docMk/>
            <pc:sldMk cId="91372172" sldId="309"/>
            <ac:spMk id="4" creationId="{4E26F947-D288-415C-8485-143CA4BBD9DF}"/>
          </ac:spMkLst>
        </pc:spChg>
      </pc:sldChg>
      <pc:sldChg chg="new del">
        <pc:chgData name="Sioned Saer" userId="a511e1c1-9c87-4f4d-8480-d58f9216da9a" providerId="ADAL" clId="{38F56615-3F39-43B2-861E-380890E9DB86}" dt="2021-04-27T13:35:37.434" v="3258" actId="47"/>
        <pc:sldMkLst>
          <pc:docMk/>
          <pc:sldMk cId="792534163" sldId="30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27/04/2021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0FE83EF5-A965-4F9A-997D-FF140A09189D}" type="datetimeFigureOut">
              <a:rPr lang="en-GB" smtClean="0"/>
              <a:t>27/04/2021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a:t>
            </a:fld>
            <a:endParaRPr lang="en-GB"/>
          </a:p>
        </p:txBody>
      </p:sp>
    </p:spTree>
    <p:extLst>
      <p:ext uri="{BB962C8B-B14F-4D97-AF65-F5344CB8AC3E}">
        <p14:creationId xmlns:p14="http://schemas.microsoft.com/office/powerpoint/2010/main" val="1669077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14900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4005094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427888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2532516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28077682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18</a:t>
            </a:fld>
            <a:endParaRPr lang="en-GB"/>
          </a:p>
        </p:txBody>
      </p:sp>
    </p:spTree>
    <p:extLst>
      <p:ext uri="{BB962C8B-B14F-4D97-AF65-F5344CB8AC3E}">
        <p14:creationId xmlns:p14="http://schemas.microsoft.com/office/powerpoint/2010/main" val="1830131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20</a:t>
            </a:fld>
            <a:endParaRPr lang="en-GB"/>
          </a:p>
        </p:txBody>
      </p:sp>
    </p:spTree>
    <p:extLst>
      <p:ext uri="{BB962C8B-B14F-4D97-AF65-F5344CB8AC3E}">
        <p14:creationId xmlns:p14="http://schemas.microsoft.com/office/powerpoint/2010/main" val="1691255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22312D1-22CB-47DE-9E22-0AC3FED608ED}"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3572412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2778238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25</a:t>
            </a:fld>
            <a:endParaRPr lang="en-GB"/>
          </a:p>
        </p:txBody>
      </p:sp>
    </p:spTree>
    <p:extLst>
      <p:ext uri="{BB962C8B-B14F-4D97-AF65-F5344CB8AC3E}">
        <p14:creationId xmlns:p14="http://schemas.microsoft.com/office/powerpoint/2010/main" val="465413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A9164DEE-1C52-4834-94A7-034DA1CB984F}" type="slidenum">
              <a:rPr lang="en-GB" smtClean="0"/>
              <a:t>26</a:t>
            </a:fld>
            <a:endParaRPr lang="en-GB"/>
          </a:p>
        </p:txBody>
      </p:sp>
    </p:spTree>
    <p:extLst>
      <p:ext uri="{BB962C8B-B14F-4D97-AF65-F5344CB8AC3E}">
        <p14:creationId xmlns:p14="http://schemas.microsoft.com/office/powerpoint/2010/main" val="28892832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27</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32861460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30</a:t>
            </a:fld>
            <a:endParaRPr lang="en-GB"/>
          </a:p>
        </p:txBody>
      </p:sp>
    </p:spTree>
    <p:extLst>
      <p:ext uri="{BB962C8B-B14F-4D97-AF65-F5344CB8AC3E}">
        <p14:creationId xmlns:p14="http://schemas.microsoft.com/office/powerpoint/2010/main" val="22631571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31</a:t>
            </a:fld>
            <a:endParaRPr lang="en-GB"/>
          </a:p>
        </p:txBody>
      </p:sp>
    </p:spTree>
    <p:extLst>
      <p:ext uri="{BB962C8B-B14F-4D97-AF65-F5344CB8AC3E}">
        <p14:creationId xmlns:p14="http://schemas.microsoft.com/office/powerpoint/2010/main" val="30833891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33</a:t>
            </a:fld>
            <a:endParaRPr lang="en-GB"/>
          </a:p>
        </p:txBody>
      </p:sp>
    </p:spTree>
    <p:extLst>
      <p:ext uri="{BB962C8B-B14F-4D97-AF65-F5344CB8AC3E}">
        <p14:creationId xmlns:p14="http://schemas.microsoft.com/office/powerpoint/2010/main" val="5918312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34</a:t>
            </a:fld>
            <a:endParaRPr lang="en-GB"/>
          </a:p>
        </p:txBody>
      </p:sp>
    </p:spTree>
    <p:extLst>
      <p:ext uri="{BB962C8B-B14F-4D97-AF65-F5344CB8AC3E}">
        <p14:creationId xmlns:p14="http://schemas.microsoft.com/office/powerpoint/2010/main" val="37882101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35</a:t>
            </a:fld>
            <a:endParaRPr lang="en-GB"/>
          </a:p>
        </p:txBody>
      </p:sp>
    </p:spTree>
    <p:extLst>
      <p:ext uri="{BB962C8B-B14F-4D97-AF65-F5344CB8AC3E}">
        <p14:creationId xmlns:p14="http://schemas.microsoft.com/office/powerpoint/2010/main" val="11184554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36</a:t>
            </a:fld>
            <a:endParaRPr lang="en-GB"/>
          </a:p>
        </p:txBody>
      </p:sp>
    </p:spTree>
    <p:extLst>
      <p:ext uri="{BB962C8B-B14F-4D97-AF65-F5344CB8AC3E}">
        <p14:creationId xmlns:p14="http://schemas.microsoft.com/office/powerpoint/2010/main" val="23186428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37</a:t>
            </a:fld>
            <a:endParaRPr lang="en-GB"/>
          </a:p>
        </p:txBody>
      </p:sp>
    </p:spTree>
    <p:extLst>
      <p:ext uri="{BB962C8B-B14F-4D97-AF65-F5344CB8AC3E}">
        <p14:creationId xmlns:p14="http://schemas.microsoft.com/office/powerpoint/2010/main" val="1335585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publications/2018-03/education-in-wales-our-national-mission.pdf"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2.xml"/><Relationship Id="rId5" Type="http://schemas.openxmlformats.org/officeDocument/2006/relationships/hyperlink" Target="https://www.pacey.org.uk/working-in-childcare/business-smart/starting-out/policies-and-procedures-a-beginner-s-guide/" TargetMode="External"/><Relationship Id="rId4" Type="http://schemas.openxmlformats.org/officeDocument/2006/relationships/hyperlink" Target="https://gov.wales/sites/default/files/publications/2019-06/national-minimum-standards-for-regulated-childcare.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chool-prospectuses-guidance-headteachers-and-governing-bodies"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a:t>ECEY6002/C</a:t>
            </a:r>
            <a:endParaRPr lang="en-GB" b="1" dirty="0"/>
          </a:p>
        </p:txBody>
      </p:sp>
      <p:sp>
        <p:nvSpPr>
          <p:cNvPr id="3" name="Subtitle 2"/>
          <p:cNvSpPr>
            <a:spLocks noGrp="1"/>
          </p:cNvSpPr>
          <p:nvPr>
            <p:ph type="subTitle" idx="1"/>
          </p:nvPr>
        </p:nvSpPr>
        <p:spPr>
          <a:xfrm>
            <a:off x="1369368" y="2564904"/>
            <a:ext cx="6400800" cy="2932311"/>
          </a:xfrm>
        </p:spPr>
        <p:txBody>
          <a:bodyPr>
            <a:normAutofit fontScale="92500" lnSpcReduction="20000"/>
          </a:bodyPr>
          <a:lstStyle/>
          <a:p>
            <a:r>
              <a:rPr lang="en-GB" b="1" dirty="0" err="1">
                <a:solidFill>
                  <a:schemeClr val="bg1"/>
                </a:solidFill>
              </a:rPr>
              <a:t>Darlith</a:t>
            </a:r>
            <a:r>
              <a:rPr lang="en-GB" b="1" dirty="0">
                <a:solidFill>
                  <a:schemeClr val="bg1"/>
                </a:solidFill>
              </a:rPr>
              <a:t> 6 – Lecture 6 </a:t>
            </a:r>
          </a:p>
          <a:p>
            <a:r>
              <a:rPr lang="en-GB" sz="4700" b="1" dirty="0" err="1">
                <a:solidFill>
                  <a:schemeClr val="bg1"/>
                </a:solidFill>
              </a:rPr>
              <a:t>Gofynion</a:t>
            </a:r>
            <a:r>
              <a:rPr lang="en-GB" sz="4700" b="1" dirty="0">
                <a:solidFill>
                  <a:schemeClr val="bg1"/>
                </a:solidFill>
              </a:rPr>
              <a:t> </a:t>
            </a:r>
            <a:r>
              <a:rPr lang="en-GB" sz="4700" b="1" dirty="0" err="1">
                <a:solidFill>
                  <a:schemeClr val="bg1"/>
                </a:solidFill>
              </a:rPr>
              <a:t>Statudol</a:t>
            </a:r>
            <a:r>
              <a:rPr lang="en-GB" sz="4700" b="1" dirty="0">
                <a:solidFill>
                  <a:schemeClr val="bg1"/>
                </a:solidFill>
              </a:rPr>
              <a:t> </a:t>
            </a:r>
            <a:r>
              <a:rPr lang="en-GB" sz="4700" b="1" dirty="0" err="1">
                <a:solidFill>
                  <a:schemeClr val="bg1"/>
                </a:solidFill>
              </a:rPr>
              <a:t>a’r</a:t>
            </a:r>
            <a:r>
              <a:rPr lang="en-GB" sz="4700" b="1" dirty="0">
                <a:solidFill>
                  <a:schemeClr val="bg1"/>
                </a:solidFill>
              </a:rPr>
              <a:t> </a:t>
            </a:r>
            <a:r>
              <a:rPr lang="en-GB" sz="4700" b="1" dirty="0" err="1">
                <a:solidFill>
                  <a:schemeClr val="bg1"/>
                </a:solidFill>
              </a:rPr>
              <a:t>Gyfraith</a:t>
            </a:r>
            <a:r>
              <a:rPr lang="en-GB" sz="4700" b="1" dirty="0">
                <a:solidFill>
                  <a:schemeClr val="bg1"/>
                </a:solidFill>
              </a:rPr>
              <a:t> o </a:t>
            </a:r>
            <a:r>
              <a:rPr lang="en-GB" sz="4700" b="1" dirty="0" err="1">
                <a:solidFill>
                  <a:schemeClr val="bg1"/>
                </a:solidFill>
              </a:rPr>
              <a:t>rhan</a:t>
            </a:r>
            <a:r>
              <a:rPr lang="en-GB" sz="4700" b="1" dirty="0">
                <a:solidFill>
                  <a:schemeClr val="bg1"/>
                </a:solidFill>
              </a:rPr>
              <a:t> </a:t>
            </a:r>
            <a:r>
              <a:rPr lang="en-GB" sz="4700" b="1" dirty="0" err="1">
                <a:solidFill>
                  <a:schemeClr val="bg1"/>
                </a:solidFill>
              </a:rPr>
              <a:t>Cyflogi</a:t>
            </a:r>
            <a:r>
              <a:rPr lang="en-GB" sz="4700" b="1" dirty="0">
                <a:solidFill>
                  <a:schemeClr val="bg1"/>
                </a:solidFill>
              </a:rPr>
              <a:t>/</a:t>
            </a:r>
          </a:p>
          <a:p>
            <a:r>
              <a:rPr lang="en-GB" sz="4700" b="1" dirty="0">
                <a:solidFill>
                  <a:schemeClr val="bg1"/>
                </a:solidFill>
              </a:rPr>
              <a:t>Statutory Requirements and Employment Law</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b="1" dirty="0" err="1"/>
              <a:t>Gofynion</a:t>
            </a:r>
            <a:r>
              <a:rPr lang="en-GB" sz="2800" b="1" dirty="0"/>
              <a:t> </a:t>
            </a:r>
            <a:r>
              <a:rPr lang="en-GB" sz="2800" b="1" dirty="0" err="1"/>
              <a:t>statudol</a:t>
            </a:r>
            <a:r>
              <a:rPr lang="en-GB" sz="2800" b="1" dirty="0"/>
              <a:t> a </a:t>
            </a:r>
            <a:r>
              <a:rPr lang="en-GB" sz="2800" b="1" dirty="0" err="1"/>
              <a:t>goblygiadol</a:t>
            </a:r>
            <a:br>
              <a:rPr lang="en-GB" sz="2800" b="1" dirty="0"/>
            </a:br>
            <a:r>
              <a:rPr lang="en-GB" sz="2800" b="1" dirty="0"/>
              <a:t>Statutory obligations and  requirements</a:t>
            </a:r>
          </a:p>
        </p:txBody>
      </p:sp>
      <p:sp>
        <p:nvSpPr>
          <p:cNvPr id="5" name="Content Placeholder 4"/>
          <p:cNvSpPr>
            <a:spLocks noGrp="1"/>
          </p:cNvSpPr>
          <p:nvPr>
            <p:ph sz="half" idx="1"/>
          </p:nvPr>
        </p:nvSpPr>
        <p:spPr/>
        <p:txBody>
          <a:bodyPr>
            <a:normAutofit fontScale="77500" lnSpcReduction="20000"/>
          </a:bodyPr>
          <a:lstStyle/>
          <a:p>
            <a:pPr marL="0" indent="0">
              <a:buNone/>
            </a:pPr>
            <a:r>
              <a:rPr lang="en-GB" b="1" dirty="0"/>
              <a:t>Y </a:t>
            </a:r>
            <a:r>
              <a:rPr lang="en-GB" b="1" dirty="0" err="1"/>
              <a:t>Gyfraith</a:t>
            </a:r>
            <a:endParaRPr lang="en-GB" b="1" dirty="0"/>
          </a:p>
          <a:p>
            <a:pPr marL="0" indent="0">
              <a:buNone/>
            </a:pPr>
            <a:r>
              <a:rPr lang="en-GB" b="1" dirty="0" err="1"/>
              <a:t>Gofynion</a:t>
            </a:r>
            <a:r>
              <a:rPr lang="en-GB" b="1" dirty="0"/>
              <a:t> </a:t>
            </a:r>
            <a:r>
              <a:rPr lang="en-GB" b="1" dirty="0" err="1"/>
              <a:t>statudol</a:t>
            </a:r>
            <a:r>
              <a:rPr lang="en-GB" b="1" dirty="0"/>
              <a:t> </a:t>
            </a:r>
            <a:r>
              <a:rPr lang="en-GB" dirty="0" err="1"/>
              <a:t>gan</a:t>
            </a:r>
            <a:r>
              <a:rPr lang="en-GB" dirty="0"/>
              <a:t> </a:t>
            </a:r>
            <a:r>
              <a:rPr lang="en-GB" dirty="0" err="1"/>
              <a:t>cyrff</a:t>
            </a:r>
            <a:r>
              <a:rPr lang="en-GB" dirty="0"/>
              <a:t> </a:t>
            </a:r>
            <a:r>
              <a:rPr lang="en-GB" dirty="0" err="1"/>
              <a:t>llywodraethol</a:t>
            </a:r>
            <a:r>
              <a:rPr lang="en-GB" dirty="0"/>
              <a:t> </a:t>
            </a:r>
            <a:r>
              <a:rPr lang="en-GB" dirty="0" err="1"/>
              <a:t>sef</a:t>
            </a:r>
            <a:r>
              <a:rPr lang="en-GB" dirty="0"/>
              <a:t>:</a:t>
            </a:r>
          </a:p>
          <a:p>
            <a:pPr>
              <a:buFont typeface="Wingdings" panose="05000000000000000000" pitchFamily="2" charset="2"/>
              <a:buChar char="q"/>
            </a:pPr>
            <a:r>
              <a:rPr lang="en-GB" dirty="0"/>
              <a:t>AGC</a:t>
            </a:r>
          </a:p>
          <a:p>
            <a:pPr>
              <a:buFont typeface="Wingdings" panose="05000000000000000000" pitchFamily="2" charset="2"/>
              <a:buChar char="q"/>
            </a:pPr>
            <a:r>
              <a:rPr lang="en-GB" dirty="0"/>
              <a:t>ESTYN</a:t>
            </a:r>
          </a:p>
          <a:p>
            <a:pPr>
              <a:buFont typeface="Wingdings" panose="05000000000000000000" pitchFamily="2" charset="2"/>
              <a:buChar char="q"/>
            </a:pPr>
            <a:r>
              <a:rPr lang="en-GB" dirty="0"/>
              <a:t>IECHYD A DIOGELWCH</a:t>
            </a:r>
          </a:p>
          <a:p>
            <a:pPr>
              <a:buFont typeface="Wingdings" panose="05000000000000000000" pitchFamily="2" charset="2"/>
              <a:buChar char="q"/>
            </a:pPr>
            <a:r>
              <a:rPr lang="en-GB" dirty="0"/>
              <a:t>TÂN</a:t>
            </a:r>
          </a:p>
          <a:p>
            <a:pPr>
              <a:buFont typeface="Wingdings" panose="05000000000000000000" pitchFamily="2" charset="2"/>
              <a:buChar char="q"/>
            </a:pPr>
            <a:r>
              <a:rPr lang="en-GB" dirty="0"/>
              <a:t>IECHYD GYHOEDDUS CYMRU</a:t>
            </a:r>
          </a:p>
          <a:p>
            <a:pPr>
              <a:buFont typeface="Wingdings" panose="05000000000000000000" pitchFamily="2" charset="2"/>
              <a:buChar char="q"/>
            </a:pPr>
            <a:r>
              <a:rPr lang="en-GB" dirty="0"/>
              <a:t>YR ASIANTAETH AMGYLCHEDD</a:t>
            </a:r>
          </a:p>
          <a:p>
            <a:pPr>
              <a:buFont typeface="Wingdings" panose="05000000000000000000" pitchFamily="2" charset="2"/>
              <a:buChar char="q"/>
            </a:pPr>
            <a:r>
              <a:rPr lang="en-GB" dirty="0"/>
              <a:t>CYFLOGAETH – Y GYFRAITH</a:t>
            </a:r>
          </a:p>
        </p:txBody>
      </p:sp>
      <p:sp>
        <p:nvSpPr>
          <p:cNvPr id="6" name="Content Placeholder 5"/>
          <p:cNvSpPr>
            <a:spLocks noGrp="1"/>
          </p:cNvSpPr>
          <p:nvPr>
            <p:ph sz="half" idx="2"/>
          </p:nvPr>
        </p:nvSpPr>
        <p:spPr/>
        <p:txBody>
          <a:bodyPr>
            <a:normAutofit fontScale="77500" lnSpcReduction="20000"/>
          </a:bodyPr>
          <a:lstStyle/>
          <a:p>
            <a:pPr marL="0" indent="0">
              <a:buNone/>
            </a:pPr>
            <a:r>
              <a:rPr lang="en-GB" b="1" dirty="0"/>
              <a:t>The law</a:t>
            </a:r>
          </a:p>
          <a:p>
            <a:pPr marL="0" indent="0">
              <a:buNone/>
            </a:pPr>
            <a:r>
              <a:rPr lang="en-GB" b="1" dirty="0"/>
              <a:t>Statutory requirements </a:t>
            </a:r>
            <a:r>
              <a:rPr lang="en-GB" dirty="0"/>
              <a:t>by governing bodies such as:</a:t>
            </a:r>
          </a:p>
          <a:p>
            <a:pPr>
              <a:buFont typeface="Wingdings" panose="05000000000000000000" pitchFamily="2" charset="2"/>
              <a:buChar char="q"/>
            </a:pPr>
            <a:r>
              <a:rPr lang="en-GB" dirty="0"/>
              <a:t>CIW</a:t>
            </a:r>
          </a:p>
          <a:p>
            <a:pPr>
              <a:buFont typeface="Wingdings" panose="05000000000000000000" pitchFamily="2" charset="2"/>
              <a:buChar char="q"/>
            </a:pPr>
            <a:r>
              <a:rPr lang="en-GB" dirty="0"/>
              <a:t>ESTYN</a:t>
            </a:r>
          </a:p>
          <a:p>
            <a:pPr>
              <a:buFont typeface="Wingdings" panose="05000000000000000000" pitchFamily="2" charset="2"/>
              <a:buChar char="q"/>
            </a:pPr>
            <a:r>
              <a:rPr lang="en-GB" dirty="0"/>
              <a:t>HEALTH AND SAFETY</a:t>
            </a:r>
          </a:p>
          <a:p>
            <a:pPr>
              <a:buFont typeface="Wingdings" panose="05000000000000000000" pitchFamily="2" charset="2"/>
              <a:buChar char="q"/>
            </a:pPr>
            <a:r>
              <a:rPr lang="en-GB" dirty="0"/>
              <a:t>FIRE</a:t>
            </a:r>
          </a:p>
          <a:p>
            <a:pPr>
              <a:buFont typeface="Wingdings" panose="05000000000000000000" pitchFamily="2" charset="2"/>
              <a:buChar char="q"/>
            </a:pPr>
            <a:r>
              <a:rPr lang="en-GB" dirty="0"/>
              <a:t>PUBLIC HEALTH WALES</a:t>
            </a:r>
          </a:p>
          <a:p>
            <a:pPr>
              <a:buFont typeface="Wingdings" panose="05000000000000000000" pitchFamily="2" charset="2"/>
              <a:buChar char="q"/>
            </a:pPr>
            <a:r>
              <a:rPr lang="en-GB" dirty="0"/>
              <a:t>ENVIRONMENTAL AGENCY </a:t>
            </a:r>
          </a:p>
          <a:p>
            <a:pPr>
              <a:buFont typeface="Wingdings" panose="05000000000000000000" pitchFamily="2" charset="2"/>
              <a:buChar char="q"/>
            </a:pPr>
            <a:r>
              <a:rPr lang="en-GB" dirty="0"/>
              <a:t>EMPLOYMENT LAW</a:t>
            </a:r>
          </a:p>
        </p:txBody>
      </p:sp>
    </p:spTree>
    <p:extLst>
      <p:ext uri="{BB962C8B-B14F-4D97-AF65-F5344CB8AC3E}">
        <p14:creationId xmlns:p14="http://schemas.microsoft.com/office/powerpoint/2010/main" val="4140629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err="1"/>
              <a:t>Ymrwymiadau</a:t>
            </a:r>
            <a:br>
              <a:rPr lang="en-GB" b="1" dirty="0"/>
            </a:br>
            <a:r>
              <a:rPr lang="en-GB" b="1" dirty="0"/>
              <a:t>Liabilities</a:t>
            </a:r>
            <a:br>
              <a:rPr lang="en-GB" dirty="0"/>
            </a:br>
            <a:endParaRPr lang="en-GB" dirty="0"/>
          </a:p>
        </p:txBody>
      </p:sp>
      <p:sp>
        <p:nvSpPr>
          <p:cNvPr id="5" name="Text Placeholder 4"/>
          <p:cNvSpPr>
            <a:spLocks noGrp="1"/>
          </p:cNvSpPr>
          <p:nvPr>
            <p:ph type="body" idx="1"/>
          </p:nvPr>
        </p:nvSpPr>
        <p:spPr/>
        <p:txBody>
          <a:bodyPr/>
          <a:lstStyle/>
          <a:p>
            <a:r>
              <a:rPr lang="en-GB" dirty="0"/>
              <a:t>Y </a:t>
            </a:r>
            <a:r>
              <a:rPr lang="en-GB" dirty="0" err="1"/>
              <a:t>Gyfraith</a:t>
            </a:r>
            <a:endParaRPr lang="en-GB" dirty="0"/>
          </a:p>
        </p:txBody>
      </p:sp>
      <p:sp>
        <p:nvSpPr>
          <p:cNvPr id="3" name="Content Placeholder 2"/>
          <p:cNvSpPr>
            <a:spLocks noGrp="1"/>
          </p:cNvSpPr>
          <p:nvPr>
            <p:ph sz="half" idx="2"/>
          </p:nvPr>
        </p:nvSpPr>
        <p:spPr/>
        <p:txBody>
          <a:bodyPr>
            <a:normAutofit fontScale="92500" lnSpcReduction="10000"/>
          </a:bodyPr>
          <a:lstStyle/>
          <a:p>
            <a:r>
              <a:rPr lang="en-GB" sz="1800" dirty="0" err="1"/>
              <a:t>Cyfrifoldebau</a:t>
            </a:r>
            <a:r>
              <a:rPr lang="en-GB" sz="1800" dirty="0"/>
              <a:t> </a:t>
            </a:r>
            <a:r>
              <a:rPr lang="en-GB" sz="1800" dirty="0" err="1"/>
              <a:t>ariannol</a:t>
            </a:r>
            <a:r>
              <a:rPr lang="en-GB" sz="1800" dirty="0"/>
              <a:t> (</a:t>
            </a:r>
            <a:r>
              <a:rPr lang="en-GB" sz="1800" dirty="0" err="1"/>
              <a:t>cyflog</a:t>
            </a:r>
            <a:r>
              <a:rPr lang="en-GB" sz="1800" dirty="0"/>
              <a:t>/</a:t>
            </a:r>
            <a:r>
              <a:rPr lang="en-GB" sz="1800" dirty="0" err="1"/>
              <a:t>pensiwn</a:t>
            </a:r>
            <a:r>
              <a:rPr lang="en-GB" sz="1800" dirty="0"/>
              <a:t>/</a:t>
            </a:r>
            <a:r>
              <a:rPr lang="en-GB" sz="1800" dirty="0" err="1"/>
              <a:t>gwyliau</a:t>
            </a:r>
            <a:r>
              <a:rPr lang="en-GB" sz="1800" dirty="0"/>
              <a:t>/</a:t>
            </a:r>
            <a:r>
              <a:rPr lang="en-GB" sz="1800" dirty="0" err="1"/>
              <a:t>salwch</a:t>
            </a:r>
            <a:r>
              <a:rPr lang="en-GB" sz="1800" dirty="0"/>
              <a:t> a </a:t>
            </a:r>
            <a:r>
              <a:rPr lang="en-GB" sz="1800" dirty="0" err="1"/>
              <a:t>goreiriogrwydd</a:t>
            </a:r>
            <a:r>
              <a:rPr lang="en-GB" sz="1800" dirty="0"/>
              <a:t>)</a:t>
            </a:r>
          </a:p>
          <a:p>
            <a:r>
              <a:rPr lang="en-GB" sz="1800" dirty="0" err="1"/>
              <a:t>Cyfrifoldebau</a:t>
            </a:r>
            <a:r>
              <a:rPr lang="en-GB" sz="1800" dirty="0"/>
              <a:t> </a:t>
            </a:r>
            <a:r>
              <a:rPr lang="en-GB" sz="1800" dirty="0" err="1"/>
              <a:t>gweithdrefnol</a:t>
            </a:r>
            <a:r>
              <a:rPr lang="en-GB" sz="1800" dirty="0"/>
              <a:t> ( bod </a:t>
            </a:r>
            <a:r>
              <a:rPr lang="en-GB" sz="1800" dirty="0" err="1"/>
              <a:t>gweithdrenau</a:t>
            </a:r>
            <a:r>
              <a:rPr lang="en-GB" sz="1800" dirty="0"/>
              <a:t> </a:t>
            </a:r>
            <a:r>
              <a:rPr lang="en-GB" sz="1800" dirty="0" err="1"/>
              <a:t>achwyniadau</a:t>
            </a:r>
            <a:r>
              <a:rPr lang="en-GB" sz="1800" dirty="0"/>
              <a:t> a </a:t>
            </a:r>
            <a:r>
              <a:rPr lang="en-GB" sz="1800" dirty="0" err="1"/>
              <a:t>disgyblaeth</a:t>
            </a:r>
            <a:r>
              <a:rPr lang="en-GB" sz="1800" dirty="0"/>
              <a:t> </a:t>
            </a:r>
            <a:r>
              <a:rPr lang="en-GB" sz="1800" dirty="0" err="1"/>
              <a:t>yn</a:t>
            </a:r>
            <a:r>
              <a:rPr lang="en-GB" sz="1800" dirty="0"/>
              <a:t> </a:t>
            </a:r>
            <a:r>
              <a:rPr lang="en-GB" sz="1800" dirty="0" err="1"/>
              <a:t>lle</a:t>
            </a:r>
            <a:r>
              <a:rPr lang="en-GB" sz="1800" dirty="0"/>
              <a:t>)</a:t>
            </a:r>
          </a:p>
          <a:p>
            <a:r>
              <a:rPr lang="en-GB" sz="1800" dirty="0" err="1"/>
              <a:t>Cytundebau</a:t>
            </a:r>
            <a:r>
              <a:rPr lang="en-GB" sz="1800" dirty="0"/>
              <a:t> </a:t>
            </a:r>
            <a:r>
              <a:rPr lang="en-GB" sz="1800" dirty="0" err="1"/>
              <a:t>Cyfloaeth</a:t>
            </a:r>
            <a:r>
              <a:rPr lang="en-GB" sz="1800" dirty="0"/>
              <a:t> </a:t>
            </a:r>
          </a:p>
          <a:p>
            <a:r>
              <a:rPr lang="en-GB" sz="1800" dirty="0" err="1"/>
              <a:t>Yswiriant</a:t>
            </a:r>
            <a:r>
              <a:rPr lang="en-GB" sz="1800" dirty="0"/>
              <a:t> ( </a:t>
            </a:r>
            <a:r>
              <a:rPr lang="en-GB" sz="1800" dirty="0" err="1"/>
              <a:t>ymrwyniad</a:t>
            </a:r>
            <a:r>
              <a:rPr lang="en-GB" sz="1800" dirty="0"/>
              <a:t> </a:t>
            </a:r>
            <a:r>
              <a:rPr lang="en-GB" sz="1800" dirty="0" err="1"/>
              <a:t>gyhoeddus</a:t>
            </a:r>
            <a:r>
              <a:rPr lang="en-GB" sz="1800" dirty="0"/>
              <a:t> </a:t>
            </a:r>
            <a:r>
              <a:rPr lang="en-GB" sz="1800" dirty="0" err="1"/>
              <a:t>yn</a:t>
            </a:r>
            <a:r>
              <a:rPr lang="en-GB" sz="1800" dirty="0"/>
              <a:t> </a:t>
            </a:r>
            <a:r>
              <a:rPr lang="en-GB" sz="1800" dirty="0" err="1"/>
              <a:t>ogystal</a:t>
            </a:r>
            <a:r>
              <a:rPr lang="en-GB" sz="1800" dirty="0"/>
              <a:t> a </a:t>
            </a:r>
            <a:r>
              <a:rPr lang="en-GB" sz="1800" dirty="0" err="1"/>
              <a:t>niwed</a:t>
            </a:r>
            <a:r>
              <a:rPr lang="en-GB" sz="1800" dirty="0"/>
              <a:t> </a:t>
            </a:r>
            <a:r>
              <a:rPr lang="en-GB" sz="1800" dirty="0" err="1"/>
              <a:t>personol</a:t>
            </a:r>
            <a:r>
              <a:rPr lang="en-GB" sz="1800" dirty="0"/>
              <a:t>)</a:t>
            </a:r>
          </a:p>
          <a:p>
            <a:r>
              <a:rPr lang="en-GB" sz="1800" dirty="0" err="1"/>
              <a:t>Dyletswydd</a:t>
            </a:r>
            <a:r>
              <a:rPr lang="en-GB" sz="1800" dirty="0"/>
              <a:t> o </a:t>
            </a:r>
            <a:r>
              <a:rPr lang="en-GB" sz="1800" dirty="0" err="1"/>
              <a:t>ofal</a:t>
            </a:r>
            <a:r>
              <a:rPr lang="en-GB" sz="1800" dirty="0"/>
              <a:t>  (</a:t>
            </a:r>
            <a:r>
              <a:rPr lang="en-GB" sz="1800" dirty="0" err="1"/>
              <a:t>pob</a:t>
            </a:r>
            <a:r>
              <a:rPr lang="en-GB" sz="1800" dirty="0"/>
              <a:t> </a:t>
            </a:r>
            <a:r>
              <a:rPr lang="en-GB" sz="1800" dirty="0" err="1"/>
              <a:t>agwedd</a:t>
            </a:r>
            <a:r>
              <a:rPr lang="en-GB" sz="1800" dirty="0"/>
              <a:t> o </a:t>
            </a:r>
            <a:r>
              <a:rPr lang="en-GB" sz="1800" dirty="0" err="1"/>
              <a:t>iechyd</a:t>
            </a:r>
            <a:r>
              <a:rPr lang="en-GB" sz="1800" dirty="0"/>
              <a:t> a </a:t>
            </a:r>
            <a:r>
              <a:rPr lang="en-GB" sz="1800" dirty="0" err="1"/>
              <a:t>diogelwch</a:t>
            </a:r>
            <a:r>
              <a:rPr lang="en-GB" sz="1800" dirty="0"/>
              <a:t>) </a:t>
            </a:r>
          </a:p>
          <a:p>
            <a:r>
              <a:rPr lang="en-GB" sz="1800" dirty="0" err="1"/>
              <a:t>Cyfleoedd</a:t>
            </a:r>
            <a:r>
              <a:rPr lang="en-GB" sz="1800" dirty="0"/>
              <a:t> </a:t>
            </a:r>
            <a:r>
              <a:rPr lang="en-GB" sz="1800" dirty="0" err="1"/>
              <a:t>cyfartal</a:t>
            </a:r>
            <a:r>
              <a:rPr lang="en-GB" sz="1800" dirty="0"/>
              <a:t> ( </a:t>
            </a:r>
            <a:r>
              <a:rPr lang="en-GB" sz="1800" dirty="0" err="1"/>
              <a:t>hil</a:t>
            </a:r>
            <a:r>
              <a:rPr lang="en-GB" sz="1800" dirty="0"/>
              <a:t>, </a:t>
            </a:r>
            <a:r>
              <a:rPr lang="en-GB" sz="1800" dirty="0" err="1"/>
              <a:t>crefydd</a:t>
            </a:r>
            <a:r>
              <a:rPr lang="en-GB" sz="1800" dirty="0"/>
              <a:t>, </a:t>
            </a:r>
            <a:r>
              <a:rPr lang="en-GB" sz="1800" dirty="0" err="1"/>
              <a:t>rhywedd</a:t>
            </a:r>
            <a:r>
              <a:rPr lang="en-GB" sz="1800" dirty="0"/>
              <a:t>, </a:t>
            </a:r>
            <a:r>
              <a:rPr lang="en-GB" sz="1800" dirty="0" err="1"/>
              <a:t>oed</a:t>
            </a:r>
            <a:r>
              <a:rPr lang="en-GB" sz="1800" dirty="0"/>
              <a:t> </a:t>
            </a:r>
            <a:r>
              <a:rPr lang="en-GB" sz="1800" dirty="0" err="1"/>
              <a:t>neu</a:t>
            </a:r>
            <a:r>
              <a:rPr lang="en-GB" sz="1800" dirty="0"/>
              <a:t> </a:t>
            </a:r>
            <a:r>
              <a:rPr lang="en-GB" sz="1800" dirty="0" err="1"/>
              <a:t>anabledd</a:t>
            </a:r>
            <a:r>
              <a:rPr lang="en-GB" sz="1800" dirty="0"/>
              <a:t>)  </a:t>
            </a:r>
          </a:p>
        </p:txBody>
      </p:sp>
      <p:sp>
        <p:nvSpPr>
          <p:cNvPr id="6" name="Text Placeholder 5"/>
          <p:cNvSpPr>
            <a:spLocks noGrp="1"/>
          </p:cNvSpPr>
          <p:nvPr>
            <p:ph type="body" sz="quarter" idx="3"/>
          </p:nvPr>
        </p:nvSpPr>
        <p:spPr/>
        <p:txBody>
          <a:bodyPr/>
          <a:lstStyle/>
          <a:p>
            <a:r>
              <a:rPr lang="en-GB" dirty="0"/>
              <a:t>By Law</a:t>
            </a:r>
          </a:p>
        </p:txBody>
      </p:sp>
      <p:sp>
        <p:nvSpPr>
          <p:cNvPr id="4" name="Content Placeholder 3"/>
          <p:cNvSpPr>
            <a:spLocks noGrp="1"/>
          </p:cNvSpPr>
          <p:nvPr>
            <p:ph sz="quarter" idx="4"/>
          </p:nvPr>
        </p:nvSpPr>
        <p:spPr/>
        <p:txBody>
          <a:bodyPr>
            <a:normAutofit fontScale="40000" lnSpcReduction="20000"/>
          </a:bodyPr>
          <a:lstStyle/>
          <a:p>
            <a:r>
              <a:rPr lang="en-GB" sz="4200" dirty="0"/>
              <a:t>Financial duties (salaries/pensions /holidays/sickness and redundancies) </a:t>
            </a:r>
          </a:p>
          <a:p>
            <a:r>
              <a:rPr lang="en-GB" sz="4200" dirty="0"/>
              <a:t>Procedural duties (grievance and disciplinary procedures in place)</a:t>
            </a:r>
          </a:p>
          <a:p>
            <a:r>
              <a:rPr lang="en-GB" sz="4200" dirty="0"/>
              <a:t>Employment Contracts</a:t>
            </a:r>
          </a:p>
          <a:p>
            <a:r>
              <a:rPr lang="en-GB" sz="4200" dirty="0"/>
              <a:t>Insurance (public liability as well as personal injury)</a:t>
            </a:r>
          </a:p>
          <a:p>
            <a:r>
              <a:rPr lang="en-GB" sz="4200" dirty="0"/>
              <a:t>Duty of care ( all aspects of health and safety)</a:t>
            </a:r>
          </a:p>
          <a:p>
            <a:r>
              <a:rPr lang="en-GB" sz="4200" dirty="0"/>
              <a:t>Equal opportunities (race, religion, gender, age or disability)  </a:t>
            </a:r>
          </a:p>
          <a:p>
            <a:pPr marL="0" indent="0" algn="r">
              <a:buNone/>
            </a:pPr>
            <a:r>
              <a:rPr lang="en-GB" sz="4200" dirty="0"/>
              <a:t>(O’Sullivan, 2009: 163)</a:t>
            </a:r>
          </a:p>
          <a:p>
            <a:endParaRPr lang="en-GB" dirty="0"/>
          </a:p>
        </p:txBody>
      </p:sp>
    </p:spTree>
    <p:extLst>
      <p:ext uri="{BB962C8B-B14F-4D97-AF65-F5344CB8AC3E}">
        <p14:creationId xmlns:p14="http://schemas.microsoft.com/office/powerpoint/2010/main" val="3487317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Y </a:t>
            </a:r>
            <a:r>
              <a:rPr lang="en-GB" dirty="0" err="1"/>
              <a:t>Fframwaith</a:t>
            </a:r>
            <a:r>
              <a:rPr lang="en-GB" dirty="0"/>
              <a:t> </a:t>
            </a:r>
            <a:r>
              <a:rPr lang="en-GB" dirty="0" err="1"/>
              <a:t>Deddfwriaethol</a:t>
            </a:r>
            <a:br>
              <a:rPr lang="en-GB" dirty="0"/>
            </a:br>
            <a:r>
              <a:rPr lang="en-GB" dirty="0"/>
              <a:t>The Legislative Framework</a:t>
            </a:r>
          </a:p>
        </p:txBody>
      </p:sp>
      <p:sp>
        <p:nvSpPr>
          <p:cNvPr id="8" name="Content Placeholder 7"/>
          <p:cNvSpPr>
            <a:spLocks noGrp="1"/>
          </p:cNvSpPr>
          <p:nvPr>
            <p:ph sz="half" idx="1"/>
          </p:nvPr>
        </p:nvSpPr>
        <p:spPr>
          <a:xfrm>
            <a:off x="457200" y="1772815"/>
            <a:ext cx="4038600" cy="3816425"/>
          </a:xfrm>
        </p:spPr>
        <p:txBody>
          <a:bodyPr>
            <a:normAutofit fontScale="92500" lnSpcReduction="20000"/>
          </a:bodyPr>
          <a:lstStyle/>
          <a:p>
            <a:r>
              <a:rPr lang="en-GB" dirty="0" err="1"/>
              <a:t>Deddf</a:t>
            </a:r>
            <a:r>
              <a:rPr lang="en-GB" dirty="0"/>
              <a:t> Iechyd a </a:t>
            </a:r>
            <a:r>
              <a:rPr lang="en-GB" dirty="0" err="1"/>
              <a:t>Diogelwch</a:t>
            </a:r>
            <a:r>
              <a:rPr lang="en-GB" dirty="0"/>
              <a:t> </a:t>
            </a:r>
            <a:r>
              <a:rPr lang="en-GB" dirty="0" err="1"/>
              <a:t>yn</a:t>
            </a:r>
            <a:r>
              <a:rPr lang="en-GB" dirty="0"/>
              <a:t> y </a:t>
            </a:r>
            <a:r>
              <a:rPr lang="en-GB" dirty="0" err="1"/>
              <a:t>Gweithle</a:t>
            </a:r>
            <a:r>
              <a:rPr lang="en-GB" dirty="0"/>
              <a:t> 1974</a:t>
            </a:r>
          </a:p>
          <a:p>
            <a:r>
              <a:rPr lang="en-GB" dirty="0" err="1"/>
              <a:t>Deddf</a:t>
            </a:r>
            <a:r>
              <a:rPr lang="en-GB" dirty="0"/>
              <a:t> Plant 1989</a:t>
            </a:r>
          </a:p>
          <a:p>
            <a:r>
              <a:rPr lang="en-GB" dirty="0"/>
              <a:t>CCUHP 1989</a:t>
            </a:r>
          </a:p>
          <a:p>
            <a:r>
              <a:rPr lang="en-GB" dirty="0" err="1"/>
              <a:t>Deddf</a:t>
            </a:r>
            <a:r>
              <a:rPr lang="en-GB" dirty="0"/>
              <a:t> </a:t>
            </a:r>
            <a:r>
              <a:rPr lang="en-GB" dirty="0" err="1"/>
              <a:t>Safonau</a:t>
            </a:r>
            <a:r>
              <a:rPr lang="en-GB" dirty="0"/>
              <a:t> </a:t>
            </a:r>
            <a:r>
              <a:rPr lang="en-GB" dirty="0" err="1"/>
              <a:t>Gofal</a:t>
            </a:r>
            <a:r>
              <a:rPr lang="en-GB" dirty="0"/>
              <a:t> 2000</a:t>
            </a:r>
          </a:p>
          <a:p>
            <a:r>
              <a:rPr lang="en-GB" dirty="0" err="1"/>
              <a:t>Deddf</a:t>
            </a:r>
            <a:r>
              <a:rPr lang="en-GB" dirty="0"/>
              <a:t> </a:t>
            </a:r>
            <a:r>
              <a:rPr lang="en-GB" dirty="0" err="1"/>
              <a:t>Addysg</a:t>
            </a:r>
            <a:r>
              <a:rPr lang="en-GB" dirty="0"/>
              <a:t> 2002</a:t>
            </a:r>
          </a:p>
          <a:p>
            <a:r>
              <a:rPr lang="en-GB" dirty="0" err="1"/>
              <a:t>Deddf</a:t>
            </a:r>
            <a:r>
              <a:rPr lang="en-GB" dirty="0"/>
              <a:t> Plant 2004</a:t>
            </a:r>
          </a:p>
          <a:p>
            <a:r>
              <a:rPr lang="en-GB" dirty="0" err="1"/>
              <a:t>Deddf</a:t>
            </a:r>
            <a:r>
              <a:rPr lang="en-GB" dirty="0"/>
              <a:t> </a:t>
            </a:r>
            <a:r>
              <a:rPr lang="en-GB" dirty="0" err="1"/>
              <a:t>Gofal</a:t>
            </a:r>
            <a:r>
              <a:rPr lang="en-GB" dirty="0"/>
              <a:t> Plant 2006</a:t>
            </a:r>
          </a:p>
          <a:p>
            <a:endParaRPr lang="en-GB" dirty="0"/>
          </a:p>
          <a:p>
            <a:endParaRPr lang="en-GB" dirty="0"/>
          </a:p>
        </p:txBody>
      </p:sp>
      <p:sp>
        <p:nvSpPr>
          <p:cNvPr id="9" name="Content Placeholder 8"/>
          <p:cNvSpPr>
            <a:spLocks noGrp="1"/>
          </p:cNvSpPr>
          <p:nvPr>
            <p:ph sz="half" idx="2"/>
          </p:nvPr>
        </p:nvSpPr>
        <p:spPr>
          <a:xfrm>
            <a:off x="4648200" y="1988839"/>
            <a:ext cx="4038600" cy="3600401"/>
          </a:xfrm>
        </p:spPr>
        <p:txBody>
          <a:bodyPr>
            <a:normAutofit fontScale="92500" lnSpcReduction="20000"/>
          </a:bodyPr>
          <a:lstStyle/>
          <a:p>
            <a:r>
              <a:rPr lang="en-GB" dirty="0"/>
              <a:t>Health and Safety at Work Act 1974</a:t>
            </a:r>
          </a:p>
          <a:p>
            <a:r>
              <a:rPr lang="en-GB" dirty="0"/>
              <a:t>Children Act 1989</a:t>
            </a:r>
          </a:p>
          <a:p>
            <a:r>
              <a:rPr lang="en-GB" dirty="0"/>
              <a:t>UNCRC 1989</a:t>
            </a:r>
          </a:p>
          <a:p>
            <a:r>
              <a:rPr lang="en-GB" dirty="0"/>
              <a:t>Care Standards Act 2000</a:t>
            </a:r>
          </a:p>
          <a:p>
            <a:r>
              <a:rPr lang="en-GB" dirty="0"/>
              <a:t>Education Act 2002</a:t>
            </a:r>
          </a:p>
          <a:p>
            <a:r>
              <a:rPr lang="en-GB" dirty="0"/>
              <a:t>Children Act 2004</a:t>
            </a:r>
          </a:p>
          <a:p>
            <a:r>
              <a:rPr lang="en-GB" dirty="0"/>
              <a:t>Childcare Act 2006</a:t>
            </a:r>
          </a:p>
          <a:p>
            <a:endParaRPr lang="en-GB" dirty="0"/>
          </a:p>
        </p:txBody>
      </p:sp>
    </p:spTree>
    <p:extLst>
      <p:ext uri="{BB962C8B-B14F-4D97-AF65-F5344CB8AC3E}">
        <p14:creationId xmlns:p14="http://schemas.microsoft.com/office/powerpoint/2010/main" val="358557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Y </a:t>
            </a:r>
            <a:r>
              <a:rPr lang="en-GB" dirty="0" err="1"/>
              <a:t>Fframwaith</a:t>
            </a:r>
            <a:r>
              <a:rPr lang="en-GB" dirty="0"/>
              <a:t> </a:t>
            </a:r>
            <a:r>
              <a:rPr lang="en-GB" dirty="0" err="1"/>
              <a:t>Deddfwriaethol</a:t>
            </a:r>
            <a:br>
              <a:rPr lang="en-GB" dirty="0"/>
            </a:br>
            <a:r>
              <a:rPr lang="en-GB" dirty="0"/>
              <a:t>The Legislative Framework</a:t>
            </a:r>
          </a:p>
        </p:txBody>
      </p:sp>
      <p:sp>
        <p:nvSpPr>
          <p:cNvPr id="8" name="Content Placeholder 7"/>
          <p:cNvSpPr>
            <a:spLocks noGrp="1"/>
          </p:cNvSpPr>
          <p:nvPr>
            <p:ph sz="half" idx="1"/>
          </p:nvPr>
        </p:nvSpPr>
        <p:spPr>
          <a:xfrm>
            <a:off x="457200" y="1700807"/>
            <a:ext cx="4038600" cy="3888433"/>
          </a:xfrm>
        </p:spPr>
        <p:txBody>
          <a:bodyPr>
            <a:normAutofit fontScale="85000" lnSpcReduction="20000"/>
          </a:bodyPr>
          <a:lstStyle/>
          <a:p>
            <a:r>
              <a:rPr lang="en-GB" dirty="0" err="1"/>
              <a:t>Deddf</a:t>
            </a:r>
            <a:r>
              <a:rPr lang="en-GB" dirty="0"/>
              <a:t> </a:t>
            </a:r>
            <a:r>
              <a:rPr lang="en-GB" dirty="0" err="1"/>
              <a:t>Addysg</a:t>
            </a:r>
            <a:r>
              <a:rPr lang="en-GB" dirty="0"/>
              <a:t> 2011</a:t>
            </a:r>
          </a:p>
          <a:p>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r>
              <a:rPr lang="en-GB" dirty="0"/>
              <a:t> (</a:t>
            </a:r>
            <a:r>
              <a:rPr lang="en-GB" dirty="0" err="1"/>
              <a:t>Cymru</a:t>
            </a:r>
            <a:r>
              <a:rPr lang="en-GB" dirty="0"/>
              <a:t>) 2015</a:t>
            </a:r>
          </a:p>
          <a:p>
            <a:r>
              <a:rPr lang="en-GB" dirty="0" err="1"/>
              <a:t>Deddf</a:t>
            </a:r>
            <a:r>
              <a:rPr lang="en-GB" dirty="0"/>
              <a:t> </a:t>
            </a:r>
            <a:r>
              <a:rPr lang="en-GB" dirty="0" err="1"/>
              <a:t>Gwasanaeyhau</a:t>
            </a:r>
            <a:r>
              <a:rPr lang="en-GB" dirty="0"/>
              <a:t>  </a:t>
            </a:r>
            <a:r>
              <a:rPr lang="en-GB" dirty="0" err="1"/>
              <a:t>Cymdeithasol</a:t>
            </a:r>
            <a:r>
              <a:rPr lang="en-GB" dirty="0"/>
              <a:t> a </a:t>
            </a:r>
            <a:r>
              <a:rPr lang="en-GB" dirty="0" err="1"/>
              <a:t>Llesiant</a:t>
            </a:r>
            <a:r>
              <a:rPr lang="en-GB" dirty="0"/>
              <a:t> (Cymru) 2014</a:t>
            </a:r>
          </a:p>
          <a:p>
            <a:r>
              <a:rPr lang="en-GB" dirty="0"/>
              <a:t>GDPR 2018</a:t>
            </a:r>
          </a:p>
          <a:p>
            <a:r>
              <a:rPr lang="en-GB" dirty="0" err="1"/>
              <a:t>Deddf</a:t>
            </a:r>
            <a:r>
              <a:rPr lang="en-GB" dirty="0"/>
              <a:t> </a:t>
            </a:r>
            <a:r>
              <a:rPr lang="en-GB" dirty="0" err="1"/>
              <a:t>Aghenion</a:t>
            </a:r>
            <a:r>
              <a:rPr lang="en-GB" dirty="0"/>
              <a:t> </a:t>
            </a:r>
            <a:r>
              <a:rPr lang="en-GB" dirty="0" err="1"/>
              <a:t>Ychwanegol</a:t>
            </a:r>
            <a:r>
              <a:rPr lang="en-GB" dirty="0"/>
              <a:t> </a:t>
            </a:r>
            <a:r>
              <a:rPr lang="en-GB" dirty="0" err="1"/>
              <a:t>a’r</a:t>
            </a:r>
            <a:r>
              <a:rPr lang="en-GB" dirty="0"/>
              <a:t> </a:t>
            </a:r>
            <a:r>
              <a:rPr lang="en-GB" dirty="0" err="1"/>
              <a:t>Tribiwnlys</a:t>
            </a:r>
            <a:r>
              <a:rPr lang="en-GB" dirty="0"/>
              <a:t> </a:t>
            </a:r>
            <a:r>
              <a:rPr lang="en-GB" dirty="0" err="1"/>
              <a:t>Addysg</a:t>
            </a:r>
            <a:r>
              <a:rPr lang="en-GB" dirty="0"/>
              <a:t> (Cymru) 2018.  </a:t>
            </a:r>
          </a:p>
          <a:p>
            <a:endParaRPr lang="en-GB" dirty="0"/>
          </a:p>
          <a:p>
            <a:endParaRPr lang="en-GB" dirty="0"/>
          </a:p>
        </p:txBody>
      </p:sp>
      <p:sp>
        <p:nvSpPr>
          <p:cNvPr id="9" name="Content Placeholder 8"/>
          <p:cNvSpPr>
            <a:spLocks noGrp="1"/>
          </p:cNvSpPr>
          <p:nvPr>
            <p:ph sz="half" idx="2"/>
          </p:nvPr>
        </p:nvSpPr>
        <p:spPr>
          <a:xfrm>
            <a:off x="4648200" y="1844823"/>
            <a:ext cx="4038600" cy="3744417"/>
          </a:xfrm>
        </p:spPr>
        <p:txBody>
          <a:bodyPr>
            <a:normAutofit fontScale="85000" lnSpcReduction="20000"/>
          </a:bodyPr>
          <a:lstStyle/>
          <a:p>
            <a:r>
              <a:rPr lang="en-GB" dirty="0"/>
              <a:t>Education Act 2011</a:t>
            </a:r>
          </a:p>
          <a:p>
            <a:r>
              <a:rPr lang="en-GB" dirty="0"/>
              <a:t>Well-being and Future Generations (Wales) Act 2015</a:t>
            </a:r>
          </a:p>
          <a:p>
            <a:r>
              <a:rPr lang="en-GB" dirty="0"/>
              <a:t>Social Services and Well-being (Wales) Act 2014</a:t>
            </a:r>
          </a:p>
          <a:p>
            <a:r>
              <a:rPr lang="en-GB" dirty="0"/>
              <a:t>GDPR 2018</a:t>
            </a:r>
          </a:p>
          <a:p>
            <a:r>
              <a:rPr lang="en-GB" dirty="0"/>
              <a:t>Additional Learning Needs and Educational (Tribunal (Wales) Bill 2018  </a:t>
            </a:r>
          </a:p>
          <a:p>
            <a:endParaRPr lang="en-GB" dirty="0"/>
          </a:p>
        </p:txBody>
      </p:sp>
    </p:spTree>
    <p:extLst>
      <p:ext uri="{BB962C8B-B14F-4D97-AF65-F5344CB8AC3E}">
        <p14:creationId xmlns:p14="http://schemas.microsoft.com/office/powerpoint/2010/main" val="1821081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Calibri" pitchFamily="34" charset="0"/>
              </a:rPr>
              <a:t>Polisiau</a:t>
            </a:r>
            <a:r>
              <a:rPr lang="en-GB" altLang="en-US" b="1" dirty="0">
                <a:latin typeface="Calibri" pitchFamily="34" charset="0"/>
              </a:rPr>
              <a:t>                   Policies</a:t>
            </a:r>
            <a:endParaRPr lang="en-GB" b="1" dirty="0"/>
          </a:p>
        </p:txBody>
      </p:sp>
      <p:sp>
        <p:nvSpPr>
          <p:cNvPr id="5" name="Content Placeholder 4"/>
          <p:cNvSpPr>
            <a:spLocks noGrp="1"/>
          </p:cNvSpPr>
          <p:nvPr>
            <p:ph sz="half" idx="1"/>
          </p:nvPr>
        </p:nvSpPr>
        <p:spPr/>
        <p:txBody>
          <a:bodyPr>
            <a:normAutofit fontScale="85000" lnSpcReduction="10000"/>
          </a:bodyPr>
          <a:lstStyle/>
          <a:p>
            <a:pPr marL="0" indent="0">
              <a:buNone/>
            </a:pPr>
            <a:r>
              <a:rPr lang="en-GB" altLang="en-US" dirty="0">
                <a:latin typeface="Calibri" pitchFamily="34" charset="0"/>
              </a:rPr>
              <a:t>Mae </a:t>
            </a:r>
            <a:r>
              <a:rPr lang="en-GB" altLang="en-US" dirty="0" err="1">
                <a:latin typeface="Calibri" pitchFamily="34" charset="0"/>
              </a:rPr>
              <a:t>Deddf</a:t>
            </a:r>
            <a:r>
              <a:rPr lang="en-GB" altLang="en-US" dirty="0">
                <a:latin typeface="Calibri" pitchFamily="34" charset="0"/>
              </a:rPr>
              <a:t> Plant 1989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datgan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am </a:t>
            </a:r>
            <a:r>
              <a:rPr lang="en-GB" altLang="en-US" dirty="0" err="1">
                <a:latin typeface="Calibri" pitchFamily="34" charset="0"/>
              </a:rPr>
              <a:t>bolisiau</a:t>
            </a:r>
            <a:r>
              <a:rPr lang="en-GB" altLang="en-US" dirty="0">
                <a:latin typeface="Calibri" pitchFamily="34" charset="0"/>
              </a:rPr>
              <a:t>: </a:t>
            </a:r>
          </a:p>
          <a:p>
            <a:pPr>
              <a:buNone/>
            </a:pPr>
            <a:endParaRPr lang="en-GB" altLang="en-US" i="1" dirty="0">
              <a:latin typeface="Calibri" pitchFamily="34" charset="0"/>
            </a:endParaRPr>
          </a:p>
          <a:p>
            <a:pPr>
              <a:buNone/>
            </a:pPr>
            <a:r>
              <a:rPr lang="en-GB" altLang="en-US" i="1" dirty="0">
                <a:latin typeface="Calibri" pitchFamily="34" charset="0"/>
              </a:rPr>
              <a:t>Mae </a:t>
            </a:r>
            <a:r>
              <a:rPr lang="en-GB" altLang="en-US" i="1" dirty="0" err="1">
                <a:latin typeface="Calibri" pitchFamily="34" charset="0"/>
              </a:rPr>
              <a:t>polisiau’n</a:t>
            </a:r>
            <a:r>
              <a:rPr lang="en-GB" altLang="en-US" i="1" dirty="0">
                <a:latin typeface="Calibri" pitchFamily="34" charset="0"/>
              </a:rPr>
              <a:t> </a:t>
            </a:r>
            <a:r>
              <a:rPr lang="en-GB" altLang="en-US" i="1" dirty="0" err="1">
                <a:latin typeface="Calibri" pitchFamily="34" charset="0"/>
              </a:rPr>
              <a:t>bodoli</a:t>
            </a:r>
            <a:r>
              <a:rPr lang="en-GB" altLang="en-US" i="1" dirty="0">
                <a:latin typeface="Calibri" pitchFamily="34" charset="0"/>
              </a:rPr>
              <a:t> </a:t>
            </a:r>
            <a:r>
              <a:rPr lang="en-GB" altLang="en-US" i="1" dirty="0" err="1">
                <a:latin typeface="Calibri" pitchFamily="34" charset="0"/>
              </a:rPr>
              <a:t>er</a:t>
            </a:r>
            <a:r>
              <a:rPr lang="en-GB" altLang="en-US" i="1" dirty="0">
                <a:latin typeface="Calibri" pitchFamily="34" charset="0"/>
              </a:rPr>
              <a:t> </a:t>
            </a:r>
            <a:r>
              <a:rPr lang="en-GB" altLang="en-US" i="1" dirty="0" err="1">
                <a:latin typeface="Calibri" pitchFamily="34" charset="0"/>
              </a:rPr>
              <a:t>mwyn</a:t>
            </a:r>
            <a:r>
              <a:rPr lang="en-GB" altLang="en-US" i="1" dirty="0">
                <a:latin typeface="Calibri" pitchFamily="34" charset="0"/>
              </a:rPr>
              <a:t> </a:t>
            </a:r>
            <a:r>
              <a:rPr lang="en-GB" altLang="en-US" i="1" dirty="0" err="1">
                <a:latin typeface="Calibri" pitchFamily="34" charset="0"/>
              </a:rPr>
              <a:t>gwarchod</a:t>
            </a:r>
            <a:r>
              <a:rPr lang="en-GB" altLang="en-US" i="1" dirty="0">
                <a:latin typeface="Calibri" pitchFamily="34" charset="0"/>
              </a:rPr>
              <a:t> plant, </a:t>
            </a:r>
            <a:r>
              <a:rPr lang="en-GB" altLang="en-US" i="1" dirty="0" err="1">
                <a:latin typeface="Calibri" pitchFamily="34" charset="0"/>
              </a:rPr>
              <a:t>rhieni</a:t>
            </a:r>
            <a:r>
              <a:rPr lang="en-GB" altLang="en-US" i="1" dirty="0">
                <a:latin typeface="Calibri" pitchFamily="34" charset="0"/>
              </a:rPr>
              <a:t> </a:t>
            </a:r>
            <a:r>
              <a:rPr lang="en-GB" altLang="en-US" i="1" dirty="0" err="1">
                <a:latin typeface="Calibri" pitchFamily="34" charset="0"/>
              </a:rPr>
              <a:t>a’r</a:t>
            </a:r>
            <a:r>
              <a:rPr lang="en-GB" altLang="en-US" i="1" dirty="0">
                <a:latin typeface="Calibri" pitchFamily="34" charset="0"/>
              </a:rPr>
              <a:t> staff a </a:t>
            </a:r>
            <a:r>
              <a:rPr lang="en-GB" altLang="en-US" i="1" dirty="0" err="1">
                <a:latin typeface="Calibri" pitchFamily="34" charset="0"/>
              </a:rPr>
              <a:t>sicrhau</a:t>
            </a:r>
            <a:r>
              <a:rPr lang="en-GB" altLang="en-US" i="1" dirty="0">
                <a:latin typeface="Calibri" pitchFamily="34" charset="0"/>
              </a:rPr>
              <a:t> bod </a:t>
            </a:r>
            <a:r>
              <a:rPr lang="en-GB" altLang="en-US" i="1" dirty="0" err="1">
                <a:latin typeface="Calibri" pitchFamily="34" charset="0"/>
              </a:rPr>
              <a:t>pob</a:t>
            </a:r>
            <a:r>
              <a:rPr lang="en-GB" altLang="en-US" i="1" dirty="0">
                <a:latin typeface="Calibri" pitchFamily="34" charset="0"/>
              </a:rPr>
              <a:t> un…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gwbl</a:t>
            </a:r>
            <a:r>
              <a:rPr lang="en-GB" altLang="en-US" i="1" dirty="0">
                <a:latin typeface="Calibri" pitchFamily="34" charset="0"/>
              </a:rPr>
              <a:t> </a:t>
            </a:r>
            <a:r>
              <a:rPr lang="en-GB" altLang="en-US" i="1" dirty="0" err="1">
                <a:latin typeface="Calibri" pitchFamily="34" charset="0"/>
              </a:rPr>
              <a:t>glir</a:t>
            </a:r>
            <a:r>
              <a:rPr lang="en-GB" altLang="en-US" i="1" dirty="0">
                <a:latin typeface="Calibri" pitchFamily="34" charset="0"/>
              </a:rPr>
              <a:t> </a:t>
            </a:r>
            <a:r>
              <a:rPr lang="en-GB" altLang="en-US" i="1" dirty="0" err="1">
                <a:latin typeface="Calibri" pitchFamily="34" charset="0"/>
              </a:rPr>
              <a:t>ynghylch</a:t>
            </a:r>
            <a:r>
              <a:rPr lang="en-GB" altLang="en-US" i="1" dirty="0">
                <a:latin typeface="Calibri" pitchFamily="34" charset="0"/>
              </a:rPr>
              <a:t> y </a:t>
            </a:r>
            <a:r>
              <a:rPr lang="en-GB" altLang="en-US" i="1" dirty="0" err="1">
                <a:latin typeface="Calibri" pitchFamily="34" charset="0"/>
              </a:rPr>
              <a:t>ffordd</a:t>
            </a:r>
            <a:r>
              <a:rPr lang="en-GB" altLang="en-US" i="1" dirty="0">
                <a:latin typeface="Calibri" pitchFamily="34" charset="0"/>
              </a:rPr>
              <a:t> </a:t>
            </a:r>
            <a:r>
              <a:rPr lang="en-GB" altLang="en-US" i="1" dirty="0" err="1">
                <a:latin typeface="Calibri" pitchFamily="34" charset="0"/>
              </a:rPr>
              <a:t>mae’r</a:t>
            </a:r>
            <a:r>
              <a:rPr lang="en-GB" altLang="en-US" i="1" dirty="0">
                <a:latin typeface="Calibri" pitchFamily="34" charset="0"/>
              </a:rPr>
              <a:t> </a:t>
            </a:r>
            <a:r>
              <a:rPr lang="en-GB" altLang="en-US" i="1" dirty="0" err="1">
                <a:latin typeface="Calibri" pitchFamily="34" charset="0"/>
              </a:rPr>
              <a:t>sefydlaid</a:t>
            </a:r>
            <a:r>
              <a:rPr lang="en-GB" altLang="en-US" i="1" dirty="0">
                <a:latin typeface="Calibri" pitchFamily="34" charset="0"/>
              </a:rPr>
              <a:t>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gweithredu</a:t>
            </a:r>
            <a:r>
              <a:rPr lang="en-GB" altLang="en-US" i="1" dirty="0">
                <a:latin typeface="Calibri" pitchFamily="34" charset="0"/>
              </a:rPr>
              <a:t> a </a:t>
            </a:r>
            <a:r>
              <a:rPr lang="en-GB" altLang="en-US" i="1" dirty="0" err="1">
                <a:latin typeface="Calibri" pitchFamily="34" charset="0"/>
              </a:rPr>
              <a:t>beth</a:t>
            </a:r>
            <a:r>
              <a:rPr lang="en-GB" altLang="en-US" i="1" dirty="0">
                <a:latin typeface="Calibri" pitchFamily="34" charset="0"/>
              </a:rPr>
              <a:t> </a:t>
            </a:r>
            <a:r>
              <a:rPr lang="en-GB" altLang="en-US" i="1" dirty="0" err="1">
                <a:latin typeface="Calibri" pitchFamily="34" charset="0"/>
              </a:rPr>
              <a:t>sydd</a:t>
            </a:r>
            <a:r>
              <a:rPr lang="en-GB" altLang="en-US" i="1" dirty="0">
                <a:latin typeface="Calibri" pitchFamily="34" charset="0"/>
              </a:rPr>
              <a:t> </a:t>
            </a:r>
            <a:r>
              <a:rPr lang="en-GB" altLang="en-US" i="1" dirty="0" err="1">
                <a:latin typeface="Calibri" pitchFamily="34" charset="0"/>
              </a:rPr>
              <a:t>angen</a:t>
            </a:r>
            <a:r>
              <a:rPr lang="en-GB" altLang="en-US" i="1" dirty="0">
                <a:latin typeface="Calibri" pitchFamily="34" charset="0"/>
              </a:rPr>
              <a:t> </a:t>
            </a:r>
            <a:r>
              <a:rPr lang="en-GB" altLang="en-US" i="1" dirty="0" err="1">
                <a:latin typeface="Calibri" pitchFamily="34" charset="0"/>
              </a:rPr>
              <a:t>ei</a:t>
            </a:r>
            <a:r>
              <a:rPr lang="en-GB" altLang="en-US" i="1" dirty="0">
                <a:latin typeface="Calibri" pitchFamily="34" charset="0"/>
              </a:rPr>
              <a:t> </a:t>
            </a:r>
            <a:r>
              <a:rPr lang="en-GB" altLang="en-US" i="1" dirty="0" err="1">
                <a:latin typeface="Calibri" pitchFamily="34" charset="0"/>
              </a:rPr>
              <a:t>wneud</a:t>
            </a:r>
            <a:r>
              <a:rPr lang="en-GB" altLang="en-US" i="1" dirty="0">
                <a:latin typeface="Calibri" pitchFamily="34" charset="0"/>
              </a:rPr>
              <a:t> bob </a:t>
            </a:r>
            <a:r>
              <a:rPr lang="en-GB" altLang="en-US" i="1" dirty="0" err="1">
                <a:latin typeface="Calibri" pitchFamily="34" charset="0"/>
              </a:rPr>
              <a:t>amser</a:t>
            </a:r>
            <a:r>
              <a:rPr lang="en-GB" altLang="en-US" dirty="0">
                <a:latin typeface="Calibri" pitchFamily="34" charset="0"/>
              </a:rPr>
              <a:t> </a:t>
            </a:r>
          </a:p>
          <a:p>
            <a:pPr>
              <a:buNone/>
            </a:pPr>
            <a:r>
              <a:rPr lang="en-GB" altLang="en-US" dirty="0">
                <a:latin typeface="Calibri" pitchFamily="34" charset="0"/>
              </a:rPr>
              <a:t>      (</a:t>
            </a:r>
            <a:r>
              <a:rPr lang="en-GB" altLang="en-US" dirty="0" err="1">
                <a:latin typeface="Calibri" pitchFamily="34" charset="0"/>
              </a:rPr>
              <a:t>Sadek</a:t>
            </a:r>
            <a:r>
              <a:rPr lang="en-GB" altLang="en-US" dirty="0">
                <a:latin typeface="Calibri" pitchFamily="34" charset="0"/>
              </a:rPr>
              <a:t> a </a:t>
            </a:r>
            <a:r>
              <a:rPr lang="en-GB" altLang="en-US" dirty="0" err="1">
                <a:latin typeface="Calibri" pitchFamily="34" charset="0"/>
              </a:rPr>
              <a:t>Sadek</a:t>
            </a:r>
            <a:r>
              <a:rPr lang="en-GB" altLang="en-US" dirty="0">
                <a:latin typeface="Calibri" pitchFamily="34" charset="0"/>
              </a:rPr>
              <a:t>, 1998:50).</a:t>
            </a:r>
          </a:p>
          <a:p>
            <a:endParaRPr lang="en-GB" dirty="0"/>
          </a:p>
        </p:txBody>
      </p:sp>
      <p:sp>
        <p:nvSpPr>
          <p:cNvPr id="6" name="Content Placeholder 5"/>
          <p:cNvSpPr>
            <a:spLocks noGrp="1"/>
          </p:cNvSpPr>
          <p:nvPr>
            <p:ph sz="half" idx="2"/>
          </p:nvPr>
        </p:nvSpPr>
        <p:spPr/>
        <p:txBody>
          <a:bodyPr>
            <a:normAutofit fontScale="85000" lnSpcReduction="10000"/>
          </a:bodyPr>
          <a:lstStyle/>
          <a:p>
            <a:pPr marL="0" indent="0">
              <a:lnSpc>
                <a:spcPct val="80000"/>
              </a:lnSpc>
              <a:buNone/>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p>
          <a:p>
            <a:pPr>
              <a:lnSpc>
                <a:spcPct val="80000"/>
              </a:lnSpc>
              <a:buNone/>
            </a:pPr>
            <a:endParaRPr lang="en-GB" altLang="en-US" i="1" dirty="0">
              <a:latin typeface="Calibri" pitchFamily="34" charset="0"/>
            </a:endParaRPr>
          </a:p>
          <a:p>
            <a:pPr>
              <a:lnSpc>
                <a:spcPct val="80000"/>
              </a:lnSpc>
              <a:buNone/>
            </a:pPr>
            <a:r>
              <a:rPr lang="en-GB" altLang="en-US" i="1" dirty="0">
                <a:latin typeface="Calibri" pitchFamily="34" charset="0"/>
              </a:rPr>
              <a:t>Policies exist to protect  children, parents and the staff and to ensure that everyone…is absolutely clear about the way the organisation functions and about what to do at all times</a:t>
            </a:r>
            <a:r>
              <a:rPr lang="en-GB" altLang="en-US" dirty="0">
                <a:latin typeface="Calibri" pitchFamily="34" charset="0"/>
              </a:rPr>
              <a:t>                                             (</a:t>
            </a:r>
            <a:r>
              <a:rPr lang="en-GB" altLang="en-US" dirty="0" err="1">
                <a:latin typeface="Calibri" pitchFamily="34" charset="0"/>
              </a:rPr>
              <a:t>Sadek</a:t>
            </a:r>
            <a:r>
              <a:rPr lang="en-GB" altLang="en-US" dirty="0">
                <a:latin typeface="Calibri" pitchFamily="34" charset="0"/>
              </a:rPr>
              <a:t> and Sadek,1998: 50).</a:t>
            </a:r>
          </a:p>
          <a:p>
            <a:endParaRPr lang="en-GB" dirty="0"/>
          </a:p>
        </p:txBody>
      </p:sp>
    </p:spTree>
    <p:extLst>
      <p:ext uri="{BB962C8B-B14F-4D97-AF65-F5344CB8AC3E}">
        <p14:creationId xmlns:p14="http://schemas.microsoft.com/office/powerpoint/2010/main" val="3879468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332D1-27C7-4751-97D7-10EE9FFBE7FC}"/>
              </a:ext>
            </a:extLst>
          </p:cNvPr>
          <p:cNvSpPr>
            <a:spLocks noGrp="1"/>
          </p:cNvSpPr>
          <p:nvPr>
            <p:ph type="title"/>
          </p:nvPr>
        </p:nvSpPr>
        <p:spPr/>
        <p:txBody>
          <a:bodyPr>
            <a:normAutofit fontScale="90000"/>
          </a:bodyPr>
          <a:lstStyle/>
          <a:p>
            <a:r>
              <a:rPr lang="en-GB" dirty="0" err="1"/>
              <a:t>Polisiau</a:t>
            </a:r>
            <a:r>
              <a:rPr lang="en-GB" dirty="0"/>
              <a:t> a </a:t>
            </a:r>
            <a:r>
              <a:rPr lang="en-GB" dirty="0" err="1"/>
              <a:t>Gweithdrefnau</a:t>
            </a:r>
            <a:br>
              <a:rPr lang="en-GB" dirty="0"/>
            </a:br>
            <a:r>
              <a:rPr lang="en-GB" dirty="0"/>
              <a:t>Policies and Procedures</a:t>
            </a:r>
          </a:p>
        </p:txBody>
      </p:sp>
      <p:sp>
        <p:nvSpPr>
          <p:cNvPr id="3" name="Content Placeholder 2">
            <a:extLst>
              <a:ext uri="{FF2B5EF4-FFF2-40B4-BE49-F238E27FC236}">
                <a16:creationId xmlns:a16="http://schemas.microsoft.com/office/drawing/2014/main" id="{659E1BEE-A69D-4E24-8EA2-4E1C44443855}"/>
              </a:ext>
            </a:extLst>
          </p:cNvPr>
          <p:cNvSpPr>
            <a:spLocks noGrp="1"/>
          </p:cNvSpPr>
          <p:nvPr>
            <p:ph sz="half" idx="1"/>
          </p:nvPr>
        </p:nvSpPr>
        <p:spPr/>
        <p:txBody>
          <a:bodyPr>
            <a:normAutofit fontScale="92500" lnSpcReduction="10000"/>
          </a:bodyPr>
          <a:lstStyle/>
          <a:p>
            <a:r>
              <a:rPr lang="cy-GB" dirty="0"/>
              <a:t>Mae </a:t>
            </a:r>
            <a:r>
              <a:rPr lang="cy-GB" b="1" dirty="0"/>
              <a:t>polisi</a:t>
            </a:r>
            <a:r>
              <a:rPr lang="cy-GB" dirty="0"/>
              <a:t> yn ddatganiad ysgrifenedig yn dangos sut i chi’n gweithio mewn un agwedd o arfer y ddarpariaeth.</a:t>
            </a:r>
          </a:p>
          <a:p>
            <a:r>
              <a:rPr lang="cy-GB" dirty="0"/>
              <a:t>Mae </a:t>
            </a:r>
            <a:r>
              <a:rPr lang="cy-GB" b="1" dirty="0"/>
              <a:t>gweithdrefn</a:t>
            </a:r>
            <a:r>
              <a:rPr lang="cy-GB" dirty="0"/>
              <a:t> yn cynnig gwybodaeth am yr hyn sydd yn cael ei ddilyn i gwrdd a’r bolisi. </a:t>
            </a:r>
          </a:p>
        </p:txBody>
      </p:sp>
      <p:sp>
        <p:nvSpPr>
          <p:cNvPr id="4" name="Content Placeholder 3">
            <a:extLst>
              <a:ext uri="{FF2B5EF4-FFF2-40B4-BE49-F238E27FC236}">
                <a16:creationId xmlns:a16="http://schemas.microsoft.com/office/drawing/2014/main" id="{518D8787-1E2C-40D7-976A-88A44B3CC3FD}"/>
              </a:ext>
            </a:extLst>
          </p:cNvPr>
          <p:cNvSpPr>
            <a:spLocks noGrp="1"/>
          </p:cNvSpPr>
          <p:nvPr>
            <p:ph sz="half" idx="2"/>
          </p:nvPr>
        </p:nvSpPr>
        <p:spPr/>
        <p:txBody>
          <a:bodyPr>
            <a:normAutofit fontScale="92500" lnSpcReduction="10000"/>
          </a:bodyPr>
          <a:lstStyle/>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policy</a:t>
            </a:r>
            <a:r>
              <a:rPr lang="en-GB" b="0" i="0" dirty="0">
                <a:solidFill>
                  <a:srgbClr val="000000"/>
                </a:solidFill>
                <a:effectLst/>
                <a:latin typeface="Tahoma" panose="020B0604030504040204" pitchFamily="34" charset="0"/>
              </a:rPr>
              <a:t> is a written statement about how you will work in one area of your practice.</a:t>
            </a:r>
          </a:p>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procedure</a:t>
            </a:r>
            <a:r>
              <a:rPr lang="en-GB" b="0" i="0" dirty="0">
                <a:solidFill>
                  <a:srgbClr val="000000"/>
                </a:solidFill>
                <a:effectLst/>
                <a:latin typeface="Tahoma" panose="020B0604030504040204" pitchFamily="34" charset="0"/>
              </a:rPr>
              <a:t> details the actions you will take to carry out the policy. </a:t>
            </a:r>
          </a:p>
          <a:p>
            <a:pPr marL="0" indent="0" algn="r">
              <a:buNone/>
            </a:pPr>
            <a:r>
              <a:rPr lang="en-GB" dirty="0">
                <a:solidFill>
                  <a:srgbClr val="000000"/>
                </a:solidFill>
                <a:latin typeface="Tahoma" panose="020B0604030504040204" pitchFamily="34" charset="0"/>
              </a:rPr>
              <a:t>Pacey (2021)</a:t>
            </a:r>
            <a:endParaRPr lang="en-GB" dirty="0"/>
          </a:p>
        </p:txBody>
      </p:sp>
    </p:spTree>
    <p:extLst>
      <p:ext uri="{BB962C8B-B14F-4D97-AF65-F5344CB8AC3E}">
        <p14:creationId xmlns:p14="http://schemas.microsoft.com/office/powerpoint/2010/main" val="3343359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br>
              <a:rPr lang="cy-GB" altLang="en-US" sz="3600" b="1" dirty="0">
                <a:latin typeface="Calibri" pitchFamily="34" charset="0"/>
              </a:rPr>
            </a:br>
            <a:r>
              <a:rPr lang="cy-GB" altLang="en-US" b="1" dirty="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polisïau</a:t>
            </a:r>
            <a:br>
              <a:rPr lang="en-GB" altLang="en-US" b="1" dirty="0">
                <a:latin typeface="Calibri" pitchFamily="34" charset="0"/>
              </a:rPr>
            </a:br>
            <a:r>
              <a:rPr lang="en-GB" altLang="en-US" b="1" dirty="0">
                <a:latin typeface="Calibri" pitchFamily="34" charset="0"/>
              </a:rPr>
              <a:t>Role of the leader: policies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fontScale="92500" lnSpcReduction="10000"/>
          </a:bodyPr>
          <a:lstStyle/>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ysgrifennu</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ofalus</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t</a:t>
            </a:r>
            <a:r>
              <a:rPr lang="en-US" altLang="en-US" dirty="0">
                <a:latin typeface="Calibri" pitchFamily="34" charset="0"/>
              </a:rPr>
              <a:t>î</a:t>
            </a:r>
            <a:r>
              <a:rPr lang="en-GB" altLang="en-US" dirty="0">
                <a:latin typeface="Calibri" pitchFamily="34" charset="0"/>
              </a:rPr>
              <a:t>m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ddelfrydol</a:t>
            </a:r>
            <a:r>
              <a:rPr lang="en-GB" altLang="en-US" dirty="0">
                <a:latin typeface="Calibri" pitchFamily="34" charset="0"/>
              </a:rPr>
              <a:t>) –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gryno</a:t>
            </a:r>
            <a:r>
              <a:rPr lang="en-GB" altLang="en-US" dirty="0">
                <a:latin typeface="Calibri" pitchFamily="34" charset="0"/>
              </a:rPr>
              <a:t> a </a:t>
            </a:r>
            <a:r>
              <a:rPr lang="en-GB" altLang="en-US" dirty="0" err="1">
                <a:latin typeface="Calibri" pitchFamily="34" charset="0"/>
              </a:rPr>
              <a:t>hawdd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ddeall</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egluro</a:t>
            </a:r>
            <a:r>
              <a:rPr lang="en-GB" altLang="en-US" dirty="0">
                <a:latin typeface="Calibri" pitchFamily="34" charset="0"/>
              </a:rPr>
              <a:t> </a:t>
            </a:r>
            <a:r>
              <a:rPr lang="en-GB" altLang="en-US" dirty="0" err="1">
                <a:latin typeface="Calibri" pitchFamily="34" charset="0"/>
              </a:rPr>
              <a:t>egwyddorion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amgylchedd</a:t>
            </a:r>
            <a:r>
              <a:rPr lang="en-GB" altLang="en-US" dirty="0">
                <a:latin typeface="Calibri" pitchFamily="34" charset="0"/>
              </a:rPr>
              <a:t> </a:t>
            </a:r>
            <a:r>
              <a:rPr lang="en-GB" altLang="en-US" dirty="0" err="1">
                <a:latin typeface="Calibri" pitchFamily="34" charset="0"/>
              </a:rPr>
              <a:t>unigol</a:t>
            </a:r>
            <a:r>
              <a:rPr lang="en-GB" altLang="en-US" dirty="0">
                <a:latin typeface="Calibri" pitchFamily="34" charset="0"/>
              </a:rPr>
              <a:t>, y </a:t>
            </a:r>
            <a:r>
              <a:rPr lang="en-GB" altLang="en-US" dirty="0" err="1">
                <a:latin typeface="Calibri" pitchFamily="34" charset="0"/>
              </a:rPr>
              <a:t>camau</a:t>
            </a:r>
            <a:r>
              <a:rPr lang="en-GB" altLang="en-US" dirty="0">
                <a:latin typeface="Calibri" pitchFamily="34" charset="0"/>
              </a:rPr>
              <a:t> a </a:t>
            </a:r>
            <a:r>
              <a:rPr lang="en-GB" altLang="en-US" dirty="0" err="1">
                <a:latin typeface="Calibri" pitchFamily="34" charset="0"/>
              </a:rPr>
              <a:t>weithredir</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roi</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rieni</a:t>
            </a:r>
            <a:r>
              <a:rPr lang="en-GB" altLang="en-US" dirty="0">
                <a:latin typeface="Calibri" pitchFamily="34" charset="0"/>
              </a:rPr>
              <a:t>.</a:t>
            </a: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Policies must be carefully written (ideally by the team) – succinct and easily understood.</a:t>
            </a:r>
          </a:p>
          <a:p>
            <a:r>
              <a:rPr lang="en-GB" altLang="en-US" dirty="0">
                <a:latin typeface="Calibri" pitchFamily="34" charset="0"/>
              </a:rPr>
              <a:t>Must explain the beliefs of the individual setting, the action that will be taken.</a:t>
            </a:r>
          </a:p>
          <a:p>
            <a:r>
              <a:rPr lang="en-GB" altLang="en-US" dirty="0">
                <a:latin typeface="Calibri"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Calibri" pitchFamily="34" charset="0"/>
              </a:rPr>
              <a:t>Gweler</a:t>
            </a:r>
            <a:r>
              <a:rPr lang="en-GB" altLang="en-US" sz="3600" dirty="0">
                <a:latin typeface="Calibri" pitchFamily="34" charset="0"/>
              </a:rPr>
              <a:t> </a:t>
            </a:r>
            <a:r>
              <a:rPr lang="en-GB" altLang="en-US" sz="3600" dirty="0" err="1">
                <a:latin typeface="Calibri" pitchFamily="34" charset="0"/>
              </a:rPr>
              <a:t>polisi</a:t>
            </a:r>
            <a:r>
              <a:rPr lang="en-GB" altLang="en-US" sz="3600" dirty="0">
                <a:latin typeface="Calibri" pitchFamily="34" charset="0"/>
              </a:rPr>
              <a:t> </a:t>
            </a:r>
            <a:r>
              <a:rPr lang="en-GB" altLang="en-US" sz="3600" dirty="0" err="1">
                <a:latin typeface="Calibri" pitchFamily="34" charset="0"/>
              </a:rPr>
              <a:t>fel</a:t>
            </a:r>
            <a:r>
              <a:rPr lang="en-GB" altLang="en-US" sz="3600" dirty="0">
                <a:latin typeface="Calibri" pitchFamily="34" charset="0"/>
              </a:rPr>
              <a:t> </a:t>
            </a:r>
            <a:r>
              <a:rPr lang="en-GB" altLang="en-US" sz="3600" dirty="0" err="1">
                <a:latin typeface="Calibri" pitchFamily="34" charset="0"/>
              </a:rPr>
              <a:t>cytundeb</a:t>
            </a:r>
            <a:br>
              <a:rPr lang="en-GB" altLang="en-US" sz="3600" dirty="0">
                <a:latin typeface="Calibri" pitchFamily="34" charset="0"/>
              </a:rPr>
            </a:br>
            <a:r>
              <a:rPr lang="en-GB" altLang="en-US" sz="3600" dirty="0">
                <a:latin typeface="Calibri" pitchFamily="34" charset="0"/>
              </a:rPr>
              <a:t>A policy is seen as an agreement/contract</a:t>
            </a:r>
            <a:endParaRPr lang="en-GB" sz="3600" dirty="0"/>
          </a:p>
        </p:txBody>
      </p:sp>
      <p:sp>
        <p:nvSpPr>
          <p:cNvPr id="3" name="Content Placeholder 2"/>
          <p:cNvSpPr>
            <a:spLocks noGrp="1"/>
          </p:cNvSpPr>
          <p:nvPr>
            <p:ph sz="half" idx="1"/>
          </p:nvPr>
        </p:nvSpPr>
        <p:spPr/>
        <p:txBody>
          <a:bodyPr>
            <a:normAutofit fontScale="92500" lnSpcReduction="20000"/>
          </a:bodyPr>
          <a:lstStyle/>
          <a:p>
            <a:pPr marL="419100" indent="-419100">
              <a:defRPr/>
            </a:pPr>
            <a:r>
              <a:rPr lang="en-GB" dirty="0" err="1">
                <a:latin typeface="Calibri" pitchFamily="34" charset="0"/>
              </a:rPr>
              <a:t>Pawb</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gyfrifol</a:t>
            </a:r>
            <a:r>
              <a:rPr lang="en-GB" dirty="0">
                <a:latin typeface="Calibri" pitchFamily="34" charset="0"/>
              </a:rPr>
              <a:t> am </a:t>
            </a:r>
            <a:r>
              <a:rPr lang="en-GB" dirty="0" err="1">
                <a:latin typeface="Calibri" pitchFamily="34" charset="0"/>
              </a:rPr>
              <a:t>wneud</a:t>
            </a:r>
            <a:r>
              <a:rPr lang="en-GB" dirty="0">
                <a:latin typeface="Calibri" pitchFamily="34" charset="0"/>
              </a:rPr>
              <a:t> </a:t>
            </a:r>
            <a:r>
              <a:rPr lang="en-GB" dirty="0" err="1">
                <a:latin typeface="Calibri" pitchFamily="34" charset="0"/>
              </a:rPr>
              <a:t>iddo</a:t>
            </a:r>
            <a:r>
              <a:rPr lang="en-GB" dirty="0">
                <a:latin typeface="Calibri" pitchFamily="34" charset="0"/>
              </a:rPr>
              <a:t> </a:t>
            </a:r>
            <a:r>
              <a:rPr lang="en-GB" dirty="0" err="1">
                <a:latin typeface="Calibri" pitchFamily="34" charset="0"/>
              </a:rPr>
              <a:t>weithio</a:t>
            </a:r>
            <a:endParaRPr lang="en-GB" dirty="0">
              <a:latin typeface="Calibri" pitchFamily="34" charset="0"/>
            </a:endParaRPr>
          </a:p>
          <a:p>
            <a:pPr marL="419100" indent="-419100">
              <a:defRPr/>
            </a:pPr>
            <a:r>
              <a:rPr lang="en-GB" dirty="0" err="1">
                <a:latin typeface="Calibri" pitchFamily="34" charset="0"/>
              </a:rPr>
              <a:t>Maent</a:t>
            </a:r>
            <a:r>
              <a:rPr lang="en-GB" dirty="0">
                <a:latin typeface="Calibri" pitchFamily="34" charset="0"/>
              </a:rPr>
              <a:t> </a:t>
            </a:r>
            <a:r>
              <a:rPr lang="en-GB" dirty="0" err="1">
                <a:latin typeface="Calibri" pitchFamily="34" charset="0"/>
              </a:rPr>
              <a:t>mor</a:t>
            </a:r>
            <a:r>
              <a:rPr lang="en-GB" dirty="0">
                <a:latin typeface="Calibri" pitchFamily="34" charset="0"/>
              </a:rPr>
              <a:t> </a:t>
            </a:r>
            <a:r>
              <a:rPr lang="en-GB" dirty="0" err="1">
                <a:latin typeface="Calibri" pitchFamily="34" charset="0"/>
              </a:rPr>
              <a:t>dda</a:t>
            </a:r>
            <a:r>
              <a:rPr lang="en-GB" dirty="0">
                <a:latin typeface="Calibri" pitchFamily="34" charset="0"/>
              </a:rPr>
              <a:t> </a:t>
            </a:r>
            <a:r>
              <a:rPr lang="en-US" dirty="0">
                <a:latin typeface="Calibri" pitchFamily="34" charset="0"/>
                <a:cs typeface="Arial" charset="0"/>
              </a:rPr>
              <a:t>â</a:t>
            </a:r>
            <a:r>
              <a:rPr lang="en-GB" dirty="0">
                <a:latin typeface="Calibri" pitchFamily="34" charset="0"/>
              </a:rPr>
              <a:t>’r </a:t>
            </a:r>
            <a:r>
              <a:rPr lang="en-GB" dirty="0" err="1">
                <a:latin typeface="Calibri" pitchFamily="34" charset="0"/>
              </a:rPr>
              <a:t>deunydd</a:t>
            </a:r>
            <a:r>
              <a:rPr lang="en-GB" dirty="0">
                <a:latin typeface="Calibri" pitchFamily="34" charset="0"/>
              </a:rPr>
              <a:t> </a:t>
            </a:r>
            <a:r>
              <a:rPr lang="en-GB" dirty="0" err="1">
                <a:latin typeface="Calibri" pitchFamily="34" charset="0"/>
              </a:rPr>
              <a:t>chi’n</a:t>
            </a:r>
            <a:r>
              <a:rPr lang="en-GB" dirty="0">
                <a:latin typeface="Calibri" pitchFamily="34" charset="0"/>
              </a:rPr>
              <a:t> </a:t>
            </a:r>
            <a:r>
              <a:rPr lang="en-GB" dirty="0" err="1">
                <a:latin typeface="Calibri" pitchFamily="34" charset="0"/>
              </a:rPr>
              <a:t>gwneud</a:t>
            </a:r>
            <a:r>
              <a:rPr lang="en-GB" dirty="0">
                <a:latin typeface="Calibri" pitchFamily="34" charset="0"/>
              </a:rPr>
              <a:t> </a:t>
            </a:r>
            <a:r>
              <a:rPr lang="en-GB" dirty="0" err="1">
                <a:latin typeface="Calibri" pitchFamily="34" charset="0"/>
              </a:rPr>
              <a:t>ohonynt</a:t>
            </a:r>
            <a:endParaRPr lang="en-GB" dirty="0">
              <a:latin typeface="Calibri" pitchFamily="34" charset="0"/>
            </a:endParaRPr>
          </a:p>
          <a:p>
            <a:pPr marL="419100" indent="-419100">
              <a:defRPr/>
            </a:pPr>
            <a:r>
              <a:rPr lang="en-GB" dirty="0">
                <a:latin typeface="Calibri" pitchFamily="34" charset="0"/>
              </a:rPr>
              <a:t>Y </a:t>
            </a:r>
            <a:r>
              <a:rPr lang="en-GB" dirty="0" err="1">
                <a:latin typeface="Calibri" pitchFamily="34" charset="0"/>
              </a:rPr>
              <a:t>profi</a:t>
            </a:r>
            <a:r>
              <a:rPr lang="en-GB" dirty="0">
                <a:latin typeface="Calibri" pitchFamily="34" charset="0"/>
              </a:rPr>
              <a:t> </a:t>
            </a:r>
            <a:r>
              <a:rPr lang="en-GB" dirty="0" err="1">
                <a:latin typeface="Calibri" pitchFamily="34" charset="0"/>
              </a:rPr>
              <a:t>o’r</a:t>
            </a:r>
            <a:r>
              <a:rPr lang="en-GB" dirty="0">
                <a:latin typeface="Calibri" pitchFamily="34" charset="0"/>
              </a:rPr>
              <a:t> </a:t>
            </a:r>
            <a:r>
              <a:rPr lang="en-GB" dirty="0" err="1">
                <a:latin typeface="Calibri" pitchFamily="34" charset="0"/>
              </a:rPr>
              <a:t>bolisiau</a:t>
            </a:r>
            <a:r>
              <a:rPr lang="en-GB" dirty="0">
                <a:latin typeface="Calibri" pitchFamily="34" charset="0"/>
              </a:rPr>
              <a:t> </a:t>
            </a:r>
            <a:r>
              <a:rPr lang="en-GB" dirty="0" err="1">
                <a:latin typeface="Calibri" pitchFamily="34" charset="0"/>
              </a:rPr>
              <a:t>yma</a:t>
            </a:r>
            <a:r>
              <a:rPr lang="en-GB" dirty="0">
                <a:latin typeface="Calibri" pitchFamily="34" charset="0"/>
              </a:rPr>
              <a:t> (</a:t>
            </a:r>
            <a:r>
              <a:rPr lang="en-GB" dirty="0" err="1">
                <a:latin typeface="Calibri" pitchFamily="34" charset="0"/>
              </a:rPr>
              <a:t>h.y</a:t>
            </a:r>
            <a:r>
              <a:rPr lang="en-GB" dirty="0">
                <a:latin typeface="Calibri" pitchFamily="34" charset="0"/>
              </a:rPr>
              <a:t>. </a:t>
            </a:r>
            <a:r>
              <a:rPr lang="en-GB" dirty="0" err="1">
                <a:latin typeface="Calibri" pitchFamily="34" charset="0"/>
              </a:rPr>
              <a:t>arolygaeth</a:t>
            </a:r>
            <a:r>
              <a:rPr lang="en-GB" dirty="0">
                <a:latin typeface="Calibri" pitchFamily="34" charset="0"/>
              </a:rPr>
              <a:t>) </a:t>
            </a:r>
            <a:r>
              <a:rPr lang="en-GB" dirty="0" err="1">
                <a:latin typeface="Calibri" pitchFamily="34" charset="0"/>
              </a:rPr>
              <a:t>sydd</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dangos</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wirioneddol</a:t>
            </a:r>
            <a:r>
              <a:rPr lang="en-GB" dirty="0">
                <a:latin typeface="Calibri" pitchFamily="34" charset="0"/>
              </a:rPr>
              <a:t> </a:t>
            </a:r>
            <a:r>
              <a:rPr lang="en-GB" dirty="0" err="1">
                <a:latin typeface="Calibri" pitchFamily="34" charset="0"/>
              </a:rPr>
              <a:t>os</a:t>
            </a:r>
            <a:r>
              <a:rPr lang="en-GB" dirty="0">
                <a:latin typeface="Calibri" pitchFamily="34" charset="0"/>
              </a:rPr>
              <a:t> </a:t>
            </a:r>
            <a:r>
              <a:rPr lang="en-GB" dirty="0" err="1">
                <a:latin typeface="Calibri" pitchFamily="34" charset="0"/>
              </a:rPr>
              <a:t>ydy’r</a:t>
            </a:r>
            <a:r>
              <a:rPr lang="en-GB" dirty="0">
                <a:latin typeface="Calibri" pitchFamily="34" charset="0"/>
              </a:rPr>
              <a:t> </a:t>
            </a:r>
            <a:r>
              <a:rPr lang="en-GB" dirty="0" err="1">
                <a:latin typeface="Calibri" pitchFamily="34" charset="0"/>
              </a:rPr>
              <a:t>arweinyddiaeth</a:t>
            </a:r>
            <a:r>
              <a:rPr lang="en-GB" dirty="0">
                <a:latin typeface="Calibri" pitchFamily="34" charset="0"/>
              </a:rPr>
              <a:t>, </a:t>
            </a:r>
            <a:r>
              <a:rPr lang="en-GB" dirty="0" err="1">
                <a:latin typeface="Calibri" pitchFamily="34" charset="0"/>
              </a:rPr>
              <a:t>rheolaeth</a:t>
            </a:r>
            <a:r>
              <a:rPr lang="en-GB" dirty="0">
                <a:latin typeface="Calibri" pitchFamily="34" charset="0"/>
              </a:rPr>
              <a:t> a </a:t>
            </a:r>
            <a:r>
              <a:rPr lang="en-GB" dirty="0" err="1">
                <a:latin typeface="Calibri" pitchFamily="34" charset="0"/>
              </a:rPr>
              <a:t>gwaith</a:t>
            </a:r>
            <a:r>
              <a:rPr lang="en-GB" dirty="0">
                <a:latin typeface="Calibri" pitchFamily="34" charset="0"/>
              </a:rPr>
              <a:t> t</a:t>
            </a:r>
            <a:r>
              <a:rPr lang="en-US" dirty="0">
                <a:latin typeface="Calibri" pitchFamily="34" charset="0"/>
                <a:cs typeface="Arial" charset="0"/>
              </a:rPr>
              <a:t>î</a:t>
            </a:r>
            <a:r>
              <a:rPr lang="en-GB" dirty="0">
                <a:latin typeface="Calibri" pitchFamily="34" charset="0"/>
              </a:rPr>
              <a:t>m </a:t>
            </a:r>
            <a:r>
              <a:rPr lang="en-GB" dirty="0" err="1">
                <a:latin typeface="Calibri" pitchFamily="34" charset="0"/>
              </a:rPr>
              <a:t>yn</a:t>
            </a:r>
            <a:r>
              <a:rPr lang="en-GB" dirty="0">
                <a:latin typeface="Calibri" pitchFamily="34" charset="0"/>
              </a:rPr>
              <a:t> </a:t>
            </a:r>
            <a:r>
              <a:rPr lang="en-GB" dirty="0" err="1">
                <a:latin typeface="Calibri" pitchFamily="34" charset="0"/>
              </a:rPr>
              <a:t>effeithiol</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pPr marL="419100" indent="-419100">
              <a:defRPr/>
            </a:pPr>
            <a:r>
              <a:rPr lang="en-GB" dirty="0">
                <a:latin typeface="Calibri" pitchFamily="34" charset="0"/>
              </a:rPr>
              <a:t>Everyone is responsible for making it work</a:t>
            </a:r>
          </a:p>
          <a:p>
            <a:pPr marL="419100" indent="-419100">
              <a:defRPr/>
            </a:pPr>
            <a:r>
              <a:rPr lang="en-GB" dirty="0">
                <a:latin typeface="Calibri" pitchFamily="34" charset="0"/>
              </a:rPr>
              <a:t>They are only as good as the use you make of them</a:t>
            </a:r>
          </a:p>
          <a:p>
            <a:pPr marL="419100" indent="-419100">
              <a:defRPr/>
            </a:pPr>
            <a:r>
              <a:rPr lang="en-GB" dirty="0">
                <a:latin typeface="Calibri" pitchFamily="34" charset="0"/>
              </a:rPr>
              <a:t>It is the testing of these policies (i.e. inspection) that truly sees whether the leadership, management and teamwork are effective</a:t>
            </a: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latin typeface="Calibri" pitchFamily="34" charset="0"/>
              </a:rPr>
              <a:t>Pam </a:t>
            </a:r>
            <a:r>
              <a:rPr lang="en-GB" altLang="en-US" b="1" dirty="0" err="1">
                <a:latin typeface="Calibri" pitchFamily="34" charset="0"/>
              </a:rPr>
              <a:t>adolygu</a:t>
            </a:r>
            <a:r>
              <a:rPr lang="en-GB" altLang="en-US" b="1" dirty="0">
                <a:latin typeface="Calibri" pitchFamily="34" charset="0"/>
              </a:rPr>
              <a:t> </a:t>
            </a:r>
            <a:r>
              <a:rPr lang="en-GB" altLang="en-US" b="1" dirty="0" err="1">
                <a:latin typeface="Calibri" pitchFamily="34" charset="0"/>
              </a:rPr>
              <a:t>polysiau</a:t>
            </a:r>
            <a:r>
              <a:rPr lang="en-GB" altLang="en-US" b="1" dirty="0">
                <a:latin typeface="Calibri" pitchFamily="34" charset="0"/>
              </a:rPr>
              <a:t>? </a:t>
            </a:r>
            <a:br>
              <a:rPr lang="en-GB" altLang="en-US" b="1" dirty="0">
                <a:latin typeface="Calibri" pitchFamily="34" charset="0"/>
              </a:rPr>
            </a:br>
            <a:r>
              <a:rPr lang="en-GB" altLang="en-US" b="1" dirty="0">
                <a:latin typeface="Calibri" pitchFamily="34" charset="0"/>
              </a:rPr>
              <a:t>Why monitor policies?</a:t>
            </a:r>
            <a:endParaRPr lang="en-GB" b="1" dirty="0"/>
          </a:p>
        </p:txBody>
      </p:sp>
      <p:sp>
        <p:nvSpPr>
          <p:cNvPr id="3" name="Content Placeholder 2"/>
          <p:cNvSpPr>
            <a:spLocks noGrp="1"/>
          </p:cNvSpPr>
          <p:nvPr>
            <p:ph sz="half" idx="1"/>
          </p:nvPr>
        </p:nvSpPr>
        <p:spPr/>
        <p:txBody>
          <a:bodyPr>
            <a:normAutofit fontScale="92500" lnSpcReduction="10000"/>
          </a:bodyPr>
          <a:lstStyle/>
          <a:p>
            <a:r>
              <a:rPr lang="en-GB" altLang="en-US" dirty="0">
                <a:latin typeface="Calibri" pitchFamily="34" charset="0"/>
              </a:rPr>
              <a:t>Mae </a:t>
            </a:r>
            <a:r>
              <a:rPr lang="en-GB" altLang="en-US" dirty="0" err="1">
                <a:latin typeface="Calibri" pitchFamily="34" charset="0"/>
              </a:rPr>
              <a:t>monitro</a:t>
            </a:r>
            <a:r>
              <a:rPr lang="en-GB" altLang="en-US" dirty="0">
                <a:latin typeface="Calibri" pitchFamily="34" charset="0"/>
              </a:rPr>
              <a:t> </a:t>
            </a:r>
            <a:r>
              <a:rPr lang="en-GB" altLang="en-US" dirty="0" err="1">
                <a:latin typeface="Calibri" pitchFamily="34" charset="0"/>
              </a:rPr>
              <a:t>rheolaidd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Pa </a:t>
            </a:r>
            <a:r>
              <a:rPr lang="en-GB" altLang="en-US" dirty="0" err="1">
                <a:latin typeface="Calibri" pitchFamily="34" charset="0"/>
              </a:rPr>
              <a:t>mor</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Sut</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bwy</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chi </a:t>
            </a:r>
            <a:r>
              <a:rPr lang="en-GB" altLang="en-US" dirty="0" err="1">
                <a:latin typeface="Calibri" pitchFamily="34" charset="0"/>
              </a:rPr>
              <a:t>ymgyfarwyddo’n</a:t>
            </a:r>
            <a:r>
              <a:rPr lang="en-GB" altLang="en-US" dirty="0">
                <a:latin typeface="Calibri" pitchFamily="34" charset="0"/>
              </a:rPr>
              <a:t> </a:t>
            </a:r>
            <a:r>
              <a:rPr lang="en-GB" altLang="en-US" dirty="0" err="1">
                <a:latin typeface="Calibri" pitchFamily="34" charset="0"/>
              </a:rPr>
              <a:t>gyson</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a:latin typeface="Calibri" pitchFamily="34" charset="0"/>
              </a:rPr>
              <a:t>statudol</a:t>
            </a:r>
            <a:r>
              <a:rPr lang="en-GB" altLang="en-US" dirty="0">
                <a:latin typeface="Calibri" pitchFamily="34" charset="0"/>
              </a:rPr>
              <a:t> </a:t>
            </a:r>
          </a:p>
          <a:p>
            <a:pPr marL="0" indent="0">
              <a:buNone/>
            </a:pPr>
            <a:r>
              <a:rPr lang="en-GB" altLang="en-US" dirty="0">
                <a:latin typeface="Calibri" pitchFamily="34" charset="0"/>
              </a:rPr>
              <a:t>(</a:t>
            </a:r>
            <a:r>
              <a:rPr lang="en-GB" altLang="en-US" dirty="0" err="1">
                <a:latin typeface="Calibri" pitchFamily="34" charset="0"/>
              </a:rPr>
              <a:t>rhestrwch</a:t>
            </a:r>
            <a:r>
              <a:rPr lang="en-GB" altLang="en-US" dirty="0">
                <a:latin typeface="Calibri" pitchFamily="34" charset="0"/>
              </a:rPr>
              <a:t> y </a:t>
            </a:r>
            <a:r>
              <a:rPr lang="en-GB" altLang="en-US" dirty="0" err="1">
                <a:latin typeface="Calibri" pitchFamily="34" charset="0"/>
              </a:rPr>
              <a:t>newidiadau</a:t>
            </a:r>
            <a:r>
              <a:rPr lang="en-GB" altLang="en-US" dirty="0">
                <a:latin typeface="Calibri" pitchFamily="34" charset="0"/>
              </a:rPr>
              <a:t> a </a:t>
            </a:r>
            <a:r>
              <a:rPr lang="en-GB" altLang="en-US" dirty="0" err="1">
                <a:latin typeface="Calibri" pitchFamily="34" charset="0"/>
              </a:rPr>
              <a:t>fu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ddiweddar</a:t>
            </a:r>
            <a:r>
              <a:rPr lang="en-GB" altLang="en-US" dirty="0">
                <a:latin typeface="Calibri" pitchFamily="34" charset="0"/>
              </a:rPr>
              <a:t> /</a:t>
            </a:r>
            <a:r>
              <a:rPr lang="en-GB" altLang="en-US" dirty="0" err="1">
                <a:latin typeface="Calibri" pitchFamily="34" charset="0"/>
              </a:rPr>
              <a:t>sy’n</a:t>
            </a:r>
            <a:r>
              <a:rPr lang="en-GB" altLang="en-US" dirty="0">
                <a:latin typeface="Calibri" pitchFamily="34" charset="0"/>
              </a:rPr>
              <a:t> </a:t>
            </a:r>
            <a:r>
              <a:rPr lang="en-GB" altLang="en-US" dirty="0" err="1">
                <a:latin typeface="Calibri" pitchFamily="34" charset="0"/>
              </a:rPr>
              <a:t>digwydd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hyn</a:t>
            </a:r>
            <a:r>
              <a:rPr lang="en-GB" altLang="en-US" dirty="0">
                <a:latin typeface="Calibri" pitchFamily="34" charset="0"/>
              </a:rPr>
              <a:t> o </a:t>
            </a:r>
            <a:r>
              <a:rPr lang="en-GB" altLang="en-US" dirty="0" err="1">
                <a:latin typeface="Calibri" pitchFamily="34" charset="0"/>
              </a:rPr>
              <a:t>bryd</a:t>
            </a:r>
            <a:r>
              <a:rPr lang="en-GB" altLang="en-US" dirty="0">
                <a:latin typeface="Calibri" pitchFamily="34" charset="0"/>
              </a:rPr>
              <a:t> / a </a:t>
            </a:r>
            <a:r>
              <a:rPr lang="en-GB" altLang="en-US" dirty="0" err="1">
                <a:latin typeface="Calibri" pitchFamily="34" charset="0"/>
              </a:rPr>
              <a:t>allai</a:t>
            </a:r>
            <a:r>
              <a:rPr lang="en-GB" altLang="en-US" dirty="0">
                <a:latin typeface="Calibri" pitchFamily="34" charset="0"/>
              </a:rPr>
              <a:t> </a:t>
            </a:r>
            <a:r>
              <a:rPr lang="en-GB" altLang="en-US" dirty="0" err="1">
                <a:latin typeface="Calibri" pitchFamily="34" charset="0"/>
              </a:rPr>
              <a:t>ddigwydd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dyfodol</a:t>
            </a:r>
            <a:r>
              <a:rPr lang="en-GB" altLang="en-US" dirty="0">
                <a:latin typeface="Calibri" pitchFamily="34" charset="0"/>
              </a:rPr>
              <a:t>).</a:t>
            </a:r>
            <a:endParaRPr lang="en-GB" altLang="en-US" dirty="0"/>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Regular monitoring is crucial. How often? How? Who?</a:t>
            </a:r>
          </a:p>
          <a:p>
            <a:r>
              <a:rPr lang="en-GB" altLang="en-US" dirty="0">
                <a:latin typeface="Calibri" pitchFamily="34" charset="0"/>
              </a:rPr>
              <a:t>Must keep abreast of statutory changes                    (list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FBA5-9E78-4486-AF1F-E7370404ADD0}"/>
              </a:ext>
            </a:extLst>
          </p:cNvPr>
          <p:cNvSpPr>
            <a:spLocks noGrp="1"/>
          </p:cNvSpPr>
          <p:nvPr>
            <p:ph type="title"/>
          </p:nvPr>
        </p:nvSpPr>
        <p:spPr/>
        <p:txBody>
          <a:bodyPr>
            <a:normAutofit fontScale="90000"/>
          </a:bodyPr>
          <a:lstStyle/>
          <a:p>
            <a:r>
              <a:rPr lang="en-GB" dirty="0" err="1"/>
              <a:t>Polisiau</a:t>
            </a:r>
            <a:r>
              <a:rPr lang="en-GB" dirty="0"/>
              <a:t> </a:t>
            </a:r>
            <a:r>
              <a:rPr lang="en-GB" dirty="0" err="1"/>
              <a:t>heddiw</a:t>
            </a:r>
            <a:br>
              <a:rPr lang="en-GB" dirty="0"/>
            </a:br>
            <a:r>
              <a:rPr lang="en-GB" dirty="0"/>
              <a:t>Policies today</a:t>
            </a:r>
          </a:p>
        </p:txBody>
      </p:sp>
      <p:sp>
        <p:nvSpPr>
          <p:cNvPr id="4" name="Content Placeholder 3">
            <a:extLst>
              <a:ext uri="{FF2B5EF4-FFF2-40B4-BE49-F238E27FC236}">
                <a16:creationId xmlns:a16="http://schemas.microsoft.com/office/drawing/2014/main" id="{73DAF683-5B78-44BD-A116-829C60133A33}"/>
              </a:ext>
            </a:extLst>
          </p:cNvPr>
          <p:cNvSpPr>
            <a:spLocks noGrp="1"/>
          </p:cNvSpPr>
          <p:nvPr>
            <p:ph idx="1"/>
          </p:nvPr>
        </p:nvSpPr>
        <p:spPr/>
        <p:txBody>
          <a:bodyPr>
            <a:normAutofit fontScale="92500" lnSpcReduction="10000"/>
          </a:bodyPr>
          <a:lstStyle/>
          <a:p>
            <a:pPr marL="0" indent="0">
              <a:buNone/>
            </a:pPr>
            <a:r>
              <a:rPr lang="en-GB" dirty="0" err="1">
                <a:hlinkClick r:id="rId2">
                  <a:extLst>
                    <a:ext uri="{A12FA001-AC4F-418D-AE19-62706E023703}">
                      <ahyp:hlinkClr xmlns:ahyp="http://schemas.microsoft.com/office/drawing/2018/hyperlinkcolor" val="tx"/>
                    </a:ext>
                  </a:extLst>
                </a:hlinkClick>
              </a:rPr>
              <a:t>Llywodraeth</a:t>
            </a:r>
            <a:r>
              <a:rPr lang="en-GB" dirty="0">
                <a:hlinkClick r:id="rId2">
                  <a:extLst>
                    <a:ext uri="{A12FA001-AC4F-418D-AE19-62706E023703}">
                      <ahyp:hlinkClr xmlns:ahyp="http://schemas.microsoft.com/office/drawing/2018/hyperlinkcolor" val="tx"/>
                    </a:ext>
                  </a:extLst>
                </a:hlinkClick>
              </a:rPr>
              <a:t> Cymru – Welsh Government</a:t>
            </a:r>
          </a:p>
          <a:p>
            <a:r>
              <a:rPr lang="en-GB" dirty="0">
                <a:solidFill>
                  <a:srgbClr val="0000FF"/>
                </a:solidFill>
                <a:hlinkClick r:id="rId2">
                  <a:extLst>
                    <a:ext uri="{A12FA001-AC4F-418D-AE19-62706E023703}">
                      <ahyp:hlinkClr xmlns:ahyp="http://schemas.microsoft.com/office/drawing/2018/hyperlinkcolor" val="tx"/>
                    </a:ext>
                  </a:extLst>
                </a:hlinkClick>
              </a:rPr>
              <a:t>Managing schools | Sub-topic | GOV.WALES</a:t>
            </a:r>
            <a:endParaRPr lang="en-GB" dirty="0"/>
          </a:p>
          <a:p>
            <a:r>
              <a:rPr lang="en-GB" dirty="0">
                <a:hlinkClick r:id="rId3"/>
              </a:rPr>
              <a:t>education-in-wales-our-national-mission.pdf (</a:t>
            </a:r>
            <a:r>
              <a:rPr lang="en-GB" dirty="0" err="1">
                <a:hlinkClick r:id="rId3"/>
              </a:rPr>
              <a:t>gov.wales</a:t>
            </a:r>
            <a:r>
              <a:rPr lang="en-GB" dirty="0">
                <a:hlinkClick r:id="rId3"/>
              </a:rPr>
              <a:t>)</a:t>
            </a:r>
            <a:endParaRPr lang="en-GB" dirty="0"/>
          </a:p>
          <a:p>
            <a:r>
              <a:rPr lang="en-GB" dirty="0">
                <a:hlinkClick r:id="rId4"/>
              </a:rPr>
              <a:t>National Minimum Standards for regulated childcare (</a:t>
            </a:r>
            <a:r>
              <a:rPr lang="en-GB" dirty="0" err="1">
                <a:hlinkClick r:id="rId4"/>
              </a:rPr>
              <a:t>gov.wales</a:t>
            </a:r>
            <a:r>
              <a:rPr lang="en-GB" dirty="0">
                <a:hlinkClick r:id="rId4"/>
              </a:rPr>
              <a:t>)</a:t>
            </a:r>
            <a:endParaRPr lang="en-GB" dirty="0"/>
          </a:p>
          <a:p>
            <a:r>
              <a:rPr lang="en-GB" dirty="0">
                <a:hlinkClick r:id="rId5"/>
              </a:rPr>
              <a:t>Policies and procedures - what you need to know | PACEY</a:t>
            </a:r>
            <a:endParaRPr lang="en-GB" dirty="0"/>
          </a:p>
        </p:txBody>
      </p:sp>
    </p:spTree>
    <p:extLst>
      <p:ext uri="{BB962C8B-B14F-4D97-AF65-F5344CB8AC3E}">
        <p14:creationId xmlns:p14="http://schemas.microsoft.com/office/powerpoint/2010/main" val="1898067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a:latin typeface="Calibri" pitchFamily="34" charset="0"/>
              </a:rPr>
              <a:t>AGC / CIW</a:t>
            </a:r>
            <a:endParaRPr lang="en-GB" sz="4000" b="1" dirty="0"/>
          </a:p>
        </p:txBody>
      </p:sp>
      <p:sp>
        <p:nvSpPr>
          <p:cNvPr id="3" name="Content Placeholder 2"/>
          <p:cNvSpPr>
            <a:spLocks noGrp="1"/>
          </p:cNvSpPr>
          <p:nvPr>
            <p:ph sz="half" idx="1"/>
          </p:nvPr>
        </p:nvSpPr>
        <p:spPr/>
        <p:txBody>
          <a:bodyPr>
            <a:normAutofit/>
          </a:bodyPr>
          <a:lstStyle/>
          <a:p>
            <a:pPr marL="0" indent="0">
              <a:buNone/>
            </a:pPr>
            <a:r>
              <a:rPr lang="en-GB" b="1" dirty="0" err="1"/>
              <a:t>Arolygiaeth</a:t>
            </a:r>
            <a:r>
              <a:rPr lang="en-GB" b="1" dirty="0"/>
              <a:t> </a:t>
            </a:r>
            <a:r>
              <a:rPr lang="en-GB" b="1" dirty="0" err="1"/>
              <a:t>Gofal</a:t>
            </a:r>
            <a:r>
              <a:rPr lang="en-GB" b="1" dirty="0"/>
              <a:t> </a:t>
            </a:r>
            <a:r>
              <a:rPr lang="en-GB" b="1" dirty="0" err="1"/>
              <a:t>Cymru</a:t>
            </a:r>
            <a:endParaRPr lang="en-GB" b="1" dirty="0"/>
          </a:p>
          <a:p>
            <a:r>
              <a:rPr lang="en-GB" dirty="0" err="1"/>
              <a:t>Cofrestru</a:t>
            </a:r>
            <a:endParaRPr lang="en-GB" dirty="0"/>
          </a:p>
          <a:p>
            <a:r>
              <a:rPr lang="en-GB" dirty="0" err="1"/>
              <a:t>Arolygu</a:t>
            </a:r>
            <a:endParaRPr lang="en-GB" dirty="0"/>
          </a:p>
          <a:p>
            <a:r>
              <a:rPr lang="en-GB" dirty="0" err="1"/>
              <a:t>Cwynion</a:t>
            </a:r>
            <a:endParaRPr lang="en-GB" dirty="0"/>
          </a:p>
          <a:p>
            <a:r>
              <a:rPr lang="en-GB" dirty="0" err="1"/>
              <a:t>Pwerau</a:t>
            </a:r>
            <a:r>
              <a:rPr lang="en-GB" dirty="0"/>
              <a:t> </a:t>
            </a:r>
            <a:r>
              <a:rPr lang="en-GB" dirty="0" err="1"/>
              <a:t>statudol</a:t>
            </a:r>
            <a:r>
              <a:rPr lang="en-GB" dirty="0"/>
              <a:t>  </a:t>
            </a:r>
          </a:p>
        </p:txBody>
      </p:sp>
      <p:sp>
        <p:nvSpPr>
          <p:cNvPr id="4" name="Content Placeholder 3"/>
          <p:cNvSpPr>
            <a:spLocks noGrp="1"/>
          </p:cNvSpPr>
          <p:nvPr>
            <p:ph sz="half" idx="2"/>
          </p:nvPr>
        </p:nvSpPr>
        <p:spPr/>
        <p:txBody>
          <a:bodyPr>
            <a:normAutofit/>
          </a:bodyPr>
          <a:lstStyle/>
          <a:p>
            <a:pPr marL="0" indent="0">
              <a:buNone/>
            </a:pPr>
            <a:r>
              <a:rPr lang="en-GB" b="1" dirty="0"/>
              <a:t>Care Inspectorate  Wales</a:t>
            </a:r>
          </a:p>
          <a:p>
            <a:pPr marL="0" indent="0">
              <a:buNone/>
            </a:pPr>
            <a:r>
              <a:rPr lang="en-GB" dirty="0"/>
              <a:t>Registration</a:t>
            </a:r>
          </a:p>
          <a:p>
            <a:pPr marL="0" indent="0">
              <a:buNone/>
            </a:pPr>
            <a:r>
              <a:rPr lang="en-GB" dirty="0"/>
              <a:t>Inspection</a:t>
            </a:r>
          </a:p>
          <a:p>
            <a:pPr marL="0" indent="0">
              <a:buNone/>
            </a:pPr>
            <a:r>
              <a:rPr lang="en-GB" dirty="0"/>
              <a:t>Complaints</a:t>
            </a:r>
          </a:p>
          <a:p>
            <a:pPr marL="0" indent="0">
              <a:buNone/>
            </a:pPr>
            <a:r>
              <a:rPr lang="en-GB" dirty="0"/>
              <a:t>Statutory powers</a:t>
            </a:r>
          </a:p>
        </p:txBody>
      </p:sp>
    </p:spTree>
    <p:extLst>
      <p:ext uri="{BB962C8B-B14F-4D97-AF65-F5344CB8AC3E}">
        <p14:creationId xmlns:p14="http://schemas.microsoft.com/office/powerpoint/2010/main" val="2824774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AGC/CIW </a:t>
            </a:r>
          </a:p>
        </p:txBody>
      </p:sp>
      <p:sp>
        <p:nvSpPr>
          <p:cNvPr id="3" name="Content Placeholder 2"/>
          <p:cNvSpPr>
            <a:spLocks noGrp="1"/>
          </p:cNvSpPr>
          <p:nvPr>
            <p:ph sz="half" idx="1"/>
          </p:nvPr>
        </p:nvSpPr>
        <p:spPr/>
        <p:txBody>
          <a:bodyPr>
            <a:normAutofit fontScale="70000" lnSpcReduction="20000"/>
          </a:bodyPr>
          <a:lstStyle/>
          <a:p>
            <a:r>
              <a:rPr lang="en-GB" dirty="0" err="1"/>
              <a:t>Arolwg</a:t>
            </a:r>
            <a:r>
              <a:rPr lang="en-GB" dirty="0"/>
              <a:t>: Un </a:t>
            </a:r>
            <a:r>
              <a:rPr lang="en-GB" dirty="0" err="1"/>
              <a:t>neu</a:t>
            </a:r>
            <a:r>
              <a:rPr lang="en-GB" dirty="0"/>
              <a:t> </a:t>
            </a:r>
            <a:r>
              <a:rPr lang="en-GB" dirty="0" err="1"/>
              <a:t>ddau</a:t>
            </a:r>
            <a:r>
              <a:rPr lang="en-GB" dirty="0"/>
              <a:t> </a:t>
            </a:r>
            <a:r>
              <a:rPr lang="en-GB" dirty="0" err="1"/>
              <a:t>arolygydd</a:t>
            </a:r>
            <a:r>
              <a:rPr lang="en-GB" dirty="0"/>
              <a:t> (</a:t>
            </a:r>
            <a:r>
              <a:rPr lang="en-GB" dirty="0" err="1"/>
              <a:t>dibynnu</a:t>
            </a:r>
            <a:r>
              <a:rPr lang="en-GB" dirty="0"/>
              <a:t> </a:t>
            </a:r>
            <a:r>
              <a:rPr lang="en-GB" dirty="0" err="1"/>
              <a:t>ar</a:t>
            </a:r>
            <a:r>
              <a:rPr lang="en-GB" dirty="0"/>
              <a:t> </a:t>
            </a:r>
            <a:r>
              <a:rPr lang="en-GB" dirty="0" err="1"/>
              <a:t>maint</a:t>
            </a:r>
            <a:r>
              <a:rPr lang="en-GB" dirty="0"/>
              <a:t> y </a:t>
            </a:r>
            <a:r>
              <a:rPr lang="en-GB" dirty="0" err="1"/>
              <a:t>lleoliad</a:t>
            </a:r>
            <a:r>
              <a:rPr lang="en-GB" dirty="0"/>
              <a:t>) </a:t>
            </a:r>
          </a:p>
          <a:p>
            <a:r>
              <a:rPr lang="en-GB" dirty="0"/>
              <a:t>1 </a:t>
            </a:r>
            <a:r>
              <a:rPr lang="en-GB" dirty="0" err="1"/>
              <a:t>diwrnod</a:t>
            </a:r>
            <a:r>
              <a:rPr lang="en-GB" dirty="0"/>
              <a:t> (</a:t>
            </a:r>
            <a:r>
              <a:rPr lang="en-GB" dirty="0" err="1"/>
              <a:t>yn</a:t>
            </a:r>
            <a:r>
              <a:rPr lang="en-GB" dirty="0"/>
              <a:t> </a:t>
            </a:r>
            <a:r>
              <a:rPr lang="en-GB" dirty="0" err="1"/>
              <a:t>gallu</a:t>
            </a:r>
            <a:r>
              <a:rPr lang="en-GB" dirty="0"/>
              <a:t> </a:t>
            </a:r>
            <a:r>
              <a:rPr lang="en-GB" dirty="0" err="1"/>
              <a:t>gwneud</a:t>
            </a:r>
            <a:r>
              <a:rPr lang="en-GB" dirty="0"/>
              <a:t> </a:t>
            </a:r>
            <a:r>
              <a:rPr lang="en-GB" dirty="0" err="1"/>
              <a:t>yr</a:t>
            </a:r>
            <a:r>
              <a:rPr lang="en-GB" dirty="0"/>
              <a:t> ail </a:t>
            </a:r>
            <a:r>
              <a:rPr lang="en-GB" dirty="0" err="1"/>
              <a:t>ymweliad</a:t>
            </a:r>
            <a:r>
              <a:rPr lang="en-GB" dirty="0"/>
              <a:t>) </a:t>
            </a:r>
          </a:p>
          <a:p>
            <a:r>
              <a:rPr lang="en-GB" dirty="0" err="1"/>
              <a:t>Gofal</a:t>
            </a:r>
            <a:endParaRPr lang="en-GB" dirty="0"/>
          </a:p>
          <a:p>
            <a:r>
              <a:rPr lang="en-GB" dirty="0" err="1"/>
              <a:t>Safonau</a:t>
            </a:r>
            <a:r>
              <a:rPr lang="en-GB" dirty="0"/>
              <a:t> </a:t>
            </a:r>
            <a:r>
              <a:rPr lang="en-GB" dirty="0" err="1"/>
              <a:t>glendid</a:t>
            </a:r>
            <a:r>
              <a:rPr lang="en-GB" dirty="0"/>
              <a:t> a </a:t>
            </a:r>
            <a:r>
              <a:rPr lang="en-GB" dirty="0" err="1"/>
              <a:t>chydymffurfio</a:t>
            </a:r>
            <a:endParaRPr lang="en-GB" dirty="0"/>
          </a:p>
          <a:p>
            <a:r>
              <a:rPr lang="en-GB" b="1" dirty="0" err="1"/>
              <a:t>Arweinyddiaeth</a:t>
            </a:r>
            <a:endParaRPr lang="en-GB" b="1" dirty="0"/>
          </a:p>
          <a:p>
            <a:r>
              <a:rPr lang="en-GB" dirty="0"/>
              <a:t>Y </a:t>
            </a:r>
            <a:r>
              <a:rPr lang="en-GB" dirty="0" err="1"/>
              <a:t>barnau</a:t>
            </a:r>
            <a:r>
              <a:rPr lang="en-GB" dirty="0"/>
              <a:t> (</a:t>
            </a:r>
            <a:r>
              <a:rPr lang="en-GB" dirty="0" err="1"/>
              <a:t>rhagorol</a:t>
            </a:r>
            <a:r>
              <a:rPr lang="en-GB" dirty="0"/>
              <a:t>/da/</a:t>
            </a:r>
            <a:r>
              <a:rPr lang="en-GB" dirty="0" err="1"/>
              <a:t>digonol</a:t>
            </a:r>
            <a:r>
              <a:rPr lang="en-GB" dirty="0"/>
              <a:t>/ </a:t>
            </a:r>
            <a:r>
              <a:rPr lang="en-GB" dirty="0" err="1"/>
              <a:t>methu</a:t>
            </a:r>
            <a:r>
              <a:rPr lang="en-GB" dirty="0"/>
              <a:t> </a:t>
            </a:r>
            <a:r>
              <a:rPr lang="en-GB" dirty="0" err="1"/>
              <a:t>cydymffurfio</a:t>
            </a:r>
            <a:r>
              <a:rPr lang="en-GB" dirty="0"/>
              <a:t>)</a:t>
            </a:r>
          </a:p>
          <a:p>
            <a:r>
              <a:rPr lang="en-GB" dirty="0" err="1"/>
              <a:t>Adroddiad</a:t>
            </a:r>
            <a:r>
              <a:rPr lang="en-GB" dirty="0"/>
              <a:t> </a:t>
            </a:r>
            <a:r>
              <a:rPr lang="en-GB" dirty="0" err="1"/>
              <a:t>yr</a:t>
            </a:r>
            <a:r>
              <a:rPr lang="en-GB" dirty="0"/>
              <a:t> </a:t>
            </a:r>
            <a:r>
              <a:rPr lang="en-GB" dirty="0" err="1"/>
              <a:t>Arolwg</a:t>
            </a:r>
            <a:r>
              <a:rPr lang="en-GB" dirty="0"/>
              <a:t> </a:t>
            </a:r>
            <a:r>
              <a:rPr lang="en-GB" dirty="0" err="1"/>
              <a:t>ar</a:t>
            </a:r>
            <a:r>
              <a:rPr lang="en-GB" dirty="0"/>
              <a:t> </a:t>
            </a:r>
            <a:r>
              <a:rPr lang="en-GB" dirty="0" err="1"/>
              <a:t>gael</a:t>
            </a:r>
            <a:r>
              <a:rPr lang="en-GB" dirty="0"/>
              <a:t> </a:t>
            </a:r>
            <a:r>
              <a:rPr lang="en-GB" dirty="0" err="1"/>
              <a:t>i</a:t>
            </a:r>
            <a:r>
              <a:rPr lang="en-GB" dirty="0"/>
              <a:t> </a:t>
            </a:r>
            <a:r>
              <a:rPr lang="en-GB" dirty="0" err="1"/>
              <a:t>bawb</a:t>
            </a:r>
            <a:r>
              <a:rPr lang="en-GB" dirty="0"/>
              <a:t> </a:t>
            </a:r>
          </a:p>
        </p:txBody>
      </p:sp>
      <p:sp>
        <p:nvSpPr>
          <p:cNvPr id="4" name="Content Placeholder 3"/>
          <p:cNvSpPr>
            <a:spLocks noGrp="1"/>
          </p:cNvSpPr>
          <p:nvPr>
            <p:ph sz="half" idx="2"/>
          </p:nvPr>
        </p:nvSpPr>
        <p:spPr/>
        <p:txBody>
          <a:bodyPr>
            <a:normAutofit fontScale="70000" lnSpcReduction="20000"/>
          </a:bodyPr>
          <a:lstStyle/>
          <a:p>
            <a:r>
              <a:rPr lang="en-GB" dirty="0"/>
              <a:t>Inspection: One/two inspectors (depending on size of setting)</a:t>
            </a:r>
          </a:p>
          <a:p>
            <a:r>
              <a:rPr lang="en-GB" dirty="0"/>
              <a:t>1 day (may make a second visit)</a:t>
            </a:r>
          </a:p>
          <a:p>
            <a:r>
              <a:rPr lang="en-GB" dirty="0"/>
              <a:t>Care</a:t>
            </a:r>
          </a:p>
          <a:p>
            <a:r>
              <a:rPr lang="en-GB" dirty="0"/>
              <a:t>Standards of cleanliness and compliance</a:t>
            </a:r>
          </a:p>
          <a:p>
            <a:r>
              <a:rPr lang="en-GB" b="1" dirty="0"/>
              <a:t>Leadership</a:t>
            </a:r>
          </a:p>
          <a:p>
            <a:r>
              <a:rPr lang="en-GB" dirty="0"/>
              <a:t>Judgements (excellent/good/adequate/non-compliance) </a:t>
            </a:r>
          </a:p>
          <a:p>
            <a:r>
              <a:rPr lang="en-GB" dirty="0"/>
              <a:t>The Inspection Report is available to all  </a:t>
            </a:r>
          </a:p>
        </p:txBody>
      </p:sp>
    </p:spTree>
    <p:extLst>
      <p:ext uri="{BB962C8B-B14F-4D97-AF65-F5344CB8AC3E}">
        <p14:creationId xmlns:p14="http://schemas.microsoft.com/office/powerpoint/2010/main" val="858958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200" b="1" dirty="0">
                <a:latin typeface="+mn-lt"/>
              </a:rPr>
              <a:t>NMS – National Minimum Standards (CIW)</a:t>
            </a:r>
            <a:br>
              <a:rPr lang="en-GB" altLang="en-US" sz="3200" b="1" dirty="0">
                <a:latin typeface="+mn-lt"/>
              </a:rPr>
            </a:br>
            <a:r>
              <a:rPr lang="en-GB" altLang="en-US" sz="3200" b="1" dirty="0">
                <a:latin typeface="+mn-lt"/>
              </a:rPr>
              <a:t>SGC - </a:t>
            </a:r>
            <a:r>
              <a:rPr lang="en-GB" altLang="en-US" sz="3200" b="1" dirty="0" err="1">
                <a:latin typeface="+mn-lt"/>
              </a:rPr>
              <a:t>Safonau</a:t>
            </a:r>
            <a:r>
              <a:rPr lang="en-GB" altLang="en-US" sz="3200" b="1" dirty="0">
                <a:latin typeface="+mn-lt"/>
              </a:rPr>
              <a:t> </a:t>
            </a:r>
            <a:r>
              <a:rPr lang="en-GB" altLang="en-US" sz="3200" b="1" dirty="0" err="1">
                <a:latin typeface="+mn-lt"/>
              </a:rPr>
              <a:t>Gofynnol</a:t>
            </a:r>
            <a:r>
              <a:rPr lang="en-GB" altLang="en-US" sz="3200" b="1" dirty="0">
                <a:latin typeface="+mn-lt"/>
              </a:rPr>
              <a:t> </a:t>
            </a:r>
            <a:r>
              <a:rPr lang="en-GB" altLang="en-US" sz="3200" b="1" dirty="0" err="1">
                <a:latin typeface="+mn-lt"/>
              </a:rPr>
              <a:t>Cenedlaethol</a:t>
            </a:r>
            <a:r>
              <a:rPr lang="en-GB" altLang="en-US" sz="3200" b="1" dirty="0">
                <a:latin typeface="+mn-lt"/>
              </a:rPr>
              <a:t> (AGC)</a:t>
            </a:r>
            <a:endParaRPr lang="en-GB" sz="3200" b="1" dirty="0">
              <a:latin typeface="+mn-lt"/>
            </a:endParaRPr>
          </a:p>
        </p:txBody>
      </p:sp>
      <p:sp>
        <p:nvSpPr>
          <p:cNvPr id="3" name="Content Placeholder 2"/>
          <p:cNvSpPr>
            <a:spLocks noGrp="1"/>
          </p:cNvSpPr>
          <p:nvPr>
            <p:ph sz="half" idx="1"/>
          </p:nvPr>
        </p:nvSpPr>
        <p:spPr/>
        <p:txBody>
          <a:bodyPr>
            <a:normAutofit fontScale="92500" lnSpcReduction="20000"/>
          </a:bodyPr>
          <a:lstStyle/>
          <a:p>
            <a:pPr marL="0" indent="0">
              <a:buNone/>
            </a:pPr>
            <a:r>
              <a:rPr lang="cy-GB" altLang="en-US" sz="3500" b="1" dirty="0">
                <a:latin typeface="Calibri" pitchFamily="34" charset="0"/>
              </a:rPr>
              <a:t>24 o bolisïau:</a:t>
            </a:r>
          </a:p>
          <a:p>
            <a:endParaRPr lang="cy-GB" altLang="en-US" dirty="0">
              <a:latin typeface="Calibri" pitchFamily="34" charset="0"/>
            </a:endParaRPr>
          </a:p>
          <a:p>
            <a:r>
              <a:rPr lang="cy-GB" altLang="en-US" sz="3100" dirty="0">
                <a:latin typeface="Calibri" pitchFamily="34" charset="0"/>
              </a:rPr>
              <a:t>Meithrinfeydd ddydd</a:t>
            </a:r>
          </a:p>
          <a:p>
            <a:r>
              <a:rPr lang="cy-GB" altLang="en-US" sz="3100" dirty="0" err="1">
                <a:latin typeface="Calibri" pitchFamily="34" charset="0"/>
              </a:rPr>
              <a:t>Crèches</a:t>
            </a:r>
            <a:endParaRPr lang="cy-GB" altLang="en-US" sz="3100" dirty="0">
              <a:latin typeface="Calibri" pitchFamily="34" charset="0"/>
            </a:endParaRPr>
          </a:p>
          <a:p>
            <a:r>
              <a:rPr lang="cy-GB" altLang="en-US" sz="3100" dirty="0">
                <a:latin typeface="Calibri" pitchFamily="34" charset="0"/>
              </a:rPr>
              <a:t>Gofal sesiynol</a:t>
            </a:r>
          </a:p>
          <a:p>
            <a:r>
              <a:rPr lang="cy-GB" altLang="en-US" sz="3100" dirty="0">
                <a:latin typeface="Calibri" pitchFamily="34" charset="0"/>
              </a:rPr>
              <a:t>Ar ôl Ysgol </a:t>
            </a:r>
          </a:p>
          <a:p>
            <a:r>
              <a:rPr lang="cy-GB" altLang="en-US" sz="3100" dirty="0">
                <a:latin typeface="Calibri" pitchFamily="34" charset="0"/>
              </a:rPr>
              <a:t>Mynediad Agored</a:t>
            </a:r>
          </a:p>
          <a:p>
            <a:r>
              <a:rPr lang="cy-GB" altLang="en-US" sz="3100" dirty="0">
                <a:latin typeface="Calibri" pitchFamily="34" charset="0"/>
              </a:rPr>
              <a:t>Gwarchodwyr</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sz="3500" b="1" dirty="0">
                <a:latin typeface="Calibri" pitchFamily="34" charset="0"/>
              </a:rPr>
              <a:t>24 policies:</a:t>
            </a:r>
          </a:p>
          <a:p>
            <a:pPr marL="0" indent="0">
              <a:buNone/>
            </a:pPr>
            <a:r>
              <a:rPr lang="en-GB" altLang="en-US" dirty="0">
                <a:latin typeface="Calibri" pitchFamily="34" charset="0"/>
              </a:rPr>
              <a:t> </a:t>
            </a:r>
          </a:p>
          <a:p>
            <a:pPr lvl="1">
              <a:buFont typeface="Arial" panose="020B0604020202020204" pitchFamily="34" charset="0"/>
              <a:buChar char="•"/>
            </a:pPr>
            <a:r>
              <a:rPr lang="en-GB" altLang="en-US" sz="3200" dirty="0">
                <a:latin typeface="Calibri" pitchFamily="34" charset="0"/>
              </a:rPr>
              <a:t>Full Day Care (day nurseries)</a:t>
            </a:r>
          </a:p>
          <a:p>
            <a:pPr lvl="1">
              <a:buFont typeface="Arial" panose="020B0604020202020204" pitchFamily="34" charset="0"/>
              <a:buChar char="•"/>
            </a:pPr>
            <a:r>
              <a:rPr lang="en-GB" altLang="en-US" sz="3200" dirty="0">
                <a:latin typeface="Calibri" pitchFamily="34" charset="0"/>
              </a:rPr>
              <a:t>Crèches</a:t>
            </a:r>
          </a:p>
          <a:p>
            <a:pPr lvl="1">
              <a:buFont typeface="Arial" panose="020B0604020202020204" pitchFamily="34" charset="0"/>
              <a:buChar char="•"/>
            </a:pPr>
            <a:r>
              <a:rPr lang="en-GB" altLang="en-US" sz="3200" dirty="0">
                <a:latin typeface="Calibri" pitchFamily="34" charset="0"/>
              </a:rPr>
              <a:t>Sessional</a:t>
            </a:r>
          </a:p>
          <a:p>
            <a:pPr lvl="1">
              <a:buFont typeface="Arial" panose="020B0604020202020204" pitchFamily="34" charset="0"/>
              <a:buChar char="•"/>
            </a:pPr>
            <a:r>
              <a:rPr lang="en-GB" altLang="en-US" sz="3200" dirty="0">
                <a:latin typeface="Calibri" pitchFamily="34" charset="0"/>
              </a:rPr>
              <a:t>Out of School</a:t>
            </a:r>
          </a:p>
          <a:p>
            <a:pPr lvl="1">
              <a:buFont typeface="Arial" panose="020B0604020202020204" pitchFamily="34" charset="0"/>
              <a:buChar char="•"/>
            </a:pPr>
            <a:r>
              <a:rPr lang="en-GB" altLang="en-US" sz="3200" dirty="0">
                <a:latin typeface="Calibri" pitchFamily="34" charset="0"/>
              </a:rPr>
              <a:t>Open Access</a:t>
            </a:r>
          </a:p>
          <a:p>
            <a:pPr lvl="1">
              <a:buFont typeface="Arial" panose="020B0604020202020204" pitchFamily="34" charset="0"/>
              <a:buChar char="•"/>
            </a:pPr>
            <a:r>
              <a:rPr lang="en-GB" altLang="en-US" sz="3200" dirty="0">
                <a:latin typeface="Calibri" pitchFamily="34" charset="0"/>
              </a:rPr>
              <a:t>Childminders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457200" y="1268760"/>
            <a:ext cx="8229600" cy="4248473"/>
          </a:xfrm>
        </p:spPr>
        <p:txBody>
          <a:bodyPr>
            <a:normAutofit fontScale="92500" lnSpcReduction="10000"/>
          </a:bodyPr>
          <a:lstStyle/>
          <a:p>
            <a:pPr marL="0" indent="0" algn="ctr">
              <a:buNone/>
            </a:pPr>
            <a:r>
              <a:rPr lang="cy-GB" sz="4000" dirty="0"/>
              <a:t>TRI esiampl or 24 o bolisïau statudol ofynnol – Safonau  - ar gyfer lleoliadau nas-cynhelir</a:t>
            </a:r>
          </a:p>
          <a:p>
            <a:pPr marL="0" indent="0" algn="ctr">
              <a:buNone/>
            </a:pPr>
            <a:endParaRPr lang="en-GB" sz="4000" dirty="0"/>
          </a:p>
          <a:p>
            <a:pPr marL="0" indent="0" algn="ctr">
              <a:buNone/>
            </a:pPr>
            <a:r>
              <a:rPr lang="en-GB" sz="4000" dirty="0"/>
              <a:t>THREE examples of the 24 statutory required policies – Standards - for       non-maintained settings. </a:t>
            </a:r>
          </a:p>
        </p:txBody>
      </p:sp>
    </p:spTree>
    <p:extLst>
      <p:ext uri="{BB962C8B-B14F-4D97-AF65-F5344CB8AC3E}">
        <p14:creationId xmlns:p14="http://schemas.microsoft.com/office/powerpoint/2010/main" val="337421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800" b="1" dirty="0"/>
              <a:t>AGC: </a:t>
            </a:r>
            <a:r>
              <a:rPr lang="en-GB" altLang="en-US" sz="2800" b="1" dirty="0" err="1"/>
              <a:t>Safon</a:t>
            </a:r>
            <a:r>
              <a:rPr lang="en-GB" altLang="en-US" sz="2800" b="1" dirty="0"/>
              <a:t> 4 </a:t>
            </a:r>
            <a:r>
              <a:rPr lang="en-GB" altLang="en-US" sz="2800" b="1" dirty="0" err="1"/>
              <a:t>Cwrdd</a:t>
            </a:r>
            <a:r>
              <a:rPr lang="en-GB" altLang="en-US" sz="2800" b="1" dirty="0"/>
              <a:t> a </a:t>
            </a:r>
            <a:r>
              <a:rPr lang="en-GB" altLang="en-US" sz="2800" b="1" dirty="0" err="1"/>
              <a:t>Gofynion</a:t>
            </a:r>
            <a:r>
              <a:rPr lang="en-GB" altLang="en-US" sz="2800" b="1" dirty="0"/>
              <a:t> </a:t>
            </a:r>
            <a:r>
              <a:rPr lang="en-GB" altLang="en-US" sz="2800" b="1" dirty="0" err="1"/>
              <a:t>Unigol</a:t>
            </a:r>
            <a:r>
              <a:rPr lang="en-GB" altLang="en-US" sz="2800" b="1" dirty="0"/>
              <a:t>                      </a:t>
            </a:r>
            <a:br>
              <a:rPr lang="en-GB" altLang="en-US" sz="2800" b="1" dirty="0"/>
            </a:br>
            <a:r>
              <a:rPr lang="en-GB" altLang="en-US" sz="2800" b="1" dirty="0"/>
              <a:t>CIW: Standard 4 Meeting Individual Needs</a:t>
            </a:r>
            <a:endParaRPr lang="en-GB" sz="2800" b="1"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Bil</a:t>
            </a:r>
            <a:r>
              <a:rPr lang="en-GB" altLang="en-US" dirty="0">
                <a:latin typeface="Calibri" pitchFamily="34" charset="0"/>
              </a:rPr>
              <a:t> </a:t>
            </a:r>
            <a:r>
              <a:rPr lang="en-GB" altLang="en-US" dirty="0" err="1">
                <a:latin typeface="Calibri" pitchFamily="34" charset="0"/>
              </a:rPr>
              <a:t>Anghenion</a:t>
            </a:r>
            <a:r>
              <a:rPr lang="en-GB" altLang="en-US" dirty="0">
                <a:latin typeface="Calibri" pitchFamily="34" charset="0"/>
              </a:rPr>
              <a:t> </a:t>
            </a:r>
            <a:r>
              <a:rPr lang="en-GB" altLang="en-US" dirty="0" err="1">
                <a:latin typeface="Calibri" pitchFamily="34" charset="0"/>
              </a:rPr>
              <a:t>Dysgu</a:t>
            </a:r>
            <a:r>
              <a:rPr lang="en-GB" altLang="en-US" dirty="0">
                <a:latin typeface="Calibri" pitchFamily="34" charset="0"/>
              </a:rPr>
              <a:t> </a:t>
            </a:r>
            <a:r>
              <a:rPr lang="en-GB" altLang="en-US" dirty="0" err="1">
                <a:latin typeface="Calibri" pitchFamily="34" charset="0"/>
              </a:rPr>
              <a:t>Ychwanegol</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Tribiwnlys</a:t>
            </a:r>
            <a:r>
              <a:rPr lang="en-GB" altLang="en-US" dirty="0">
                <a:latin typeface="Calibri" pitchFamily="34" charset="0"/>
              </a:rPr>
              <a:t> </a:t>
            </a:r>
            <a:r>
              <a:rPr lang="en-GB" altLang="en-US" dirty="0" err="1">
                <a:latin typeface="Calibri" pitchFamily="34" charset="0"/>
              </a:rPr>
              <a:t>Addysg</a:t>
            </a:r>
            <a:r>
              <a:rPr lang="en-GB" altLang="en-US" dirty="0">
                <a:latin typeface="Calibri" pitchFamily="34" charset="0"/>
              </a:rPr>
              <a:t> (</a:t>
            </a:r>
            <a:r>
              <a:rPr lang="en-GB" altLang="en-US" dirty="0" err="1">
                <a:latin typeface="Calibri" pitchFamily="34" charset="0"/>
              </a:rPr>
              <a:t>Cymru</a:t>
            </a:r>
            <a:r>
              <a:rPr lang="en-GB" altLang="en-US" dirty="0">
                <a:latin typeface="Calibri" pitchFamily="34" charset="0"/>
              </a:rPr>
              <a:t>)</a:t>
            </a:r>
          </a:p>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a:latin typeface="Calibri" pitchFamily="34" charset="0"/>
              </a:rPr>
              <a:t>Cod </a:t>
            </a:r>
            <a:r>
              <a:rPr lang="en-GB" altLang="en-US" dirty="0" err="1">
                <a:latin typeface="Calibri" pitchFamily="34" charset="0"/>
              </a:rPr>
              <a:t>Ymarfer</a:t>
            </a:r>
            <a:endParaRPr lang="en-GB" altLang="en-US" dirty="0">
              <a:latin typeface="Calibri" pitchFamily="34" charset="0"/>
            </a:endParaRPr>
          </a:p>
          <a:p>
            <a:r>
              <a:rPr lang="en-GB" altLang="en-US" dirty="0" err="1">
                <a:latin typeface="Calibri" pitchFamily="34" charset="0"/>
              </a:rPr>
              <a:t>Cyfredol</a:t>
            </a:r>
            <a:r>
              <a:rPr lang="en-GB" altLang="en-US" dirty="0">
                <a:latin typeface="Calibri" pitchFamily="34" charset="0"/>
              </a:rPr>
              <a:t>: </a:t>
            </a:r>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endParaRPr lang="en-GB" altLang="en-US" dirty="0">
              <a:latin typeface="Calibri" pitchFamily="34" charset="0"/>
            </a:endParaRPr>
          </a:p>
          <a:p>
            <a:r>
              <a:rPr lang="en-GB" altLang="en-US" dirty="0" err="1">
                <a:latin typeface="Calibri" pitchFamily="34" charset="0"/>
              </a:rPr>
              <a:t>Cyfredol</a:t>
            </a:r>
            <a:r>
              <a:rPr lang="en-GB" altLang="en-US" dirty="0">
                <a:latin typeface="Calibri" pitchFamily="34" charset="0"/>
              </a:rPr>
              <a:t>: </a:t>
            </a:r>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err="1">
                <a:latin typeface="Calibri" pitchFamily="34" charset="0"/>
              </a:rPr>
              <a:t>Partneriaethau</a:t>
            </a:r>
            <a:endParaRPr lang="en-GB" altLang="en-US" dirty="0">
              <a:latin typeface="Calibri" pitchFamily="34" charset="0"/>
            </a:endParaRPr>
          </a:p>
          <a:p>
            <a:r>
              <a:rPr lang="en-GB" altLang="en-US" dirty="0">
                <a:latin typeface="Calibri" pitchFamily="34" charset="0"/>
              </a:rPr>
              <a:t>ALNCO–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enwi’r</a:t>
            </a:r>
            <a:r>
              <a:rPr lang="en-GB" altLang="en-US" dirty="0">
                <a:latin typeface="Calibri" pitchFamily="34" charset="0"/>
              </a:rPr>
              <a:t> </a:t>
            </a:r>
            <a:r>
              <a:rPr lang="en-GB" altLang="en-US" dirty="0" err="1">
                <a:latin typeface="Calibri" pitchFamily="34" charset="0"/>
              </a:rPr>
              <a:t>swyddog</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bolisi</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cwrdd</a:t>
            </a:r>
            <a:r>
              <a:rPr lang="en-GB" altLang="en-US" dirty="0">
                <a:latin typeface="Calibri" pitchFamily="34" charset="0"/>
              </a:rPr>
              <a:t> a </a:t>
            </a:r>
            <a:r>
              <a:rPr lang="en-GB" altLang="en-US" dirty="0" err="1">
                <a:latin typeface="Calibri" pitchFamily="34" charset="0"/>
              </a:rPr>
              <a:t>deddfwriaeth</a:t>
            </a:r>
            <a:r>
              <a:rPr lang="en-GB" altLang="en-US" dirty="0">
                <a:latin typeface="Calibri" pitchFamily="34" charset="0"/>
              </a:rPr>
              <a:t> </a:t>
            </a: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Additional Learning Needs and Education Tribunal (Wales) Bill</a:t>
            </a:r>
          </a:p>
          <a:p>
            <a:r>
              <a:rPr lang="en-GB" altLang="en-US" dirty="0">
                <a:latin typeface="Calibri" pitchFamily="34" charset="0"/>
              </a:rPr>
              <a:t>Mission Statement</a:t>
            </a:r>
          </a:p>
          <a:p>
            <a:r>
              <a:rPr lang="en-GB" altLang="en-US" dirty="0">
                <a:latin typeface="Calibri" pitchFamily="34" charset="0"/>
              </a:rPr>
              <a:t>Code of Practice</a:t>
            </a:r>
          </a:p>
          <a:p>
            <a:r>
              <a:rPr lang="en-GB" altLang="en-US" dirty="0">
                <a:latin typeface="Calibri" pitchFamily="34" charset="0"/>
              </a:rPr>
              <a:t>Currently: Early Years Action</a:t>
            </a:r>
          </a:p>
          <a:p>
            <a:r>
              <a:rPr lang="en-GB" altLang="en-US" dirty="0">
                <a:latin typeface="Calibri" pitchFamily="34" charset="0"/>
              </a:rPr>
              <a:t>Currently: Early Years Action Plus</a:t>
            </a:r>
          </a:p>
          <a:p>
            <a:r>
              <a:rPr lang="en-GB" altLang="en-US" dirty="0">
                <a:latin typeface="Calibri" pitchFamily="34" charset="0"/>
              </a:rPr>
              <a:t>Partnerships </a:t>
            </a:r>
          </a:p>
          <a:p>
            <a:r>
              <a:rPr lang="en-GB" altLang="en-US" dirty="0">
                <a:latin typeface="Calibri" pitchFamily="34" charset="0"/>
              </a:rPr>
              <a:t>ALNCO – must be named in the policy.</a:t>
            </a:r>
          </a:p>
          <a:p>
            <a:r>
              <a:rPr lang="en-GB" altLang="en-US" dirty="0">
                <a:latin typeface="Calibri" pitchFamily="34" charset="0"/>
              </a:rPr>
              <a:t>Must meet with legislation.</a:t>
            </a:r>
          </a:p>
          <a:p>
            <a:endParaRPr lang="en-GB" dirty="0"/>
          </a:p>
        </p:txBody>
      </p:sp>
    </p:spTree>
    <p:extLst>
      <p:ext uri="{BB962C8B-B14F-4D97-AF65-F5344CB8AC3E}">
        <p14:creationId xmlns:p14="http://schemas.microsoft.com/office/powerpoint/2010/main" val="3696171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AGC: </a:t>
            </a:r>
            <a:r>
              <a:rPr lang="en-GB" sz="3600" b="1" dirty="0" err="1"/>
              <a:t>Safon</a:t>
            </a:r>
            <a:r>
              <a:rPr lang="en-GB" sz="3600" b="1" dirty="0"/>
              <a:t> 12 – </a:t>
            </a:r>
            <a:r>
              <a:rPr lang="en-GB" sz="3600" b="1" dirty="0" err="1"/>
              <a:t>Bwyd</a:t>
            </a:r>
            <a:r>
              <a:rPr lang="en-GB" sz="3600" b="1" dirty="0"/>
              <a:t> a </a:t>
            </a:r>
            <a:r>
              <a:rPr lang="en-GB" sz="3600" b="1" dirty="0" err="1"/>
              <a:t>Diod</a:t>
            </a:r>
            <a:br>
              <a:rPr lang="en-GB" sz="3600" b="1" dirty="0"/>
            </a:br>
            <a:r>
              <a:rPr lang="en-GB" sz="3600" b="1" dirty="0"/>
              <a:t>CIW: Standard 12 – Food and Drink</a:t>
            </a:r>
          </a:p>
        </p:txBody>
      </p:sp>
      <p:sp>
        <p:nvSpPr>
          <p:cNvPr id="3" name="Content Placeholder 2"/>
          <p:cNvSpPr>
            <a:spLocks noGrp="1"/>
          </p:cNvSpPr>
          <p:nvPr>
            <p:ph sz="half" idx="1"/>
          </p:nvPr>
        </p:nvSpPr>
        <p:spPr/>
        <p:txBody>
          <a:bodyPr>
            <a:normAutofit fontScale="92500"/>
          </a:bodyPr>
          <a:lstStyle/>
          <a:p>
            <a:r>
              <a:rPr lang="en-GB" dirty="0" err="1"/>
              <a:t>Safonau</a:t>
            </a:r>
            <a:r>
              <a:rPr lang="en-GB" dirty="0"/>
              <a:t> </a:t>
            </a:r>
            <a:r>
              <a:rPr lang="en-GB" dirty="0" err="1"/>
              <a:t>Glendid</a:t>
            </a:r>
            <a:endParaRPr lang="en-GB" dirty="0"/>
          </a:p>
          <a:p>
            <a:r>
              <a:rPr lang="en-GB" dirty="0" err="1"/>
              <a:t>Asiantaeth</a:t>
            </a:r>
            <a:r>
              <a:rPr lang="en-GB" dirty="0"/>
              <a:t> </a:t>
            </a:r>
            <a:r>
              <a:rPr lang="en-GB" dirty="0" err="1"/>
              <a:t>Safonau</a:t>
            </a:r>
            <a:r>
              <a:rPr lang="en-GB" dirty="0"/>
              <a:t> </a:t>
            </a:r>
            <a:r>
              <a:rPr lang="en-GB" dirty="0" err="1"/>
              <a:t>Bwyd</a:t>
            </a:r>
            <a:endParaRPr lang="en-GB" dirty="0"/>
          </a:p>
          <a:p>
            <a:r>
              <a:rPr lang="en-GB" dirty="0" err="1"/>
              <a:t>Bwydlenni</a:t>
            </a:r>
            <a:endParaRPr lang="en-GB" dirty="0"/>
          </a:p>
          <a:p>
            <a:r>
              <a:rPr lang="en-GB" dirty="0" err="1"/>
              <a:t>Coginio</a:t>
            </a:r>
            <a:r>
              <a:rPr lang="en-GB" dirty="0"/>
              <a:t> –</a:t>
            </a:r>
            <a:r>
              <a:rPr lang="en-GB" dirty="0" err="1"/>
              <a:t>paratoi</a:t>
            </a:r>
            <a:r>
              <a:rPr lang="en-GB" dirty="0"/>
              <a:t> a staff</a:t>
            </a:r>
          </a:p>
          <a:p>
            <a:r>
              <a:rPr lang="en-GB" dirty="0" err="1"/>
              <a:t>Storio</a:t>
            </a:r>
            <a:r>
              <a:rPr lang="en-GB" dirty="0"/>
              <a:t>/’rotation’</a:t>
            </a:r>
          </a:p>
          <a:p>
            <a:r>
              <a:rPr lang="en-GB" dirty="0" err="1"/>
              <a:t>Cofnodi</a:t>
            </a:r>
            <a:endParaRPr lang="en-GB" dirty="0"/>
          </a:p>
          <a:p>
            <a:r>
              <a:rPr lang="en-GB" dirty="0" err="1"/>
              <a:t>Alergeddau</a:t>
            </a:r>
            <a:endParaRPr lang="en-GB" dirty="0"/>
          </a:p>
          <a:p>
            <a:endParaRPr lang="en-GB" dirty="0"/>
          </a:p>
        </p:txBody>
      </p:sp>
      <p:sp>
        <p:nvSpPr>
          <p:cNvPr id="4" name="Content Placeholder 3"/>
          <p:cNvSpPr>
            <a:spLocks noGrp="1"/>
          </p:cNvSpPr>
          <p:nvPr>
            <p:ph sz="half" idx="2"/>
          </p:nvPr>
        </p:nvSpPr>
        <p:spPr/>
        <p:txBody>
          <a:bodyPr>
            <a:normAutofit fontScale="92500"/>
          </a:bodyPr>
          <a:lstStyle/>
          <a:p>
            <a:r>
              <a:rPr lang="en-GB" dirty="0"/>
              <a:t>Hygiene Standards</a:t>
            </a:r>
          </a:p>
          <a:p>
            <a:r>
              <a:rPr lang="en-GB" dirty="0"/>
              <a:t>Food Standards Agency</a:t>
            </a:r>
          </a:p>
          <a:p>
            <a:r>
              <a:rPr lang="en-GB" dirty="0"/>
              <a:t>Menus</a:t>
            </a:r>
          </a:p>
          <a:p>
            <a:r>
              <a:rPr lang="en-GB" dirty="0"/>
              <a:t>Cooking – preparation and staff</a:t>
            </a:r>
          </a:p>
          <a:p>
            <a:r>
              <a:rPr lang="en-GB" dirty="0"/>
              <a:t>Storage/rotation</a:t>
            </a:r>
          </a:p>
          <a:p>
            <a:r>
              <a:rPr lang="en-GB" dirty="0"/>
              <a:t>Documentation</a:t>
            </a:r>
          </a:p>
          <a:p>
            <a:r>
              <a:rPr lang="en-GB" dirty="0"/>
              <a:t>Allergies</a:t>
            </a:r>
          </a:p>
          <a:p>
            <a:endParaRPr lang="en-GB" dirty="0"/>
          </a:p>
        </p:txBody>
      </p:sp>
    </p:spTree>
    <p:extLst>
      <p:ext uri="{BB962C8B-B14F-4D97-AF65-F5344CB8AC3E}">
        <p14:creationId xmlns:p14="http://schemas.microsoft.com/office/powerpoint/2010/main" val="1782302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Safer Food, Better Business (SFBB)</a:t>
            </a:r>
          </a:p>
        </p:txBody>
      </p:sp>
      <p:pic>
        <p:nvPicPr>
          <p:cNvPr id="1026" name="Picture 2" descr="G:\EAEC6009C the new Leadership\New for 2017\7902370-lar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83" y="332656"/>
            <a:ext cx="8229600" cy="1143000"/>
          </a:xfrm>
        </p:spPr>
        <p:txBody>
          <a:bodyPr>
            <a:noAutofit/>
          </a:bodyPr>
          <a:lstStyle/>
          <a:p>
            <a:r>
              <a:rPr lang="en-GB" altLang="en-US" sz="3600" b="1" dirty="0">
                <a:latin typeface="Calibri" pitchFamily="34" charset="0"/>
              </a:rPr>
              <a:t>AGC: </a:t>
            </a:r>
            <a:r>
              <a:rPr lang="en-GB" altLang="en-US" sz="3600" b="1" dirty="0" err="1">
                <a:latin typeface="Calibri" pitchFamily="34" charset="0"/>
              </a:rPr>
              <a:t>Safon</a:t>
            </a:r>
            <a:r>
              <a:rPr lang="en-GB" altLang="en-US" sz="3600" b="1" dirty="0">
                <a:latin typeface="Calibri" pitchFamily="34" charset="0"/>
              </a:rPr>
              <a:t> 20 - </a:t>
            </a:r>
            <a:r>
              <a:rPr lang="en-GB" altLang="en-US" sz="3600" b="1" dirty="0" err="1">
                <a:latin typeface="Calibri" pitchFamily="34" charset="0"/>
              </a:rPr>
              <a:t>Amddiffyn</a:t>
            </a:r>
            <a:r>
              <a:rPr lang="en-GB" altLang="en-US" sz="3600" b="1" dirty="0">
                <a:latin typeface="Calibri" pitchFamily="34" charset="0"/>
              </a:rPr>
              <a:t> Plant</a:t>
            </a:r>
            <a:br>
              <a:rPr lang="en-GB" altLang="en-US" sz="3600" b="1" dirty="0">
                <a:latin typeface="Calibri" pitchFamily="34" charset="0"/>
              </a:rPr>
            </a:br>
            <a:r>
              <a:rPr lang="en-GB" altLang="en-US" sz="3600" b="1" dirty="0">
                <a:latin typeface="Calibri" pitchFamily="34" charset="0"/>
              </a:rPr>
              <a:t> CIW: Standard 20 - Safeguarding Children</a:t>
            </a:r>
            <a:endParaRPr lang="en-GB" sz="3600"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Amddiffyn</a:t>
            </a:r>
            <a:r>
              <a:rPr lang="en-GB" altLang="en-US" dirty="0">
                <a:latin typeface="Calibri" pitchFamily="34" charset="0"/>
              </a:rPr>
              <a:t> Plant</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 – </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blant</a:t>
            </a:r>
            <a:r>
              <a:rPr lang="en-GB" altLang="en-US" dirty="0">
                <a:latin typeface="Calibri" pitchFamily="34" charset="0"/>
              </a:rPr>
              <a:t>/</a:t>
            </a:r>
            <a:r>
              <a:rPr lang="en-GB" altLang="en-US" dirty="0" err="1">
                <a:latin typeface="Calibri" pitchFamily="34" charset="0"/>
              </a:rPr>
              <a:t>arwyddion</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rhieni</a:t>
            </a:r>
            <a:r>
              <a:rPr lang="en-GB" altLang="en-US" dirty="0">
                <a:latin typeface="Calibri" pitchFamily="34" charset="0"/>
              </a:rPr>
              <a:t> am </a:t>
            </a:r>
            <a:r>
              <a:rPr lang="en-GB" altLang="en-US" dirty="0" err="1">
                <a:latin typeface="Calibri" pitchFamily="34" charset="0"/>
              </a:rPr>
              <a:t>aelodau</a:t>
            </a:r>
            <a:r>
              <a:rPr lang="en-GB" altLang="en-US" dirty="0">
                <a:latin typeface="Calibri" pitchFamily="34" charset="0"/>
              </a:rPr>
              <a:t> staff.</a:t>
            </a:r>
          </a:p>
          <a:p>
            <a:r>
              <a:rPr lang="en-GB" altLang="en-US" dirty="0" err="1">
                <a:latin typeface="Calibri" pitchFamily="34" charset="0"/>
              </a:rPr>
              <a:t>Enw</a:t>
            </a:r>
            <a:r>
              <a:rPr lang="en-GB" altLang="en-US" dirty="0">
                <a:latin typeface="Calibri" pitchFamily="34" charset="0"/>
              </a:rPr>
              <a:t> </a:t>
            </a:r>
            <a:r>
              <a:rPr lang="en-GB" altLang="en-US" dirty="0" err="1">
                <a:latin typeface="Calibri" pitchFamily="34" charset="0"/>
              </a:rPr>
              <a:t>Swyddog</a:t>
            </a:r>
            <a:r>
              <a:rPr lang="en-GB" altLang="en-US" dirty="0">
                <a:latin typeface="Calibri" pitchFamily="34" charset="0"/>
              </a:rPr>
              <a:t> </a:t>
            </a:r>
            <a:r>
              <a:rPr lang="en-GB" altLang="en-US" dirty="0" err="1">
                <a:latin typeface="Calibri" pitchFamily="34" charset="0"/>
              </a:rPr>
              <a:t>Penodedig</a:t>
            </a:r>
            <a:r>
              <a:rPr lang="en-GB" altLang="en-US" dirty="0">
                <a:latin typeface="Calibri" pitchFamily="34" charset="0"/>
              </a:rPr>
              <a:t> </a:t>
            </a:r>
            <a:r>
              <a:rPr lang="en-GB" altLang="en-US" dirty="0" err="1">
                <a:latin typeface="Calibri" pitchFamily="34" charset="0"/>
              </a:rPr>
              <a:t>Diogelu</a:t>
            </a:r>
            <a:r>
              <a:rPr lang="en-GB" altLang="en-US" dirty="0">
                <a:latin typeface="Calibri" pitchFamily="34" charset="0"/>
              </a:rPr>
              <a:t> (SPD)   </a:t>
            </a:r>
          </a:p>
          <a:p>
            <a:r>
              <a:rPr lang="en-GB" altLang="en-US" dirty="0" err="1">
                <a:latin typeface="Calibri" pitchFamily="34" charset="0"/>
              </a:rPr>
              <a:t>Hyfforddiant</a:t>
            </a:r>
            <a:r>
              <a:rPr lang="en-GB" altLang="en-US" dirty="0">
                <a:latin typeface="Calibri" pitchFamily="34" charset="0"/>
              </a:rPr>
              <a:t> Staff </a:t>
            </a:r>
          </a:p>
          <a:p>
            <a:r>
              <a:rPr lang="en-GB" altLang="en-US" dirty="0">
                <a:latin typeface="Calibri" pitchFamily="34" charset="0"/>
              </a:rPr>
              <a:t>DBS</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Child Protection Policy </a:t>
            </a:r>
          </a:p>
          <a:p>
            <a:r>
              <a:rPr lang="en-GB" altLang="en-US" dirty="0">
                <a:latin typeface="Calibri" pitchFamily="34" charset="0"/>
              </a:rPr>
              <a:t>Procedures for abuse – allegations by children/signs of abuse/allegations by parents about staff.</a:t>
            </a:r>
          </a:p>
          <a:p>
            <a:r>
              <a:rPr lang="en-GB" altLang="en-US" dirty="0">
                <a:latin typeface="Calibri" pitchFamily="34" charset="0"/>
              </a:rPr>
              <a:t>Named Designated Safeguarding Officer (DSO)</a:t>
            </a:r>
          </a:p>
          <a:p>
            <a:r>
              <a:rPr lang="en-GB" altLang="en-US" dirty="0">
                <a:latin typeface="Calibri" pitchFamily="34" charset="0"/>
              </a:rPr>
              <a:t>Staff Training</a:t>
            </a:r>
          </a:p>
          <a:p>
            <a:r>
              <a:rPr lang="en-GB" altLang="en-US" dirty="0">
                <a:latin typeface="Calibri"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57200" y="620713"/>
            <a:ext cx="8229600" cy="720725"/>
          </a:xfrm>
        </p:spPr>
        <p:txBody>
          <a:bodyPr>
            <a:normAutofit fontScale="90000"/>
          </a:bodyPr>
          <a:lstStyle/>
          <a:p>
            <a:r>
              <a:rPr lang="en-GB" altLang="en-US" sz="4000"/>
              <a:t>App Gweithdrefnau Diogelu Cymru</a:t>
            </a:r>
            <a:br>
              <a:rPr lang="en-GB" altLang="en-US" sz="4000"/>
            </a:br>
            <a:r>
              <a:rPr lang="en-GB" altLang="en-US" sz="4000"/>
              <a:t>Wales Safeguarding Procedures App </a:t>
            </a:r>
          </a:p>
        </p:txBody>
      </p:sp>
      <p:pic>
        <p:nvPicPr>
          <p:cNvPr id="552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13025" y="1903413"/>
            <a:ext cx="3759200" cy="3757612"/>
          </a:xfrm>
        </p:spPr>
      </p:pic>
    </p:spTree>
    <p:extLst>
      <p:ext uri="{BB962C8B-B14F-4D97-AF65-F5344CB8AC3E}">
        <p14:creationId xmlns:p14="http://schemas.microsoft.com/office/powerpoint/2010/main" val="4140899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457200" y="620713"/>
            <a:ext cx="8229600" cy="720725"/>
          </a:xfrm>
        </p:spPr>
        <p:txBody>
          <a:bodyPr>
            <a:normAutofit fontScale="90000"/>
          </a:bodyPr>
          <a:lstStyle/>
          <a:p>
            <a:r>
              <a:rPr lang="en-GB" altLang="en-US" sz="4000"/>
              <a:t>App Gweithdrefnau Diogelu Cymru</a:t>
            </a:r>
            <a:br>
              <a:rPr lang="en-GB" altLang="en-US" sz="4000"/>
            </a:br>
            <a:r>
              <a:rPr lang="en-GB" altLang="en-US" sz="4000"/>
              <a:t>Wales Safeguarding Procuedures App </a:t>
            </a:r>
          </a:p>
        </p:txBody>
      </p:sp>
      <p:pic>
        <p:nvPicPr>
          <p:cNvPr id="56323"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08175" y="1689100"/>
            <a:ext cx="5761038" cy="5111750"/>
          </a:xfrm>
        </p:spPr>
      </p:pic>
    </p:spTree>
    <p:extLst>
      <p:ext uri="{BB962C8B-B14F-4D97-AF65-F5344CB8AC3E}">
        <p14:creationId xmlns:p14="http://schemas.microsoft.com/office/powerpoint/2010/main" val="330821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400" b="1" dirty="0"/>
            </a:br>
            <a:r>
              <a:rPr lang="en-GB" sz="2400" b="1" dirty="0" err="1"/>
              <a:t>Datganiad</a:t>
            </a:r>
            <a:r>
              <a:rPr lang="en-GB" sz="2400" b="1" dirty="0"/>
              <a:t> </a:t>
            </a:r>
            <a:r>
              <a:rPr lang="en-GB" sz="2400" b="1" dirty="0" err="1"/>
              <a:t>Hunanasesu</a:t>
            </a:r>
            <a:r>
              <a:rPr lang="en-GB" sz="2400" b="1" dirty="0"/>
              <a:t> </a:t>
            </a:r>
            <a:r>
              <a:rPr lang="en-GB" sz="2400" b="1" dirty="0" err="1"/>
              <a:t>Gwasanaeth</a:t>
            </a:r>
            <a:br>
              <a:rPr lang="en-GB" sz="2400" b="1" dirty="0"/>
            </a:br>
            <a:r>
              <a:rPr lang="en-GB" sz="2400" b="1" dirty="0"/>
              <a:t>SASS </a:t>
            </a:r>
            <a:br>
              <a:rPr lang="en-GB" sz="2400" b="1" dirty="0"/>
            </a:br>
            <a:r>
              <a:rPr lang="en-GB" sz="2400" b="1" dirty="0"/>
              <a:t>Self Assessment of Service Statement</a:t>
            </a:r>
            <a:br>
              <a:rPr lang="en-GB" sz="2400" b="1" dirty="0"/>
            </a:br>
            <a:endParaRPr lang="en-GB" sz="2400" b="1" dirty="0"/>
          </a:p>
        </p:txBody>
      </p:sp>
      <p:sp>
        <p:nvSpPr>
          <p:cNvPr id="3" name="Content Placeholder 2"/>
          <p:cNvSpPr>
            <a:spLocks noGrp="1"/>
          </p:cNvSpPr>
          <p:nvPr>
            <p:ph sz="half" idx="1"/>
          </p:nvPr>
        </p:nvSpPr>
        <p:spPr/>
        <p:txBody>
          <a:bodyPr>
            <a:normAutofit lnSpcReduction="10000"/>
          </a:bodyPr>
          <a:lstStyle/>
          <a:p>
            <a:r>
              <a:rPr lang="en-GB" dirty="0"/>
              <a:t>Mae </a:t>
            </a:r>
            <a:r>
              <a:rPr lang="en-GB" dirty="0" err="1"/>
              <a:t>angen</a:t>
            </a:r>
            <a:r>
              <a:rPr lang="en-GB" dirty="0"/>
              <a:t> </a:t>
            </a:r>
            <a:r>
              <a:rPr lang="en-GB" dirty="0" err="1"/>
              <a:t>i'r</a:t>
            </a:r>
            <a:r>
              <a:rPr lang="en-GB" dirty="0"/>
              <a:t> </a:t>
            </a:r>
            <a:r>
              <a:rPr lang="en-GB" dirty="0" err="1"/>
              <a:t>Unigolyn</a:t>
            </a:r>
            <a:r>
              <a:rPr lang="en-GB" dirty="0"/>
              <a:t> </a:t>
            </a:r>
            <a:r>
              <a:rPr lang="en-GB" dirty="0" err="1"/>
              <a:t>Cyfrifol</a:t>
            </a:r>
            <a:r>
              <a:rPr lang="en-GB" dirty="0"/>
              <a:t> </a:t>
            </a:r>
            <a:r>
              <a:rPr lang="en-GB" dirty="0" err="1"/>
              <a:t>neu'r</a:t>
            </a:r>
            <a:r>
              <a:rPr lang="en-GB" dirty="0"/>
              <a:t> Person </a:t>
            </a:r>
            <a:r>
              <a:rPr lang="en-GB" dirty="0" err="1"/>
              <a:t>Cofrestredig</a:t>
            </a:r>
            <a:r>
              <a:rPr lang="en-GB" dirty="0"/>
              <a:t> </a:t>
            </a:r>
            <a:r>
              <a:rPr lang="en-GB" dirty="0" err="1"/>
              <a:t>gwblhau</a:t>
            </a:r>
            <a:r>
              <a:rPr lang="en-GB" dirty="0"/>
              <a:t> a </a:t>
            </a:r>
            <a:r>
              <a:rPr lang="en-GB" dirty="0" err="1"/>
              <a:t>chyflwyno</a:t>
            </a:r>
            <a:r>
              <a:rPr lang="en-GB" dirty="0"/>
              <a:t> </a:t>
            </a:r>
            <a:r>
              <a:rPr lang="en-GB" dirty="0" err="1"/>
              <a:t>eu</a:t>
            </a:r>
            <a:r>
              <a:rPr lang="en-GB" dirty="0"/>
              <a:t> </a:t>
            </a:r>
            <a:r>
              <a:rPr lang="en-GB" dirty="0" err="1"/>
              <a:t>Datganiad</a:t>
            </a:r>
            <a:r>
              <a:rPr lang="en-GB" dirty="0"/>
              <a:t> </a:t>
            </a:r>
            <a:r>
              <a:rPr lang="en-GB" dirty="0" err="1"/>
              <a:t>Hunanasesu</a:t>
            </a:r>
            <a:r>
              <a:rPr lang="en-GB" dirty="0"/>
              <a:t> </a:t>
            </a:r>
            <a:r>
              <a:rPr lang="en-GB" dirty="0" err="1"/>
              <a:t>Gwasanaeth</a:t>
            </a:r>
            <a:r>
              <a:rPr lang="en-GB" dirty="0"/>
              <a:t> </a:t>
            </a:r>
            <a:r>
              <a:rPr lang="en-GB" dirty="0" err="1"/>
              <a:t>fel</a:t>
            </a:r>
            <a:r>
              <a:rPr lang="en-GB" dirty="0"/>
              <a:t> </a:t>
            </a:r>
            <a:r>
              <a:rPr lang="en-GB" dirty="0" err="1"/>
              <a:t>rhan</a:t>
            </a:r>
            <a:r>
              <a:rPr lang="en-GB" dirty="0"/>
              <a:t> </a:t>
            </a:r>
            <a:r>
              <a:rPr lang="en-GB" dirty="0" err="1"/>
              <a:t>o’u</a:t>
            </a:r>
            <a:r>
              <a:rPr lang="en-GB" dirty="0"/>
              <a:t> </a:t>
            </a:r>
            <a:r>
              <a:rPr lang="en-GB" dirty="0" err="1"/>
              <a:t>cofrestriad</a:t>
            </a:r>
            <a:r>
              <a:rPr lang="en-GB" dirty="0"/>
              <a:t> </a:t>
            </a:r>
            <a:r>
              <a:rPr lang="en-GB" dirty="0" err="1"/>
              <a:t>i</a:t>
            </a:r>
            <a:r>
              <a:rPr lang="en-GB" dirty="0"/>
              <a:t> </a:t>
            </a:r>
            <a:r>
              <a:rPr lang="en-GB" dirty="0" err="1"/>
              <a:t>ddarparu</a:t>
            </a:r>
            <a:r>
              <a:rPr lang="en-GB" dirty="0"/>
              <a:t> </a:t>
            </a:r>
            <a:r>
              <a:rPr lang="en-GB" dirty="0" err="1"/>
              <a:t>gwasanaeth</a:t>
            </a:r>
            <a:r>
              <a:rPr lang="en-GB" dirty="0"/>
              <a:t> </a:t>
            </a:r>
            <a:r>
              <a:rPr lang="en-GB" dirty="0" err="1"/>
              <a:t>gofal</a:t>
            </a:r>
            <a:r>
              <a:rPr lang="en-GB" dirty="0"/>
              <a:t>.</a:t>
            </a:r>
          </a:p>
        </p:txBody>
      </p:sp>
      <p:sp>
        <p:nvSpPr>
          <p:cNvPr id="4" name="Content Placeholder 3"/>
          <p:cNvSpPr>
            <a:spLocks noGrp="1"/>
          </p:cNvSpPr>
          <p:nvPr>
            <p:ph sz="half" idx="2"/>
          </p:nvPr>
        </p:nvSpPr>
        <p:spPr/>
        <p:txBody>
          <a:bodyPr>
            <a:normAutofit lnSpcReduction="10000"/>
          </a:bodyPr>
          <a:lstStyle/>
          <a:p>
            <a:r>
              <a:rPr lang="en-GB" dirty="0"/>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879857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p:txBody>
          <a:bodyPr>
            <a:normAutofit/>
          </a:bodyPr>
          <a:lstStyle/>
          <a:p>
            <a:r>
              <a:rPr lang="en-GB" dirty="0" err="1"/>
              <a:t>Ysgolion</a:t>
            </a:r>
            <a:r>
              <a:rPr lang="en-GB" dirty="0"/>
              <a:t> - 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idx="1"/>
          </p:nvPr>
        </p:nvSpPr>
        <p:spPr>
          <a:xfrm>
            <a:off x="251520" y="1600201"/>
            <a:ext cx="8435280" cy="3917032"/>
          </a:xfrm>
        </p:spPr>
        <p:txBody>
          <a:bodyPr>
            <a:normAutofit/>
          </a:bodyPr>
          <a:lstStyle/>
          <a:p>
            <a:pPr marL="0" indent="0">
              <a:buNone/>
            </a:pPr>
            <a:r>
              <a:rPr lang="en-GB" b="1" dirty="0"/>
              <a:t>Cymru - Wales – Estyn</a:t>
            </a:r>
          </a:p>
          <a:p>
            <a:pPr marL="0" indent="0">
              <a:buNone/>
            </a:pPr>
            <a:r>
              <a:rPr lang="en-GB" b="1" dirty="0" err="1"/>
              <a:t>Polisiau</a:t>
            </a:r>
            <a:r>
              <a:rPr lang="en-GB" b="1" dirty="0"/>
              <a:t> - Policies:</a:t>
            </a:r>
          </a:p>
          <a:p>
            <a:pPr marL="0" indent="0">
              <a:buNone/>
            </a:pPr>
            <a:r>
              <a:rPr lang="en-GB" dirty="0">
                <a:hlinkClick r:id="rId2"/>
              </a:rPr>
              <a:t>Managing schools | Sub-topic | GOV.WALES</a:t>
            </a:r>
            <a:endParaRPr lang="en-GB" dirty="0"/>
          </a:p>
          <a:p>
            <a:pPr marL="0" indent="0">
              <a:buNone/>
            </a:pPr>
            <a:r>
              <a:rPr lang="en-GB" dirty="0" err="1"/>
              <a:t>Prosbectws</a:t>
            </a:r>
            <a:r>
              <a:rPr lang="en-GB" dirty="0"/>
              <a:t> Ysgol/School Prospectus:</a:t>
            </a:r>
          </a:p>
          <a:p>
            <a:pPr marL="0" indent="0">
              <a:buNone/>
            </a:pPr>
            <a:r>
              <a:rPr lang="en-GB" dirty="0">
                <a:hlinkClick r:id="rId3"/>
              </a:rPr>
              <a:t>School prospectuses: guidance for headteachers and governing bodies | GOV.WALES</a:t>
            </a:r>
            <a:endParaRPr lang="en-GB" dirty="0"/>
          </a:p>
        </p:txBody>
      </p:sp>
    </p:spTree>
    <p:extLst>
      <p:ext uri="{BB962C8B-B14F-4D97-AF65-F5344CB8AC3E}">
        <p14:creationId xmlns:p14="http://schemas.microsoft.com/office/powerpoint/2010/main" val="1744884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457200" y="274638"/>
            <a:ext cx="8229600" cy="634082"/>
          </a:xfrm>
        </p:spPr>
        <p:txBody>
          <a:bodyPr>
            <a:normAutofit fontScale="90000"/>
          </a:bodyPr>
          <a:lstStyle/>
          <a:p>
            <a:r>
              <a:rPr lang="en-GB" b="1" dirty="0" err="1"/>
              <a:t>Ysgolion</a:t>
            </a:r>
            <a:r>
              <a:rPr lang="en-GB" b="1" dirty="0"/>
              <a:t> - Schools</a:t>
            </a:r>
          </a:p>
        </p:txBody>
      </p:sp>
      <p:sp>
        <p:nvSpPr>
          <p:cNvPr id="3" name="Content Placeholder 2">
            <a:extLst>
              <a:ext uri="{FF2B5EF4-FFF2-40B4-BE49-F238E27FC236}">
                <a16:creationId xmlns:a16="http://schemas.microsoft.com/office/drawing/2014/main" id="{D82E3B6C-7B53-4140-9903-EE86E9411377}"/>
              </a:ext>
            </a:extLst>
          </p:cNvPr>
          <p:cNvSpPr>
            <a:spLocks noGrp="1"/>
          </p:cNvSpPr>
          <p:nvPr>
            <p:ph sz="half" idx="1"/>
          </p:nvPr>
        </p:nvSpPr>
        <p:spPr>
          <a:xfrm>
            <a:off x="457200" y="1268760"/>
            <a:ext cx="4038600" cy="4320481"/>
          </a:xfrm>
        </p:spPr>
        <p:txBody>
          <a:bodyPr>
            <a:normAutofit/>
          </a:bodyPr>
          <a:lstStyle/>
          <a:p>
            <a:pPr marL="0" indent="0">
              <a:buNone/>
            </a:pPr>
            <a:r>
              <a:rPr lang="en-GB" b="1" dirty="0" err="1"/>
              <a:t>Categoriau</a:t>
            </a:r>
            <a:r>
              <a:rPr lang="en-GB" b="1" dirty="0"/>
              <a:t> </a:t>
            </a:r>
            <a:r>
              <a:rPr lang="en-GB" b="1" dirty="0" err="1"/>
              <a:t>polisiau</a:t>
            </a:r>
            <a:r>
              <a:rPr lang="en-GB" b="1" dirty="0"/>
              <a:t>:</a:t>
            </a:r>
          </a:p>
          <a:p>
            <a:r>
              <a:rPr lang="en-GB" b="1" dirty="0" err="1"/>
              <a:t>Statudol</a:t>
            </a:r>
            <a:endParaRPr lang="en-GB" b="1" dirty="0"/>
          </a:p>
          <a:p>
            <a:r>
              <a:rPr lang="en-GB" b="1" dirty="0" err="1"/>
              <a:t>Cwricwlwm</a:t>
            </a:r>
            <a:endParaRPr lang="en-GB" b="1" dirty="0"/>
          </a:p>
          <a:p>
            <a:r>
              <a:rPr lang="en-GB" b="1" dirty="0" err="1"/>
              <a:t>Polisiau</a:t>
            </a:r>
            <a:r>
              <a:rPr lang="en-GB" b="1" dirty="0"/>
              <a:t> AD</a:t>
            </a:r>
          </a:p>
          <a:p>
            <a:r>
              <a:rPr lang="en-GB" b="1" dirty="0" err="1"/>
              <a:t>Lles</a:t>
            </a:r>
            <a:r>
              <a:rPr lang="en-GB" b="1" dirty="0"/>
              <a:t>/iechyd a </a:t>
            </a:r>
            <a:r>
              <a:rPr lang="en-GB" b="1" dirty="0" err="1"/>
              <a:t>Diolgelwch</a:t>
            </a:r>
            <a:r>
              <a:rPr lang="en-GB" b="1" dirty="0"/>
              <a:t>/</a:t>
            </a:r>
            <a:r>
              <a:rPr lang="en-GB" b="1" dirty="0" err="1"/>
              <a:t>Adeilad</a:t>
            </a:r>
            <a:endParaRPr lang="en-GB" b="1" dirty="0"/>
          </a:p>
          <a:p>
            <a:r>
              <a:rPr lang="en-GB" b="1" dirty="0" err="1"/>
              <a:t>Amrywiol</a:t>
            </a:r>
            <a:endParaRPr lang="en-GB" b="1" dirty="0"/>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sz="half" idx="2"/>
          </p:nvPr>
        </p:nvSpPr>
        <p:spPr>
          <a:xfrm>
            <a:off x="4648200" y="1268760"/>
            <a:ext cx="4038600" cy="4320481"/>
          </a:xfrm>
        </p:spPr>
        <p:txBody>
          <a:bodyPr>
            <a:normAutofit/>
          </a:bodyPr>
          <a:lstStyle/>
          <a:p>
            <a:pPr marL="0" indent="0">
              <a:buNone/>
            </a:pPr>
            <a:r>
              <a:rPr lang="en-GB" b="1" dirty="0"/>
              <a:t>Policy categories:</a:t>
            </a:r>
          </a:p>
          <a:p>
            <a:r>
              <a:rPr lang="en-GB" b="1" dirty="0"/>
              <a:t>Statutory</a:t>
            </a:r>
          </a:p>
          <a:p>
            <a:r>
              <a:rPr lang="en-GB" b="1" dirty="0"/>
              <a:t>Curriculum</a:t>
            </a:r>
          </a:p>
          <a:p>
            <a:r>
              <a:rPr lang="en-GB" b="1" dirty="0"/>
              <a:t>HR Policies</a:t>
            </a:r>
          </a:p>
          <a:p>
            <a:r>
              <a:rPr lang="en-GB" b="1" dirty="0"/>
              <a:t>Well-being/Health and Safety and Premises</a:t>
            </a:r>
          </a:p>
          <a:p>
            <a:r>
              <a:rPr lang="en-GB" b="1" dirty="0"/>
              <a:t>Miscellaneous  </a:t>
            </a:r>
          </a:p>
        </p:txBody>
      </p:sp>
    </p:spTree>
    <p:extLst>
      <p:ext uri="{BB962C8B-B14F-4D97-AF65-F5344CB8AC3E}">
        <p14:creationId xmlns:p14="http://schemas.microsoft.com/office/powerpoint/2010/main" val="1993333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B932-FB65-4236-A59B-B0C533BA8CFE}"/>
              </a:ext>
            </a:extLst>
          </p:cNvPr>
          <p:cNvSpPr>
            <a:spLocks noGrp="1"/>
          </p:cNvSpPr>
          <p:nvPr>
            <p:ph type="title"/>
          </p:nvPr>
        </p:nvSpPr>
        <p:spPr>
          <a:xfrm>
            <a:off x="457200" y="274638"/>
            <a:ext cx="8229600" cy="778098"/>
          </a:xfrm>
        </p:spPr>
        <p:txBody>
          <a:bodyPr>
            <a:normAutofit fontScale="90000"/>
          </a:bodyPr>
          <a:lstStyle/>
          <a:p>
            <a:r>
              <a:rPr lang="en-GB" dirty="0" err="1"/>
              <a:t>Esiamplau</a:t>
            </a:r>
            <a:r>
              <a:rPr lang="en-GB" dirty="0"/>
              <a:t> o </a:t>
            </a:r>
            <a:r>
              <a:rPr lang="en-GB" dirty="0" err="1"/>
              <a:t>Bolisiau</a:t>
            </a:r>
            <a:r>
              <a:rPr lang="en-GB" dirty="0"/>
              <a:t> Ysgol</a:t>
            </a:r>
            <a:br>
              <a:rPr lang="en-GB" dirty="0"/>
            </a:br>
            <a:r>
              <a:rPr lang="en-GB" dirty="0"/>
              <a:t>Examples of School Policies</a:t>
            </a:r>
          </a:p>
        </p:txBody>
      </p:sp>
      <p:sp>
        <p:nvSpPr>
          <p:cNvPr id="3" name="Content Placeholder 2">
            <a:extLst>
              <a:ext uri="{FF2B5EF4-FFF2-40B4-BE49-F238E27FC236}">
                <a16:creationId xmlns:a16="http://schemas.microsoft.com/office/drawing/2014/main" id="{2EE94402-9219-4865-8DAD-22904429A02A}"/>
              </a:ext>
            </a:extLst>
          </p:cNvPr>
          <p:cNvSpPr>
            <a:spLocks noGrp="1"/>
          </p:cNvSpPr>
          <p:nvPr>
            <p:ph sz="half" idx="1"/>
          </p:nvPr>
        </p:nvSpPr>
        <p:spPr>
          <a:xfrm>
            <a:off x="457200" y="1268760"/>
            <a:ext cx="4038600" cy="4320481"/>
          </a:xfrm>
        </p:spPr>
        <p:txBody>
          <a:bodyPr>
            <a:noAutofit/>
          </a:bodyPr>
          <a:lstStyle/>
          <a:p>
            <a:r>
              <a:rPr lang="cy-GB" sz="2050" dirty="0"/>
              <a:t>Mynediadau</a:t>
            </a:r>
          </a:p>
          <a:p>
            <a:r>
              <a:rPr lang="cy-GB" sz="2050" dirty="0"/>
              <a:t>Anghenion Dysgu Ychwanegol</a:t>
            </a:r>
          </a:p>
          <a:p>
            <a:r>
              <a:rPr lang="cy-GB" sz="2050" dirty="0"/>
              <a:t>Di-Bwlian</a:t>
            </a:r>
          </a:p>
          <a:p>
            <a:r>
              <a:rPr lang="cy-GB" sz="2050" dirty="0"/>
              <a:t>Cwricwlwm</a:t>
            </a:r>
          </a:p>
          <a:p>
            <a:r>
              <a:rPr lang="cy-GB" sz="2050" dirty="0"/>
              <a:t>Cwynion</a:t>
            </a:r>
          </a:p>
          <a:p>
            <a:r>
              <a:rPr lang="cy-GB" sz="2050" dirty="0"/>
              <a:t>Amddiffyn Data + GDPR</a:t>
            </a:r>
          </a:p>
          <a:p>
            <a:r>
              <a:rPr lang="cy-GB" sz="2050" dirty="0"/>
              <a:t>Cyfleoedd Cyfartal</a:t>
            </a:r>
          </a:p>
          <a:p>
            <a:r>
              <a:rPr lang="cy-GB" sz="2050" dirty="0"/>
              <a:t>Iechyd a Diogelwch</a:t>
            </a:r>
          </a:p>
          <a:p>
            <a:r>
              <a:rPr lang="cy-GB" sz="2050" dirty="0"/>
              <a:t>Partneriaethau</a:t>
            </a:r>
          </a:p>
          <a:p>
            <a:r>
              <a:rPr lang="cy-GB" sz="2050" dirty="0"/>
              <a:t>Diogelu a Chadw Dysgwyr yn ddiogel</a:t>
            </a:r>
          </a:p>
          <a:p>
            <a:r>
              <a:rPr lang="cy-GB" sz="2050" dirty="0"/>
              <a:t>Yr Iaith Gymraeg </a:t>
            </a:r>
          </a:p>
        </p:txBody>
      </p:sp>
      <p:sp>
        <p:nvSpPr>
          <p:cNvPr id="4" name="Content Placeholder 3">
            <a:extLst>
              <a:ext uri="{FF2B5EF4-FFF2-40B4-BE49-F238E27FC236}">
                <a16:creationId xmlns:a16="http://schemas.microsoft.com/office/drawing/2014/main" id="{B9F3A759-308C-4579-9849-200EEC148954}"/>
              </a:ext>
            </a:extLst>
          </p:cNvPr>
          <p:cNvSpPr>
            <a:spLocks noGrp="1"/>
          </p:cNvSpPr>
          <p:nvPr>
            <p:ph sz="half" idx="2"/>
          </p:nvPr>
        </p:nvSpPr>
        <p:spPr>
          <a:xfrm>
            <a:off x="4658073" y="1270973"/>
            <a:ext cx="4038600" cy="3989040"/>
          </a:xfrm>
        </p:spPr>
        <p:txBody>
          <a:bodyPr>
            <a:noAutofit/>
          </a:bodyPr>
          <a:lstStyle/>
          <a:p>
            <a:r>
              <a:rPr lang="en-GB" sz="2050" dirty="0"/>
              <a:t>Admissions</a:t>
            </a:r>
          </a:p>
          <a:p>
            <a:r>
              <a:rPr lang="en-GB" sz="2050" dirty="0"/>
              <a:t>ALN</a:t>
            </a:r>
          </a:p>
          <a:p>
            <a:r>
              <a:rPr lang="en-GB" sz="2050" dirty="0"/>
              <a:t>Anti-Bullying</a:t>
            </a:r>
          </a:p>
          <a:p>
            <a:r>
              <a:rPr lang="en-GB" sz="2050" dirty="0"/>
              <a:t>Curriculum</a:t>
            </a:r>
          </a:p>
          <a:p>
            <a:r>
              <a:rPr lang="en-GB" sz="2050" dirty="0"/>
              <a:t>Complaints</a:t>
            </a:r>
          </a:p>
          <a:p>
            <a:r>
              <a:rPr lang="en-GB" sz="2050" dirty="0"/>
              <a:t>Data Protection + GDPR</a:t>
            </a:r>
          </a:p>
          <a:p>
            <a:r>
              <a:rPr lang="en-GB" sz="2050" dirty="0"/>
              <a:t>Equal Opportunities </a:t>
            </a:r>
          </a:p>
          <a:p>
            <a:r>
              <a:rPr lang="en-GB" sz="2050" dirty="0"/>
              <a:t>Health and Safety</a:t>
            </a:r>
          </a:p>
          <a:p>
            <a:r>
              <a:rPr lang="en-GB" sz="2050" dirty="0"/>
              <a:t>Partnerships</a:t>
            </a:r>
          </a:p>
          <a:p>
            <a:r>
              <a:rPr lang="en-GB" sz="2050" dirty="0"/>
              <a:t>Safeguarding and Keeping Learners Safe</a:t>
            </a:r>
          </a:p>
          <a:p>
            <a:r>
              <a:rPr lang="en-GB" sz="2050" dirty="0"/>
              <a:t>Welsh Language</a:t>
            </a:r>
          </a:p>
        </p:txBody>
      </p:sp>
    </p:spTree>
    <p:extLst>
      <p:ext uri="{BB962C8B-B14F-4D97-AF65-F5344CB8AC3E}">
        <p14:creationId xmlns:p14="http://schemas.microsoft.com/office/powerpoint/2010/main" val="572986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E9F5-53A3-4571-9D85-27216DA68CF7}"/>
              </a:ext>
            </a:extLst>
          </p:cNvPr>
          <p:cNvSpPr>
            <a:spLocks noGrp="1"/>
          </p:cNvSpPr>
          <p:nvPr>
            <p:ph type="title"/>
          </p:nvPr>
        </p:nvSpPr>
        <p:spPr/>
        <p:txBody>
          <a:bodyPr/>
          <a:lstStyle/>
          <a:p>
            <a:r>
              <a:rPr lang="en-GB" dirty="0" err="1"/>
              <a:t>Ysgolion</a:t>
            </a:r>
            <a:r>
              <a:rPr lang="en-GB" dirty="0"/>
              <a:t> - Schools</a:t>
            </a:r>
          </a:p>
        </p:txBody>
      </p:sp>
      <p:sp>
        <p:nvSpPr>
          <p:cNvPr id="3" name="Content Placeholder 2">
            <a:extLst>
              <a:ext uri="{FF2B5EF4-FFF2-40B4-BE49-F238E27FC236}">
                <a16:creationId xmlns:a16="http://schemas.microsoft.com/office/drawing/2014/main" id="{F3BF0678-DC20-41C5-83B3-5BA99BC8DBDE}"/>
              </a:ext>
            </a:extLst>
          </p:cNvPr>
          <p:cNvSpPr>
            <a:spLocks noGrp="1"/>
          </p:cNvSpPr>
          <p:nvPr>
            <p:ph sz="half" idx="1"/>
          </p:nvPr>
        </p:nvSpPr>
        <p:spPr/>
        <p:txBody>
          <a:bodyPr>
            <a:normAutofit fontScale="92500" lnSpcReduction="20000"/>
          </a:bodyPr>
          <a:lstStyle/>
          <a:p>
            <a:r>
              <a:rPr lang="en-GB" dirty="0"/>
              <a:t>Ysgol </a:t>
            </a:r>
            <a:r>
              <a:rPr lang="en-GB" dirty="0" err="1"/>
              <a:t>sy’n</a:t>
            </a:r>
            <a:r>
              <a:rPr lang="en-GB" dirty="0"/>
              <a:t> </a:t>
            </a:r>
            <a:r>
              <a:rPr lang="en-GB" dirty="0" err="1"/>
              <a:t>Parchu</a:t>
            </a:r>
            <a:r>
              <a:rPr lang="en-GB" dirty="0"/>
              <a:t> </a:t>
            </a:r>
            <a:r>
              <a:rPr lang="en-GB" dirty="0" err="1"/>
              <a:t>Hawliau</a:t>
            </a:r>
            <a:endParaRPr lang="en-GB" dirty="0"/>
          </a:p>
          <a:p>
            <a:r>
              <a:rPr lang="en-GB" dirty="0"/>
              <a:t>Ysgol </a:t>
            </a:r>
            <a:r>
              <a:rPr lang="en-GB" dirty="0" err="1"/>
              <a:t>Iach</a:t>
            </a:r>
            <a:endParaRPr lang="en-GB" dirty="0"/>
          </a:p>
          <a:p>
            <a:r>
              <a:rPr lang="en-GB" dirty="0"/>
              <a:t>Ysgol Eco</a:t>
            </a:r>
          </a:p>
          <a:p>
            <a:r>
              <a:rPr lang="en-GB" dirty="0"/>
              <a:t>Ysgol </a:t>
            </a:r>
            <a:r>
              <a:rPr lang="en-GB" dirty="0" err="1"/>
              <a:t>Digidol</a:t>
            </a:r>
            <a:endParaRPr lang="en-GB" dirty="0"/>
          </a:p>
          <a:p>
            <a:r>
              <a:rPr lang="en-GB" dirty="0"/>
              <a:t>Ysgol </a:t>
            </a:r>
            <a:r>
              <a:rPr lang="en-GB" dirty="0" err="1"/>
              <a:t>Ryngwladol</a:t>
            </a:r>
            <a:endParaRPr lang="en-GB" dirty="0"/>
          </a:p>
          <a:p>
            <a:r>
              <a:rPr lang="en-GB" dirty="0"/>
              <a:t>Ysgol </a:t>
            </a:r>
            <a:r>
              <a:rPr lang="en-GB" dirty="0" err="1"/>
              <a:t>Heddwch</a:t>
            </a:r>
            <a:endParaRPr lang="en-GB" dirty="0"/>
          </a:p>
          <a:p>
            <a:r>
              <a:rPr lang="en-GB" dirty="0"/>
              <a:t>Ysgol </a:t>
            </a:r>
            <a:r>
              <a:rPr lang="en-GB" dirty="0" err="1"/>
              <a:t>Awtistiaeth</a:t>
            </a:r>
            <a:endParaRPr lang="en-GB" dirty="0"/>
          </a:p>
          <a:p>
            <a:r>
              <a:rPr lang="en-GB" dirty="0"/>
              <a:t>Ysgol </a:t>
            </a:r>
            <a:r>
              <a:rPr lang="en-GB" dirty="0" err="1"/>
              <a:t>Masnach</a:t>
            </a:r>
            <a:r>
              <a:rPr lang="en-GB" dirty="0"/>
              <a:t> </a:t>
            </a:r>
            <a:r>
              <a:rPr lang="en-GB" dirty="0" err="1"/>
              <a:t>Deg</a:t>
            </a:r>
            <a:endParaRPr lang="en-GB" dirty="0"/>
          </a:p>
          <a:p>
            <a:r>
              <a:rPr lang="en-GB" dirty="0"/>
              <a:t>Ysgol </a:t>
            </a:r>
            <a:r>
              <a:rPr lang="en-GB" dirty="0" err="1"/>
              <a:t>Gymunedol</a:t>
            </a:r>
            <a:endParaRPr lang="en-GB" dirty="0"/>
          </a:p>
        </p:txBody>
      </p:sp>
      <p:sp>
        <p:nvSpPr>
          <p:cNvPr id="4" name="Content Placeholder 3">
            <a:extLst>
              <a:ext uri="{FF2B5EF4-FFF2-40B4-BE49-F238E27FC236}">
                <a16:creationId xmlns:a16="http://schemas.microsoft.com/office/drawing/2014/main" id="{4E26F947-D288-415C-8485-143CA4BBD9DF}"/>
              </a:ext>
            </a:extLst>
          </p:cNvPr>
          <p:cNvSpPr>
            <a:spLocks noGrp="1"/>
          </p:cNvSpPr>
          <p:nvPr>
            <p:ph sz="half" idx="2"/>
          </p:nvPr>
        </p:nvSpPr>
        <p:spPr/>
        <p:txBody>
          <a:bodyPr>
            <a:normAutofit fontScale="92500" lnSpcReduction="20000"/>
          </a:bodyPr>
          <a:lstStyle/>
          <a:p>
            <a:r>
              <a:rPr lang="en-GB" dirty="0"/>
              <a:t>Rights Respecting School</a:t>
            </a:r>
          </a:p>
          <a:p>
            <a:r>
              <a:rPr lang="en-GB" dirty="0"/>
              <a:t>Healthy School</a:t>
            </a:r>
          </a:p>
          <a:p>
            <a:r>
              <a:rPr lang="en-GB" dirty="0"/>
              <a:t>Eco School</a:t>
            </a:r>
          </a:p>
          <a:p>
            <a:r>
              <a:rPr lang="en-GB" dirty="0"/>
              <a:t>Digital School</a:t>
            </a:r>
          </a:p>
          <a:p>
            <a:r>
              <a:rPr lang="en-GB" dirty="0"/>
              <a:t>International School</a:t>
            </a:r>
          </a:p>
          <a:p>
            <a:r>
              <a:rPr lang="en-GB" dirty="0"/>
              <a:t>Peace School</a:t>
            </a:r>
          </a:p>
          <a:p>
            <a:r>
              <a:rPr lang="en-GB" dirty="0"/>
              <a:t>Autistic School</a:t>
            </a:r>
          </a:p>
          <a:p>
            <a:r>
              <a:rPr lang="en-GB" dirty="0"/>
              <a:t>Fair Trade School</a:t>
            </a:r>
          </a:p>
          <a:p>
            <a:r>
              <a:rPr lang="en-GB" dirty="0"/>
              <a:t>Community School</a:t>
            </a:r>
          </a:p>
          <a:p>
            <a:endParaRPr lang="en-GB" dirty="0"/>
          </a:p>
        </p:txBody>
      </p:sp>
    </p:spTree>
    <p:extLst>
      <p:ext uri="{BB962C8B-B14F-4D97-AF65-F5344CB8AC3E}">
        <p14:creationId xmlns:p14="http://schemas.microsoft.com/office/powerpoint/2010/main" val="91372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Estyn</a:t>
            </a:r>
            <a:br>
              <a:rPr lang="en-GB" dirty="0"/>
            </a:br>
            <a:r>
              <a:rPr lang="en-GB" dirty="0"/>
              <a:t>Her Majesty’s Inspectorate (HMI) </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err="1"/>
              <a:t>Mae’r</a:t>
            </a:r>
            <a:r>
              <a:rPr lang="en-GB" dirty="0"/>
              <a:t> </a:t>
            </a:r>
            <a:r>
              <a:rPr lang="en-GB" dirty="0" err="1"/>
              <a:t>fframwaith</a:t>
            </a:r>
            <a:r>
              <a:rPr lang="en-GB" dirty="0"/>
              <a:t> </a:t>
            </a:r>
            <a:r>
              <a:rPr lang="en-GB" dirty="0" err="1"/>
              <a:t>arolygu</a:t>
            </a:r>
            <a:r>
              <a:rPr lang="en-GB" dirty="0"/>
              <a:t> </a:t>
            </a:r>
            <a:r>
              <a:rPr lang="en-GB" dirty="0" err="1"/>
              <a:t>yn</a:t>
            </a:r>
            <a:r>
              <a:rPr lang="en-GB" dirty="0"/>
              <a:t> </a:t>
            </a:r>
            <a:r>
              <a:rPr lang="en-GB" dirty="0" err="1"/>
              <a:t>cynnwys</a:t>
            </a:r>
            <a:r>
              <a:rPr lang="en-GB" dirty="0"/>
              <a:t> </a:t>
            </a:r>
            <a:r>
              <a:rPr lang="en-GB" dirty="0" err="1"/>
              <a:t>meysydd</a:t>
            </a:r>
            <a:r>
              <a:rPr lang="en-GB" dirty="0"/>
              <a:t> </a:t>
            </a:r>
            <a:r>
              <a:rPr lang="en-GB" dirty="0" err="1"/>
              <a:t>arolygu</a:t>
            </a:r>
            <a:r>
              <a:rPr lang="en-GB" dirty="0"/>
              <a:t>:</a:t>
            </a:r>
          </a:p>
          <a:p>
            <a:r>
              <a:rPr lang="en-GB" dirty="0" err="1"/>
              <a:t>Safonau</a:t>
            </a:r>
            <a:endParaRPr lang="en-GB" dirty="0"/>
          </a:p>
          <a:p>
            <a:r>
              <a:rPr lang="en-GB" dirty="0" err="1"/>
              <a:t>Lles</a:t>
            </a:r>
            <a:r>
              <a:rPr lang="en-GB" dirty="0"/>
              <a:t> ac </a:t>
            </a:r>
            <a:r>
              <a:rPr lang="en-GB" dirty="0" err="1"/>
              <a:t>agweddau</a:t>
            </a:r>
            <a:r>
              <a:rPr lang="en-GB" dirty="0"/>
              <a:t> at </a:t>
            </a:r>
            <a:r>
              <a:rPr lang="en-GB" dirty="0" err="1"/>
              <a:t>ddysgu</a:t>
            </a:r>
            <a:endParaRPr lang="en-GB" dirty="0"/>
          </a:p>
          <a:p>
            <a:r>
              <a:rPr lang="en-GB" dirty="0" err="1"/>
              <a:t>Addysgu</a:t>
            </a:r>
            <a:r>
              <a:rPr lang="en-GB" dirty="0"/>
              <a:t> a </a:t>
            </a:r>
            <a:r>
              <a:rPr lang="en-GB" dirty="0" err="1"/>
              <a:t>phrofiadau</a:t>
            </a:r>
            <a:r>
              <a:rPr lang="en-GB" dirty="0"/>
              <a:t> </a:t>
            </a:r>
            <a:r>
              <a:rPr lang="en-GB" dirty="0" err="1"/>
              <a:t>dysgu</a:t>
            </a:r>
            <a:endParaRPr lang="en-GB" dirty="0"/>
          </a:p>
          <a:p>
            <a:r>
              <a:rPr lang="en-GB" dirty="0" err="1"/>
              <a:t>Gofal</a:t>
            </a:r>
            <a:r>
              <a:rPr lang="en-GB" dirty="0"/>
              <a:t>, </a:t>
            </a:r>
            <a:r>
              <a:rPr lang="en-GB" dirty="0" err="1"/>
              <a:t>cymorth</a:t>
            </a:r>
            <a:r>
              <a:rPr lang="en-GB" dirty="0"/>
              <a:t> ac </a:t>
            </a:r>
            <a:r>
              <a:rPr lang="en-GB" dirty="0" err="1"/>
              <a:t>arweiniad</a:t>
            </a:r>
            <a:r>
              <a:rPr lang="en-GB" dirty="0"/>
              <a:t> </a:t>
            </a:r>
          </a:p>
          <a:p>
            <a:r>
              <a:rPr lang="en-GB" dirty="0" err="1"/>
              <a:t>Arweinyddiaeth</a:t>
            </a:r>
            <a:r>
              <a:rPr lang="en-GB" dirty="0"/>
              <a:t> a </a:t>
            </a:r>
            <a:r>
              <a:rPr lang="en-GB" dirty="0" err="1"/>
              <a:t>rheolaeth</a:t>
            </a:r>
            <a:r>
              <a:rPr lang="en-GB" dirty="0"/>
              <a:t> </a:t>
            </a:r>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The inspection framework consists of inspection areas:</a:t>
            </a:r>
          </a:p>
          <a:p>
            <a:r>
              <a:rPr lang="en-GB" dirty="0"/>
              <a:t>Standards</a:t>
            </a:r>
          </a:p>
          <a:p>
            <a:r>
              <a:rPr lang="en-GB" dirty="0"/>
              <a:t>Wellbeing and attitudes to learning</a:t>
            </a:r>
          </a:p>
          <a:p>
            <a:r>
              <a:rPr lang="en-GB" dirty="0"/>
              <a:t>Teaching and learning experiences</a:t>
            </a:r>
          </a:p>
          <a:p>
            <a:r>
              <a:rPr lang="en-GB" dirty="0"/>
              <a:t>Care, support and guidance</a:t>
            </a:r>
          </a:p>
          <a:p>
            <a:r>
              <a:rPr lang="en-GB" dirty="0"/>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Estyn</a:t>
            </a:r>
            <a:r>
              <a:rPr lang="en-GB" dirty="0"/>
              <a:t> </a:t>
            </a:r>
          </a:p>
        </p:txBody>
      </p:sp>
      <p:sp>
        <p:nvSpPr>
          <p:cNvPr id="3" name="Content Placeholder 2"/>
          <p:cNvSpPr>
            <a:spLocks noGrp="1"/>
          </p:cNvSpPr>
          <p:nvPr>
            <p:ph sz="half" idx="1"/>
          </p:nvPr>
        </p:nvSpPr>
        <p:spPr/>
        <p:txBody>
          <a:bodyPr>
            <a:normAutofit fontScale="77500" lnSpcReduction="20000"/>
          </a:bodyPr>
          <a:lstStyle/>
          <a:p>
            <a:r>
              <a:rPr lang="en-GB" dirty="0" err="1"/>
              <a:t>Peth</a:t>
            </a:r>
            <a:r>
              <a:rPr lang="en-GB" dirty="0"/>
              <a:t> </a:t>
            </a:r>
            <a:r>
              <a:rPr lang="en-GB" dirty="0" err="1"/>
              <a:t>rhybudd</a:t>
            </a:r>
            <a:r>
              <a:rPr lang="en-GB" dirty="0"/>
              <a:t>…</a:t>
            </a:r>
            <a:r>
              <a:rPr lang="en-GB" dirty="0" err="1"/>
              <a:t>yr</a:t>
            </a:r>
            <a:r>
              <a:rPr lang="en-GB" dirty="0"/>
              <a:t> ‘</a:t>
            </a:r>
            <a:r>
              <a:rPr lang="en-GB" dirty="0" err="1"/>
              <a:t>amlen</a:t>
            </a:r>
            <a:r>
              <a:rPr lang="en-GB" dirty="0"/>
              <a:t> brown’ (3-4 </a:t>
            </a:r>
            <a:r>
              <a:rPr lang="en-GB" dirty="0" err="1"/>
              <a:t>wythnos</a:t>
            </a:r>
            <a:r>
              <a:rPr lang="en-GB" dirty="0"/>
              <a:t>)</a:t>
            </a:r>
          </a:p>
          <a:p>
            <a:r>
              <a:rPr lang="en-GB" dirty="0" err="1"/>
              <a:t>Yn</a:t>
            </a:r>
            <a:r>
              <a:rPr lang="en-GB" dirty="0"/>
              <a:t> </a:t>
            </a:r>
            <a:r>
              <a:rPr lang="en-GB" dirty="0" err="1"/>
              <a:t>gallu</a:t>
            </a:r>
            <a:r>
              <a:rPr lang="en-GB" dirty="0"/>
              <a:t> </a:t>
            </a:r>
            <a:r>
              <a:rPr lang="en-GB" dirty="0" err="1"/>
              <a:t>cymryd</a:t>
            </a:r>
            <a:r>
              <a:rPr lang="en-GB" dirty="0"/>
              <a:t> </a:t>
            </a:r>
            <a:r>
              <a:rPr lang="en-GB" dirty="0" err="1"/>
              <a:t>lan</a:t>
            </a:r>
            <a:r>
              <a:rPr lang="en-GB" dirty="0"/>
              <a:t> </a:t>
            </a:r>
            <a:r>
              <a:rPr lang="en-GB" dirty="0" err="1"/>
              <a:t>hyd</a:t>
            </a:r>
            <a:r>
              <a:rPr lang="en-GB" dirty="0"/>
              <a:t> </a:t>
            </a:r>
            <a:r>
              <a:rPr lang="en-GB" dirty="0" err="1"/>
              <a:t>wythnos</a:t>
            </a:r>
            <a:endParaRPr lang="en-GB" dirty="0"/>
          </a:p>
          <a:p>
            <a:r>
              <a:rPr lang="en-GB" dirty="0" err="1"/>
              <a:t>Tîm</a:t>
            </a:r>
            <a:r>
              <a:rPr lang="en-GB" dirty="0"/>
              <a:t> o </a:t>
            </a:r>
            <a:r>
              <a:rPr lang="en-GB" dirty="0" err="1"/>
              <a:t>arolygwyr</a:t>
            </a:r>
            <a:endParaRPr lang="en-GB" dirty="0"/>
          </a:p>
          <a:p>
            <a:r>
              <a:rPr lang="en-GB" dirty="0" err="1"/>
              <a:t>Addysg</a:t>
            </a:r>
            <a:r>
              <a:rPr lang="en-GB" dirty="0"/>
              <a:t> a </a:t>
            </a:r>
            <a:r>
              <a:rPr lang="en-GB" dirty="0" err="1"/>
              <a:t>gofal</a:t>
            </a:r>
            <a:endParaRPr lang="en-GB" dirty="0"/>
          </a:p>
          <a:p>
            <a:r>
              <a:rPr lang="en-GB" b="1" dirty="0" err="1"/>
              <a:t>Arweinyddiaeth</a:t>
            </a:r>
            <a:endParaRPr lang="en-GB" b="1" dirty="0"/>
          </a:p>
          <a:p>
            <a:r>
              <a:rPr lang="en-GB" dirty="0"/>
              <a:t>Y </a:t>
            </a:r>
            <a:r>
              <a:rPr lang="en-GB" dirty="0" err="1"/>
              <a:t>barnau</a:t>
            </a:r>
            <a:r>
              <a:rPr lang="en-GB" dirty="0"/>
              <a:t> (</a:t>
            </a:r>
            <a:r>
              <a:rPr lang="en-GB" dirty="0" err="1"/>
              <a:t>rhagorol</a:t>
            </a:r>
            <a:r>
              <a:rPr lang="en-GB" dirty="0"/>
              <a:t>/da/</a:t>
            </a:r>
            <a:r>
              <a:rPr lang="en-GB" dirty="0" err="1"/>
              <a:t>digonol</a:t>
            </a:r>
            <a:r>
              <a:rPr lang="en-GB" dirty="0"/>
              <a:t>/ </a:t>
            </a:r>
            <a:r>
              <a:rPr lang="en-GB" dirty="0" err="1"/>
              <a:t>anfoddhaol</a:t>
            </a:r>
            <a:r>
              <a:rPr lang="en-GB" dirty="0"/>
              <a:t>)</a:t>
            </a:r>
          </a:p>
          <a:p>
            <a:r>
              <a:rPr lang="en-GB" dirty="0" err="1"/>
              <a:t>Adroddiad</a:t>
            </a:r>
            <a:r>
              <a:rPr lang="en-GB" dirty="0"/>
              <a:t> </a:t>
            </a:r>
            <a:r>
              <a:rPr lang="en-GB" dirty="0" err="1"/>
              <a:t>yr</a:t>
            </a:r>
            <a:r>
              <a:rPr lang="en-GB" dirty="0"/>
              <a:t> </a:t>
            </a:r>
            <a:r>
              <a:rPr lang="en-GB" dirty="0" err="1"/>
              <a:t>Arolwg</a:t>
            </a:r>
            <a:r>
              <a:rPr lang="en-GB" dirty="0"/>
              <a:t> </a:t>
            </a:r>
            <a:r>
              <a:rPr lang="en-GB" dirty="0" err="1"/>
              <a:t>ar</a:t>
            </a:r>
            <a:r>
              <a:rPr lang="en-GB" dirty="0"/>
              <a:t> </a:t>
            </a:r>
            <a:r>
              <a:rPr lang="en-GB" dirty="0" err="1"/>
              <a:t>gael</a:t>
            </a:r>
            <a:r>
              <a:rPr lang="en-GB" dirty="0"/>
              <a:t> </a:t>
            </a:r>
            <a:r>
              <a:rPr lang="en-GB" dirty="0" err="1"/>
              <a:t>i</a:t>
            </a:r>
            <a:r>
              <a:rPr lang="en-GB" dirty="0"/>
              <a:t> </a:t>
            </a:r>
            <a:r>
              <a:rPr lang="en-GB" dirty="0" err="1"/>
              <a:t>bawb</a:t>
            </a:r>
            <a:r>
              <a:rPr lang="en-GB" dirty="0"/>
              <a:t> </a:t>
            </a:r>
          </a:p>
        </p:txBody>
      </p:sp>
      <p:sp>
        <p:nvSpPr>
          <p:cNvPr id="4" name="Content Placeholder 3"/>
          <p:cNvSpPr>
            <a:spLocks noGrp="1"/>
          </p:cNvSpPr>
          <p:nvPr>
            <p:ph sz="half" idx="2"/>
          </p:nvPr>
        </p:nvSpPr>
        <p:spPr/>
        <p:txBody>
          <a:bodyPr>
            <a:normAutofit fontScale="77500" lnSpcReduction="20000"/>
          </a:bodyPr>
          <a:lstStyle/>
          <a:p>
            <a:r>
              <a:rPr lang="en-GB" dirty="0"/>
              <a:t>Some notice provided…the ‘Brown envelope’ (3-4 weeks)</a:t>
            </a:r>
          </a:p>
          <a:p>
            <a:r>
              <a:rPr lang="en-GB" dirty="0"/>
              <a:t>Can take up to a week</a:t>
            </a:r>
          </a:p>
          <a:p>
            <a:r>
              <a:rPr lang="en-GB" dirty="0"/>
              <a:t>Team of inspectors</a:t>
            </a:r>
          </a:p>
          <a:p>
            <a:r>
              <a:rPr lang="en-GB" dirty="0"/>
              <a:t>Education and care</a:t>
            </a:r>
          </a:p>
          <a:p>
            <a:r>
              <a:rPr lang="en-GB" b="1" dirty="0"/>
              <a:t>Leadership</a:t>
            </a:r>
          </a:p>
          <a:p>
            <a:r>
              <a:rPr lang="en-GB" dirty="0"/>
              <a:t>Judgements (excellent/good/   adequate/unsatisfactory) </a:t>
            </a:r>
          </a:p>
          <a:p>
            <a:r>
              <a:rPr lang="en-GB" dirty="0"/>
              <a:t>The Inspection Report is available to all  </a:t>
            </a:r>
          </a:p>
        </p:txBody>
      </p:sp>
    </p:spTree>
    <p:extLst>
      <p:ext uri="{BB962C8B-B14F-4D97-AF65-F5344CB8AC3E}">
        <p14:creationId xmlns:p14="http://schemas.microsoft.com/office/powerpoint/2010/main" val="2433774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err="1"/>
              <a:t>Arolygu</a:t>
            </a:r>
            <a:r>
              <a:rPr lang="en-GB" b="1" dirty="0"/>
              <a:t> </a:t>
            </a:r>
            <a:r>
              <a:rPr lang="en-GB" b="1" dirty="0" err="1"/>
              <a:t>ar</a:t>
            </a:r>
            <a:r>
              <a:rPr lang="en-GB" b="1" dirty="0"/>
              <a:t> y </a:t>
            </a:r>
            <a:r>
              <a:rPr lang="en-GB" b="1" dirty="0" err="1"/>
              <a:t>Cyd</a:t>
            </a:r>
            <a:r>
              <a:rPr lang="en-GB" b="1" dirty="0"/>
              <a:t> - AGC ac Estyn </a:t>
            </a:r>
            <a:br>
              <a:rPr lang="en-GB" b="1" dirty="0"/>
            </a:br>
            <a:r>
              <a:rPr lang="en-GB" b="1" dirty="0"/>
              <a:t>Joint Inspections – CIW and Estyn </a:t>
            </a:r>
            <a:br>
              <a:rPr lang="en-GB" b="1" dirty="0"/>
            </a:br>
            <a:endParaRPr lang="en-GB" b="1"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b="1" dirty="0"/>
              <a:t>Y </a:t>
            </a:r>
            <a:r>
              <a:rPr lang="en-GB" b="1" dirty="0" err="1"/>
              <a:t>newidiadau</a:t>
            </a:r>
            <a:endParaRPr lang="en-GB" dirty="0"/>
          </a:p>
          <a:p>
            <a:r>
              <a:rPr lang="en-GB" dirty="0"/>
              <a:t>Mae plant </a:t>
            </a:r>
            <a:r>
              <a:rPr lang="en-GB" dirty="0" err="1"/>
              <a:t>yn</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ganolog</a:t>
            </a:r>
            <a:r>
              <a:rPr lang="en-GB" dirty="0"/>
              <a:t> </a:t>
            </a:r>
            <a:r>
              <a:rPr lang="en-GB" dirty="0" err="1"/>
              <a:t>i’n</a:t>
            </a:r>
            <a:r>
              <a:rPr lang="en-GB" dirty="0"/>
              <a:t> </a:t>
            </a:r>
            <a:r>
              <a:rPr lang="en-GB" dirty="0" err="1"/>
              <a:t>gwaith</a:t>
            </a:r>
            <a:r>
              <a:rPr lang="en-GB" dirty="0"/>
              <a:t>, </a:t>
            </a:r>
            <a:r>
              <a:rPr lang="en-GB" dirty="0" err="1"/>
              <a:t>ond</a:t>
            </a:r>
            <a:r>
              <a:rPr lang="en-GB" dirty="0"/>
              <a:t> </a:t>
            </a:r>
            <a:r>
              <a:rPr lang="en-GB" dirty="0" err="1"/>
              <a:t>mae'r</a:t>
            </a:r>
            <a:r>
              <a:rPr lang="en-GB" dirty="0"/>
              <a:t> </a:t>
            </a:r>
            <a:r>
              <a:rPr lang="en-GB" dirty="0" err="1"/>
              <a:t>trefniadau</a:t>
            </a:r>
            <a:r>
              <a:rPr lang="en-GB" dirty="0"/>
              <a:t> </a:t>
            </a:r>
            <a:r>
              <a:rPr lang="en-GB" dirty="0" err="1"/>
              <a:t>newydd</a:t>
            </a:r>
            <a:r>
              <a:rPr lang="en-GB" dirty="0"/>
              <a:t> </a:t>
            </a:r>
            <a:r>
              <a:rPr lang="en-GB" dirty="0" err="1"/>
              <a:t>yn</a:t>
            </a:r>
            <a:r>
              <a:rPr lang="en-GB" dirty="0"/>
              <a:t> </a:t>
            </a:r>
            <a:r>
              <a:rPr lang="en-GB" dirty="0" err="1"/>
              <a:t>cynnwys</a:t>
            </a:r>
            <a:r>
              <a:rPr lang="en-GB" dirty="0"/>
              <a:t>:</a:t>
            </a:r>
          </a:p>
          <a:p>
            <a:r>
              <a:rPr lang="en-GB" dirty="0"/>
              <a:t>Un </a:t>
            </a:r>
            <a:r>
              <a:rPr lang="en-GB" dirty="0" err="1"/>
              <a:t>adroddiad</a:t>
            </a:r>
            <a:r>
              <a:rPr lang="en-GB" dirty="0"/>
              <a:t> </a:t>
            </a:r>
            <a:r>
              <a:rPr lang="en-GB" dirty="0" err="1"/>
              <a:t>arolygu</a:t>
            </a:r>
            <a:r>
              <a:rPr lang="en-GB" dirty="0"/>
              <a:t> </a:t>
            </a:r>
            <a:r>
              <a:rPr lang="en-GB" dirty="0" err="1"/>
              <a:t>sy’n</a:t>
            </a:r>
            <a:r>
              <a:rPr lang="en-GB" dirty="0"/>
              <a:t> </a:t>
            </a:r>
            <a:r>
              <a:rPr lang="en-GB" dirty="0" err="1"/>
              <a:t>cwmpasu</a:t>
            </a:r>
            <a:r>
              <a:rPr lang="en-GB" dirty="0"/>
              <a:t> </a:t>
            </a:r>
            <a:r>
              <a:rPr lang="en-GB" dirty="0" err="1"/>
              <a:t>safonau</a:t>
            </a:r>
            <a:r>
              <a:rPr lang="en-GB" dirty="0"/>
              <a:t> </a:t>
            </a:r>
            <a:r>
              <a:rPr lang="en-GB" dirty="0" err="1"/>
              <a:t>mewn</a:t>
            </a:r>
            <a:r>
              <a:rPr lang="en-GB" dirty="0"/>
              <a:t> </a:t>
            </a:r>
            <a:r>
              <a:rPr lang="en-GB" dirty="0" err="1"/>
              <a:t>addysg</a:t>
            </a:r>
            <a:r>
              <a:rPr lang="en-GB" dirty="0"/>
              <a:t> a </a:t>
            </a:r>
            <a:r>
              <a:rPr lang="en-GB" dirty="0" err="1"/>
              <a:t>gofal</a:t>
            </a:r>
            <a:r>
              <a:rPr lang="en-GB" dirty="0"/>
              <a:t> plant</a:t>
            </a:r>
          </a:p>
          <a:p>
            <a:r>
              <a:rPr lang="en-GB" dirty="0" err="1"/>
              <a:t>Fframwaith</a:t>
            </a:r>
            <a:r>
              <a:rPr lang="en-GB" dirty="0"/>
              <a:t> </a:t>
            </a:r>
            <a:r>
              <a:rPr lang="en-GB" dirty="0" err="1"/>
              <a:t>arolygu</a:t>
            </a:r>
            <a:r>
              <a:rPr lang="en-GB" dirty="0"/>
              <a:t> </a:t>
            </a:r>
            <a:r>
              <a:rPr lang="en-GB" dirty="0" err="1"/>
              <a:t>diwygiedig</a:t>
            </a:r>
            <a:r>
              <a:rPr lang="en-GB" dirty="0"/>
              <a:t> </a:t>
            </a:r>
            <a:r>
              <a:rPr lang="en-GB" dirty="0" err="1"/>
              <a:t>sy’n</a:t>
            </a:r>
            <a:r>
              <a:rPr lang="en-GB" dirty="0"/>
              <a:t> </a:t>
            </a:r>
            <a:r>
              <a:rPr lang="en-GB" dirty="0" err="1"/>
              <a:t>cwmpasu</a:t>
            </a:r>
            <a:r>
              <a:rPr lang="en-GB" dirty="0"/>
              <a:t> </a:t>
            </a:r>
            <a:r>
              <a:rPr lang="en-GB" dirty="0" err="1"/>
              <a:t>llai</a:t>
            </a:r>
            <a:r>
              <a:rPr lang="en-GB" dirty="0"/>
              <a:t> o </a:t>
            </a:r>
            <a:r>
              <a:rPr lang="en-GB" dirty="0" err="1"/>
              <a:t>feysydd</a:t>
            </a:r>
            <a:r>
              <a:rPr lang="en-GB" dirty="0"/>
              <a:t>, </a:t>
            </a:r>
            <a:r>
              <a:rPr lang="en-GB" dirty="0" err="1"/>
              <a:t>ond</a:t>
            </a:r>
            <a:r>
              <a:rPr lang="en-GB" dirty="0"/>
              <a:t> </a:t>
            </a:r>
            <a:r>
              <a:rPr lang="en-GB" dirty="0" err="1"/>
              <a:t>meysydd</a:t>
            </a:r>
            <a:r>
              <a:rPr lang="en-GB" dirty="0"/>
              <a:t> </a:t>
            </a:r>
            <a:r>
              <a:rPr lang="en-GB" dirty="0" err="1"/>
              <a:t>ehangach</a:t>
            </a:r>
            <a:endParaRPr lang="en-GB" dirty="0"/>
          </a:p>
          <a:p>
            <a:r>
              <a:rPr lang="en-GB" dirty="0" err="1"/>
              <a:t>Graddfeydd</a:t>
            </a:r>
            <a:r>
              <a:rPr lang="en-GB" dirty="0"/>
              <a:t> </a:t>
            </a:r>
            <a:r>
              <a:rPr lang="en-GB" dirty="0" err="1"/>
              <a:t>amser</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hyd</a:t>
            </a:r>
            <a:r>
              <a:rPr lang="en-GB" dirty="0"/>
              <a:t>, </a:t>
            </a:r>
            <a:r>
              <a:rPr lang="en-GB" dirty="0" err="1"/>
              <a:t>amlder</a:t>
            </a:r>
            <a:r>
              <a:rPr lang="en-GB" dirty="0"/>
              <a:t> a </a:t>
            </a:r>
            <a:r>
              <a:rPr lang="en-GB" dirty="0" err="1"/>
              <a:t>chyfnod</a:t>
            </a:r>
            <a:r>
              <a:rPr lang="en-GB" dirty="0"/>
              <a:t> </a:t>
            </a:r>
            <a:r>
              <a:rPr lang="en-GB" dirty="0" err="1"/>
              <a:t>rhybudd</a:t>
            </a:r>
            <a:r>
              <a:rPr lang="en-GB" dirty="0"/>
              <a:t> </a:t>
            </a:r>
            <a:r>
              <a:rPr lang="en-GB" dirty="0" err="1"/>
              <a:t>arolygiad</a:t>
            </a:r>
            <a:endParaRPr lang="en-GB" dirty="0"/>
          </a:p>
          <a:p>
            <a:endParaRPr lang="en-GB"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b="1" dirty="0"/>
              <a:t>The changes</a:t>
            </a:r>
            <a:endParaRPr lang="en-GB" dirty="0"/>
          </a:p>
          <a:p>
            <a:r>
              <a:rPr lang="en-GB" dirty="0"/>
              <a:t>Children remain at the heart of our work, but the new arrangements include:</a:t>
            </a:r>
          </a:p>
          <a:p>
            <a:r>
              <a:rPr lang="en-GB" dirty="0"/>
              <a:t>One inspection report that covers both standards in education and childcare</a:t>
            </a:r>
          </a:p>
          <a:p>
            <a:r>
              <a:rPr lang="en-GB" dirty="0"/>
              <a:t>A revised inspection framework that covers fewer, but broader areas</a:t>
            </a:r>
          </a:p>
          <a:p>
            <a:r>
              <a:rPr lang="en-GB" dirty="0"/>
              <a:t>New timescales for the length, frequency and notice period of an inspection</a:t>
            </a:r>
          </a:p>
          <a:p>
            <a:endParaRPr lang="en-GB" dirty="0"/>
          </a:p>
        </p:txBody>
      </p:sp>
    </p:spTree>
    <p:extLst>
      <p:ext uri="{BB962C8B-B14F-4D97-AF65-F5344CB8AC3E}">
        <p14:creationId xmlns:p14="http://schemas.microsoft.com/office/powerpoint/2010/main" val="3705644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ECEY6002/C</a:t>
            </a:r>
          </a:p>
        </p:txBody>
      </p:sp>
      <p:sp>
        <p:nvSpPr>
          <p:cNvPr id="3" name="Subtitle 2"/>
          <p:cNvSpPr>
            <a:spLocks noGrp="1"/>
          </p:cNvSpPr>
          <p:nvPr>
            <p:ph type="subTitle" idx="1"/>
          </p:nvPr>
        </p:nvSpPr>
        <p:spPr>
          <a:xfrm>
            <a:off x="1369368" y="3212976"/>
            <a:ext cx="6400800" cy="2736304"/>
          </a:xfrm>
        </p:spPr>
        <p:txBody>
          <a:bodyPr>
            <a:normAutofit/>
          </a:bodyPr>
          <a:lstStyle/>
          <a:p>
            <a:endParaRPr lang="en-GB" sz="4200" b="1" dirty="0">
              <a:solidFill>
                <a:schemeClr val="bg1"/>
              </a:solidFill>
            </a:endParaRPr>
          </a:p>
          <a:p>
            <a:r>
              <a:rPr lang="en-GB" sz="4200" b="1" dirty="0">
                <a:solidFill>
                  <a:schemeClr val="bg1"/>
                </a:solidFill>
              </a:rPr>
              <a:t>Y </a:t>
            </a:r>
            <a:r>
              <a:rPr lang="en-GB" sz="4200" b="1" dirty="0" err="1">
                <a:solidFill>
                  <a:schemeClr val="bg1"/>
                </a:solidFill>
              </a:rPr>
              <a:t>Gyfraith</a:t>
            </a:r>
            <a:r>
              <a:rPr lang="en-GB" sz="4200" b="1" dirty="0">
                <a:solidFill>
                  <a:schemeClr val="bg1"/>
                </a:solidFill>
              </a:rPr>
              <a:t> </a:t>
            </a:r>
            <a:r>
              <a:rPr lang="en-GB" sz="4200" b="1" dirty="0" err="1">
                <a:solidFill>
                  <a:schemeClr val="bg1"/>
                </a:solidFill>
              </a:rPr>
              <a:t>Cyflogi</a:t>
            </a:r>
            <a:r>
              <a:rPr lang="en-GB" sz="4200" b="1" dirty="0">
                <a:solidFill>
                  <a:schemeClr val="bg1"/>
                </a:solidFill>
              </a:rPr>
              <a:t> – </a:t>
            </a:r>
          </a:p>
          <a:p>
            <a:r>
              <a:rPr lang="en-GB" sz="4200" b="1" dirty="0">
                <a:solidFill>
                  <a:schemeClr val="bg1"/>
                </a:solidFill>
              </a:rPr>
              <a:t>Employment Law  </a:t>
            </a:r>
            <a:endParaRPr lang="en-GB" dirty="0"/>
          </a:p>
        </p:txBody>
      </p:sp>
    </p:spTree>
    <p:extLst>
      <p:ext uri="{BB962C8B-B14F-4D97-AF65-F5344CB8AC3E}">
        <p14:creationId xmlns:p14="http://schemas.microsoft.com/office/powerpoint/2010/main" val="31444343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altLang="en-US" sz="3200" dirty="0">
                <a:latin typeface="Calibri" pitchFamily="34" charset="0"/>
              </a:rPr>
            </a:br>
            <a:r>
              <a:rPr lang="en-GB" altLang="en-US" sz="3200" dirty="0">
                <a:latin typeface="Calibri" pitchFamily="34" charset="0"/>
              </a:rPr>
              <a:t>Y </a:t>
            </a:r>
            <a:r>
              <a:rPr lang="en-GB" altLang="en-US" sz="3200" dirty="0" err="1">
                <a:latin typeface="Calibri" pitchFamily="34" charset="0"/>
              </a:rPr>
              <a:t>Gyfraith</a:t>
            </a:r>
            <a:r>
              <a:rPr lang="en-GB" altLang="en-US" sz="3200" dirty="0">
                <a:latin typeface="Calibri" pitchFamily="34" charset="0"/>
              </a:rPr>
              <a:t> </a:t>
            </a:r>
            <a:r>
              <a:rPr lang="en-GB" altLang="en-US" sz="3200" dirty="0" err="1">
                <a:latin typeface="Calibri" pitchFamily="34" charset="0"/>
              </a:rPr>
              <a:t>Cyflogi</a:t>
            </a:r>
            <a:br>
              <a:rPr lang="en-GB" altLang="en-US" sz="3200" dirty="0">
                <a:latin typeface="Calibri" pitchFamily="34" charset="0"/>
              </a:rPr>
            </a:br>
            <a:r>
              <a:rPr lang="en-GB" altLang="en-US" sz="3200" dirty="0">
                <a:latin typeface="Calibri" pitchFamily="34" charset="0"/>
              </a:rPr>
              <a:t>Employment Law</a:t>
            </a:r>
            <a:br>
              <a:rPr lang="en-GB" altLang="en-US" sz="3200" dirty="0">
                <a:latin typeface="Calibri" pitchFamily="34" charset="0"/>
              </a:rPr>
            </a:br>
            <a:endParaRPr lang="en-GB" sz="3200" dirty="0"/>
          </a:p>
        </p:txBody>
      </p:sp>
      <p:sp>
        <p:nvSpPr>
          <p:cNvPr id="3" name="Content Placeholder 2"/>
          <p:cNvSpPr>
            <a:spLocks noGrp="1"/>
          </p:cNvSpPr>
          <p:nvPr>
            <p:ph sz="half" idx="1"/>
          </p:nvPr>
        </p:nvSpPr>
        <p:spPr/>
        <p:txBody>
          <a:bodyPr>
            <a:normAutofit lnSpcReduction="10000"/>
          </a:bodyPr>
          <a:lstStyle/>
          <a:p>
            <a:pPr marL="0" indent="0">
              <a:buNone/>
            </a:pPr>
            <a:r>
              <a:rPr lang="en-GB" altLang="en-US" dirty="0">
                <a:latin typeface="Calibri" pitchFamily="34" charset="0"/>
              </a:rPr>
              <a:t>‘Gall </a:t>
            </a:r>
            <a:r>
              <a:rPr lang="en-GB" altLang="en-US" dirty="0" err="1">
                <a:latin typeface="Calibri" pitchFamily="34" charset="0"/>
              </a:rPr>
              <a:t>arferion</a:t>
            </a:r>
            <a:r>
              <a:rPr lang="en-GB" altLang="en-US" dirty="0">
                <a:latin typeface="Calibri" pitchFamily="34" charset="0"/>
              </a:rPr>
              <a:t> </a:t>
            </a:r>
            <a:r>
              <a:rPr lang="en-GB" altLang="en-US" dirty="0" err="1">
                <a:latin typeface="Calibri" pitchFamily="34" charset="0"/>
              </a:rPr>
              <a:t>cyflogi</a:t>
            </a:r>
            <a:r>
              <a:rPr lang="en-GB" altLang="en-US" dirty="0">
                <a:latin typeface="Calibri" pitchFamily="34" charset="0"/>
              </a:rPr>
              <a:t> call </a:t>
            </a:r>
            <a:r>
              <a:rPr lang="en-GB" altLang="en-US" dirty="0" err="1">
                <a:latin typeface="Calibri" pitchFamily="34" charset="0"/>
              </a:rPr>
              <a:t>helpu</a:t>
            </a:r>
            <a:r>
              <a:rPr lang="en-GB" altLang="en-US" dirty="0">
                <a:latin typeface="Calibri" pitchFamily="34" charset="0"/>
              </a:rPr>
              <a:t> </a:t>
            </a:r>
            <a:r>
              <a:rPr lang="en-GB" altLang="en-US" dirty="0" err="1">
                <a:latin typeface="Calibri" pitchFamily="34" charset="0"/>
              </a:rPr>
              <a:t>cwmniau</a:t>
            </a:r>
            <a:r>
              <a:rPr lang="en-GB" altLang="en-US" dirty="0">
                <a:latin typeface="Calibri" pitchFamily="34" charset="0"/>
              </a:rPr>
              <a:t> </a:t>
            </a:r>
            <a:r>
              <a:rPr lang="en-GB" altLang="en-US" dirty="0" err="1">
                <a:latin typeface="Calibri" pitchFamily="34" charset="0"/>
              </a:rPr>
              <a:t>bach</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fod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fwy</a:t>
            </a:r>
            <a:r>
              <a:rPr lang="en-GB" altLang="en-US" dirty="0">
                <a:latin typeface="Calibri" pitchFamily="34" charset="0"/>
              </a:rPr>
              <a:t> </a:t>
            </a:r>
            <a:r>
              <a:rPr lang="en-GB" altLang="en-US" dirty="0" err="1">
                <a:latin typeface="Calibri" pitchFamily="34" charset="0"/>
              </a:rPr>
              <a:t>effeithiol</a:t>
            </a:r>
            <a:r>
              <a:rPr lang="en-GB" altLang="en-US" dirty="0">
                <a:latin typeface="Calibri" pitchFamily="34" charset="0"/>
              </a:rPr>
              <a:t>, </a:t>
            </a:r>
            <a:r>
              <a:rPr lang="en-GB" altLang="en-US" dirty="0" err="1">
                <a:latin typeface="Calibri" pitchFamily="34" charset="0"/>
              </a:rPr>
              <a:t>mwy</a:t>
            </a:r>
            <a:r>
              <a:rPr lang="en-GB" altLang="en-US" dirty="0">
                <a:latin typeface="Calibri" pitchFamily="34" charset="0"/>
              </a:rPr>
              <a:t> </a:t>
            </a:r>
            <a:r>
              <a:rPr lang="en-GB" altLang="en-US" dirty="0" err="1">
                <a:latin typeface="Calibri" pitchFamily="34" charset="0"/>
              </a:rPr>
              <a:t>proffidiol</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dyfu</a:t>
            </a:r>
            <a:r>
              <a:rPr lang="en-GB" altLang="en-US" dirty="0">
                <a:latin typeface="Calibri" pitchFamily="34" charset="0"/>
              </a:rPr>
              <a:t> a </a:t>
            </a:r>
            <a:r>
              <a:rPr lang="en-GB" altLang="en-US" dirty="0" err="1">
                <a:latin typeface="Calibri" pitchFamily="34" charset="0"/>
              </a:rPr>
              <a:t>chreu</a:t>
            </a:r>
            <a:r>
              <a:rPr lang="en-GB" altLang="en-US" dirty="0">
                <a:latin typeface="Calibri" pitchFamily="34" charset="0"/>
              </a:rPr>
              <a:t> </a:t>
            </a:r>
            <a:r>
              <a:rPr lang="en-GB" altLang="en-US" dirty="0" err="1">
                <a:latin typeface="Calibri" pitchFamily="34" charset="0"/>
              </a:rPr>
              <a:t>mwy</a:t>
            </a:r>
            <a:r>
              <a:rPr lang="en-GB" altLang="en-US" dirty="0">
                <a:latin typeface="Calibri" pitchFamily="34" charset="0"/>
              </a:rPr>
              <a:t> o </a:t>
            </a:r>
            <a:r>
              <a:rPr lang="en-GB" altLang="en-US" dirty="0" err="1">
                <a:latin typeface="Calibri" pitchFamily="34" charset="0"/>
              </a:rPr>
              <a:t>swyddi</a:t>
            </a:r>
            <a:r>
              <a:rPr lang="en-GB" altLang="en-US" dirty="0">
                <a:latin typeface="Calibri" pitchFamily="34" charset="0"/>
              </a:rPr>
              <a:t>…Mae </a:t>
            </a:r>
            <a:r>
              <a:rPr lang="en-GB" altLang="en-US" dirty="0" err="1">
                <a:latin typeface="Calibri" pitchFamily="34" charset="0"/>
              </a:rPr>
              <a:t>cyflogi</a:t>
            </a:r>
            <a:r>
              <a:rPr lang="en-GB" altLang="en-US" dirty="0">
                <a:latin typeface="Calibri" pitchFamily="34" charset="0"/>
              </a:rPr>
              <a:t> </a:t>
            </a:r>
            <a:r>
              <a:rPr lang="en-GB" altLang="en-US" dirty="0" err="1">
                <a:latin typeface="Calibri" pitchFamily="34" charset="0"/>
              </a:rPr>
              <a:t>pobl</a:t>
            </a:r>
            <a:r>
              <a:rPr lang="en-GB" altLang="en-US" dirty="0">
                <a:latin typeface="Calibri" pitchFamily="34" charset="0"/>
              </a:rPr>
              <a:t>, </a:t>
            </a:r>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yw’n</a:t>
            </a:r>
            <a:r>
              <a:rPr lang="en-GB" altLang="en-US" dirty="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trin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wael</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gallu</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gostus</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err="1">
                <a:latin typeface="Calibri" pitchFamily="34" charset="0"/>
              </a:rPr>
              <a:t>cyflogwr</a:t>
            </a:r>
            <a:r>
              <a:rPr lang="en-GB" altLang="en-US" dirty="0">
                <a:latin typeface="Calibri" pitchFamily="34" charset="0"/>
              </a:rPr>
              <a:t> o ran </a:t>
            </a:r>
            <a:r>
              <a:rPr lang="en-GB" altLang="en-US" dirty="0" err="1">
                <a:latin typeface="Calibri" pitchFamily="34" charset="0"/>
              </a:rPr>
              <a:t>amser</a:t>
            </a:r>
            <a:r>
              <a:rPr lang="en-GB" altLang="en-US" dirty="0">
                <a:latin typeface="Calibri" pitchFamily="34" charset="0"/>
              </a:rPr>
              <a:t>, </a:t>
            </a:r>
            <a:r>
              <a:rPr lang="en-GB" altLang="en-US" dirty="0" err="1">
                <a:latin typeface="Calibri" pitchFamily="34" charset="0"/>
              </a:rPr>
              <a:t>arian</a:t>
            </a:r>
            <a:r>
              <a:rPr lang="en-GB" altLang="en-US" dirty="0">
                <a:latin typeface="Calibri" pitchFamily="34" charset="0"/>
              </a:rPr>
              <a:t> a </a:t>
            </a:r>
            <a:r>
              <a:rPr lang="en-GB" altLang="en-US" dirty="0" err="1">
                <a:latin typeface="Calibri" pitchFamily="34" charset="0"/>
              </a:rPr>
              <a:t>cholli</a:t>
            </a:r>
            <a:r>
              <a:rPr lang="en-GB" altLang="en-US" dirty="0">
                <a:latin typeface="Calibri" pitchFamily="34" charset="0"/>
              </a:rPr>
              <a:t> </a:t>
            </a:r>
            <a:r>
              <a:rPr lang="en-GB" altLang="en-US" dirty="0" err="1">
                <a:latin typeface="Calibri" pitchFamily="34" charset="0"/>
              </a:rPr>
              <a:t>elw</a:t>
            </a:r>
            <a:r>
              <a:rPr lang="en-GB" altLang="en-US" dirty="0">
                <a:latin typeface="Calibri" pitchFamily="34" charset="0"/>
              </a:rPr>
              <a:t>’ (ACAS).</a:t>
            </a:r>
          </a:p>
          <a:p>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altLang="en-US" dirty="0">
                <a:latin typeface="Calibri"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14861071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t>Hawliau</a:t>
            </a:r>
            <a:r>
              <a:rPr lang="en-GB" altLang="en-US" sz="3600" dirty="0"/>
              <a:t> </a:t>
            </a:r>
            <a:r>
              <a:rPr lang="en-GB" altLang="en-US" sz="3600" dirty="0" err="1"/>
              <a:t>statudol</a:t>
            </a:r>
            <a:r>
              <a:rPr lang="en-GB" altLang="en-US" sz="3600" dirty="0"/>
              <a:t> – </a:t>
            </a:r>
            <a:r>
              <a:rPr lang="en-GB" altLang="en-US" sz="3600" dirty="0" err="1"/>
              <a:t>rhestr</a:t>
            </a:r>
            <a:r>
              <a:rPr lang="en-GB" altLang="en-US" sz="3600" dirty="0"/>
              <a:t> </a:t>
            </a:r>
            <a:r>
              <a:rPr lang="en-GB" altLang="en-US" sz="3600" dirty="0" err="1"/>
              <a:t>hir</a:t>
            </a:r>
            <a:br>
              <a:rPr lang="en-GB" altLang="en-US" sz="3600" dirty="0"/>
            </a:br>
            <a:r>
              <a:rPr lang="en-GB" altLang="en-US" sz="3600" dirty="0"/>
              <a:t>Statutory rights – a long list</a:t>
            </a:r>
            <a:endParaRPr lang="en-GB" sz="3600" dirty="0"/>
          </a:p>
        </p:txBody>
      </p:sp>
      <p:sp>
        <p:nvSpPr>
          <p:cNvPr id="3" name="Content Placeholder 2"/>
          <p:cNvSpPr>
            <a:spLocks noGrp="1"/>
          </p:cNvSpPr>
          <p:nvPr>
            <p:ph sz="half" idx="1"/>
          </p:nvPr>
        </p:nvSpPr>
        <p:spPr/>
        <p:txBody>
          <a:bodyPr>
            <a:normAutofit fontScale="77500" lnSpcReduction="20000"/>
          </a:bodyPr>
          <a:lstStyle/>
          <a:p>
            <a:pPr>
              <a:buNone/>
            </a:pPr>
            <a:r>
              <a:rPr lang="en-GB" altLang="en-US" b="1" dirty="0" err="1">
                <a:latin typeface="Calibri" pitchFamily="34" charset="0"/>
              </a:rPr>
              <a:t>Yn</a:t>
            </a:r>
            <a:r>
              <a:rPr lang="en-GB" altLang="en-US" b="1" dirty="0">
                <a:latin typeface="Calibri" pitchFamily="34" charset="0"/>
              </a:rPr>
              <a:t> </a:t>
            </a:r>
            <a:r>
              <a:rPr lang="en-GB" altLang="en-US" b="1" dirty="0" err="1">
                <a:latin typeface="Calibri" pitchFamily="34" charset="0"/>
              </a:rPr>
              <a:t>cynnwys</a:t>
            </a:r>
            <a:r>
              <a:rPr lang="en-GB" altLang="en-US" b="1" dirty="0">
                <a:latin typeface="Calibri" pitchFamily="34" charset="0"/>
              </a:rPr>
              <a:t> </a:t>
            </a:r>
            <a:r>
              <a:rPr lang="en-GB" altLang="en-US" b="1" dirty="0" err="1">
                <a:latin typeface="Calibri" pitchFamily="34" charset="0"/>
              </a:rPr>
              <a:t>yr</a:t>
            </a:r>
            <a:r>
              <a:rPr lang="en-GB" altLang="en-US" b="1" dirty="0">
                <a:latin typeface="Calibri" pitchFamily="34" charset="0"/>
              </a:rPr>
              <a:t> </a:t>
            </a:r>
            <a:r>
              <a:rPr lang="en-GB" altLang="en-US" b="1" dirty="0" err="1">
                <a:latin typeface="Calibri" pitchFamily="34" charset="0"/>
              </a:rPr>
              <a:t>hawl</a:t>
            </a:r>
            <a:r>
              <a:rPr lang="en-GB" altLang="en-US" dirty="0">
                <a:latin typeface="Calibri" pitchFamily="34" charset="0"/>
              </a:rPr>
              <a:t>:</a:t>
            </a:r>
          </a:p>
          <a:p>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beidio</a:t>
            </a:r>
            <a:r>
              <a:rPr lang="en-GB" altLang="en-US" dirty="0">
                <a:latin typeface="Calibri" pitchFamily="34" charset="0"/>
              </a:rPr>
              <a:t> a </a:t>
            </a:r>
            <a:r>
              <a:rPr lang="en-GB" altLang="en-US" dirty="0" err="1">
                <a:latin typeface="Calibri" pitchFamily="34" charset="0"/>
              </a:rPr>
              <a:t>chael</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anffafrio</a:t>
            </a:r>
            <a:r>
              <a:rPr lang="en-GB" altLang="en-US" dirty="0">
                <a:latin typeface="Calibri" pitchFamily="34" charset="0"/>
              </a:rPr>
              <a:t>;</a:t>
            </a:r>
          </a:p>
          <a:p>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gyflog</a:t>
            </a:r>
            <a:r>
              <a:rPr lang="en-GB" altLang="en-US" dirty="0">
                <a:latin typeface="Calibri" pitchFamily="34" charset="0"/>
              </a:rPr>
              <a:t> </a:t>
            </a:r>
            <a:r>
              <a:rPr lang="en-GB" altLang="en-US" dirty="0" err="1">
                <a:latin typeface="Calibri" pitchFamily="34" charset="0"/>
              </a:rPr>
              <a:t>gyfartal</a:t>
            </a:r>
            <a:r>
              <a:rPr lang="en-GB" altLang="en-US" dirty="0">
                <a:latin typeface="Calibri" pitchFamily="34" charset="0"/>
              </a:rPr>
              <a:t>;</a:t>
            </a:r>
          </a:p>
          <a:p>
            <a:r>
              <a:rPr lang="en-GB" altLang="en-US" dirty="0" err="1">
                <a:latin typeface="Calibri" pitchFamily="34" charset="0"/>
              </a:rPr>
              <a:t>gwyliau</a:t>
            </a:r>
            <a:r>
              <a:rPr lang="en-GB" altLang="en-US" dirty="0">
                <a:latin typeface="Calibri" pitchFamily="34" charset="0"/>
              </a:rPr>
              <a:t>;</a:t>
            </a:r>
          </a:p>
          <a:p>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beidio</a:t>
            </a:r>
            <a:r>
              <a:rPr lang="en-GB" altLang="en-US" dirty="0">
                <a:latin typeface="Calibri" pitchFamily="34" charset="0"/>
              </a:rPr>
              <a:t> a </a:t>
            </a:r>
            <a:r>
              <a:rPr lang="en-GB" altLang="en-US" dirty="0" err="1">
                <a:latin typeface="Calibri" pitchFamily="34" charset="0"/>
              </a:rPr>
              <a:t>chael</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diswyddo’n</a:t>
            </a:r>
            <a:r>
              <a:rPr lang="en-GB" altLang="en-US" dirty="0">
                <a:latin typeface="Calibri" pitchFamily="34" charset="0"/>
              </a:rPr>
              <a:t> </a:t>
            </a:r>
            <a:r>
              <a:rPr lang="en-GB" altLang="en-US" dirty="0" err="1">
                <a:latin typeface="Calibri" pitchFamily="34" charset="0"/>
              </a:rPr>
              <a:t>annheg</a:t>
            </a:r>
            <a:r>
              <a:rPr lang="en-GB" altLang="en-US" dirty="0">
                <a:latin typeface="Calibri" pitchFamily="34" charset="0"/>
              </a:rPr>
              <a:t>;</a:t>
            </a:r>
          </a:p>
          <a:p>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ddatganiad</a:t>
            </a:r>
            <a:r>
              <a:rPr lang="en-GB" altLang="en-US" dirty="0">
                <a:latin typeface="Calibri" pitchFamily="34" charset="0"/>
              </a:rPr>
              <a:t> </a:t>
            </a:r>
            <a:r>
              <a:rPr lang="en-GB" altLang="en-US" dirty="0" err="1">
                <a:latin typeface="Calibri" pitchFamily="34" charset="0"/>
              </a:rPr>
              <a:t>cyflog</a:t>
            </a:r>
            <a:r>
              <a:rPr lang="en-GB" altLang="en-US" dirty="0">
                <a:latin typeface="Calibri" pitchFamily="34" charset="0"/>
              </a:rPr>
              <a:t> </a:t>
            </a:r>
            <a:r>
              <a:rPr lang="en-GB" altLang="en-US" dirty="0" err="1">
                <a:latin typeface="Calibri" pitchFamily="34" charset="0"/>
              </a:rPr>
              <a:t>fesul</a:t>
            </a:r>
            <a:r>
              <a:rPr lang="en-GB" altLang="en-US" dirty="0">
                <a:latin typeface="Calibri" pitchFamily="34" charset="0"/>
              </a:rPr>
              <a:t> </a:t>
            </a:r>
            <a:r>
              <a:rPr lang="en-GB" altLang="en-US" dirty="0" err="1">
                <a:latin typeface="Calibri" pitchFamily="34" charset="0"/>
              </a:rPr>
              <a:t>eitem</a:t>
            </a:r>
            <a:r>
              <a:rPr lang="en-GB" altLang="en-US" dirty="0">
                <a:latin typeface="Calibri" pitchFamily="34" charset="0"/>
              </a:rPr>
              <a:t>;</a:t>
            </a:r>
          </a:p>
          <a:p>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fudd</a:t>
            </a:r>
            <a:r>
              <a:rPr lang="en-GB" altLang="en-US" dirty="0">
                <a:latin typeface="Calibri" pitchFamily="34" charset="0"/>
              </a:rPr>
              <a:t> – </a:t>
            </a:r>
            <a:r>
              <a:rPr lang="en-GB" altLang="en-US" dirty="0" err="1">
                <a:latin typeface="Calibri" pitchFamily="34" charset="0"/>
              </a:rPr>
              <a:t>daliadau</a:t>
            </a:r>
            <a:r>
              <a:rPr lang="en-GB" altLang="en-US" dirty="0">
                <a:latin typeface="Calibri" pitchFamily="34" charset="0"/>
              </a:rPr>
              <a:t> </a:t>
            </a:r>
            <a:r>
              <a:rPr lang="en-GB" altLang="en-US" dirty="0" err="1">
                <a:latin typeface="Calibri" pitchFamily="34" charset="0"/>
              </a:rPr>
              <a:t>mamolaeth</a:t>
            </a:r>
            <a:r>
              <a:rPr lang="en-GB" altLang="en-US" dirty="0">
                <a:latin typeface="Calibri" pitchFamily="34" charset="0"/>
              </a:rPr>
              <a:t> a </a:t>
            </a:r>
            <a:r>
              <a:rPr lang="en-GB" altLang="en-US" dirty="0" err="1">
                <a:latin typeface="Calibri" pitchFamily="34" charset="0"/>
              </a:rPr>
              <a:t>chyfnod</a:t>
            </a:r>
            <a:r>
              <a:rPr lang="en-GB" altLang="en-US" dirty="0">
                <a:latin typeface="Calibri" pitchFamily="34" charset="0"/>
              </a:rPr>
              <a:t> </a:t>
            </a:r>
            <a:r>
              <a:rPr lang="en-GB" altLang="en-US" dirty="0" err="1">
                <a:latin typeface="Calibri" pitchFamily="34" charset="0"/>
              </a:rPr>
              <a:t>mamolaeth</a:t>
            </a:r>
            <a:r>
              <a:rPr lang="en-GB" altLang="en-US" dirty="0">
                <a:latin typeface="Calibri" pitchFamily="34" charset="0"/>
              </a:rPr>
              <a:t>.</a:t>
            </a:r>
          </a:p>
          <a:p>
            <a:pPr marL="0" indent="0">
              <a:buNone/>
            </a:pPr>
            <a:r>
              <a:rPr lang="en-GB" dirty="0"/>
              <a:t>Beth </a:t>
            </a:r>
            <a:r>
              <a:rPr lang="en-GB" dirty="0" err="1"/>
              <a:t>arall</a:t>
            </a:r>
            <a:r>
              <a:rPr lang="en-GB" dirty="0"/>
              <a:t>? </a:t>
            </a:r>
            <a:r>
              <a:rPr lang="en-GB" dirty="0" err="1"/>
              <a:t>Gwnewch</a:t>
            </a:r>
            <a:r>
              <a:rPr lang="en-GB" dirty="0"/>
              <a:t> </a:t>
            </a:r>
            <a:r>
              <a:rPr lang="en-GB" dirty="0" err="1"/>
              <a:t>rhestr</a:t>
            </a:r>
            <a:r>
              <a:rPr lang="en-GB" dirty="0"/>
              <a:t>.</a:t>
            </a:r>
          </a:p>
        </p:txBody>
      </p:sp>
      <p:sp>
        <p:nvSpPr>
          <p:cNvPr id="4" name="Content Placeholder 3"/>
          <p:cNvSpPr>
            <a:spLocks noGrp="1"/>
          </p:cNvSpPr>
          <p:nvPr>
            <p:ph sz="half" idx="2"/>
          </p:nvPr>
        </p:nvSpPr>
        <p:spPr/>
        <p:txBody>
          <a:bodyPr>
            <a:normAutofit fontScale="77500" lnSpcReduction="20000"/>
          </a:bodyPr>
          <a:lstStyle/>
          <a:p>
            <a:pPr>
              <a:lnSpc>
                <a:spcPct val="90000"/>
              </a:lnSpc>
              <a:buNone/>
            </a:pPr>
            <a:r>
              <a:rPr lang="en-GB" altLang="en-US" b="1" dirty="0">
                <a:latin typeface="Calibri" pitchFamily="34" charset="0"/>
              </a:rPr>
              <a:t>Including the right</a:t>
            </a:r>
            <a:r>
              <a:rPr lang="en-GB" altLang="en-US" dirty="0">
                <a:latin typeface="Calibri" pitchFamily="34" charset="0"/>
              </a:rPr>
              <a:t>:</a:t>
            </a:r>
          </a:p>
          <a:p>
            <a:pPr>
              <a:lnSpc>
                <a:spcPct val="90000"/>
              </a:lnSpc>
            </a:pPr>
            <a:r>
              <a:rPr lang="en-GB" altLang="en-US" dirty="0">
                <a:latin typeface="Calibri" pitchFamily="34" charset="0"/>
              </a:rPr>
              <a:t>not to be discriminated against;</a:t>
            </a:r>
          </a:p>
          <a:p>
            <a:pPr>
              <a:lnSpc>
                <a:spcPct val="90000"/>
              </a:lnSpc>
            </a:pPr>
            <a:r>
              <a:rPr lang="en-GB" altLang="en-US" dirty="0">
                <a:latin typeface="Calibri" pitchFamily="34" charset="0"/>
              </a:rPr>
              <a:t>to equal pay;</a:t>
            </a:r>
          </a:p>
          <a:p>
            <a:pPr>
              <a:lnSpc>
                <a:spcPct val="90000"/>
              </a:lnSpc>
            </a:pPr>
            <a:r>
              <a:rPr lang="en-GB" altLang="en-US" dirty="0">
                <a:latin typeface="Calibri" pitchFamily="34" charset="0"/>
              </a:rPr>
              <a:t>holidays</a:t>
            </a:r>
          </a:p>
          <a:p>
            <a:pPr>
              <a:lnSpc>
                <a:spcPct val="90000"/>
              </a:lnSpc>
            </a:pPr>
            <a:r>
              <a:rPr lang="en-GB" altLang="en-US" dirty="0">
                <a:latin typeface="Calibri" pitchFamily="34" charset="0"/>
              </a:rPr>
              <a:t>not to be unfairly dismissed;</a:t>
            </a:r>
          </a:p>
          <a:p>
            <a:pPr>
              <a:lnSpc>
                <a:spcPct val="90000"/>
              </a:lnSpc>
            </a:pPr>
            <a:r>
              <a:rPr lang="en-GB" altLang="en-US" dirty="0">
                <a:latin typeface="Calibri" pitchFamily="34" charset="0"/>
              </a:rPr>
              <a:t>to an itemised pay statement;</a:t>
            </a:r>
          </a:p>
          <a:p>
            <a:pPr>
              <a:lnSpc>
                <a:spcPct val="90000"/>
              </a:lnSpc>
            </a:pPr>
            <a:r>
              <a:rPr lang="en-GB" altLang="en-US" dirty="0">
                <a:latin typeface="Calibri" pitchFamily="34" charset="0"/>
              </a:rPr>
              <a:t>to maternity benefits and leave.</a:t>
            </a:r>
          </a:p>
          <a:p>
            <a:pPr>
              <a:lnSpc>
                <a:spcPct val="90000"/>
              </a:lnSpc>
            </a:pPr>
            <a:endParaRPr lang="en-GB" altLang="en-US" dirty="0">
              <a:latin typeface="Calibri" pitchFamily="34" charset="0"/>
            </a:endParaRPr>
          </a:p>
          <a:p>
            <a:pPr marL="0" indent="0">
              <a:lnSpc>
                <a:spcPct val="90000"/>
              </a:lnSpc>
              <a:buNone/>
            </a:pPr>
            <a:r>
              <a:rPr lang="en-GB" altLang="en-US" dirty="0">
                <a:latin typeface="Calibri" pitchFamily="34" charset="0"/>
              </a:rPr>
              <a:t>What else? Make a list.</a:t>
            </a:r>
          </a:p>
          <a:p>
            <a:endParaRPr lang="en-GB" dirty="0"/>
          </a:p>
        </p:txBody>
      </p:sp>
    </p:spTree>
    <p:extLst>
      <p:ext uri="{BB962C8B-B14F-4D97-AF65-F5344CB8AC3E}">
        <p14:creationId xmlns:p14="http://schemas.microsoft.com/office/powerpoint/2010/main" val="19882436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90000"/>
              </a:lnSpc>
            </a:pPr>
            <a:br>
              <a:rPr lang="en-GB" altLang="en-US" dirty="0">
                <a:latin typeface="Calibri" pitchFamily="34" charset="0"/>
              </a:rPr>
            </a:br>
            <a:r>
              <a:rPr lang="en-GB" altLang="en-US" dirty="0" err="1">
                <a:latin typeface="Calibri" pitchFamily="34" charset="0"/>
              </a:rPr>
              <a:t>Gofynion</a:t>
            </a:r>
            <a:r>
              <a:rPr lang="en-GB" altLang="en-US" dirty="0">
                <a:latin typeface="Calibri" pitchFamily="34" charset="0"/>
              </a:rPr>
              <a:t> </a:t>
            </a:r>
            <a:r>
              <a:rPr lang="en-GB" altLang="en-US" dirty="0" err="1">
                <a:latin typeface="Calibri" pitchFamily="34" charset="0"/>
              </a:rPr>
              <a:t>Statudol</a:t>
            </a:r>
            <a:br>
              <a:rPr lang="en-GB" altLang="en-US" dirty="0">
                <a:latin typeface="Calibri" pitchFamily="34" charset="0"/>
              </a:rPr>
            </a:br>
            <a:r>
              <a:rPr lang="en-GB" altLang="en-US" dirty="0">
                <a:latin typeface="Calibri" pitchFamily="34" charset="0"/>
              </a:rPr>
              <a:t>Statutory Requirements</a:t>
            </a:r>
            <a:br>
              <a:rPr lang="en-GB" altLang="en-US" dirty="0">
                <a:latin typeface="Calibri" pitchFamily="34" charset="0"/>
              </a:rPr>
            </a:br>
            <a:endParaRPr lang="en-GB" dirty="0"/>
          </a:p>
        </p:txBody>
      </p:sp>
      <p:sp>
        <p:nvSpPr>
          <p:cNvPr id="3" name="Content Placeholder 2"/>
          <p:cNvSpPr>
            <a:spLocks noGrp="1"/>
          </p:cNvSpPr>
          <p:nvPr>
            <p:ph sz="half" idx="1"/>
          </p:nvPr>
        </p:nvSpPr>
        <p:spPr>
          <a:xfrm>
            <a:off x="457200" y="1417638"/>
            <a:ext cx="4038600" cy="4171603"/>
          </a:xfrm>
        </p:spPr>
        <p:txBody>
          <a:bodyPr>
            <a:normAutofit fontScale="85000" lnSpcReduction="20000"/>
          </a:bodyPr>
          <a:lstStyle/>
          <a:p>
            <a:r>
              <a:rPr lang="en-GB" altLang="en-US" dirty="0" err="1">
                <a:latin typeface="Calibri" pitchFamily="34" charset="0"/>
              </a:rPr>
              <a:t>Cadwch</a:t>
            </a:r>
            <a:r>
              <a:rPr lang="en-GB" altLang="en-US" dirty="0">
                <a:latin typeface="Calibri" pitchFamily="34" charset="0"/>
              </a:rPr>
              <a:t> </a:t>
            </a:r>
            <a:r>
              <a:rPr lang="en-GB" altLang="en-US" dirty="0" err="1">
                <a:latin typeface="Calibri" pitchFamily="34" charset="0"/>
              </a:rPr>
              <a:t>ffeil</a:t>
            </a:r>
            <a:r>
              <a:rPr lang="en-GB" altLang="en-US" dirty="0">
                <a:latin typeface="Calibri" pitchFamily="34" charset="0"/>
              </a:rPr>
              <a:t> o </a:t>
            </a:r>
            <a:r>
              <a:rPr lang="en-GB" altLang="en-US" dirty="0" err="1">
                <a:latin typeface="Calibri" pitchFamily="34" charset="0"/>
              </a:rPr>
              <a:t>ddeddfwriaeth</a:t>
            </a:r>
            <a:r>
              <a:rPr lang="en-GB" altLang="en-US" dirty="0">
                <a:latin typeface="Calibri" pitchFamily="34" charset="0"/>
              </a:rPr>
              <a:t> </a:t>
            </a:r>
            <a:r>
              <a:rPr lang="en-GB" altLang="en-US" dirty="0" err="1">
                <a:latin typeface="Calibri" pitchFamily="34" charset="0"/>
              </a:rPr>
              <a:t>berthnasol</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sicrhau</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ychwanegu</a:t>
            </a:r>
            <a:r>
              <a:rPr lang="en-GB" altLang="en-US" dirty="0">
                <a:latin typeface="Calibri" pitchFamily="34" charset="0"/>
              </a:rPr>
              <a:t> </a:t>
            </a:r>
            <a:r>
              <a:rPr lang="en-GB" altLang="en-US" dirty="0" err="1">
                <a:latin typeface="Calibri" pitchFamily="34" charset="0"/>
              </a:rPr>
              <a:t>deddfau</a:t>
            </a:r>
            <a:r>
              <a:rPr lang="en-GB" altLang="en-US" dirty="0">
                <a:latin typeface="Calibri" pitchFamily="34" charset="0"/>
              </a:rPr>
              <a:t> </a:t>
            </a:r>
            <a:r>
              <a:rPr lang="en-GB" altLang="en-US" dirty="0" err="1">
                <a:latin typeface="Calibri" pitchFamily="34" charset="0"/>
              </a:rPr>
              <a:t>newydd</a:t>
            </a:r>
            <a:r>
              <a:rPr lang="en-GB" altLang="en-US" dirty="0">
                <a:latin typeface="Calibri" pitchFamily="34" charset="0"/>
              </a:rPr>
              <a:t>/</a:t>
            </a:r>
            <a:r>
              <a:rPr lang="en-GB" altLang="en-US" dirty="0" err="1">
                <a:latin typeface="Calibri" pitchFamily="34" charset="0"/>
              </a:rPr>
              <a:t>wedi’u</a:t>
            </a:r>
            <a:r>
              <a:rPr lang="en-GB" altLang="en-US" dirty="0">
                <a:latin typeface="Calibri" pitchFamily="34" charset="0"/>
              </a:rPr>
              <a:t> </a:t>
            </a:r>
            <a:r>
              <a:rPr lang="en-GB" altLang="en-US" dirty="0" err="1">
                <a:latin typeface="Calibri" pitchFamily="34" charset="0"/>
              </a:rPr>
              <a:t>diweddaru</a:t>
            </a:r>
            <a:r>
              <a:rPr lang="en-GB" altLang="en-US" dirty="0">
                <a:latin typeface="Calibri" pitchFamily="34" charset="0"/>
              </a:rPr>
              <a:t>.</a:t>
            </a:r>
          </a:p>
          <a:p>
            <a:r>
              <a:rPr lang="en-GB" altLang="en-US" dirty="0" err="1">
                <a:latin typeface="Calibri" pitchFamily="34" charset="0"/>
              </a:rPr>
              <a:t>Gwnewch</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siwr</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gwybod</a:t>
            </a:r>
            <a:r>
              <a:rPr lang="en-GB" altLang="en-US" dirty="0">
                <a:latin typeface="Calibri" pitchFamily="34" charset="0"/>
              </a:rPr>
              <a:t> </a:t>
            </a:r>
            <a:r>
              <a:rPr lang="en-GB" altLang="en-US" dirty="0" err="1">
                <a:latin typeface="Calibri" pitchFamily="34" charset="0"/>
              </a:rPr>
              <a:t>sut</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gysylltu</a:t>
            </a:r>
            <a:r>
              <a:rPr lang="en-GB" altLang="en-US" dirty="0">
                <a:latin typeface="Calibri" pitchFamily="34" charset="0"/>
              </a:rPr>
              <a:t> ag </a:t>
            </a:r>
            <a:r>
              <a:rPr lang="en-GB" altLang="en-US" dirty="0" err="1">
                <a:latin typeface="Calibri" pitchFamily="34" charset="0"/>
              </a:rPr>
              <a:t>arbenigwyr</a:t>
            </a:r>
            <a:r>
              <a:rPr lang="en-GB" altLang="en-US" dirty="0">
                <a:latin typeface="Calibri" pitchFamily="34" charset="0"/>
              </a:rPr>
              <a:t> </a:t>
            </a:r>
            <a:r>
              <a:rPr lang="en-GB" altLang="en-US" dirty="0" err="1">
                <a:latin typeface="Calibri" pitchFamily="34" charset="0"/>
              </a:rPr>
              <a:t>sy’n</a:t>
            </a:r>
            <a:r>
              <a:rPr lang="en-GB" altLang="en-US" dirty="0">
                <a:latin typeface="Calibri" pitchFamily="34" charset="0"/>
              </a:rPr>
              <a:t> </a:t>
            </a:r>
            <a:r>
              <a:rPr lang="en-GB" altLang="en-US" dirty="0" err="1">
                <a:latin typeface="Calibri" pitchFamily="34" charset="0"/>
              </a:rPr>
              <a:t>gallu</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cyngor</a:t>
            </a:r>
            <a:r>
              <a:rPr lang="en-GB" altLang="en-US" dirty="0">
                <a:latin typeface="Calibri" pitchFamily="34" charset="0"/>
              </a:rPr>
              <a:t>.</a:t>
            </a:r>
          </a:p>
          <a:p>
            <a:r>
              <a:rPr lang="en-GB" altLang="en-US" dirty="0" err="1">
                <a:latin typeface="Calibri" pitchFamily="34" charset="0"/>
              </a:rPr>
              <a:t>Gofynion</a:t>
            </a:r>
            <a:r>
              <a:rPr lang="en-GB" altLang="en-US" dirty="0">
                <a:latin typeface="Calibri" pitchFamily="34" charset="0"/>
              </a:rPr>
              <a:t> </a:t>
            </a:r>
            <a:r>
              <a:rPr lang="en-GB" altLang="en-US" dirty="0" err="1">
                <a:latin typeface="Calibri" pitchFamily="34" charset="0"/>
              </a:rPr>
              <a:t>cofrestru</a:t>
            </a:r>
            <a:endParaRPr lang="en-GB" altLang="en-US" dirty="0">
              <a:latin typeface="Calibri" pitchFamily="34" charset="0"/>
            </a:endParaRPr>
          </a:p>
          <a:p>
            <a:r>
              <a:rPr lang="en-GB" altLang="en-US" dirty="0" err="1">
                <a:latin typeface="Calibri" pitchFamily="34" charset="0"/>
              </a:rPr>
              <a:t>Tystysgrifau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harddangos</a:t>
            </a:r>
            <a:r>
              <a:rPr lang="en-GB" altLang="en-US" dirty="0">
                <a:latin typeface="Calibri" pitchFamily="34" charset="0"/>
              </a:rPr>
              <a:t>.</a:t>
            </a:r>
          </a:p>
          <a:p>
            <a:endParaRPr lang="en-GB" dirty="0"/>
          </a:p>
        </p:txBody>
      </p:sp>
      <p:sp>
        <p:nvSpPr>
          <p:cNvPr id="4" name="Content Placeholder 3"/>
          <p:cNvSpPr>
            <a:spLocks noGrp="1"/>
          </p:cNvSpPr>
          <p:nvPr>
            <p:ph sz="half" idx="2"/>
          </p:nvPr>
        </p:nvSpPr>
        <p:spPr>
          <a:xfrm>
            <a:off x="4648200" y="1417638"/>
            <a:ext cx="4038600" cy="4171603"/>
          </a:xfrm>
        </p:spPr>
        <p:txBody>
          <a:bodyPr>
            <a:normAutofit fontScale="85000" lnSpcReduction="20000"/>
          </a:bodyPr>
          <a:lstStyle/>
          <a:p>
            <a:r>
              <a:rPr lang="en-GB" altLang="en-US" dirty="0">
                <a:latin typeface="Calibri" pitchFamily="34" charset="0"/>
              </a:rPr>
              <a:t>Keep a file of relevant legislation, ensuring that new/updated laws are added. </a:t>
            </a:r>
          </a:p>
          <a:p>
            <a:r>
              <a:rPr lang="en-GB" altLang="en-US" dirty="0">
                <a:latin typeface="Calibri" pitchFamily="34" charset="0"/>
              </a:rPr>
              <a:t>Ensure you know contact details of experts who can advise of any issues relevant to your type of setting.</a:t>
            </a:r>
          </a:p>
          <a:p>
            <a:r>
              <a:rPr lang="en-GB" altLang="en-US" dirty="0">
                <a:latin typeface="Calibri" pitchFamily="34" charset="0"/>
              </a:rPr>
              <a:t>Registration requirements</a:t>
            </a:r>
          </a:p>
          <a:p>
            <a:r>
              <a:rPr lang="en-GB" altLang="en-US" dirty="0">
                <a:latin typeface="Calibri"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874939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Autofit/>
          </a:bodyPr>
          <a:lstStyle/>
          <a:p>
            <a:r>
              <a:rPr lang="en-GB" altLang="en-US" sz="3600" dirty="0" err="1"/>
              <a:t>Cytundebau</a:t>
            </a:r>
            <a:r>
              <a:rPr lang="en-GB" altLang="en-US" sz="3600" dirty="0"/>
              <a:t> </a:t>
            </a:r>
            <a:r>
              <a:rPr lang="en-GB" altLang="en-US" sz="3600" dirty="0" err="1"/>
              <a:t>swyddi</a:t>
            </a:r>
            <a:br>
              <a:rPr lang="en-GB" altLang="en-US" sz="3600" dirty="0"/>
            </a:br>
            <a:r>
              <a:rPr lang="en-GB" altLang="en-US" sz="3600" dirty="0"/>
              <a:t>Employment contracts</a:t>
            </a:r>
            <a:endParaRPr lang="en-GB" sz="3600"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Dogfen</a:t>
            </a:r>
            <a:r>
              <a:rPr lang="en-GB" altLang="en-US" dirty="0">
                <a:latin typeface="Calibri" pitchFamily="34" charset="0"/>
              </a:rPr>
              <a:t> </a:t>
            </a:r>
            <a:r>
              <a:rPr lang="en-GB" altLang="en-US" dirty="0" err="1">
                <a:latin typeface="Calibri" pitchFamily="34" charset="0"/>
              </a:rPr>
              <a:t>gyfreithlon</a:t>
            </a:r>
            <a:r>
              <a:rPr lang="en-GB" altLang="en-US" dirty="0">
                <a:latin typeface="Calibri" pitchFamily="34" charset="0"/>
              </a:rPr>
              <a:t> </a:t>
            </a:r>
          </a:p>
          <a:p>
            <a:r>
              <a:rPr lang="en-GB" altLang="en-US" dirty="0" err="1">
                <a:latin typeface="Calibri" pitchFamily="34" charset="0"/>
              </a:rPr>
              <a:t>Termau</a:t>
            </a:r>
            <a:r>
              <a:rPr lang="en-GB" altLang="en-US" dirty="0">
                <a:latin typeface="Calibri" pitchFamily="34" charset="0"/>
              </a:rPr>
              <a:t> </a:t>
            </a:r>
            <a:r>
              <a:rPr lang="en-GB" altLang="en-US" dirty="0" err="1">
                <a:latin typeface="Calibri" pitchFamily="34" charset="0"/>
              </a:rPr>
              <a:t>cyflogaeth</a:t>
            </a:r>
            <a:endParaRPr lang="en-GB" altLang="en-US" dirty="0">
              <a:latin typeface="Calibri" pitchFamily="34" charset="0"/>
            </a:endParaRPr>
          </a:p>
          <a:p>
            <a:r>
              <a:rPr lang="en-GB" altLang="en-US" dirty="0" err="1">
                <a:latin typeface="Calibri" pitchFamily="34" charset="0"/>
              </a:rPr>
              <a:t>Gradd</a:t>
            </a:r>
            <a:r>
              <a:rPr lang="en-GB" altLang="en-US" dirty="0">
                <a:latin typeface="Calibri" pitchFamily="34" charset="0"/>
              </a:rPr>
              <a:t>/</a:t>
            </a:r>
            <a:r>
              <a:rPr lang="en-GB" altLang="en-US" dirty="0" err="1">
                <a:latin typeface="Calibri" pitchFamily="34" charset="0"/>
              </a:rPr>
              <a:t>cyflog</a:t>
            </a:r>
            <a:r>
              <a:rPr lang="en-GB" altLang="en-US" dirty="0">
                <a:latin typeface="Calibri" pitchFamily="34" charset="0"/>
              </a:rPr>
              <a:t> y </a:t>
            </a:r>
            <a:r>
              <a:rPr lang="en-GB" altLang="en-US" dirty="0" err="1">
                <a:latin typeface="Calibri" pitchFamily="34" charset="0"/>
              </a:rPr>
              <a:t>swydd</a:t>
            </a:r>
            <a:endParaRPr lang="en-GB" altLang="en-US" dirty="0">
              <a:latin typeface="Calibri" pitchFamily="34" charset="0"/>
            </a:endParaRPr>
          </a:p>
          <a:p>
            <a:r>
              <a:rPr lang="en-GB" altLang="en-US" dirty="0" err="1">
                <a:latin typeface="Calibri" pitchFamily="34" charset="0"/>
              </a:rPr>
              <a:t>Gwyliau</a:t>
            </a:r>
            <a:endParaRPr lang="en-GB" altLang="en-US" dirty="0">
              <a:latin typeface="Calibri" pitchFamily="34" charset="0"/>
            </a:endParaRPr>
          </a:p>
          <a:p>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salwch</a:t>
            </a:r>
            <a:endParaRPr lang="en-GB" altLang="en-US" dirty="0">
              <a:latin typeface="Calibri" pitchFamily="34" charset="0"/>
            </a:endParaRP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disgyblu</a:t>
            </a:r>
            <a:r>
              <a:rPr lang="en-GB" altLang="en-US" dirty="0">
                <a:latin typeface="Calibri" pitchFamily="34" charset="0"/>
              </a:rPr>
              <a:t> a </a:t>
            </a:r>
            <a:r>
              <a:rPr lang="en-GB" altLang="en-US" dirty="0" err="1">
                <a:latin typeface="Calibri" pitchFamily="34" charset="0"/>
              </a:rPr>
              <a:t>chwyn</a:t>
            </a:r>
            <a:endParaRPr lang="en-GB" altLang="en-US" dirty="0">
              <a:latin typeface="Calibri" pitchFamily="34" charset="0"/>
            </a:endParaRPr>
          </a:p>
          <a:p>
            <a:r>
              <a:rPr lang="en-GB" altLang="en-US" dirty="0" err="1">
                <a:latin typeface="Calibri" pitchFamily="34" charset="0"/>
              </a:rPr>
              <a:t>Disigrifiad</a:t>
            </a:r>
            <a:r>
              <a:rPr lang="en-GB" altLang="en-US" dirty="0">
                <a:latin typeface="Calibri" pitchFamily="34" charset="0"/>
              </a:rPr>
              <a:t> </a:t>
            </a:r>
            <a:r>
              <a:rPr lang="en-GB" altLang="en-US" dirty="0" err="1">
                <a:latin typeface="Calibri" pitchFamily="34" charset="0"/>
              </a:rPr>
              <a:t>swydd</a:t>
            </a:r>
            <a:endParaRPr lang="en-GB" altLang="en-US" dirty="0">
              <a:latin typeface="Calibri" pitchFamily="34" charset="0"/>
            </a:endParaRPr>
          </a:p>
          <a:p>
            <a:r>
              <a:rPr lang="en-GB" altLang="en-US" dirty="0" err="1">
                <a:latin typeface="Calibri" pitchFamily="34" charset="0"/>
              </a:rPr>
              <a:t>Cytundebau</a:t>
            </a:r>
            <a:r>
              <a:rPr lang="en-GB" altLang="en-US" dirty="0">
                <a:latin typeface="Calibri" pitchFamily="34" charset="0"/>
              </a:rPr>
              <a:t> </a:t>
            </a:r>
            <a:r>
              <a:rPr lang="en-GB" altLang="en-US" dirty="0" err="1">
                <a:latin typeface="Calibri" pitchFamily="34" charset="0"/>
              </a:rPr>
              <a:t>byr</a:t>
            </a:r>
            <a:r>
              <a:rPr lang="en-GB" altLang="en-US" dirty="0">
                <a:latin typeface="Calibri" pitchFamily="34" charset="0"/>
              </a:rPr>
              <a:t> a </a:t>
            </a:r>
            <a:r>
              <a:rPr lang="en-GB" altLang="en-US" dirty="0" err="1">
                <a:latin typeface="Calibri" pitchFamily="34" charset="0"/>
              </a:rPr>
              <a:t>hir</a:t>
            </a:r>
            <a:r>
              <a:rPr lang="en-GB" altLang="en-US" dirty="0">
                <a:latin typeface="Calibri" pitchFamily="34" charset="0"/>
              </a:rPr>
              <a:t> </a:t>
            </a:r>
            <a:r>
              <a:rPr lang="en-GB" altLang="en-US" dirty="0" err="1">
                <a:latin typeface="Calibri" pitchFamily="34" charset="0"/>
              </a:rPr>
              <a:t>dymor</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Legal Document</a:t>
            </a:r>
          </a:p>
          <a:p>
            <a:r>
              <a:rPr lang="en-GB" altLang="en-US" dirty="0">
                <a:latin typeface="Calibri" pitchFamily="34" charset="0"/>
              </a:rPr>
              <a:t>Terms of employment</a:t>
            </a:r>
          </a:p>
          <a:p>
            <a:r>
              <a:rPr lang="en-GB" altLang="en-US" dirty="0">
                <a:latin typeface="Calibri" pitchFamily="34" charset="0"/>
              </a:rPr>
              <a:t>Rate of pay</a:t>
            </a:r>
          </a:p>
          <a:p>
            <a:r>
              <a:rPr lang="en-GB" altLang="en-US" dirty="0">
                <a:latin typeface="Calibri" pitchFamily="34" charset="0"/>
              </a:rPr>
              <a:t>Annual Leave</a:t>
            </a:r>
          </a:p>
          <a:p>
            <a:r>
              <a:rPr lang="en-GB" altLang="en-US" dirty="0">
                <a:latin typeface="Calibri" pitchFamily="34" charset="0"/>
              </a:rPr>
              <a:t>Sickness Policy</a:t>
            </a:r>
          </a:p>
          <a:p>
            <a:r>
              <a:rPr lang="en-GB" altLang="en-US" dirty="0">
                <a:latin typeface="Calibri" pitchFamily="34" charset="0"/>
              </a:rPr>
              <a:t>Disciplinary and grievance procedures</a:t>
            </a:r>
          </a:p>
          <a:p>
            <a:r>
              <a:rPr lang="en-GB" altLang="en-US" dirty="0">
                <a:latin typeface="Calibri" pitchFamily="34" charset="0"/>
              </a:rPr>
              <a:t>Job description</a:t>
            </a:r>
          </a:p>
          <a:p>
            <a:r>
              <a:rPr lang="en-GB" altLang="en-US" dirty="0">
                <a:latin typeface="Calibri" pitchFamily="34" charset="0"/>
              </a:rPr>
              <a:t>Short term/long term contracts</a:t>
            </a:r>
          </a:p>
          <a:p>
            <a:pPr marL="0" indent="0">
              <a:buNone/>
            </a:pPr>
            <a:endParaRPr lang="en-GB" dirty="0"/>
          </a:p>
        </p:txBody>
      </p:sp>
    </p:spTree>
    <p:extLst>
      <p:ext uri="{BB962C8B-B14F-4D97-AF65-F5344CB8AC3E}">
        <p14:creationId xmlns:p14="http://schemas.microsoft.com/office/powerpoint/2010/main" val="2438134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600" dirty="0" err="1"/>
              <a:t>Cyfweliadau</a:t>
            </a:r>
            <a:r>
              <a:rPr lang="en-GB" altLang="en-US" sz="3600" dirty="0"/>
              <a:t>        Interviews</a:t>
            </a:r>
            <a:endParaRPr lang="en-GB" sz="3600" dirty="0"/>
          </a:p>
        </p:txBody>
      </p:sp>
      <p:sp>
        <p:nvSpPr>
          <p:cNvPr id="3" name="Content Placeholder 2"/>
          <p:cNvSpPr>
            <a:spLocks noGrp="1"/>
          </p:cNvSpPr>
          <p:nvPr>
            <p:ph sz="half" idx="1"/>
          </p:nvPr>
        </p:nvSpPr>
        <p:spPr/>
        <p:txBody>
          <a:bodyPr>
            <a:normAutofit fontScale="70000" lnSpcReduction="20000"/>
          </a:bodyPr>
          <a:lstStyle/>
          <a:p>
            <a:r>
              <a:rPr lang="en-GB" altLang="en-US" dirty="0">
                <a:latin typeface="Calibri" pitchFamily="34" charset="0"/>
              </a:rPr>
              <a:t>Mae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cynllunio</a:t>
            </a:r>
            <a:r>
              <a:rPr lang="en-GB" altLang="en-US" dirty="0">
                <a:latin typeface="Calibri" pitchFamily="34" charset="0"/>
              </a:rPr>
              <a:t>.</a:t>
            </a:r>
          </a:p>
          <a:p>
            <a:r>
              <a:rPr lang="en-GB" altLang="en-US" dirty="0">
                <a:latin typeface="Calibri" pitchFamily="34" charset="0"/>
              </a:rPr>
              <a:t>Mae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ymgeisydd</a:t>
            </a:r>
            <a:r>
              <a:rPr lang="en-GB" altLang="en-US" dirty="0">
                <a:latin typeface="Calibri" pitchFamily="34" charset="0"/>
              </a:rPr>
              <a:t> </a:t>
            </a:r>
            <a:r>
              <a:rPr lang="en-GB" altLang="en-US" dirty="0" err="1">
                <a:latin typeface="Calibri" pitchFamily="34" charset="0"/>
              </a:rPr>
              <a:t>deimlo’n</a:t>
            </a:r>
            <a:r>
              <a:rPr lang="en-GB" altLang="en-US" dirty="0">
                <a:latin typeface="Calibri" pitchFamily="34" charset="0"/>
              </a:rPr>
              <a:t> </a:t>
            </a:r>
            <a:r>
              <a:rPr lang="en-GB" altLang="en-US" dirty="0" err="1">
                <a:latin typeface="Calibri" pitchFamily="34" charset="0"/>
              </a:rPr>
              <a:t>gartrefol</a:t>
            </a:r>
            <a:r>
              <a:rPr lang="en-GB" altLang="en-US" dirty="0">
                <a:latin typeface="Calibri" pitchFamily="34" charset="0"/>
              </a:rPr>
              <a:t> – </a:t>
            </a:r>
            <a:r>
              <a:rPr lang="en-GB" altLang="en-US" dirty="0" err="1">
                <a:latin typeface="Calibri" pitchFamily="34" charset="0"/>
              </a:rPr>
              <a:t>dechreuwch</a:t>
            </a:r>
            <a:r>
              <a:rPr lang="en-GB" altLang="en-US" dirty="0">
                <a:latin typeface="Calibri" pitchFamily="34" charset="0"/>
              </a:rPr>
              <a:t> </a:t>
            </a:r>
            <a:r>
              <a:rPr lang="en-GB" altLang="en-US" dirty="0" err="1">
                <a:latin typeface="Calibri" pitchFamily="34" charset="0"/>
              </a:rPr>
              <a:t>gyda</a:t>
            </a:r>
            <a:r>
              <a:rPr lang="en-GB" altLang="en-US" dirty="0">
                <a:latin typeface="Calibri" pitchFamily="34" charset="0"/>
              </a:rPr>
              <a:t> </a:t>
            </a:r>
            <a:r>
              <a:rPr lang="en-GB" altLang="en-US" dirty="0" err="1">
                <a:latin typeface="Calibri" pitchFamily="34" charset="0"/>
              </a:rPr>
              <a:t>chwestiwn</a:t>
            </a:r>
            <a:r>
              <a:rPr lang="en-GB" altLang="en-US" dirty="0">
                <a:latin typeface="Calibri" pitchFamily="34" charset="0"/>
              </a:rPr>
              <a:t> </a:t>
            </a:r>
            <a:r>
              <a:rPr lang="en-GB" altLang="en-US" dirty="0" err="1">
                <a:latin typeface="Calibri" pitchFamily="34" charset="0"/>
              </a:rPr>
              <a:t>syml</a:t>
            </a:r>
            <a:r>
              <a:rPr lang="en-GB" altLang="en-US" dirty="0">
                <a:latin typeface="Calibri" pitchFamily="34" charset="0"/>
              </a:rPr>
              <a:t>.</a:t>
            </a:r>
          </a:p>
          <a:p>
            <a:r>
              <a:rPr lang="en-GB" altLang="en-US" dirty="0" err="1">
                <a:latin typeface="Calibri" pitchFamily="34" charset="0"/>
              </a:rPr>
              <a:t>Paratowch</a:t>
            </a:r>
            <a:r>
              <a:rPr lang="en-GB" altLang="en-US" dirty="0">
                <a:latin typeface="Calibri" pitchFamily="34" charset="0"/>
              </a:rPr>
              <a:t> </a:t>
            </a:r>
            <a:r>
              <a:rPr lang="en-GB" altLang="en-US" dirty="0" err="1">
                <a:latin typeface="Calibri" pitchFamily="34" charset="0"/>
              </a:rPr>
              <a:t>gwestiynau’n</a:t>
            </a:r>
            <a:r>
              <a:rPr lang="en-GB" altLang="en-US" dirty="0">
                <a:latin typeface="Calibri" pitchFamily="34" charset="0"/>
              </a:rPr>
              <a:t> </a:t>
            </a:r>
            <a:r>
              <a:rPr lang="en-GB" altLang="en-US" dirty="0" err="1">
                <a:latin typeface="Calibri" pitchFamily="34" charset="0"/>
              </a:rPr>
              <a:t>ofalus</a:t>
            </a:r>
            <a:r>
              <a:rPr lang="en-GB" altLang="en-US" dirty="0">
                <a:latin typeface="Calibri" pitchFamily="34" charset="0"/>
              </a:rPr>
              <a:t> – </a:t>
            </a:r>
            <a:r>
              <a:rPr lang="en-GB" altLang="en-US" dirty="0" err="1">
                <a:latin typeface="Calibri" pitchFamily="34" charset="0"/>
              </a:rPr>
              <a:t>rhai</a:t>
            </a:r>
            <a:r>
              <a:rPr lang="en-GB" altLang="en-US" dirty="0">
                <a:latin typeface="Calibri" pitchFamily="34" charset="0"/>
              </a:rPr>
              <a:t> </a:t>
            </a:r>
            <a:r>
              <a:rPr lang="en-GB" altLang="en-US" dirty="0" err="1">
                <a:latin typeface="Calibri" pitchFamily="34" charset="0"/>
              </a:rPr>
              <a:t>penagored</a:t>
            </a:r>
            <a:r>
              <a:rPr lang="en-GB" altLang="en-US" dirty="0">
                <a:latin typeface="Calibri" pitchFamily="34" charset="0"/>
              </a:rPr>
              <a:t> – </a:t>
            </a:r>
            <a:r>
              <a:rPr lang="en-GB" altLang="en-US" dirty="0" err="1">
                <a:latin typeface="Calibri" pitchFamily="34" charset="0"/>
              </a:rPr>
              <a:t>er</a:t>
            </a:r>
            <a:r>
              <a:rPr lang="en-GB" altLang="en-US" dirty="0">
                <a:latin typeface="Calibri" pitchFamily="34" charset="0"/>
              </a:rPr>
              <a:t> </a:t>
            </a:r>
            <a:r>
              <a:rPr lang="en-GB" altLang="en-US" dirty="0" err="1">
                <a:latin typeface="Calibri" pitchFamily="34" charset="0"/>
              </a:rPr>
              <a:t>mwyn</a:t>
            </a:r>
            <a:r>
              <a:rPr lang="en-GB" altLang="en-US" dirty="0">
                <a:latin typeface="Calibri" pitchFamily="34" charset="0"/>
              </a:rPr>
              <a:t> </a:t>
            </a:r>
            <a:r>
              <a:rPr lang="en-GB" altLang="en-US" dirty="0" err="1">
                <a:latin typeface="Calibri" pitchFamily="34" charset="0"/>
              </a:rPr>
              <a:t>iddynt</a:t>
            </a:r>
            <a:r>
              <a:rPr lang="en-GB" altLang="en-US" dirty="0">
                <a:latin typeface="Calibri" pitchFamily="34" charset="0"/>
              </a:rPr>
              <a:t> </a:t>
            </a:r>
            <a:r>
              <a:rPr lang="en-GB" altLang="en-US" dirty="0" err="1">
                <a:latin typeface="Calibri" pitchFamily="34" charset="0"/>
              </a:rPr>
              <a:t>hwy</a:t>
            </a:r>
            <a:r>
              <a:rPr lang="en-GB" altLang="en-US" dirty="0">
                <a:latin typeface="Calibri" pitchFamily="34" charset="0"/>
              </a:rPr>
              <a:t> </a:t>
            </a:r>
            <a:r>
              <a:rPr lang="en-GB" altLang="en-US" dirty="0" err="1">
                <a:latin typeface="Calibri" pitchFamily="34" charset="0"/>
              </a:rPr>
              <a:t>allu</a:t>
            </a:r>
            <a:r>
              <a:rPr lang="en-GB" altLang="en-US" dirty="0">
                <a:latin typeface="Calibri" pitchFamily="34" charset="0"/>
              </a:rPr>
              <a:t> </a:t>
            </a:r>
            <a:r>
              <a:rPr lang="en-GB" altLang="en-US" dirty="0" err="1">
                <a:latin typeface="Calibri" pitchFamily="34" charset="0"/>
              </a:rPr>
              <a:t>ymhelaethu</a:t>
            </a:r>
            <a:r>
              <a:rPr lang="en-GB" altLang="en-US" dirty="0">
                <a:latin typeface="Calibri" pitchFamily="34" charset="0"/>
              </a:rPr>
              <a:t>.  </a:t>
            </a:r>
          </a:p>
          <a:p>
            <a:r>
              <a:rPr lang="en-GB" altLang="en-US" dirty="0" err="1">
                <a:latin typeface="Calibri" pitchFamily="34" charset="0"/>
              </a:rPr>
              <a:t>Ysgrifennu</a:t>
            </a:r>
            <a:r>
              <a:rPr lang="en-GB" altLang="en-US" dirty="0">
                <a:latin typeface="Calibri" pitchFamily="34" charset="0"/>
              </a:rPr>
              <a:t> </a:t>
            </a:r>
            <a:r>
              <a:rPr lang="en-GB" altLang="en-US" dirty="0" err="1">
                <a:latin typeface="Calibri" pitchFamily="34" charset="0"/>
              </a:rPr>
              <a:t>geirda</a:t>
            </a:r>
            <a:r>
              <a:rPr lang="en-GB" altLang="en-US" dirty="0">
                <a:latin typeface="Calibri" pitchFamily="34" charset="0"/>
              </a:rPr>
              <a:t> –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gofal</a:t>
            </a:r>
            <a:r>
              <a:rPr lang="en-GB" altLang="en-US" dirty="0">
                <a:latin typeface="Calibri" pitchFamily="34" charset="0"/>
              </a:rPr>
              <a:t> – gall </a:t>
            </a:r>
            <a:r>
              <a:rPr lang="en-GB" altLang="en-US" dirty="0" err="1">
                <a:latin typeface="Calibri" pitchFamily="34" charset="0"/>
              </a:rPr>
              <a:t>cyn-weithiwr</a:t>
            </a:r>
            <a:r>
              <a:rPr lang="en-GB" altLang="en-US" dirty="0">
                <a:latin typeface="Calibri" pitchFamily="34" charset="0"/>
              </a:rPr>
              <a:t> </a:t>
            </a:r>
            <a:r>
              <a:rPr lang="en-GB" altLang="en-US" dirty="0" err="1">
                <a:latin typeface="Calibri" pitchFamily="34" charset="0"/>
              </a:rPr>
              <a:t>ddwyn</a:t>
            </a:r>
            <a:r>
              <a:rPr lang="en-GB" altLang="en-US" dirty="0">
                <a:latin typeface="Calibri" pitchFamily="34" charset="0"/>
              </a:rPr>
              <a:t> </a:t>
            </a:r>
            <a:r>
              <a:rPr lang="en-GB" altLang="en-US" dirty="0" err="1">
                <a:latin typeface="Calibri" pitchFamily="34" charset="0"/>
              </a:rPr>
              <a:t>achos</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erbyn</a:t>
            </a:r>
            <a:r>
              <a:rPr lang="en-GB" altLang="en-US" dirty="0">
                <a:latin typeface="Calibri" pitchFamily="34" charset="0"/>
              </a:rPr>
              <a:t> </a:t>
            </a:r>
            <a:r>
              <a:rPr lang="en-GB" altLang="en-US" dirty="0" err="1">
                <a:latin typeface="Calibri" pitchFamily="34" charset="0"/>
              </a:rPr>
              <a:t>cyflogwr</a:t>
            </a:r>
            <a:r>
              <a:rPr lang="en-GB" altLang="en-US" dirty="0">
                <a:latin typeface="Calibri" pitchFamily="34" charset="0"/>
              </a:rPr>
              <a:t> am </a:t>
            </a:r>
            <a:r>
              <a:rPr lang="en-GB" altLang="en-US" dirty="0" err="1">
                <a:latin typeface="Calibri" pitchFamily="34" charset="0"/>
              </a:rPr>
              <a:t>enllib</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a:latin typeface="Calibri" pitchFamily="34" charset="0"/>
              </a:rPr>
              <a:t>ddifenwi</a:t>
            </a:r>
            <a:r>
              <a:rPr lang="en-GB" altLang="en-US" dirty="0">
                <a:latin typeface="Calibri" pitchFamily="34" charset="0"/>
              </a:rPr>
              <a:t> </a:t>
            </a:r>
            <a:r>
              <a:rPr lang="en-GB" altLang="en-US" dirty="0" err="1">
                <a:latin typeface="Calibri" pitchFamily="34" charset="0"/>
              </a:rPr>
              <a:t>cymeriad</a:t>
            </a:r>
            <a:r>
              <a:rPr lang="en-GB" altLang="en-US" dirty="0">
                <a:latin typeface="Calibri" pitchFamily="34" charset="0"/>
              </a:rPr>
              <a:t> </a:t>
            </a:r>
            <a:r>
              <a:rPr lang="en-GB" altLang="en-US" dirty="0" err="1">
                <a:latin typeface="Calibri" pitchFamily="34" charset="0"/>
              </a:rPr>
              <a:t>trwy</a:t>
            </a:r>
            <a:r>
              <a:rPr lang="en-GB" altLang="en-US" dirty="0">
                <a:latin typeface="Calibri" pitchFamily="34" charset="0"/>
              </a:rPr>
              <a:t> </a:t>
            </a:r>
            <a:r>
              <a:rPr lang="en-GB" altLang="en-US" dirty="0" err="1">
                <a:latin typeface="Calibri" pitchFamily="34" charset="0"/>
              </a:rPr>
              <a:t>lys</a:t>
            </a:r>
            <a:r>
              <a:rPr lang="en-GB" altLang="en-US" dirty="0">
                <a:latin typeface="Calibri" pitchFamily="34" charset="0"/>
              </a:rPr>
              <a:t> </a:t>
            </a:r>
            <a:r>
              <a:rPr lang="en-GB" altLang="en-US" dirty="0" err="1">
                <a:latin typeface="Calibri" pitchFamily="34" charset="0"/>
              </a:rPr>
              <a:t>sifil</a:t>
            </a:r>
            <a:r>
              <a:rPr lang="en-GB" altLang="en-US" dirty="0">
                <a:latin typeface="Calibri" pitchFamily="34" charset="0"/>
              </a:rPr>
              <a:t> </a:t>
            </a:r>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ystyried</a:t>
            </a:r>
            <a:r>
              <a:rPr lang="en-GB" altLang="en-US" dirty="0">
                <a:latin typeface="Calibri" pitchFamily="34" charset="0"/>
              </a:rPr>
              <a:t> bod </a:t>
            </a:r>
            <a:r>
              <a:rPr lang="en-GB" altLang="en-US" dirty="0" err="1">
                <a:latin typeface="Calibri" pitchFamily="34" charset="0"/>
              </a:rPr>
              <a:t>geirda’n</a:t>
            </a:r>
            <a:r>
              <a:rPr lang="en-GB" altLang="en-US" dirty="0">
                <a:latin typeface="Calibri" pitchFamily="34" charset="0"/>
              </a:rPr>
              <a:t> </a:t>
            </a:r>
            <a:r>
              <a:rPr lang="en-GB" altLang="en-US" dirty="0" err="1">
                <a:latin typeface="Calibri" pitchFamily="34" charset="0"/>
              </a:rPr>
              <a:t>anghywir</a:t>
            </a:r>
            <a:r>
              <a:rPr lang="en-GB" altLang="en-US" dirty="0">
                <a:latin typeface="Calibri" pitchFamily="34" charset="0"/>
              </a:rPr>
              <a:t>.</a:t>
            </a:r>
          </a:p>
          <a:p>
            <a:pPr marL="0" indent="0">
              <a:buNone/>
            </a:pPr>
            <a:endParaRPr lang="en-GB" dirty="0"/>
          </a:p>
        </p:txBody>
      </p:sp>
      <p:sp>
        <p:nvSpPr>
          <p:cNvPr id="4" name="Content Placeholder 3"/>
          <p:cNvSpPr>
            <a:spLocks noGrp="1"/>
          </p:cNvSpPr>
          <p:nvPr>
            <p:ph sz="half" idx="2"/>
          </p:nvPr>
        </p:nvSpPr>
        <p:spPr/>
        <p:txBody>
          <a:bodyPr>
            <a:noAutofit/>
          </a:bodyPr>
          <a:lstStyle/>
          <a:p>
            <a:pPr>
              <a:lnSpc>
                <a:spcPct val="80000"/>
              </a:lnSpc>
            </a:pPr>
            <a:r>
              <a:rPr lang="en-GB" altLang="en-US" sz="2000" dirty="0">
                <a:latin typeface="Calibri" pitchFamily="34" charset="0"/>
              </a:rPr>
              <a:t>Need to be planned</a:t>
            </a:r>
          </a:p>
          <a:p>
            <a:pPr>
              <a:lnSpc>
                <a:spcPct val="80000"/>
              </a:lnSpc>
            </a:pPr>
            <a:r>
              <a:rPr lang="en-GB" altLang="en-US" sz="2000" dirty="0">
                <a:latin typeface="Calibri" pitchFamily="34" charset="0"/>
              </a:rPr>
              <a:t>Need to put applicant at ease – start with a simple question</a:t>
            </a:r>
          </a:p>
          <a:p>
            <a:pPr>
              <a:lnSpc>
                <a:spcPct val="80000"/>
              </a:lnSpc>
            </a:pPr>
            <a:r>
              <a:rPr lang="en-GB" altLang="en-US" sz="2000" dirty="0">
                <a:latin typeface="Calibri" pitchFamily="34" charset="0"/>
              </a:rPr>
              <a:t>Compose carefully – open ended - to allow them to elaborate. </a:t>
            </a:r>
          </a:p>
          <a:p>
            <a:pPr>
              <a:lnSpc>
                <a:spcPct val="80000"/>
              </a:lnSpc>
            </a:pPr>
            <a:r>
              <a:rPr lang="en-GB" altLang="en-US" sz="2000" dirty="0">
                <a:latin typeface="Calibri" pitchFamily="34" charset="0"/>
              </a:rPr>
              <a:t>Writing references – care needed - an ex- employee could bring an action against their employer for libel or defamation of character through a civil court if they consider a reference to be inaccurate</a:t>
            </a:r>
          </a:p>
          <a:p>
            <a:pPr marL="0" indent="0">
              <a:buNone/>
            </a:pPr>
            <a:endParaRPr lang="en-GB" sz="2000" dirty="0"/>
          </a:p>
        </p:txBody>
      </p:sp>
    </p:spTree>
    <p:extLst>
      <p:ext uri="{BB962C8B-B14F-4D97-AF65-F5344CB8AC3E}">
        <p14:creationId xmlns:p14="http://schemas.microsoft.com/office/powerpoint/2010/main" val="23212586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t>Gweithdrefnau</a:t>
            </a:r>
            <a:r>
              <a:rPr lang="en-GB" dirty="0"/>
              <a:t> </a:t>
            </a:r>
            <a:r>
              <a:rPr lang="en-GB" dirty="0" err="1"/>
              <a:t>Statudol</a:t>
            </a:r>
            <a:br>
              <a:rPr lang="en-GB" dirty="0"/>
            </a:br>
            <a:r>
              <a:rPr lang="en-GB" dirty="0"/>
              <a:t>Statutory processes</a:t>
            </a:r>
            <a:br>
              <a:rPr lang="en-GB" dirty="0"/>
            </a:br>
            <a:endParaRPr lang="en-GB" dirty="0"/>
          </a:p>
        </p:txBody>
      </p:sp>
      <p:sp>
        <p:nvSpPr>
          <p:cNvPr id="3" name="Content Placeholder 2"/>
          <p:cNvSpPr>
            <a:spLocks noGrp="1"/>
          </p:cNvSpPr>
          <p:nvPr>
            <p:ph sz="half" idx="1"/>
          </p:nvPr>
        </p:nvSpPr>
        <p:spPr/>
        <p:txBody>
          <a:bodyPr/>
          <a:lstStyle/>
          <a:p>
            <a:r>
              <a:rPr lang="cy-GB" dirty="0"/>
              <a:t>Anwytho</a:t>
            </a:r>
          </a:p>
          <a:p>
            <a:r>
              <a:rPr lang="cy-GB" dirty="0"/>
              <a:t>Mentora</a:t>
            </a:r>
          </a:p>
          <a:p>
            <a:r>
              <a:rPr lang="cy-GB" dirty="0"/>
              <a:t>Hyfforddiant</a:t>
            </a:r>
          </a:p>
          <a:p>
            <a:r>
              <a:rPr lang="cy-GB" dirty="0"/>
              <a:t>DPP</a:t>
            </a:r>
          </a:p>
          <a:p>
            <a:r>
              <a:rPr lang="cy-GB" dirty="0"/>
              <a:t>Goruchwylio</a:t>
            </a:r>
          </a:p>
          <a:p>
            <a:r>
              <a:rPr lang="cy-GB" dirty="0"/>
              <a:t>Arfarniadau</a:t>
            </a:r>
          </a:p>
        </p:txBody>
      </p:sp>
      <p:sp>
        <p:nvSpPr>
          <p:cNvPr id="4" name="Content Placeholder 3"/>
          <p:cNvSpPr>
            <a:spLocks noGrp="1"/>
          </p:cNvSpPr>
          <p:nvPr>
            <p:ph sz="half" idx="2"/>
          </p:nvPr>
        </p:nvSpPr>
        <p:spPr/>
        <p:txBody>
          <a:bodyPr/>
          <a:lstStyle/>
          <a:p>
            <a:r>
              <a:rPr lang="en-GB" dirty="0"/>
              <a:t>Induction</a:t>
            </a:r>
          </a:p>
          <a:p>
            <a:r>
              <a:rPr lang="en-GB" dirty="0"/>
              <a:t>Mentoring</a:t>
            </a:r>
          </a:p>
          <a:p>
            <a:r>
              <a:rPr lang="en-GB" dirty="0"/>
              <a:t>Training</a:t>
            </a:r>
          </a:p>
          <a:p>
            <a:r>
              <a:rPr lang="en-GB" dirty="0"/>
              <a:t>CPD</a:t>
            </a:r>
          </a:p>
          <a:p>
            <a:r>
              <a:rPr lang="en-GB" dirty="0"/>
              <a:t>Supervision</a:t>
            </a:r>
          </a:p>
          <a:p>
            <a:r>
              <a:rPr lang="en-GB" dirty="0"/>
              <a:t>Appraisals</a:t>
            </a:r>
          </a:p>
        </p:txBody>
      </p:sp>
    </p:spTree>
    <p:extLst>
      <p:ext uri="{BB962C8B-B14F-4D97-AF65-F5344CB8AC3E}">
        <p14:creationId xmlns:p14="http://schemas.microsoft.com/office/powerpoint/2010/main" val="26684072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Autofit/>
          </a:bodyPr>
          <a:lstStyle/>
          <a:p>
            <a:r>
              <a:rPr lang="en-GB" altLang="en-US" sz="3600" b="1" dirty="0" err="1"/>
              <a:t>Ystyriwch</a:t>
            </a:r>
            <a:r>
              <a:rPr lang="en-GB" altLang="en-US" sz="3600" b="1" dirty="0"/>
              <a:t> </a:t>
            </a:r>
            <a:r>
              <a:rPr lang="en-GB" altLang="en-US" sz="3600" b="1" dirty="0" err="1"/>
              <a:t>darllen</a:t>
            </a:r>
            <a:r>
              <a:rPr lang="en-GB" altLang="en-US" sz="3600" b="1" dirty="0"/>
              <a:t> </a:t>
            </a:r>
            <a:r>
              <a:rPr lang="en-GB" altLang="en-US" sz="3600" b="1" dirty="0" err="1"/>
              <a:t>pellach</a:t>
            </a:r>
            <a:r>
              <a:rPr lang="en-GB" altLang="en-US" sz="3600" b="1" dirty="0"/>
              <a:t>…              Consider further reading…</a:t>
            </a:r>
            <a:endParaRPr lang="en-GB" sz="3600" b="1" dirty="0"/>
          </a:p>
        </p:txBody>
      </p:sp>
      <p:sp>
        <p:nvSpPr>
          <p:cNvPr id="3" name="Content Placeholder 2"/>
          <p:cNvSpPr>
            <a:spLocks noGrp="1"/>
          </p:cNvSpPr>
          <p:nvPr>
            <p:ph sz="half" idx="1"/>
          </p:nvPr>
        </p:nvSpPr>
        <p:spPr>
          <a:xfrm>
            <a:off x="457200" y="1340768"/>
            <a:ext cx="4038600" cy="4248473"/>
          </a:xfrm>
        </p:spPr>
        <p:txBody>
          <a:bodyPr>
            <a:normAutofit fontScale="70000" lnSpcReduction="20000"/>
          </a:bodyPr>
          <a:lstStyle/>
          <a:p>
            <a:pPr>
              <a:defRPr/>
            </a:pPr>
            <a:r>
              <a:rPr lang="en-GB" dirty="0" err="1"/>
              <a:t>Safonau</a:t>
            </a:r>
            <a:r>
              <a:rPr lang="en-GB" dirty="0"/>
              <a:t> </a:t>
            </a:r>
            <a:r>
              <a:rPr lang="en-GB" dirty="0" err="1"/>
              <a:t>Gofynnol</a:t>
            </a:r>
            <a:r>
              <a:rPr lang="en-GB" dirty="0"/>
              <a:t> </a:t>
            </a:r>
            <a:r>
              <a:rPr lang="en-GB" dirty="0" err="1"/>
              <a:t>Genedlaethol</a:t>
            </a:r>
            <a:endParaRPr lang="en-GB" dirty="0"/>
          </a:p>
          <a:p>
            <a:pPr>
              <a:defRPr/>
            </a:pPr>
            <a:r>
              <a:rPr lang="en-GB" dirty="0" err="1"/>
              <a:t>Fframwaith</a:t>
            </a:r>
            <a:r>
              <a:rPr lang="en-GB" dirty="0"/>
              <a:t> </a:t>
            </a:r>
            <a:r>
              <a:rPr lang="en-GB" dirty="0" err="1"/>
              <a:t>Estyn</a:t>
            </a:r>
            <a:endParaRPr lang="en-GB" dirty="0"/>
          </a:p>
          <a:p>
            <a:pPr>
              <a:defRPr/>
            </a:pPr>
            <a:r>
              <a:rPr lang="en-GB" dirty="0" err="1"/>
              <a:t>Gwasanaeth</a:t>
            </a:r>
            <a:r>
              <a:rPr lang="en-GB" dirty="0"/>
              <a:t> </a:t>
            </a:r>
            <a:r>
              <a:rPr lang="en-GB" dirty="0" err="1"/>
              <a:t>Gwybodaeth</a:t>
            </a:r>
            <a:r>
              <a:rPr lang="en-GB" dirty="0"/>
              <a:t> </a:t>
            </a:r>
            <a:r>
              <a:rPr lang="en-GB" dirty="0" err="1"/>
              <a:t>i</a:t>
            </a:r>
            <a:r>
              <a:rPr lang="en-GB" dirty="0"/>
              <a:t> </a:t>
            </a:r>
            <a:r>
              <a:rPr lang="en-GB" dirty="0" err="1"/>
              <a:t>Deuluoedd</a:t>
            </a:r>
            <a:r>
              <a:rPr lang="en-GB" dirty="0"/>
              <a:t> (FIS)</a:t>
            </a:r>
          </a:p>
          <a:p>
            <a:pPr>
              <a:defRPr/>
            </a:pPr>
            <a:r>
              <a:rPr lang="en-GB" dirty="0" err="1"/>
              <a:t>Deddf</a:t>
            </a:r>
            <a:r>
              <a:rPr lang="en-GB" dirty="0"/>
              <a:t> </a:t>
            </a:r>
            <a:r>
              <a:rPr lang="en-GB" dirty="0" err="1"/>
              <a:t>Iechyd</a:t>
            </a:r>
            <a:r>
              <a:rPr lang="en-GB" dirty="0"/>
              <a:t> a </a:t>
            </a:r>
            <a:r>
              <a:rPr lang="en-GB" dirty="0" err="1"/>
              <a:t>Diogelwch</a:t>
            </a:r>
            <a:r>
              <a:rPr lang="en-GB" dirty="0"/>
              <a:t> </a:t>
            </a:r>
            <a:r>
              <a:rPr lang="en-GB" dirty="0" err="1"/>
              <a:t>yn</a:t>
            </a:r>
            <a:r>
              <a:rPr lang="en-GB" dirty="0"/>
              <a:t> y </a:t>
            </a:r>
            <a:r>
              <a:rPr lang="en-GB" dirty="0" err="1"/>
              <a:t>Gweithle</a:t>
            </a:r>
            <a:r>
              <a:rPr lang="en-GB" dirty="0"/>
              <a:t> 1974</a:t>
            </a:r>
          </a:p>
          <a:p>
            <a:pPr>
              <a:defRPr/>
            </a:pPr>
            <a:r>
              <a:rPr lang="en-GB" dirty="0" err="1"/>
              <a:t>Deddf</a:t>
            </a:r>
            <a:r>
              <a:rPr lang="en-GB" dirty="0"/>
              <a:t> </a:t>
            </a:r>
            <a:r>
              <a:rPr lang="en-GB" dirty="0" err="1"/>
              <a:t>Cydraddoldeb</a:t>
            </a:r>
            <a:r>
              <a:rPr lang="en-GB" dirty="0"/>
              <a:t> 2010</a:t>
            </a:r>
          </a:p>
          <a:p>
            <a:pPr>
              <a:defRPr/>
            </a:pPr>
            <a:r>
              <a:rPr lang="en-GB" dirty="0" err="1"/>
              <a:t>Iechyd</a:t>
            </a:r>
            <a:r>
              <a:rPr lang="en-GB" dirty="0"/>
              <a:t> </a:t>
            </a:r>
            <a:r>
              <a:rPr lang="en-GB" dirty="0" err="1"/>
              <a:t>Amgylchedd</a:t>
            </a:r>
            <a:endParaRPr lang="en-GB" dirty="0"/>
          </a:p>
          <a:p>
            <a:pPr>
              <a:defRPr/>
            </a:pPr>
            <a:r>
              <a:rPr lang="en-GB" dirty="0"/>
              <a:t>GDPR 2018 </a:t>
            </a:r>
          </a:p>
          <a:p>
            <a:pPr>
              <a:defRPr/>
            </a:pPr>
            <a:r>
              <a:rPr lang="en-GB" dirty="0" err="1"/>
              <a:t>Bil</a:t>
            </a:r>
            <a:r>
              <a:rPr lang="en-GB" dirty="0"/>
              <a:t> 2018 ADY</a:t>
            </a:r>
          </a:p>
          <a:p>
            <a:pPr>
              <a:defRPr/>
            </a:pPr>
            <a:r>
              <a:rPr lang="en-GB" dirty="0" err="1"/>
              <a:t>Gweithdrefnau</a:t>
            </a:r>
            <a:r>
              <a:rPr lang="en-GB" dirty="0"/>
              <a:t> </a:t>
            </a:r>
            <a:r>
              <a:rPr lang="en-GB" dirty="0" err="1"/>
              <a:t>Diogelu</a:t>
            </a:r>
            <a:r>
              <a:rPr lang="en-GB" dirty="0"/>
              <a:t> Cymru 2019</a:t>
            </a:r>
          </a:p>
          <a:p>
            <a:pPr>
              <a:defRPr/>
            </a:pPr>
            <a:r>
              <a:rPr lang="en-GB" dirty="0" err="1"/>
              <a:t>Polisiau</a:t>
            </a:r>
            <a:r>
              <a:rPr lang="en-GB" dirty="0"/>
              <a:t> </a:t>
            </a:r>
            <a:r>
              <a:rPr lang="en-GB" dirty="0" err="1"/>
              <a:t>eich</a:t>
            </a:r>
            <a:r>
              <a:rPr lang="en-GB" dirty="0"/>
              <a:t> </a:t>
            </a:r>
            <a:r>
              <a:rPr lang="en-GB" dirty="0" err="1"/>
              <a:t>lle</a:t>
            </a:r>
            <a:r>
              <a:rPr lang="en-GB" dirty="0"/>
              <a:t> </a:t>
            </a:r>
            <a:r>
              <a:rPr lang="en-GB" dirty="0" err="1"/>
              <a:t>gwaith</a:t>
            </a:r>
            <a:r>
              <a:rPr lang="en-GB" dirty="0"/>
              <a:t> chi…</a:t>
            </a:r>
            <a:endParaRPr lang="en-US" dirty="0"/>
          </a:p>
          <a:p>
            <a:endParaRPr lang="en-GB" dirty="0"/>
          </a:p>
        </p:txBody>
      </p:sp>
      <p:sp>
        <p:nvSpPr>
          <p:cNvPr id="4" name="Content Placeholder 3"/>
          <p:cNvSpPr>
            <a:spLocks noGrp="1"/>
          </p:cNvSpPr>
          <p:nvPr>
            <p:ph sz="half" idx="2"/>
          </p:nvPr>
        </p:nvSpPr>
        <p:spPr>
          <a:xfrm>
            <a:off x="4648200" y="1340768"/>
            <a:ext cx="4038600" cy="4248473"/>
          </a:xfrm>
        </p:spPr>
        <p:txBody>
          <a:bodyPr>
            <a:normAutofit fontScale="70000" lnSpcReduction="20000"/>
          </a:bodyPr>
          <a:lstStyle/>
          <a:p>
            <a:r>
              <a:rPr lang="en-GB" altLang="en-US" dirty="0"/>
              <a:t>National Minimum Standards</a:t>
            </a:r>
          </a:p>
          <a:p>
            <a:r>
              <a:rPr lang="en-GB" altLang="en-US" dirty="0" err="1"/>
              <a:t>Estyn</a:t>
            </a:r>
            <a:r>
              <a:rPr lang="en-GB" altLang="en-US" dirty="0"/>
              <a:t> Framework</a:t>
            </a:r>
          </a:p>
          <a:p>
            <a:r>
              <a:rPr lang="en-GB" altLang="en-US" dirty="0"/>
              <a:t>Family Information Service Health and Safety at Work Act 1974</a:t>
            </a:r>
          </a:p>
          <a:p>
            <a:r>
              <a:rPr lang="en-GB" altLang="en-US" dirty="0"/>
              <a:t>The Equality Act 2010</a:t>
            </a:r>
          </a:p>
          <a:p>
            <a:r>
              <a:rPr lang="en-GB" altLang="en-US" dirty="0"/>
              <a:t>Environmental Health </a:t>
            </a:r>
          </a:p>
          <a:p>
            <a:r>
              <a:rPr lang="en-GB" altLang="en-US" dirty="0"/>
              <a:t>GDPR 2018</a:t>
            </a:r>
          </a:p>
          <a:p>
            <a:r>
              <a:rPr lang="en-GB" altLang="en-US" dirty="0"/>
              <a:t>ALN Bill 2018</a:t>
            </a:r>
          </a:p>
          <a:p>
            <a:r>
              <a:rPr lang="en-GB" altLang="en-US" dirty="0"/>
              <a:t>Wales Safeguarding Procedures 2019</a:t>
            </a:r>
          </a:p>
          <a:p>
            <a:r>
              <a:rPr lang="en-GB" altLang="en-US" dirty="0"/>
              <a:t>Your own place of work’s policies…</a:t>
            </a:r>
            <a:endParaRPr lang="en-US" altLang="en-US" dirty="0"/>
          </a:p>
          <a:p>
            <a:endParaRPr lang="en-GB" dirty="0"/>
          </a:p>
        </p:txBody>
      </p:sp>
    </p:spTree>
    <p:extLst>
      <p:ext uri="{BB962C8B-B14F-4D97-AF65-F5344CB8AC3E}">
        <p14:creationId xmlns:p14="http://schemas.microsoft.com/office/powerpoint/2010/main" val="15373276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2448</Words>
  <Application>Microsoft Office PowerPoint</Application>
  <PresentationFormat>On-screen Show (4:3)</PresentationFormat>
  <Paragraphs>428</Paragraphs>
  <Slides>37</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Myriad Pro</vt:lpstr>
      <vt:lpstr>Arial</vt:lpstr>
      <vt:lpstr>Calibri</vt:lpstr>
      <vt:lpstr>Tahoma</vt:lpstr>
      <vt:lpstr>Wingdings</vt:lpstr>
      <vt:lpstr>20140311PresentationUWTSDTemplate</vt:lpstr>
      <vt:lpstr>ECEY6002/C</vt:lpstr>
      <vt:lpstr>Gofynion statudol a goblygiadol Statutory obligations and  requirements</vt:lpstr>
      <vt:lpstr> Ymrwymiadau Liabilities </vt:lpstr>
      <vt:lpstr>Y Fframwaith Deddfwriaethol The Legislative Framework</vt:lpstr>
      <vt:lpstr>Y Fframwaith Deddfwriaethol The Legislative Framework</vt:lpstr>
      <vt:lpstr>Polisiau                   Policies</vt:lpstr>
      <vt:lpstr>Polisiau a Gweithdrefnau Policies and Procedures</vt:lpstr>
      <vt:lpstr> Rôl yr arweinydd: polisïau Role of the leader: policies  </vt:lpstr>
      <vt:lpstr>Gweler polisi fel cytundeb A policy is seen as an agreement/contract</vt:lpstr>
      <vt:lpstr>Pam adolygu polysiau?  Why monitor policies?</vt:lpstr>
      <vt:lpstr>Polisiau heddiw Policies today</vt:lpstr>
      <vt:lpstr>AGC / CIW</vt:lpstr>
      <vt:lpstr>AGC/CIW </vt:lpstr>
      <vt:lpstr>NMS – National Minimum Standards (CIW) SGC - Safonau Gofynnol Cenedlaethol (AGC)</vt:lpstr>
      <vt:lpstr>PowerPoint Presentation</vt:lpstr>
      <vt:lpstr>AGC: Safon 4 Cwrdd a Gofynion Unigol                       CIW: Standard 4 Meeting Individual Needs</vt:lpstr>
      <vt:lpstr>AGC: Safon 12 – Bwyd a Diod CIW: Standard 12 – Food and Drink</vt:lpstr>
      <vt:lpstr>Safer Food, Better Business (SFBB)</vt:lpstr>
      <vt:lpstr>AGC: Safon 20 - Amddiffyn Plant  CIW: Standard 20 - Safeguarding Children</vt:lpstr>
      <vt:lpstr>App Gweithdrefnau Diogelu Cymru Wales Safeguarding Procedures App </vt:lpstr>
      <vt:lpstr>App Gweithdrefnau Diogelu Cymru Wales Safeguarding Procuedures App </vt:lpstr>
      <vt:lpstr> Datganiad Hunanasesu Gwasanaeth SASS  Self Assessment of Service Statement </vt:lpstr>
      <vt:lpstr>Ysgolion - Schools</vt:lpstr>
      <vt:lpstr>Ysgolion - Schools</vt:lpstr>
      <vt:lpstr>Esiamplau o Bolisiau Ysgol Examples of School Policies</vt:lpstr>
      <vt:lpstr>Ysgolion - Schools</vt:lpstr>
      <vt:lpstr>Estyn Her Majesty’s Inspectorate (HMI) </vt:lpstr>
      <vt:lpstr>Estyn </vt:lpstr>
      <vt:lpstr> Arolygu ar y Cyd - AGC ac Estyn  Joint Inspections – CIW and Estyn  </vt:lpstr>
      <vt:lpstr>ECEY6002/C</vt:lpstr>
      <vt:lpstr> Y Gyfraith Cyflogi Employment Law </vt:lpstr>
      <vt:lpstr>Hawliau statudol – rhestr hir Statutory rights – a long list</vt:lpstr>
      <vt:lpstr> Gofynion Statudol Statutory Requirements </vt:lpstr>
      <vt:lpstr>Cytundebau swyddi Employment contracts</vt:lpstr>
      <vt:lpstr>Cyfweliadau        Interviews</vt:lpstr>
      <vt:lpstr> Gweithdrefnau Statudol Statutory processes </vt:lpstr>
      <vt:lpstr>Ystyriwch darllen pellach…              Consider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78</cp:revision>
  <dcterms:created xsi:type="dcterms:W3CDTF">2015-04-14T15:21:28Z</dcterms:created>
  <dcterms:modified xsi:type="dcterms:W3CDTF">2021-04-27T14:09:01Z</dcterms:modified>
</cp:coreProperties>
</file>