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3"/>
  </p:handoutMasterIdLst>
  <p:sldIdLst>
    <p:sldId id="257" r:id="rId2"/>
    <p:sldId id="258" r:id="rId3"/>
    <p:sldId id="274" r:id="rId4"/>
    <p:sldId id="256" r:id="rId5"/>
    <p:sldId id="292" r:id="rId6"/>
    <p:sldId id="261" r:id="rId7"/>
    <p:sldId id="294" r:id="rId8"/>
    <p:sldId id="293" r:id="rId9"/>
    <p:sldId id="299" r:id="rId10"/>
    <p:sldId id="302" r:id="rId11"/>
    <p:sldId id="300" r:id="rId12"/>
    <p:sldId id="303" r:id="rId13"/>
    <p:sldId id="308" r:id="rId14"/>
    <p:sldId id="259" r:id="rId15"/>
    <p:sldId id="260" r:id="rId16"/>
    <p:sldId id="295" r:id="rId17"/>
    <p:sldId id="305" r:id="rId18"/>
    <p:sldId id="262" r:id="rId19"/>
    <p:sldId id="275" r:id="rId20"/>
    <p:sldId id="276" r:id="rId21"/>
    <p:sldId id="277" r:id="rId22"/>
    <p:sldId id="278" r:id="rId23"/>
    <p:sldId id="279" r:id="rId24"/>
    <p:sldId id="263" r:id="rId25"/>
    <p:sldId id="264" r:id="rId26"/>
    <p:sldId id="266" r:id="rId27"/>
    <p:sldId id="307" r:id="rId28"/>
    <p:sldId id="280" r:id="rId29"/>
    <p:sldId id="267" r:id="rId30"/>
    <p:sldId id="268" r:id="rId31"/>
    <p:sldId id="265" r:id="rId32"/>
    <p:sldId id="269" r:id="rId33"/>
    <p:sldId id="296" r:id="rId34"/>
    <p:sldId id="297" r:id="rId35"/>
    <p:sldId id="270" r:id="rId36"/>
    <p:sldId id="271" r:id="rId37"/>
    <p:sldId id="272" r:id="rId38"/>
    <p:sldId id="281" r:id="rId39"/>
    <p:sldId id="306" r:id="rId40"/>
    <p:sldId id="287" r:id="rId41"/>
    <p:sldId id="304" r:id="rId42"/>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1pPr>
    <a:lvl2pPr marL="4572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2pPr>
    <a:lvl3pPr marL="9144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3pPr>
    <a:lvl4pPr marL="13716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4pPr>
    <a:lvl5pPr marL="18288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5pPr>
    <a:lvl6pPr marL="2286000" algn="l" defTabSz="914400" rtl="0" eaLnBrk="1" latinLnBrk="0" hangingPunct="1">
      <a:defRPr sz="2400" kern="1200">
        <a:solidFill>
          <a:schemeClr val="tx1"/>
        </a:solidFill>
        <a:latin typeface="Times New Roman" pitchFamily="18" charset="0"/>
        <a:ea typeface="+mn-ea"/>
        <a:cs typeface="Times New Roman" pitchFamily="18" charset="0"/>
      </a:defRPr>
    </a:lvl6pPr>
    <a:lvl7pPr marL="2743200" algn="l" defTabSz="914400" rtl="0" eaLnBrk="1" latinLnBrk="0" hangingPunct="1">
      <a:defRPr sz="2400" kern="1200">
        <a:solidFill>
          <a:schemeClr val="tx1"/>
        </a:solidFill>
        <a:latin typeface="Times New Roman" pitchFamily="18" charset="0"/>
        <a:ea typeface="+mn-ea"/>
        <a:cs typeface="Times New Roman" pitchFamily="18" charset="0"/>
      </a:defRPr>
    </a:lvl7pPr>
    <a:lvl8pPr marL="3200400" algn="l" defTabSz="914400" rtl="0" eaLnBrk="1" latinLnBrk="0" hangingPunct="1">
      <a:defRPr sz="2400" kern="1200">
        <a:solidFill>
          <a:schemeClr val="tx1"/>
        </a:solidFill>
        <a:latin typeface="Times New Roman" pitchFamily="18" charset="0"/>
        <a:ea typeface="+mn-ea"/>
        <a:cs typeface="Times New Roman" pitchFamily="18" charset="0"/>
      </a:defRPr>
    </a:lvl8pPr>
    <a:lvl9pPr marL="3657600" algn="l" defTabSz="914400" rtl="0" eaLnBrk="1" latinLnBrk="0" hangingPunct="1">
      <a:defRPr sz="2400" kern="1200">
        <a:solidFill>
          <a:schemeClr val="tx1"/>
        </a:solidFill>
        <a:latin typeface="Times New Roman" pitchFamily="18" charset="0"/>
        <a:ea typeface="+mn-ea"/>
        <a:cs typeface="Times New Roman"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CCFF"/>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90929"/>
  </p:normalViewPr>
  <p:slideViewPr>
    <p:cSldViewPr>
      <p:cViewPr varScale="1">
        <p:scale>
          <a:sx n="48" d="100"/>
          <a:sy n="48" d="100"/>
        </p:scale>
        <p:origin x="135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85E5B5-B607-44C4-AD37-F950C9CDE02D}" type="doc">
      <dgm:prSet loTypeId="urn:microsoft.com/office/officeart/2005/8/layout/radial1" loCatId="relationship" qsTypeId="urn:microsoft.com/office/officeart/2005/8/quickstyle/simple1" qsCatId="simple" csTypeId="urn:microsoft.com/office/officeart/2005/8/colors/accent1_2" csCatId="accent1" phldr="1"/>
      <dgm:spPr/>
    </dgm:pt>
    <dgm:pt modelId="{50D87B9A-D1A7-431F-9A4B-C787A1713582}">
      <dgm:prSet/>
      <dgm:spPr>
        <a:solidFill>
          <a:srgbClr val="66CCFF"/>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To become aware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Of any problems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A child may be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having</a:t>
          </a:r>
        </a:p>
      </dgm:t>
    </dgm:pt>
    <dgm:pt modelId="{7A6645A9-548E-4774-9383-3CA22C0B279A}" type="parTrans" cxnId="{C2C86F8F-C812-4B2F-82F9-11BB75041B2F}">
      <dgm:prSet/>
      <dgm:spPr/>
      <dgm:t>
        <a:bodyPr/>
        <a:lstStyle/>
        <a:p>
          <a:endParaRPr lang="en-GB"/>
        </a:p>
      </dgm:t>
    </dgm:pt>
    <dgm:pt modelId="{D593F18C-9823-439A-B02B-6553BBABC1DB}" type="sibTrans" cxnId="{C2C86F8F-C812-4B2F-82F9-11BB75041B2F}">
      <dgm:prSet/>
      <dgm:spPr/>
      <dgm:t>
        <a:bodyPr/>
        <a:lstStyle/>
        <a:p>
          <a:endParaRPr lang="en-GB"/>
        </a:p>
      </dgm:t>
    </dgm:pt>
    <dgm:pt modelId="{29FC8B89-57C0-4166-B31B-0603B4C33F61}">
      <dgm:prSet/>
      <dgm:spPr>
        <a:solidFill>
          <a:srgbClr val="66CCFF"/>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To assess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 children’s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development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in particular areas</a:t>
          </a:r>
        </a:p>
      </dgm:t>
    </dgm:pt>
    <dgm:pt modelId="{D04701FB-1454-4956-B588-F23C5B7557D4}" type="parTrans" cxnId="{A6BFC663-26E7-4AE4-B37F-210C8EF42722}">
      <dgm:prSet/>
      <dgm:spPr/>
      <dgm:t>
        <a:bodyPr/>
        <a:lstStyle/>
        <a:p>
          <a:endParaRPr lang="en-GB"/>
        </a:p>
      </dgm:t>
    </dgm:pt>
    <dgm:pt modelId="{F3401180-08CF-4452-B300-0FAD555B684B}" type="sibTrans" cxnId="{A6BFC663-26E7-4AE4-B37F-210C8EF42722}">
      <dgm:prSet/>
      <dgm:spPr/>
      <dgm:t>
        <a:bodyPr/>
        <a:lstStyle/>
        <a:p>
          <a:endParaRPr lang="en-GB"/>
        </a:p>
      </dgm:t>
    </dgm:pt>
    <dgm:pt modelId="{C9C2B4A1-C201-4E64-ABF4-4E5171D1F136}">
      <dgm:prSet/>
      <dgm:spPr>
        <a:solidFill>
          <a:srgbClr val="66CCFF"/>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To assist in 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planning of our work</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 with children</a:t>
          </a:r>
        </a:p>
      </dgm:t>
    </dgm:pt>
    <dgm:pt modelId="{9CD31AF9-5FE6-42CE-9D73-66DD02274E83}" type="parTrans" cxnId="{2E7660E7-AB3F-4998-86B2-EB8C3276471F}">
      <dgm:prSet/>
      <dgm:spPr/>
      <dgm:t>
        <a:bodyPr/>
        <a:lstStyle/>
        <a:p>
          <a:endParaRPr lang="en-GB"/>
        </a:p>
      </dgm:t>
    </dgm:pt>
    <dgm:pt modelId="{EDC3D087-8354-4EA9-8AF7-9CDADEF45AB1}" type="sibTrans" cxnId="{2E7660E7-AB3F-4998-86B2-EB8C3276471F}">
      <dgm:prSet/>
      <dgm:spPr/>
      <dgm:t>
        <a:bodyPr/>
        <a:lstStyle/>
        <a:p>
          <a:endParaRPr lang="en-GB"/>
        </a:p>
      </dgm:t>
    </dgm:pt>
    <dgm:pt modelId="{3EAB38CD-F58A-46E4-B734-CC7BE5AA3666}">
      <dgm:prSet/>
      <dgm:spPr>
        <a:solidFill>
          <a:srgbClr val="66CCFF"/>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To monitor 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Use of a particular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Resource 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activity</a:t>
          </a:r>
        </a:p>
      </dgm:t>
    </dgm:pt>
    <dgm:pt modelId="{4E47995C-C199-48DA-A526-DFCB0F4965F5}" type="parTrans" cxnId="{2554B37E-3E31-4D67-A1BE-2A73722AFD63}">
      <dgm:prSet/>
      <dgm:spPr/>
      <dgm:t>
        <a:bodyPr/>
        <a:lstStyle/>
        <a:p>
          <a:endParaRPr lang="en-GB"/>
        </a:p>
      </dgm:t>
    </dgm:pt>
    <dgm:pt modelId="{07C6A279-D185-4DD5-B821-13F69B3F6A43}" type="sibTrans" cxnId="{2554B37E-3E31-4D67-A1BE-2A73722AFD63}">
      <dgm:prSet/>
      <dgm:spPr/>
      <dgm:t>
        <a:bodyPr/>
        <a:lstStyle/>
        <a:p>
          <a:endParaRPr lang="en-GB"/>
        </a:p>
      </dgm:t>
    </dgm:pt>
    <dgm:pt modelId="{3AE75400-AD5B-4F88-B518-1D2C462792EA}" type="pres">
      <dgm:prSet presAssocID="{EA85E5B5-B607-44C4-AD37-F950C9CDE02D}" presName="cycle" presStyleCnt="0">
        <dgm:presLayoutVars>
          <dgm:chMax val="1"/>
          <dgm:dir/>
          <dgm:animLvl val="ctr"/>
          <dgm:resizeHandles val="exact"/>
        </dgm:presLayoutVars>
      </dgm:prSet>
      <dgm:spPr/>
    </dgm:pt>
    <dgm:pt modelId="{7C449CB8-6FEA-45F2-BF53-3CE600A3CC14}" type="pres">
      <dgm:prSet presAssocID="{50D87B9A-D1A7-431F-9A4B-C787A1713582}" presName="centerShape" presStyleLbl="node0" presStyleIdx="0" presStyleCnt="1"/>
      <dgm:spPr/>
    </dgm:pt>
    <dgm:pt modelId="{23CD0A89-915B-467A-9870-39316BBA5690}" type="pres">
      <dgm:prSet presAssocID="{D04701FB-1454-4956-B588-F23C5B7557D4}" presName="Name9" presStyleLbl="parChTrans1D2" presStyleIdx="0" presStyleCnt="3"/>
      <dgm:spPr/>
    </dgm:pt>
    <dgm:pt modelId="{D7B7E3B5-8A47-4F64-A75C-48EB0FDCED01}" type="pres">
      <dgm:prSet presAssocID="{D04701FB-1454-4956-B588-F23C5B7557D4}" presName="connTx" presStyleLbl="parChTrans1D2" presStyleIdx="0" presStyleCnt="3"/>
      <dgm:spPr/>
    </dgm:pt>
    <dgm:pt modelId="{9ADD9536-3F8C-4838-B2B5-676FB07BE044}" type="pres">
      <dgm:prSet presAssocID="{29FC8B89-57C0-4166-B31B-0603B4C33F61}" presName="node" presStyleLbl="node1" presStyleIdx="0" presStyleCnt="3">
        <dgm:presLayoutVars>
          <dgm:bulletEnabled val="1"/>
        </dgm:presLayoutVars>
      </dgm:prSet>
      <dgm:spPr/>
    </dgm:pt>
    <dgm:pt modelId="{1A5261BF-9C38-48B6-8E07-25DA93DCEFF5}" type="pres">
      <dgm:prSet presAssocID="{9CD31AF9-5FE6-42CE-9D73-66DD02274E83}" presName="Name9" presStyleLbl="parChTrans1D2" presStyleIdx="1" presStyleCnt="3"/>
      <dgm:spPr/>
    </dgm:pt>
    <dgm:pt modelId="{34151287-478E-4534-B98A-3BACC31C7668}" type="pres">
      <dgm:prSet presAssocID="{9CD31AF9-5FE6-42CE-9D73-66DD02274E83}" presName="connTx" presStyleLbl="parChTrans1D2" presStyleIdx="1" presStyleCnt="3"/>
      <dgm:spPr/>
    </dgm:pt>
    <dgm:pt modelId="{8E1917C5-29D9-4C90-9366-62A08A94E406}" type="pres">
      <dgm:prSet presAssocID="{C9C2B4A1-C201-4E64-ABF4-4E5171D1F136}" presName="node" presStyleLbl="node1" presStyleIdx="1" presStyleCnt="3">
        <dgm:presLayoutVars>
          <dgm:bulletEnabled val="1"/>
        </dgm:presLayoutVars>
      </dgm:prSet>
      <dgm:spPr/>
    </dgm:pt>
    <dgm:pt modelId="{1D686B71-2BA8-4DBD-9859-87310F39D3F3}" type="pres">
      <dgm:prSet presAssocID="{4E47995C-C199-48DA-A526-DFCB0F4965F5}" presName="Name9" presStyleLbl="parChTrans1D2" presStyleIdx="2" presStyleCnt="3"/>
      <dgm:spPr/>
    </dgm:pt>
    <dgm:pt modelId="{AAD72E3F-5AE2-4F9F-B429-948BDF158A1B}" type="pres">
      <dgm:prSet presAssocID="{4E47995C-C199-48DA-A526-DFCB0F4965F5}" presName="connTx" presStyleLbl="parChTrans1D2" presStyleIdx="2" presStyleCnt="3"/>
      <dgm:spPr/>
    </dgm:pt>
    <dgm:pt modelId="{C599FDCA-469D-46C2-BE1C-292B8C13DE0A}" type="pres">
      <dgm:prSet presAssocID="{3EAB38CD-F58A-46E4-B734-CC7BE5AA3666}" presName="node" presStyleLbl="node1" presStyleIdx="2" presStyleCnt="3">
        <dgm:presLayoutVars>
          <dgm:bulletEnabled val="1"/>
        </dgm:presLayoutVars>
      </dgm:prSet>
      <dgm:spPr/>
    </dgm:pt>
  </dgm:ptLst>
  <dgm:cxnLst>
    <dgm:cxn modelId="{93ED5A05-7D97-4315-A12D-A9EF2BB35D9A}" type="presOf" srcId="{29FC8B89-57C0-4166-B31B-0603B4C33F61}" destId="{9ADD9536-3F8C-4838-B2B5-676FB07BE044}" srcOrd="0" destOrd="0" presId="urn:microsoft.com/office/officeart/2005/8/layout/radial1"/>
    <dgm:cxn modelId="{4C0A160D-41F0-4530-AA89-E18F8846B9D4}" type="presOf" srcId="{D04701FB-1454-4956-B588-F23C5B7557D4}" destId="{D7B7E3B5-8A47-4F64-A75C-48EB0FDCED01}" srcOrd="1" destOrd="0" presId="urn:microsoft.com/office/officeart/2005/8/layout/radial1"/>
    <dgm:cxn modelId="{2AA4301D-A750-450B-B340-3FF8B7675E57}" type="presOf" srcId="{3EAB38CD-F58A-46E4-B734-CC7BE5AA3666}" destId="{C599FDCA-469D-46C2-BE1C-292B8C13DE0A}" srcOrd="0" destOrd="0" presId="urn:microsoft.com/office/officeart/2005/8/layout/radial1"/>
    <dgm:cxn modelId="{97EFB022-F506-41B1-845D-C0230BA18814}" type="presOf" srcId="{9CD31AF9-5FE6-42CE-9D73-66DD02274E83}" destId="{1A5261BF-9C38-48B6-8E07-25DA93DCEFF5}" srcOrd="0" destOrd="0" presId="urn:microsoft.com/office/officeart/2005/8/layout/radial1"/>
    <dgm:cxn modelId="{D2A53640-8A83-414E-A8D8-7159A775FEC5}" type="presOf" srcId="{4E47995C-C199-48DA-A526-DFCB0F4965F5}" destId="{1D686B71-2BA8-4DBD-9859-87310F39D3F3}" srcOrd="0" destOrd="0" presId="urn:microsoft.com/office/officeart/2005/8/layout/radial1"/>
    <dgm:cxn modelId="{A6BFC663-26E7-4AE4-B37F-210C8EF42722}" srcId="{50D87B9A-D1A7-431F-9A4B-C787A1713582}" destId="{29FC8B89-57C0-4166-B31B-0603B4C33F61}" srcOrd="0" destOrd="0" parTransId="{D04701FB-1454-4956-B588-F23C5B7557D4}" sibTransId="{F3401180-08CF-4452-B300-0FAD555B684B}"/>
    <dgm:cxn modelId="{8A581D69-0532-4489-95AC-FEB6B33A6557}" type="presOf" srcId="{50D87B9A-D1A7-431F-9A4B-C787A1713582}" destId="{7C449CB8-6FEA-45F2-BF53-3CE600A3CC14}" srcOrd="0" destOrd="0" presId="urn:microsoft.com/office/officeart/2005/8/layout/radial1"/>
    <dgm:cxn modelId="{2554B37E-3E31-4D67-A1BE-2A73722AFD63}" srcId="{50D87B9A-D1A7-431F-9A4B-C787A1713582}" destId="{3EAB38CD-F58A-46E4-B734-CC7BE5AA3666}" srcOrd="2" destOrd="0" parTransId="{4E47995C-C199-48DA-A526-DFCB0F4965F5}" sibTransId="{07C6A279-D185-4DD5-B821-13F69B3F6A43}"/>
    <dgm:cxn modelId="{53BBAF80-83F4-4A60-A058-154758025372}" type="presOf" srcId="{4E47995C-C199-48DA-A526-DFCB0F4965F5}" destId="{AAD72E3F-5AE2-4F9F-B429-948BDF158A1B}" srcOrd="1" destOrd="0" presId="urn:microsoft.com/office/officeart/2005/8/layout/radial1"/>
    <dgm:cxn modelId="{C2C86F8F-C812-4B2F-82F9-11BB75041B2F}" srcId="{EA85E5B5-B607-44C4-AD37-F950C9CDE02D}" destId="{50D87B9A-D1A7-431F-9A4B-C787A1713582}" srcOrd="0" destOrd="0" parTransId="{7A6645A9-548E-4774-9383-3CA22C0B279A}" sibTransId="{D593F18C-9823-439A-B02B-6553BBABC1DB}"/>
    <dgm:cxn modelId="{BDDB75C9-DD70-4193-9A65-14E85CC60D05}" type="presOf" srcId="{C9C2B4A1-C201-4E64-ABF4-4E5171D1F136}" destId="{8E1917C5-29D9-4C90-9366-62A08A94E406}" srcOrd="0" destOrd="0" presId="urn:microsoft.com/office/officeart/2005/8/layout/radial1"/>
    <dgm:cxn modelId="{13CEEDCB-0812-4B62-8D5F-716AE354AD06}" type="presOf" srcId="{EA85E5B5-B607-44C4-AD37-F950C9CDE02D}" destId="{3AE75400-AD5B-4F88-B518-1D2C462792EA}" srcOrd="0" destOrd="0" presId="urn:microsoft.com/office/officeart/2005/8/layout/radial1"/>
    <dgm:cxn modelId="{7AA208CC-9BCA-47BD-A5E2-6B9268564CD0}" type="presOf" srcId="{9CD31AF9-5FE6-42CE-9D73-66DD02274E83}" destId="{34151287-478E-4534-B98A-3BACC31C7668}" srcOrd="1" destOrd="0" presId="urn:microsoft.com/office/officeart/2005/8/layout/radial1"/>
    <dgm:cxn modelId="{2E7660E7-AB3F-4998-86B2-EB8C3276471F}" srcId="{50D87B9A-D1A7-431F-9A4B-C787A1713582}" destId="{C9C2B4A1-C201-4E64-ABF4-4E5171D1F136}" srcOrd="1" destOrd="0" parTransId="{9CD31AF9-5FE6-42CE-9D73-66DD02274E83}" sibTransId="{EDC3D087-8354-4EA9-8AF7-9CDADEF45AB1}"/>
    <dgm:cxn modelId="{D99864E7-30FE-423B-B255-BFCE52C4B9DE}" type="presOf" srcId="{D04701FB-1454-4956-B588-F23C5B7557D4}" destId="{23CD0A89-915B-467A-9870-39316BBA5690}" srcOrd="0" destOrd="0" presId="urn:microsoft.com/office/officeart/2005/8/layout/radial1"/>
    <dgm:cxn modelId="{6246CC09-D411-4EAC-9286-5653E839D5D7}" type="presParOf" srcId="{3AE75400-AD5B-4F88-B518-1D2C462792EA}" destId="{7C449CB8-6FEA-45F2-BF53-3CE600A3CC14}" srcOrd="0" destOrd="0" presId="urn:microsoft.com/office/officeart/2005/8/layout/radial1"/>
    <dgm:cxn modelId="{349E3213-CC77-4F45-980B-F5D42683C980}" type="presParOf" srcId="{3AE75400-AD5B-4F88-B518-1D2C462792EA}" destId="{23CD0A89-915B-467A-9870-39316BBA5690}" srcOrd="1" destOrd="0" presId="urn:microsoft.com/office/officeart/2005/8/layout/radial1"/>
    <dgm:cxn modelId="{240CB269-EEFE-4E17-9EEB-C2907836B0B0}" type="presParOf" srcId="{23CD0A89-915B-467A-9870-39316BBA5690}" destId="{D7B7E3B5-8A47-4F64-A75C-48EB0FDCED01}" srcOrd="0" destOrd="0" presId="urn:microsoft.com/office/officeart/2005/8/layout/radial1"/>
    <dgm:cxn modelId="{BEE77430-7F8C-4667-B622-64366DAD492C}" type="presParOf" srcId="{3AE75400-AD5B-4F88-B518-1D2C462792EA}" destId="{9ADD9536-3F8C-4838-B2B5-676FB07BE044}" srcOrd="2" destOrd="0" presId="urn:microsoft.com/office/officeart/2005/8/layout/radial1"/>
    <dgm:cxn modelId="{8695BB9C-70BC-463A-B21A-1D0430A5B243}" type="presParOf" srcId="{3AE75400-AD5B-4F88-B518-1D2C462792EA}" destId="{1A5261BF-9C38-48B6-8E07-25DA93DCEFF5}" srcOrd="3" destOrd="0" presId="urn:microsoft.com/office/officeart/2005/8/layout/radial1"/>
    <dgm:cxn modelId="{BF4FD215-0C24-4B90-8F7F-073FEFFB6B30}" type="presParOf" srcId="{1A5261BF-9C38-48B6-8E07-25DA93DCEFF5}" destId="{34151287-478E-4534-B98A-3BACC31C7668}" srcOrd="0" destOrd="0" presId="urn:microsoft.com/office/officeart/2005/8/layout/radial1"/>
    <dgm:cxn modelId="{B960F617-1BAE-4985-A787-8109E664C214}" type="presParOf" srcId="{3AE75400-AD5B-4F88-B518-1D2C462792EA}" destId="{8E1917C5-29D9-4C90-9366-62A08A94E406}" srcOrd="4" destOrd="0" presId="urn:microsoft.com/office/officeart/2005/8/layout/radial1"/>
    <dgm:cxn modelId="{C9AF7D0E-F3B3-4769-AB15-3B121CFD4028}" type="presParOf" srcId="{3AE75400-AD5B-4F88-B518-1D2C462792EA}" destId="{1D686B71-2BA8-4DBD-9859-87310F39D3F3}" srcOrd="5" destOrd="0" presId="urn:microsoft.com/office/officeart/2005/8/layout/radial1"/>
    <dgm:cxn modelId="{8F36694A-EDD5-4384-8E0A-8AF17B40E07A}" type="presParOf" srcId="{1D686B71-2BA8-4DBD-9859-87310F39D3F3}" destId="{AAD72E3F-5AE2-4F9F-B429-948BDF158A1B}" srcOrd="0" destOrd="0" presId="urn:microsoft.com/office/officeart/2005/8/layout/radial1"/>
    <dgm:cxn modelId="{C7418D66-79A3-4A51-993C-DD6A18453E7D}" type="presParOf" srcId="{3AE75400-AD5B-4F88-B518-1D2C462792EA}" destId="{C599FDCA-469D-46C2-BE1C-292B8C13DE0A}" srcOrd="6"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49CB8-6FEA-45F2-BF53-3CE600A3CC14}">
      <dsp:nvSpPr>
        <dsp:cNvPr id="0" name=""/>
        <dsp:cNvSpPr/>
      </dsp:nvSpPr>
      <dsp:spPr>
        <a:xfrm>
          <a:off x="2609164" y="2129730"/>
          <a:ext cx="1622208" cy="1622208"/>
        </a:xfrm>
        <a:prstGeom prst="ellipse">
          <a:avLst/>
        </a:prstGeom>
        <a:solidFill>
          <a:srgbClr val="66CC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To become aware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Of any problems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A child may be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having</a:t>
          </a:r>
        </a:p>
      </dsp:txBody>
      <dsp:txXfrm>
        <a:off x="2846731" y="2367297"/>
        <a:ext cx="1147074" cy="1147074"/>
      </dsp:txXfrm>
    </dsp:sp>
    <dsp:sp modelId="{23CD0A89-915B-467A-9870-39316BBA5690}">
      <dsp:nvSpPr>
        <dsp:cNvPr id="0" name=""/>
        <dsp:cNvSpPr/>
      </dsp:nvSpPr>
      <dsp:spPr>
        <a:xfrm rot="16200000">
          <a:off x="3175704" y="1863822"/>
          <a:ext cx="489128" cy="42686"/>
        </a:xfrm>
        <a:custGeom>
          <a:avLst/>
          <a:gdLst/>
          <a:ahLst/>
          <a:cxnLst/>
          <a:rect l="0" t="0" r="0" b="0"/>
          <a:pathLst>
            <a:path>
              <a:moveTo>
                <a:pt x="0" y="21343"/>
              </a:moveTo>
              <a:lnTo>
                <a:pt x="489128" y="213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08040" y="1872937"/>
        <a:ext cx="24456" cy="24456"/>
      </dsp:txXfrm>
    </dsp:sp>
    <dsp:sp modelId="{9ADD9536-3F8C-4838-B2B5-676FB07BE044}">
      <dsp:nvSpPr>
        <dsp:cNvPr id="0" name=""/>
        <dsp:cNvSpPr/>
      </dsp:nvSpPr>
      <dsp:spPr>
        <a:xfrm>
          <a:off x="2609164" y="18392"/>
          <a:ext cx="1622208" cy="1622208"/>
        </a:xfrm>
        <a:prstGeom prst="ellipse">
          <a:avLst/>
        </a:prstGeom>
        <a:solidFill>
          <a:srgbClr val="66CC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To assess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 children’s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development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in particular areas</a:t>
          </a:r>
        </a:p>
      </dsp:txBody>
      <dsp:txXfrm>
        <a:off x="2846731" y="255959"/>
        <a:ext cx="1147074" cy="1147074"/>
      </dsp:txXfrm>
    </dsp:sp>
    <dsp:sp modelId="{1A5261BF-9C38-48B6-8E07-25DA93DCEFF5}">
      <dsp:nvSpPr>
        <dsp:cNvPr id="0" name=""/>
        <dsp:cNvSpPr/>
      </dsp:nvSpPr>
      <dsp:spPr>
        <a:xfrm rot="1800000">
          <a:off x="4089939" y="3447325"/>
          <a:ext cx="489128" cy="42686"/>
        </a:xfrm>
        <a:custGeom>
          <a:avLst/>
          <a:gdLst/>
          <a:ahLst/>
          <a:cxnLst/>
          <a:rect l="0" t="0" r="0" b="0"/>
          <a:pathLst>
            <a:path>
              <a:moveTo>
                <a:pt x="0" y="21343"/>
              </a:moveTo>
              <a:lnTo>
                <a:pt x="489128" y="213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22276" y="3456440"/>
        <a:ext cx="24456" cy="24456"/>
      </dsp:txXfrm>
    </dsp:sp>
    <dsp:sp modelId="{8E1917C5-29D9-4C90-9366-62A08A94E406}">
      <dsp:nvSpPr>
        <dsp:cNvPr id="0" name=""/>
        <dsp:cNvSpPr/>
      </dsp:nvSpPr>
      <dsp:spPr>
        <a:xfrm>
          <a:off x="4437636" y="3185398"/>
          <a:ext cx="1622208" cy="1622208"/>
        </a:xfrm>
        <a:prstGeom prst="ellipse">
          <a:avLst/>
        </a:prstGeom>
        <a:solidFill>
          <a:srgbClr val="66CC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To assist in 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planning of our work</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 with children</a:t>
          </a:r>
        </a:p>
      </dsp:txBody>
      <dsp:txXfrm>
        <a:off x="4675203" y="3422965"/>
        <a:ext cx="1147074" cy="1147074"/>
      </dsp:txXfrm>
    </dsp:sp>
    <dsp:sp modelId="{1D686B71-2BA8-4DBD-9859-87310F39D3F3}">
      <dsp:nvSpPr>
        <dsp:cNvPr id="0" name=""/>
        <dsp:cNvSpPr/>
      </dsp:nvSpPr>
      <dsp:spPr>
        <a:xfrm rot="9000000">
          <a:off x="2261468" y="3447325"/>
          <a:ext cx="489128" cy="42686"/>
        </a:xfrm>
        <a:custGeom>
          <a:avLst/>
          <a:gdLst/>
          <a:ahLst/>
          <a:cxnLst/>
          <a:rect l="0" t="0" r="0" b="0"/>
          <a:pathLst>
            <a:path>
              <a:moveTo>
                <a:pt x="0" y="21343"/>
              </a:moveTo>
              <a:lnTo>
                <a:pt x="489128" y="213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493804" y="3456440"/>
        <a:ext cx="24456" cy="24456"/>
      </dsp:txXfrm>
    </dsp:sp>
    <dsp:sp modelId="{C599FDCA-469D-46C2-BE1C-292B8C13DE0A}">
      <dsp:nvSpPr>
        <dsp:cNvPr id="0" name=""/>
        <dsp:cNvSpPr/>
      </dsp:nvSpPr>
      <dsp:spPr>
        <a:xfrm>
          <a:off x="780692" y="3185398"/>
          <a:ext cx="1622208" cy="1622208"/>
        </a:xfrm>
        <a:prstGeom prst="ellipse">
          <a:avLst/>
        </a:prstGeom>
        <a:solidFill>
          <a:srgbClr val="66CC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To monitor 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Use of a particular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Resource 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activity</a:t>
          </a:r>
        </a:p>
      </dsp:txBody>
      <dsp:txXfrm>
        <a:off x="1018259" y="3422965"/>
        <a:ext cx="1147074" cy="114707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pPr>
              <a:defRPr/>
            </a:pPr>
            <a:fld id="{3917033C-1BE6-4D0E-8697-1B7ACAFE05F0}" type="datetimeFigureOut">
              <a:rPr lang="en-GB"/>
              <a:pPr>
                <a:defRPr/>
              </a:pPr>
              <a:t>19/07/2018</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pPr>
              <a:defRPr/>
            </a:pPr>
            <a:fld id="{9A0B3AB4-40E5-4B8F-B787-FB92342F0659}" type="slidenum">
              <a:rPr lang="en-GB"/>
              <a:pPr>
                <a:defRPr/>
              </a:pPr>
              <a:t>‹#›</a:t>
            </a:fld>
            <a:endParaRPr lang="en-GB"/>
          </a:p>
        </p:txBody>
      </p:sp>
    </p:spTree>
    <p:extLst>
      <p:ext uri="{BB962C8B-B14F-4D97-AF65-F5344CB8AC3E}">
        <p14:creationId xmlns:p14="http://schemas.microsoft.com/office/powerpoint/2010/main" val="252492688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693390B8-4B53-44EE-8799-C274B204A40C}"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40EE4989-8001-42E9-AE88-FFF6240286E4}" type="slidenum">
              <a:rPr lang="en-GB" altLang="en-US"/>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2DF9DD31-A4C2-460F-9AC8-A44A16331E87}" type="slidenum">
              <a:rPr lang="en-GB" altLang="en-US"/>
              <a:pPr>
                <a:defRPr/>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1A5C0DA1-8ED7-4EA0-B983-23E84D245C2E}" type="slidenum">
              <a:rPr lang="en-GB" altLang="en-US"/>
              <a:pPr>
                <a:defRPr/>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pPr>
              <a:defRPr/>
            </a:pPr>
            <a:fld id="{38AA3B13-F6AC-4FCF-9E6F-6E2F43C4343A}" type="slidenum">
              <a:rPr lang="en-GB" altLang="en-US"/>
              <a:pPr>
                <a:defRPr/>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p:cNvSpPr>
            <a:spLocks noGrp="1" noChangeArrowheads="1"/>
          </p:cNvSpPr>
          <p:nvPr>
            <p:ph type="sldNum" sz="quarter" idx="12"/>
          </p:nvPr>
        </p:nvSpPr>
        <p:spPr>
          <a:ln/>
        </p:spPr>
        <p:txBody>
          <a:bodyPr/>
          <a:lstStyle>
            <a:lvl1pPr>
              <a:defRPr/>
            </a:lvl1pPr>
          </a:lstStyle>
          <a:p>
            <a:pPr>
              <a:defRPr/>
            </a:pPr>
            <a:fld id="{009519D7-5532-4C58-8D3B-D50BD8D2B70D}" type="slidenum">
              <a:rPr lang="en-GB" altLang="en-US"/>
              <a:pPr>
                <a:defRPr/>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p:cNvSpPr>
            <a:spLocks noGrp="1" noChangeArrowheads="1"/>
          </p:cNvSpPr>
          <p:nvPr>
            <p:ph type="sldNum" sz="quarter" idx="12"/>
          </p:nvPr>
        </p:nvSpPr>
        <p:spPr>
          <a:ln/>
        </p:spPr>
        <p:txBody>
          <a:bodyPr/>
          <a:lstStyle>
            <a:lvl1pPr>
              <a:defRPr/>
            </a:lvl1pPr>
          </a:lstStyle>
          <a:p>
            <a:pPr>
              <a:defRPr/>
            </a:pPr>
            <a:fld id="{766B5548-E3D2-4D7C-AA9F-CC546C341861}" type="slidenum">
              <a:rPr lang="en-GB" altLang="en-US"/>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69E4DCF2-10AD-4DB1-BF35-EE12E04B4053}" type="slidenum">
              <a:rPr lang="en-GB" altLang="en-US"/>
              <a:pPr>
                <a:defRPr/>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BF90CBCF-B664-4B25-A614-95BD333BFD72}" type="slidenum">
              <a:rPr lang="en-GB" altLang="en-US"/>
              <a:pPr>
                <a:defRPr/>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923CDE2F-2EE2-4C76-BD85-3E95865987E5}" type="slidenum">
              <a:rPr lang="en-GB" altLang="en-US"/>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F38D385C-21E4-4160-8719-EEA34A36CCBB}" type="slidenum">
              <a:rPr lang="en-GB" altLang="en-US"/>
              <a:pPr>
                <a:defRPr/>
              </a:pPr>
              <a:t>‹#›</a:t>
            </a:fld>
            <a:endParaRPr lang="en-GB"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6858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858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pPr>
              <a:defRPr/>
            </a:pPr>
            <a:fld id="{60F30C83-3CF1-429F-8A73-9E8358534FEE}" type="slidenum">
              <a:rPr lang="en-GB" altLang="en-US"/>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hlink"/>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en-GB" alt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lt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343429C1-34C0-4433-9B59-4262A419899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cs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cs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cs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cs typeface="Times New Roman" pitchFamily="18" charset="0"/>
        </a:defRPr>
      </a:lvl5pPr>
      <a:lvl6pPr marL="457200" algn="ctr" rtl="0" fontAlgn="base">
        <a:spcBef>
          <a:spcPct val="0"/>
        </a:spcBef>
        <a:spcAft>
          <a:spcPct val="0"/>
        </a:spcAft>
        <a:defRPr sz="4400">
          <a:solidFill>
            <a:schemeClr val="tx2"/>
          </a:solidFill>
          <a:latin typeface="Times New Roman" pitchFamily="18" charset="0"/>
          <a:cs typeface="Times New Roman" pitchFamily="18" charset="0"/>
        </a:defRPr>
      </a:lvl6pPr>
      <a:lvl7pPr marL="914400" algn="ctr" rtl="0" fontAlgn="base">
        <a:spcBef>
          <a:spcPct val="0"/>
        </a:spcBef>
        <a:spcAft>
          <a:spcPct val="0"/>
        </a:spcAft>
        <a:defRPr sz="4400">
          <a:solidFill>
            <a:schemeClr val="tx2"/>
          </a:solidFill>
          <a:latin typeface="Times New Roman" pitchFamily="18" charset="0"/>
          <a:cs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cs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cs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mallisbeautifulchildcare.com/yahoo_site_admin/assets/images/iStock_000003706492Small_sunflower.11313753_std.jp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eokids.org/images/room_4_kids.jpg"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blogs.guardian.co.uk/money/whisper.jpg"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lintrups.dk/images/Diverse/Katte/fuxing-ur-perception-2.jpg"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ordwall.co.uk/activity/uzd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5800" y="152400"/>
            <a:ext cx="7772400" cy="2667000"/>
          </a:xfrm>
        </p:spPr>
        <p:txBody>
          <a:bodyPr/>
          <a:lstStyle/>
          <a:p>
            <a:pPr eaLnBrk="1" hangingPunct="1"/>
            <a:r>
              <a:rPr lang="en-GB" altLang="en-US" sz="5400" dirty="0"/>
              <a:t>Observing</a:t>
            </a:r>
            <a:r>
              <a:rPr lang="en-GB" altLang="en-US" dirty="0"/>
              <a:t> Children</a:t>
            </a:r>
          </a:p>
        </p:txBody>
      </p:sp>
      <p:sp>
        <p:nvSpPr>
          <p:cNvPr id="3075" name="Rectangle 3"/>
          <p:cNvSpPr>
            <a:spLocks noGrp="1" noChangeArrowheads="1"/>
          </p:cNvSpPr>
          <p:nvPr>
            <p:ph type="subTitle" idx="1"/>
          </p:nvPr>
        </p:nvSpPr>
        <p:spPr>
          <a:xfrm>
            <a:off x="1371600" y="5105400"/>
            <a:ext cx="6400800" cy="1143000"/>
          </a:xfrm>
        </p:spPr>
        <p:txBody>
          <a:bodyPr/>
          <a:lstStyle/>
          <a:p>
            <a:pPr eaLnBrk="1" hangingPunct="1"/>
            <a:r>
              <a:rPr lang="en-GB" altLang="en-US" sz="3600" dirty="0"/>
              <a:t>Good Practice Guidelines</a:t>
            </a:r>
          </a:p>
        </p:txBody>
      </p:sp>
      <p:pic>
        <p:nvPicPr>
          <p:cNvPr id="3076" name="Picture 5" descr="iStock_000003706492Small_sunflower">
            <a:hlinkClick r:id="rId2"/>
          </p:cNvPr>
          <p:cNvPicPr>
            <a:picLocks noChangeAspect="1" noChangeArrowheads="1"/>
          </p:cNvPicPr>
          <p:nvPr/>
        </p:nvPicPr>
        <p:blipFill>
          <a:blip r:embed="rId3" cstate="print"/>
          <a:srcRect/>
          <a:stretch>
            <a:fillRect/>
          </a:stretch>
        </p:blipFill>
        <p:spPr bwMode="auto">
          <a:xfrm>
            <a:off x="2667000" y="2286000"/>
            <a:ext cx="3429000" cy="230187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lgn="l" eaLnBrk="1" hangingPunct="1"/>
            <a:r>
              <a:rPr lang="en-GB" altLang="en-US" dirty="0"/>
              <a:t>Aim: to understand the rules that underpin observing young children</a:t>
            </a:r>
          </a:p>
        </p:txBody>
      </p:sp>
      <p:sp>
        <p:nvSpPr>
          <p:cNvPr id="4099" name="Rectangle 3"/>
          <p:cNvSpPr>
            <a:spLocks noGrp="1" noChangeArrowheads="1"/>
          </p:cNvSpPr>
          <p:nvPr>
            <p:ph type="body" idx="1"/>
          </p:nvPr>
        </p:nvSpPr>
        <p:spPr>
          <a:xfrm>
            <a:off x="762000" y="2514600"/>
            <a:ext cx="7696200" cy="3581400"/>
          </a:xfrm>
        </p:spPr>
        <p:txBody>
          <a:bodyPr/>
          <a:lstStyle/>
          <a:p>
            <a:pPr eaLnBrk="1" hangingPunct="1">
              <a:buFontTx/>
              <a:buNone/>
            </a:pPr>
            <a:r>
              <a:rPr lang="en-GB" altLang="en-US" dirty="0"/>
              <a:t>By the end of this session you will have</a:t>
            </a:r>
          </a:p>
          <a:p>
            <a:pPr eaLnBrk="1" hangingPunct="1"/>
            <a:r>
              <a:rPr lang="en-GB" altLang="en-US" dirty="0"/>
              <a:t>Explored the rationale behind the rules that govern observing children</a:t>
            </a:r>
          </a:p>
          <a:p>
            <a:pPr eaLnBrk="1" hangingPunct="1"/>
            <a:r>
              <a:rPr lang="en-GB" altLang="en-US" dirty="0"/>
              <a:t>Developed a checklist that </a:t>
            </a:r>
          </a:p>
          <a:p>
            <a:pPr eaLnBrk="1" hangingPunct="1">
              <a:buFontTx/>
              <a:buNone/>
            </a:pPr>
            <a:r>
              <a:rPr lang="en-GB" altLang="en-US" dirty="0"/>
              <a:t>   will guide your practice</a:t>
            </a:r>
          </a:p>
          <a:p>
            <a:pPr eaLnBrk="1" hangingPunct="1">
              <a:buFontTx/>
              <a:buNone/>
            </a:pPr>
            <a:r>
              <a:rPr lang="en-GB" altLang="en-US" dirty="0"/>
              <a:t>   regarding observations</a:t>
            </a:r>
          </a:p>
        </p:txBody>
      </p:sp>
      <p:pic>
        <p:nvPicPr>
          <p:cNvPr id="4100" name="Picture 7" descr="teacher"/>
          <p:cNvPicPr>
            <a:picLocks noChangeAspect="1" noChangeArrowheads="1"/>
          </p:cNvPicPr>
          <p:nvPr/>
        </p:nvPicPr>
        <p:blipFill>
          <a:blip r:embed="rId2" cstate="print"/>
          <a:srcRect/>
          <a:stretch>
            <a:fillRect/>
          </a:stretch>
        </p:blipFill>
        <p:spPr bwMode="auto">
          <a:xfrm>
            <a:off x="5715000" y="4114800"/>
            <a:ext cx="3257550" cy="256698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5" name="Rectangle 2"/>
          <p:cNvSpPr>
            <a:spLocks noChangeArrowheads="1"/>
          </p:cNvSpPr>
          <p:nvPr/>
        </p:nvSpPr>
        <p:spPr bwMode="auto">
          <a:xfrm>
            <a:off x="685800" y="228600"/>
            <a:ext cx="7315200" cy="1066800"/>
          </a:xfrm>
          <a:prstGeom prst="rect">
            <a:avLst/>
          </a:prstGeom>
          <a:noFill/>
          <a:ln w="9525">
            <a:noFill/>
            <a:miter lim="800000"/>
            <a:headEnd/>
            <a:tailEnd/>
          </a:ln>
          <a:effectLst/>
        </p:spPr>
        <p:txBody>
          <a:bodyPr>
            <a:spAutoFit/>
          </a:bodyPr>
          <a:lstStyle/>
          <a:p>
            <a:r>
              <a:rPr lang="en-GB" altLang="en-US" sz="3200">
                <a:solidFill>
                  <a:schemeClr val="tx2"/>
                </a:solidFill>
                <a:latin typeface="Arial" charset="0"/>
              </a:rPr>
              <a:t>Revision question :-</a:t>
            </a:r>
            <a:br>
              <a:rPr lang="en-GB" altLang="en-US" sz="3200">
                <a:solidFill>
                  <a:schemeClr val="tx2"/>
                </a:solidFill>
                <a:latin typeface="Arial" charset="0"/>
              </a:rPr>
            </a:br>
            <a:r>
              <a:rPr lang="en-GB" altLang="en-US" sz="3200">
                <a:solidFill>
                  <a:schemeClr val="tx2"/>
                </a:solidFill>
                <a:latin typeface="Arial" charset="0"/>
              </a:rPr>
              <a:t>Why do we need to observe children?</a:t>
            </a:r>
          </a:p>
        </p:txBody>
      </p:sp>
      <p:graphicFrame>
        <p:nvGraphicFramePr>
          <p:cNvPr id="2" name="Diagram 1"/>
          <p:cNvGraphicFramePr/>
          <p:nvPr>
            <p:extLst>
              <p:ext uri="{D42A27DB-BD31-4B8C-83A1-F6EECF244321}">
                <p14:modId xmlns:p14="http://schemas.microsoft.com/office/powerpoint/2010/main" val="3319418665"/>
              </p:ext>
            </p:extLst>
          </p:nvPr>
        </p:nvGraphicFramePr>
        <p:xfrm>
          <a:off x="1187624" y="1484784"/>
          <a:ext cx="6840537" cy="4826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381000" y="228600"/>
            <a:ext cx="8382000" cy="6740307"/>
          </a:xfrm>
          <a:prstGeom prst="rect">
            <a:avLst/>
          </a:prstGeom>
          <a:noFill/>
          <a:ln w="9525">
            <a:noFill/>
            <a:miter lim="800000"/>
            <a:headEnd/>
            <a:tailEnd/>
          </a:ln>
          <a:effectLst/>
        </p:spPr>
        <p:txBody>
          <a:bodyPr>
            <a:spAutoFit/>
          </a:bodyPr>
          <a:lstStyle/>
          <a:p>
            <a:pPr>
              <a:buFont typeface="Arial" pitchFamily="34" charset="0"/>
              <a:buChar char="•"/>
            </a:pPr>
            <a:r>
              <a:rPr lang="en-GB" altLang="en-US" dirty="0"/>
              <a:t> Observing the development of children can be fascinating. </a:t>
            </a:r>
          </a:p>
          <a:p>
            <a:endParaRPr lang="en-GB" altLang="en-US" dirty="0"/>
          </a:p>
          <a:p>
            <a:pPr>
              <a:buFont typeface="Arial" pitchFamily="34" charset="0"/>
              <a:buChar char="•"/>
            </a:pPr>
            <a:r>
              <a:rPr lang="en-GB" altLang="en-US" dirty="0"/>
              <a:t> Each child is a unique individual. </a:t>
            </a:r>
          </a:p>
          <a:p>
            <a:endParaRPr lang="en-GB" altLang="en-US" dirty="0"/>
          </a:p>
          <a:p>
            <a:pPr>
              <a:buFont typeface="Arial" pitchFamily="34" charset="0"/>
              <a:buChar char="•"/>
            </a:pPr>
            <a:r>
              <a:rPr lang="en-GB" altLang="en-US" dirty="0"/>
              <a:t> Children develop as they grow and learn new complex skills. </a:t>
            </a:r>
          </a:p>
          <a:p>
            <a:endParaRPr lang="en-GB" altLang="en-US" dirty="0"/>
          </a:p>
          <a:p>
            <a:pPr>
              <a:buFont typeface="Arial" pitchFamily="34" charset="0"/>
              <a:buChar char="•"/>
            </a:pPr>
            <a:r>
              <a:rPr lang="en-GB" altLang="en-US" dirty="0"/>
              <a:t> The sequence of development is the same for all children. </a:t>
            </a:r>
          </a:p>
          <a:p>
            <a:pPr>
              <a:buFont typeface="Arial" pitchFamily="34" charset="0"/>
              <a:buChar char="•"/>
            </a:pPr>
            <a:endParaRPr lang="en-GB" altLang="en-US" dirty="0"/>
          </a:p>
          <a:p>
            <a:pPr>
              <a:buFont typeface="Arial" pitchFamily="34" charset="0"/>
              <a:buChar char="•"/>
            </a:pPr>
            <a:r>
              <a:rPr lang="en-GB" altLang="en-US" dirty="0"/>
              <a:t>  An individual's ability progresses at different rates depending on   </a:t>
            </a:r>
          </a:p>
          <a:p>
            <a:r>
              <a:rPr lang="en-GB" altLang="en-US" dirty="0"/>
              <a:t>   inherited characteristics and the nurturing </a:t>
            </a:r>
          </a:p>
          <a:p>
            <a:r>
              <a:rPr lang="en-GB" altLang="en-US" dirty="0"/>
              <a:t>   the child receives. </a:t>
            </a:r>
          </a:p>
          <a:p>
            <a:endParaRPr lang="en-GB" altLang="en-US" dirty="0"/>
          </a:p>
          <a:p>
            <a:pPr>
              <a:buFont typeface="Arial" pitchFamily="34" charset="0"/>
              <a:buChar char="•"/>
            </a:pPr>
            <a:r>
              <a:rPr lang="en-GB" altLang="en-US" dirty="0"/>
              <a:t> Growth and development will progress </a:t>
            </a:r>
          </a:p>
          <a:p>
            <a:r>
              <a:rPr lang="en-GB" altLang="en-US" dirty="0"/>
              <a:t>   well when a child's basic needs for food, </a:t>
            </a:r>
          </a:p>
          <a:p>
            <a:r>
              <a:rPr lang="en-GB" altLang="en-US" dirty="0"/>
              <a:t>   warmth, sleep, exercise, encouragement </a:t>
            </a:r>
          </a:p>
          <a:p>
            <a:r>
              <a:rPr lang="en-GB" altLang="en-US" dirty="0"/>
              <a:t>   and love are met by reliable adult carers.</a:t>
            </a:r>
          </a:p>
          <a:p>
            <a:pPr>
              <a:buFont typeface="Arial" pitchFamily="34" charset="0"/>
              <a:buChar char="•"/>
            </a:pPr>
            <a:endParaRPr lang="en-GB" altLang="en-US" dirty="0"/>
          </a:p>
          <a:p>
            <a:endParaRPr lang="en-GB" altLang="en-US" dirty="0"/>
          </a:p>
        </p:txBody>
      </p:sp>
      <p:pic>
        <p:nvPicPr>
          <p:cNvPr id="5123" name="Picture 4" descr="room_4_kids">
            <a:hlinkClick r:id="rId2"/>
          </p:cNvPr>
          <p:cNvPicPr>
            <a:picLocks noChangeAspect="1" noChangeArrowheads="1"/>
          </p:cNvPicPr>
          <p:nvPr/>
        </p:nvPicPr>
        <p:blipFill>
          <a:blip r:embed="rId3" cstate="print"/>
          <a:srcRect/>
          <a:stretch>
            <a:fillRect/>
          </a:stretch>
        </p:blipFill>
        <p:spPr bwMode="auto">
          <a:xfrm>
            <a:off x="5791200" y="3581400"/>
            <a:ext cx="3032125" cy="2835275"/>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Observation Skills</a:t>
            </a:r>
          </a:p>
        </p:txBody>
      </p:sp>
      <p:sp>
        <p:nvSpPr>
          <p:cNvPr id="3" name="Content Placeholder 2"/>
          <p:cNvSpPr>
            <a:spLocks noGrp="1"/>
          </p:cNvSpPr>
          <p:nvPr>
            <p:ph idx="1"/>
          </p:nvPr>
        </p:nvSpPr>
        <p:spPr/>
        <p:txBody>
          <a:bodyPr/>
          <a:lstStyle/>
          <a:p>
            <a:r>
              <a:rPr lang="en-GB" altLang="en-US" dirty="0"/>
              <a:t>Observing a child's unique development is a rewarding skill to learn.</a:t>
            </a:r>
          </a:p>
          <a:p>
            <a:r>
              <a:rPr lang="en-GB" altLang="en-US" dirty="0"/>
              <a:t>As with all new skills, observation </a:t>
            </a:r>
          </a:p>
          <a:p>
            <a:pPr>
              <a:buNone/>
            </a:pPr>
            <a:r>
              <a:rPr lang="en-GB" altLang="en-US" dirty="0"/>
              <a:t>   requires practice. </a:t>
            </a:r>
          </a:p>
          <a:p>
            <a:r>
              <a:rPr lang="en-GB" altLang="en-US" dirty="0"/>
              <a:t>In this session we are going to examine some guidelines essential to developing observational skills.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6000"/>
              <a:t>Rule 1. Maintain Confidentiality</a:t>
            </a:r>
          </a:p>
        </p:txBody>
      </p:sp>
      <p:pic>
        <p:nvPicPr>
          <p:cNvPr id="6147" name="Picture 5" descr="whisper">
            <a:hlinkClick r:id="rId2"/>
          </p:cNvPr>
          <p:cNvPicPr>
            <a:picLocks noChangeAspect="1" noChangeArrowheads="1"/>
          </p:cNvPicPr>
          <p:nvPr/>
        </p:nvPicPr>
        <p:blipFill>
          <a:blip r:embed="rId3" cstate="print"/>
          <a:srcRect/>
          <a:stretch>
            <a:fillRect/>
          </a:stretch>
        </p:blipFill>
        <p:spPr bwMode="auto">
          <a:xfrm>
            <a:off x="2895600" y="2895600"/>
            <a:ext cx="3151188" cy="2484438"/>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916832"/>
            <a:ext cx="7772400" cy="2232248"/>
          </a:xfrm>
        </p:spPr>
        <p:txBody>
          <a:bodyPr/>
          <a:lstStyle/>
          <a:p>
            <a:pPr algn="l"/>
            <a:r>
              <a:rPr lang="en-GB" dirty="0"/>
              <a:t>What does confidentiality mean to you?</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Confidentiality1002"/>
          <p:cNvPicPr>
            <a:picLocks noChangeAspect="1" noChangeArrowheads="1"/>
          </p:cNvPicPr>
          <p:nvPr/>
        </p:nvPicPr>
        <p:blipFill>
          <a:blip r:embed="rId2" cstate="print"/>
          <a:srcRect/>
          <a:stretch>
            <a:fillRect/>
          </a:stretch>
        </p:blipFill>
        <p:spPr bwMode="auto">
          <a:xfrm>
            <a:off x="36513" y="76200"/>
            <a:ext cx="9070975" cy="67056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a:t>Confidentiality is both a professional requirement and a legal requirement</a:t>
            </a:r>
          </a:p>
        </p:txBody>
      </p:sp>
      <p:sp>
        <p:nvSpPr>
          <p:cNvPr id="28675" name="Rectangle 3"/>
          <p:cNvSpPr>
            <a:spLocks noGrp="1" noChangeArrowheads="1"/>
          </p:cNvSpPr>
          <p:nvPr>
            <p:ph type="body" idx="1"/>
          </p:nvPr>
        </p:nvSpPr>
        <p:spPr>
          <a:xfrm>
            <a:off x="685800" y="2819400"/>
            <a:ext cx="7772400" cy="3276600"/>
          </a:xfrm>
        </p:spPr>
        <p:txBody>
          <a:bodyPr/>
          <a:lstStyle/>
          <a:p>
            <a:pPr eaLnBrk="1" hangingPunct="1"/>
            <a:r>
              <a:rPr lang="en-GB" altLang="en-US" dirty="0"/>
              <a:t>With reference to the above statement explain why we must maintain confidentiality during observations ?</a:t>
            </a:r>
          </a:p>
          <a:p>
            <a:pPr eaLnBrk="1" hangingPunct="1"/>
            <a:r>
              <a:rPr lang="en-GB" altLang="en-US" dirty="0"/>
              <a:t>How did you (or can you) maintain confidentiality during your observations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Protection Act 1998</a:t>
            </a:r>
          </a:p>
        </p:txBody>
      </p:sp>
      <p:sp>
        <p:nvSpPr>
          <p:cNvPr id="3" name="Content Placeholder 2"/>
          <p:cNvSpPr>
            <a:spLocks noGrp="1"/>
          </p:cNvSpPr>
          <p:nvPr>
            <p:ph idx="1"/>
          </p:nvPr>
        </p:nvSpPr>
        <p:spPr>
          <a:xfrm>
            <a:off x="611560" y="1700808"/>
            <a:ext cx="7772400" cy="4608512"/>
          </a:xfrm>
        </p:spPr>
        <p:txBody>
          <a:bodyPr/>
          <a:lstStyle/>
          <a:p>
            <a:r>
              <a:rPr lang="en-GB" dirty="0"/>
              <a:t>Covers only personal data relating to a specific living individual who can be identified from information held on records or information combined from several different records.</a:t>
            </a:r>
          </a:p>
          <a:p>
            <a:r>
              <a:rPr lang="en-GB" dirty="0"/>
              <a:t>Sets out the terms under which that data is processed, how it can be used and distributed, as well as how it should be stored.</a:t>
            </a:r>
          </a:p>
        </p:txBody>
      </p:sp>
    </p:spTree>
    <p:extLst>
      <p:ext uri="{BB962C8B-B14F-4D97-AF65-F5344CB8AC3E}">
        <p14:creationId xmlns:p14="http://schemas.microsoft.com/office/powerpoint/2010/main" val="4251548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ChangeArrowheads="1"/>
          </p:cNvSpPr>
          <p:nvPr/>
        </p:nvSpPr>
        <p:spPr bwMode="auto">
          <a:xfrm>
            <a:off x="381000" y="304800"/>
            <a:ext cx="7467600" cy="5355312"/>
          </a:xfrm>
          <a:prstGeom prst="rect">
            <a:avLst/>
          </a:prstGeom>
          <a:noFill/>
          <a:ln w="9525">
            <a:noFill/>
            <a:miter lim="800000"/>
            <a:headEnd/>
            <a:tailEnd/>
          </a:ln>
          <a:effectLst/>
        </p:spPr>
        <p:txBody>
          <a:bodyPr>
            <a:spAutoFit/>
          </a:bodyPr>
          <a:lstStyle/>
          <a:p>
            <a:pPr>
              <a:spcBef>
                <a:spcPct val="50000"/>
              </a:spcBef>
            </a:pPr>
            <a:r>
              <a:rPr lang="en-GB" altLang="en-US" sz="1800" b="1" dirty="0">
                <a:latin typeface="Arial" charset="0"/>
              </a:rPr>
              <a:t>The Data Protection Act 1998</a:t>
            </a:r>
          </a:p>
          <a:p>
            <a:pPr>
              <a:spcBef>
                <a:spcPct val="50000"/>
              </a:spcBef>
            </a:pPr>
            <a:r>
              <a:rPr lang="en-GB" altLang="en-US" sz="1800" b="1" dirty="0">
                <a:latin typeface="Arial" charset="0"/>
              </a:rPr>
              <a:t>What is the Data Protection Act 1998?</a:t>
            </a:r>
          </a:p>
          <a:p>
            <a:pPr>
              <a:spcBef>
                <a:spcPct val="50000"/>
              </a:spcBef>
            </a:pPr>
            <a:r>
              <a:rPr lang="en-GB" altLang="en-US" sz="1800" dirty="0">
                <a:latin typeface="Arial" charset="0"/>
              </a:rPr>
              <a:t>It is a law that protects personal privacy and upholds individuals</a:t>
            </a:r>
            <a:r>
              <a:rPr lang="en-GB" altLang="en-US" sz="1800" dirty="0"/>
              <a:t>’</a:t>
            </a:r>
            <a:r>
              <a:rPr lang="en-GB" altLang="en-US" sz="1800" dirty="0">
                <a:latin typeface="Arial" charset="0"/>
              </a:rPr>
              <a:t> rights.</a:t>
            </a:r>
          </a:p>
          <a:p>
            <a:pPr>
              <a:spcBef>
                <a:spcPct val="50000"/>
              </a:spcBef>
            </a:pPr>
            <a:r>
              <a:rPr lang="en-GB" altLang="en-US" sz="1800" b="1" dirty="0">
                <a:latin typeface="Arial" charset="0"/>
              </a:rPr>
              <a:t>Does the Act affect you?</a:t>
            </a:r>
          </a:p>
          <a:p>
            <a:pPr>
              <a:spcBef>
                <a:spcPct val="50000"/>
              </a:spcBef>
            </a:pPr>
            <a:r>
              <a:rPr lang="en-GB" altLang="en-US" sz="1800" dirty="0">
                <a:latin typeface="Arial" charset="0"/>
              </a:rPr>
              <a:t>Yes. The Data Protection Act applies to anyone who handles or has access to information about individuals. The Act also gives rights to the people the information is about. By law, everyone in the workplace must follow the rules set out in the Act and help protect individuals</a:t>
            </a:r>
            <a:r>
              <a:rPr lang="en-GB" altLang="en-US" sz="1800" dirty="0"/>
              <a:t>’</a:t>
            </a:r>
            <a:r>
              <a:rPr lang="en-GB" altLang="en-US" sz="1800" dirty="0">
                <a:latin typeface="Arial" charset="0"/>
              </a:rPr>
              <a:t> rights.</a:t>
            </a:r>
          </a:p>
          <a:p>
            <a:pPr>
              <a:spcBef>
                <a:spcPct val="50000"/>
              </a:spcBef>
            </a:pPr>
            <a:r>
              <a:rPr lang="en-GB" altLang="en-US" sz="1800" b="1" dirty="0">
                <a:latin typeface="Arial" charset="0"/>
              </a:rPr>
              <a:t>What are your responsibilities?</a:t>
            </a:r>
          </a:p>
          <a:p>
            <a:pPr>
              <a:spcBef>
                <a:spcPct val="50000"/>
              </a:spcBef>
            </a:pPr>
            <a:r>
              <a:rPr lang="en-GB" altLang="en-US" sz="1800" dirty="0">
                <a:latin typeface="Arial" charset="0"/>
              </a:rPr>
              <a:t>The Act helps make sure that the information held on computers and in some paper based systems is managed properly. You must protect personal information by following the eight principles of good practice. </a:t>
            </a:r>
          </a:p>
          <a:p>
            <a:pPr>
              <a:spcBef>
                <a:spcPct val="50000"/>
              </a:spcBef>
            </a:pPr>
            <a:r>
              <a:rPr lang="en-GB" altLang="en-US" sz="1800" b="1" dirty="0">
                <a:latin typeface="Arial" charset="0"/>
              </a:rPr>
              <a:t>Why do you need to know about the Data Protection Act (DPA) ?</a:t>
            </a:r>
          </a:p>
          <a:p>
            <a:pPr>
              <a:spcBef>
                <a:spcPct val="50000"/>
              </a:spcBef>
            </a:pPr>
            <a:r>
              <a:rPr lang="en-GB" altLang="en-US" sz="1800" dirty="0">
                <a:latin typeface="Arial" charset="0"/>
              </a:rPr>
              <a:t>Anyone who handles personal information as part of his or her job must be aware.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381000" y="0"/>
            <a:ext cx="8458200" cy="6740307"/>
          </a:xfrm>
          <a:prstGeom prst="rect">
            <a:avLst/>
          </a:prstGeom>
          <a:noFill/>
          <a:ln w="9525">
            <a:noFill/>
            <a:miter lim="800000"/>
            <a:headEnd/>
            <a:tailEnd/>
          </a:ln>
          <a:effectLst/>
        </p:spPr>
        <p:txBody>
          <a:bodyPr>
            <a:spAutoFit/>
          </a:bodyPr>
          <a:lstStyle/>
          <a:p>
            <a:pPr>
              <a:spcBef>
                <a:spcPct val="50000"/>
              </a:spcBef>
            </a:pPr>
            <a:r>
              <a:rPr lang="en-GB" altLang="en-US" b="1" dirty="0">
                <a:latin typeface="Arial" charset="0"/>
              </a:rPr>
              <a:t>The Eight Principles</a:t>
            </a:r>
          </a:p>
          <a:p>
            <a:pPr>
              <a:spcBef>
                <a:spcPct val="50000"/>
              </a:spcBef>
            </a:pPr>
            <a:r>
              <a:rPr lang="en-GB" altLang="en-US" dirty="0">
                <a:latin typeface="Arial" charset="0"/>
              </a:rPr>
              <a:t>The Act is based on eight data protection principles, or rules of good information handling.</a:t>
            </a:r>
          </a:p>
          <a:p>
            <a:pPr>
              <a:spcBef>
                <a:spcPct val="50000"/>
              </a:spcBef>
            </a:pPr>
            <a:r>
              <a:rPr lang="en-GB" altLang="en-US" dirty="0">
                <a:latin typeface="Arial" charset="0"/>
              </a:rPr>
              <a:t>In summary, the data must be:</a:t>
            </a:r>
          </a:p>
          <a:p>
            <a:pPr>
              <a:spcBef>
                <a:spcPct val="50000"/>
              </a:spcBef>
            </a:pPr>
            <a:r>
              <a:rPr lang="en-GB" altLang="en-US" b="1" dirty="0">
                <a:latin typeface="Arial" charset="0"/>
              </a:rPr>
              <a:t>1. </a:t>
            </a:r>
            <a:r>
              <a:rPr lang="en-GB" altLang="en-US" dirty="0">
                <a:latin typeface="Arial" charset="0"/>
              </a:rPr>
              <a:t>Processed fairly and lawfully.</a:t>
            </a:r>
          </a:p>
          <a:p>
            <a:pPr>
              <a:spcBef>
                <a:spcPct val="50000"/>
              </a:spcBef>
            </a:pPr>
            <a:r>
              <a:rPr lang="en-GB" altLang="en-US" b="1" dirty="0">
                <a:latin typeface="Arial" charset="0"/>
              </a:rPr>
              <a:t>2. </a:t>
            </a:r>
            <a:r>
              <a:rPr lang="en-GB" altLang="en-US" dirty="0">
                <a:latin typeface="Arial" charset="0"/>
              </a:rPr>
              <a:t>Obtained only for one or more specified purpose.</a:t>
            </a:r>
          </a:p>
          <a:p>
            <a:pPr>
              <a:spcBef>
                <a:spcPct val="50000"/>
              </a:spcBef>
            </a:pPr>
            <a:r>
              <a:rPr lang="en-GB" altLang="en-US" b="1" dirty="0">
                <a:latin typeface="Arial" charset="0"/>
              </a:rPr>
              <a:t>3. </a:t>
            </a:r>
            <a:r>
              <a:rPr lang="en-GB" altLang="en-US" dirty="0">
                <a:latin typeface="Arial" charset="0"/>
              </a:rPr>
              <a:t>Adequate relevant and not excessive.</a:t>
            </a:r>
          </a:p>
          <a:p>
            <a:pPr>
              <a:spcBef>
                <a:spcPct val="50000"/>
              </a:spcBef>
            </a:pPr>
            <a:r>
              <a:rPr lang="en-GB" altLang="en-US" b="1" dirty="0">
                <a:latin typeface="Arial" charset="0"/>
              </a:rPr>
              <a:t>4. </a:t>
            </a:r>
            <a:r>
              <a:rPr lang="en-GB" altLang="en-US" dirty="0">
                <a:latin typeface="Arial" charset="0"/>
              </a:rPr>
              <a:t>Accurate and up to date.</a:t>
            </a:r>
          </a:p>
          <a:p>
            <a:pPr>
              <a:spcBef>
                <a:spcPct val="50000"/>
              </a:spcBef>
            </a:pPr>
            <a:r>
              <a:rPr lang="en-GB" altLang="en-US" b="1" dirty="0">
                <a:latin typeface="Arial" charset="0"/>
              </a:rPr>
              <a:t>5. </a:t>
            </a:r>
            <a:r>
              <a:rPr lang="en-GB" altLang="en-US" dirty="0">
                <a:latin typeface="Arial" charset="0"/>
              </a:rPr>
              <a:t>Not kept for longer than necessary.</a:t>
            </a:r>
          </a:p>
          <a:p>
            <a:pPr>
              <a:spcBef>
                <a:spcPct val="50000"/>
              </a:spcBef>
            </a:pPr>
            <a:r>
              <a:rPr lang="en-GB" altLang="en-US" b="1" dirty="0">
                <a:latin typeface="Arial" charset="0"/>
              </a:rPr>
              <a:t>6. </a:t>
            </a:r>
            <a:r>
              <a:rPr lang="en-GB" altLang="en-US" dirty="0">
                <a:latin typeface="Arial" charset="0"/>
              </a:rPr>
              <a:t>Processed according to the individual’s rights.</a:t>
            </a:r>
          </a:p>
          <a:p>
            <a:pPr>
              <a:spcBef>
                <a:spcPct val="50000"/>
              </a:spcBef>
            </a:pPr>
            <a:r>
              <a:rPr lang="en-GB" altLang="en-US" b="1" dirty="0">
                <a:latin typeface="Arial" charset="0"/>
              </a:rPr>
              <a:t>7.</a:t>
            </a:r>
            <a:r>
              <a:rPr lang="en-GB" altLang="en-US" dirty="0">
                <a:latin typeface="Arial" charset="0"/>
              </a:rPr>
              <a:t> Kept secure</a:t>
            </a:r>
          </a:p>
          <a:p>
            <a:pPr>
              <a:spcBef>
                <a:spcPct val="50000"/>
              </a:spcBef>
            </a:pPr>
            <a:r>
              <a:rPr lang="en-GB" altLang="en-US" b="1" dirty="0">
                <a:latin typeface="Arial" charset="0"/>
              </a:rPr>
              <a:t>8. </a:t>
            </a:r>
            <a:r>
              <a:rPr lang="en-GB" altLang="en-US" dirty="0">
                <a:latin typeface="Arial" charset="0"/>
              </a:rPr>
              <a:t>Not transferred to other countries that do not have suitable data protection controls.</a:t>
            </a:r>
          </a:p>
        </p:txBody>
      </p:sp>
    </p:spTree>
    <p:extLst>
      <p:ext uri="{BB962C8B-B14F-4D97-AF65-F5344CB8AC3E}">
        <p14:creationId xmlns:p14="http://schemas.microsoft.com/office/powerpoint/2010/main" val="1160703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0B671-8DAD-4D69-A385-E70312063464}"/>
              </a:ext>
            </a:extLst>
          </p:cNvPr>
          <p:cNvSpPr>
            <a:spLocks noGrp="1"/>
          </p:cNvSpPr>
          <p:nvPr>
            <p:ph type="title"/>
          </p:nvPr>
        </p:nvSpPr>
        <p:spPr>
          <a:xfrm>
            <a:off x="685800" y="116632"/>
            <a:ext cx="7772400" cy="1152128"/>
          </a:xfrm>
        </p:spPr>
        <p:txBody>
          <a:bodyPr/>
          <a:lstStyle/>
          <a:p>
            <a:r>
              <a:rPr lang="en-GB" dirty="0"/>
              <a:t>Data Protection Act 2018</a:t>
            </a:r>
          </a:p>
        </p:txBody>
      </p:sp>
      <p:sp>
        <p:nvSpPr>
          <p:cNvPr id="3" name="Content Placeholder 2">
            <a:extLst>
              <a:ext uri="{FF2B5EF4-FFF2-40B4-BE49-F238E27FC236}">
                <a16:creationId xmlns:a16="http://schemas.microsoft.com/office/drawing/2014/main" id="{77760544-195B-4449-AF0F-BD1E74DAF3BF}"/>
              </a:ext>
            </a:extLst>
          </p:cNvPr>
          <p:cNvSpPr>
            <a:spLocks noGrp="1"/>
          </p:cNvSpPr>
          <p:nvPr>
            <p:ph idx="1"/>
          </p:nvPr>
        </p:nvSpPr>
        <p:spPr>
          <a:xfrm>
            <a:off x="685800" y="1327484"/>
            <a:ext cx="7772400" cy="5053844"/>
          </a:xfrm>
        </p:spPr>
        <p:txBody>
          <a:bodyPr/>
          <a:lstStyle/>
          <a:p>
            <a:r>
              <a:rPr lang="en-GB" sz="2400" dirty="0"/>
              <a:t>Legislation revised and updated in May 2018</a:t>
            </a:r>
          </a:p>
          <a:p>
            <a:r>
              <a:rPr lang="en-GB" sz="2400" dirty="0"/>
              <a:t>General Data Protection Regulations replace the UK’s existing data protection laws to keep them up to date for the digital age in which ever increasing amounts of personal data are being processed. </a:t>
            </a:r>
          </a:p>
          <a:p>
            <a:r>
              <a:rPr lang="en-GB" sz="2400" dirty="0"/>
              <a:t>It sets new standards for protecting personal data, in accordance with recent EU data protection laws, giving people more control over use of their data. The Act also helps prepare the UK for a future outside the EU. </a:t>
            </a:r>
          </a:p>
          <a:p>
            <a:r>
              <a:rPr lang="en-GB" sz="2400" dirty="0"/>
              <a:t>Explanatory Notes Available from</a:t>
            </a:r>
          </a:p>
          <a:p>
            <a:r>
              <a:rPr lang="en-GB" sz="2400" dirty="0"/>
              <a:t>https://www.legislation.gov.uk/ukpga/2018/12/pdfs/ukpgaen_20180012_en.pdf</a:t>
            </a:r>
          </a:p>
        </p:txBody>
      </p:sp>
    </p:spTree>
    <p:extLst>
      <p:ext uri="{BB962C8B-B14F-4D97-AF65-F5344CB8AC3E}">
        <p14:creationId xmlns:p14="http://schemas.microsoft.com/office/powerpoint/2010/main" val="1145220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a:xfrm>
            <a:off x="685800" y="381000"/>
            <a:ext cx="7772400" cy="1143000"/>
          </a:xfrm>
        </p:spPr>
        <p:txBody>
          <a:bodyPr/>
          <a:lstStyle/>
          <a:p>
            <a:pPr algn="l" eaLnBrk="1" hangingPunct="1"/>
            <a:r>
              <a:rPr lang="en-GB" altLang="en-US"/>
              <a:t>Rule 1. Maintain Confidentiality</a:t>
            </a:r>
          </a:p>
        </p:txBody>
      </p:sp>
      <p:sp>
        <p:nvSpPr>
          <p:cNvPr id="5123" name="Rectangle 3"/>
          <p:cNvSpPr>
            <a:spLocks noGrp="1" noChangeArrowheads="1"/>
          </p:cNvSpPr>
          <p:nvPr>
            <p:ph type="subTitle" idx="1"/>
          </p:nvPr>
        </p:nvSpPr>
        <p:spPr>
          <a:xfrm>
            <a:off x="611560" y="1484784"/>
            <a:ext cx="7920880" cy="4536504"/>
          </a:xfrm>
        </p:spPr>
        <p:txBody>
          <a:bodyPr/>
          <a:lstStyle/>
          <a:p>
            <a:pPr algn="l" eaLnBrk="1" hangingPunct="1">
              <a:buFontTx/>
              <a:buChar char="•"/>
            </a:pPr>
            <a:r>
              <a:rPr lang="en-GB" altLang="en-US" dirty="0"/>
              <a:t> </a:t>
            </a:r>
            <a:r>
              <a:rPr lang="en-GB" altLang="en-US" sz="2400" dirty="0"/>
              <a:t>Ensure you have permission for making an observation from </a:t>
            </a:r>
          </a:p>
          <a:p>
            <a:pPr algn="l" eaLnBrk="1" hangingPunct="1"/>
            <a:r>
              <a:rPr lang="en-GB" altLang="en-US" sz="2400" dirty="0"/>
              <a:t>    parents/carer, supervisor (signature) before undertaking any </a:t>
            </a:r>
          </a:p>
          <a:p>
            <a:pPr algn="l" eaLnBrk="1" hangingPunct="1"/>
            <a:r>
              <a:rPr lang="en-GB" altLang="en-US" sz="2400" dirty="0"/>
              <a:t>    observations.</a:t>
            </a:r>
          </a:p>
          <a:p>
            <a:pPr algn="l" eaLnBrk="1" hangingPunct="1"/>
            <a:endParaRPr lang="en-GB" altLang="en-US" sz="2400" dirty="0"/>
          </a:p>
          <a:p>
            <a:pPr algn="l" eaLnBrk="1" hangingPunct="1">
              <a:buFontTx/>
              <a:buChar char="•"/>
            </a:pPr>
            <a:r>
              <a:rPr lang="en-GB" altLang="en-US" sz="2400" dirty="0"/>
              <a:t> Use codes, initials or alternative names rather than children’s </a:t>
            </a:r>
          </a:p>
          <a:p>
            <a:pPr algn="l" eaLnBrk="1" hangingPunct="1"/>
            <a:r>
              <a:rPr lang="en-GB" altLang="en-US" sz="2400" dirty="0"/>
              <a:t>   given names to refer to the individuals involved.</a:t>
            </a:r>
          </a:p>
          <a:p>
            <a:pPr algn="l" eaLnBrk="1" hangingPunct="1"/>
            <a:endParaRPr lang="en-GB" altLang="en-US" sz="2400" dirty="0"/>
          </a:p>
          <a:p>
            <a:pPr algn="l" eaLnBrk="1" hangingPunct="1">
              <a:buFontTx/>
              <a:buChar char="•"/>
            </a:pPr>
            <a:r>
              <a:rPr lang="en-GB" altLang="en-US" sz="2400" dirty="0"/>
              <a:t> Understand and abide by the setting’s policies and </a:t>
            </a:r>
          </a:p>
          <a:p>
            <a:pPr algn="l" eaLnBrk="1" hangingPunct="1"/>
            <a:r>
              <a:rPr lang="en-GB" altLang="en-US" sz="2400" dirty="0"/>
              <a:t>   procedures.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a:t>Rule 1. Maintain Confidentiality</a:t>
            </a:r>
          </a:p>
        </p:txBody>
      </p:sp>
      <p:sp>
        <p:nvSpPr>
          <p:cNvPr id="6147" name="Rectangle 3"/>
          <p:cNvSpPr>
            <a:spLocks noGrp="1" noChangeArrowheads="1"/>
          </p:cNvSpPr>
          <p:nvPr>
            <p:ph type="body" idx="1"/>
          </p:nvPr>
        </p:nvSpPr>
        <p:spPr/>
        <p:txBody>
          <a:bodyPr/>
          <a:lstStyle/>
          <a:p>
            <a:pPr eaLnBrk="1" hangingPunct="1">
              <a:lnSpc>
                <a:spcPct val="90000"/>
              </a:lnSpc>
            </a:pPr>
            <a:r>
              <a:rPr lang="en-GB" altLang="en-US" dirty="0"/>
              <a:t>Taped and photographic evidence can reveal identities so take extra care e.g. storage.</a:t>
            </a:r>
          </a:p>
          <a:p>
            <a:pPr eaLnBrk="1" hangingPunct="1">
              <a:lnSpc>
                <a:spcPct val="90000"/>
              </a:lnSpc>
            </a:pPr>
            <a:r>
              <a:rPr lang="en-GB" altLang="en-US" dirty="0"/>
              <a:t>Do not discuss observations /children / families/staff from work setting as others may identify individuals.</a:t>
            </a:r>
          </a:p>
          <a:p>
            <a:pPr eaLnBrk="1" hangingPunct="1">
              <a:lnSpc>
                <a:spcPct val="90000"/>
              </a:lnSpc>
            </a:pPr>
            <a:r>
              <a:rPr lang="en-GB" altLang="en-US" dirty="0"/>
              <a:t>Ideally observation </a:t>
            </a:r>
            <a:r>
              <a:rPr lang="en-GB" altLang="en-US" dirty="0" err="1"/>
              <a:t>recrds</a:t>
            </a:r>
            <a:r>
              <a:rPr lang="en-GB" altLang="en-US" dirty="0"/>
              <a:t> should be kept in locked cupboards.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Confidentiality2"/>
          <p:cNvPicPr>
            <a:picLocks noChangeAspect="1" noChangeArrowheads="1"/>
          </p:cNvPicPr>
          <p:nvPr/>
        </p:nvPicPr>
        <p:blipFill>
          <a:blip r:embed="rId2" cstate="print"/>
          <a:srcRect/>
          <a:stretch>
            <a:fillRect/>
          </a:stretch>
        </p:blipFill>
        <p:spPr bwMode="auto">
          <a:xfrm>
            <a:off x="-55563" y="136525"/>
            <a:ext cx="9256713" cy="658336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Good Practice</a:t>
            </a:r>
          </a:p>
        </p:txBody>
      </p:sp>
      <p:sp>
        <p:nvSpPr>
          <p:cNvPr id="3" name="Content Placeholder 2"/>
          <p:cNvSpPr>
            <a:spLocks noGrp="1"/>
          </p:cNvSpPr>
          <p:nvPr>
            <p:ph idx="1"/>
          </p:nvPr>
        </p:nvSpPr>
        <p:spPr/>
        <p:txBody>
          <a:bodyPr/>
          <a:lstStyle/>
          <a:p>
            <a:r>
              <a:rPr lang="en-GB" dirty="0"/>
              <a:t>Points to consider:</a:t>
            </a:r>
          </a:p>
          <a:p>
            <a:r>
              <a:rPr lang="en-GB" dirty="0"/>
              <a:t>Who, how, what and where?</a:t>
            </a:r>
          </a:p>
          <a:p>
            <a:r>
              <a:rPr lang="en-GB" dirty="0"/>
              <a:t>Permission sought</a:t>
            </a:r>
          </a:p>
          <a:p>
            <a:r>
              <a:rPr lang="en-GB" dirty="0"/>
              <a:t>Access</a:t>
            </a:r>
          </a:p>
          <a:p>
            <a:r>
              <a:rPr lang="en-GB" dirty="0"/>
              <a:t>Authenticity</a:t>
            </a:r>
          </a:p>
          <a:p>
            <a:r>
              <a:rPr lang="en-GB" dirty="0"/>
              <a:t>Storing Privacy and Data Protection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z="7200"/>
              <a:t>Rule 2: Remain Objective</a:t>
            </a:r>
          </a:p>
        </p:txBody>
      </p:sp>
      <p:grpSp>
        <p:nvGrpSpPr>
          <p:cNvPr id="9219" name="Group 6"/>
          <p:cNvGrpSpPr>
            <a:grpSpLocks/>
          </p:cNvGrpSpPr>
          <p:nvPr/>
        </p:nvGrpSpPr>
        <p:grpSpPr bwMode="auto">
          <a:xfrm>
            <a:off x="3886200" y="2743200"/>
            <a:ext cx="2362200" cy="228600"/>
            <a:chOff x="0" y="4320"/>
            <a:chExt cx="5760" cy="2228"/>
          </a:xfrm>
        </p:grpSpPr>
        <p:sp>
          <p:nvSpPr>
            <p:cNvPr id="9221" name="Rectangle 5"/>
            <p:cNvSpPr>
              <a:spLocks noChangeArrowheads="1"/>
            </p:cNvSpPr>
            <p:nvPr/>
          </p:nvSpPr>
          <p:spPr bwMode="auto">
            <a:xfrm>
              <a:off x="0" y="4320"/>
              <a:ext cx="5760" cy="2228"/>
            </a:xfrm>
            <a:prstGeom prst="rect">
              <a:avLst/>
            </a:prstGeom>
            <a:solidFill>
              <a:srgbClr val="FFFFFF"/>
            </a:solidFill>
            <a:ln w="9525">
              <a:noFill/>
              <a:miter lim="800000"/>
              <a:headEnd/>
              <a:tailEnd/>
            </a:ln>
            <a:effectLst/>
          </p:spPr>
          <p:txBody>
            <a:bodyPr/>
            <a:lstStyle/>
            <a:p>
              <a:endParaRPr lang="en-US" altLang="en-US"/>
            </a:p>
          </p:txBody>
        </p:sp>
        <p:sp>
          <p:nvSpPr>
            <p:cNvPr id="9222" name="Rectangle 3"/>
            <p:cNvSpPr>
              <a:spLocks noChangeArrowheads="1"/>
            </p:cNvSpPr>
            <p:nvPr/>
          </p:nvSpPr>
          <p:spPr bwMode="auto">
            <a:xfrm>
              <a:off x="0" y="4320"/>
              <a:ext cx="5760" cy="2228"/>
            </a:xfrm>
            <a:prstGeom prst="rect">
              <a:avLst/>
            </a:prstGeom>
            <a:solidFill>
              <a:srgbClr val="FFFFFF"/>
            </a:solidFill>
            <a:ln w="9525">
              <a:noFill/>
              <a:miter lim="800000"/>
              <a:headEnd/>
              <a:tailEnd/>
            </a:ln>
            <a:effectLst/>
          </p:spPr>
          <p:txBody>
            <a:bodyPr/>
            <a:lstStyle/>
            <a:p>
              <a:pPr fontAlgn="ctr"/>
              <a:r>
                <a:rPr lang="en-GB" altLang="en-US" sz="1000">
                  <a:solidFill>
                    <a:srgbClr val="666666"/>
                  </a:solidFill>
                </a:rPr>
                <a:t>  </a:t>
              </a:r>
              <a:r>
                <a:rPr lang="en-GB" altLang="en-US" sz="21600">
                  <a:solidFill>
                    <a:srgbClr val="666666"/>
                  </a:solidFill>
                </a:rPr>
                <a:t> </a:t>
              </a:r>
              <a:r>
                <a:rPr lang="en-GB" altLang="en-US" sz="1000">
                  <a:solidFill>
                    <a:srgbClr val="666666"/>
                  </a:solidFill>
                </a:rPr>
                <a:t>                                                                                                         </a:t>
              </a:r>
            </a:p>
            <a:p>
              <a:pPr eaLnBrk="0" hangingPunct="0"/>
              <a:endParaRPr lang="en-GB" altLang="en-US" sz="1000">
                <a:solidFill>
                  <a:srgbClr val="666666"/>
                </a:solidFill>
              </a:endParaRPr>
            </a:p>
          </p:txBody>
        </p:sp>
      </p:grpSp>
      <p:pic>
        <p:nvPicPr>
          <p:cNvPr id="9220" name="Picture 4" descr="perception_vase.gif"/>
          <p:cNvPicPr>
            <a:picLocks noChangeAspect="1" noChangeArrowheads="1"/>
          </p:cNvPicPr>
          <p:nvPr/>
        </p:nvPicPr>
        <p:blipFill>
          <a:blip r:embed="rId2" cstate="print"/>
          <a:srcRect/>
          <a:stretch>
            <a:fillRect/>
          </a:stretch>
        </p:blipFill>
        <p:spPr bwMode="auto">
          <a:xfrm>
            <a:off x="2971800" y="2590800"/>
            <a:ext cx="3429000" cy="342900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838200"/>
            <a:ext cx="7772400" cy="1143000"/>
          </a:xfrm>
        </p:spPr>
        <p:txBody>
          <a:bodyPr/>
          <a:lstStyle/>
          <a:p>
            <a:pPr eaLnBrk="1" hangingPunct="1"/>
            <a:r>
              <a:rPr lang="en-GB" altLang="en-US"/>
              <a:t>What do you see?</a:t>
            </a:r>
            <a:br>
              <a:rPr lang="en-GB" altLang="en-US"/>
            </a:br>
            <a:br>
              <a:rPr lang="en-GB" altLang="en-US"/>
            </a:br>
            <a:endParaRPr lang="en-GB" altLang="en-US"/>
          </a:p>
        </p:txBody>
      </p:sp>
      <p:pic>
        <p:nvPicPr>
          <p:cNvPr id="10243" name="Picture 3" descr="child crying"/>
          <p:cNvPicPr>
            <a:picLocks noChangeAspect="1" noChangeArrowheads="1"/>
          </p:cNvPicPr>
          <p:nvPr/>
        </p:nvPicPr>
        <p:blipFill>
          <a:blip r:embed="rId2" cstate="print"/>
          <a:srcRect/>
          <a:stretch>
            <a:fillRect/>
          </a:stretch>
        </p:blipFill>
        <p:spPr bwMode="auto">
          <a:xfrm>
            <a:off x="2700338" y="2663825"/>
            <a:ext cx="3384550" cy="224790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990600" y="914400"/>
            <a:ext cx="7042150" cy="641350"/>
          </a:xfrm>
          <a:prstGeom prst="rect">
            <a:avLst/>
          </a:prstGeom>
          <a:noFill/>
          <a:ln w="9525">
            <a:noFill/>
            <a:miter lim="800000"/>
            <a:headEnd/>
            <a:tailEnd/>
          </a:ln>
          <a:effectLst/>
        </p:spPr>
        <p:txBody>
          <a:bodyPr wrap="none">
            <a:spAutoFit/>
          </a:bodyPr>
          <a:lstStyle/>
          <a:p>
            <a:r>
              <a:rPr lang="en-GB" altLang="en-US" sz="3600">
                <a:solidFill>
                  <a:schemeClr val="tx2"/>
                </a:solidFill>
                <a:latin typeface="Arial" charset="0"/>
              </a:rPr>
              <a:t>Child playing hide and seek?????</a:t>
            </a:r>
          </a:p>
        </p:txBody>
      </p:sp>
      <p:pic>
        <p:nvPicPr>
          <p:cNvPr id="11267" name="Picture 4" descr="child crying"/>
          <p:cNvPicPr>
            <a:picLocks noChangeAspect="1" noChangeArrowheads="1"/>
          </p:cNvPicPr>
          <p:nvPr/>
        </p:nvPicPr>
        <p:blipFill>
          <a:blip r:embed="rId2" cstate="print"/>
          <a:srcRect/>
          <a:stretch>
            <a:fillRect/>
          </a:stretch>
        </p:blipFill>
        <p:spPr bwMode="auto">
          <a:xfrm>
            <a:off x="2843213" y="2636838"/>
            <a:ext cx="3309937" cy="2197100"/>
          </a:xfrm>
          <a:prstGeom prst="rect">
            <a:avLst/>
          </a:prstGeom>
          <a:noFill/>
          <a:ln w="9525">
            <a:noFill/>
            <a:miter lim="800000"/>
            <a:headEnd/>
            <a:tailEnd/>
          </a:ln>
        </p:spPr>
      </p:pic>
      <p:sp>
        <p:nvSpPr>
          <p:cNvPr id="11268" name="Rectangle 5"/>
          <p:cNvSpPr>
            <a:spLocks noChangeArrowheads="1"/>
          </p:cNvSpPr>
          <p:nvPr/>
        </p:nvSpPr>
        <p:spPr bwMode="auto">
          <a:xfrm>
            <a:off x="990600" y="2286000"/>
            <a:ext cx="1600200" cy="1311275"/>
          </a:xfrm>
          <a:prstGeom prst="rect">
            <a:avLst/>
          </a:prstGeom>
          <a:noFill/>
          <a:ln w="9525">
            <a:noFill/>
            <a:miter lim="800000"/>
            <a:headEnd/>
            <a:tailEnd/>
          </a:ln>
          <a:effectLst/>
        </p:spPr>
        <p:txBody>
          <a:bodyPr>
            <a:spAutoFit/>
          </a:bodyPr>
          <a:lstStyle/>
          <a:p>
            <a:pPr>
              <a:spcBef>
                <a:spcPct val="50000"/>
              </a:spcBef>
            </a:pPr>
            <a:r>
              <a:rPr lang="en-GB" altLang="en-US" sz="2000" b="1">
                <a:solidFill>
                  <a:schemeClr val="accent2"/>
                </a:solidFill>
                <a:latin typeface="Verdana" pitchFamily="34" charset="0"/>
              </a:rPr>
              <a:t>Friendly can play with others</a:t>
            </a:r>
          </a:p>
        </p:txBody>
      </p:sp>
      <p:sp>
        <p:nvSpPr>
          <p:cNvPr id="11269" name="Rectangle 6"/>
          <p:cNvSpPr>
            <a:spLocks noChangeArrowheads="1"/>
          </p:cNvSpPr>
          <p:nvPr/>
        </p:nvSpPr>
        <p:spPr bwMode="auto">
          <a:xfrm>
            <a:off x="914400" y="5181600"/>
            <a:ext cx="2971800" cy="396875"/>
          </a:xfrm>
          <a:prstGeom prst="rect">
            <a:avLst/>
          </a:prstGeom>
          <a:noFill/>
          <a:ln w="9525">
            <a:noFill/>
            <a:miter lim="800000"/>
            <a:headEnd/>
            <a:tailEnd/>
          </a:ln>
          <a:effectLst/>
        </p:spPr>
        <p:txBody>
          <a:bodyPr>
            <a:spAutoFit/>
          </a:bodyPr>
          <a:lstStyle/>
          <a:p>
            <a:pPr>
              <a:spcBef>
                <a:spcPct val="50000"/>
              </a:spcBef>
            </a:pPr>
            <a:r>
              <a:rPr lang="en-GB" altLang="en-US" sz="2000" b="1">
                <a:latin typeface="Verdana" pitchFamily="34" charset="0"/>
              </a:rPr>
              <a:t>Clever can count</a:t>
            </a:r>
          </a:p>
        </p:txBody>
      </p:sp>
      <p:sp>
        <p:nvSpPr>
          <p:cNvPr id="11270" name="Rectangle 7"/>
          <p:cNvSpPr>
            <a:spLocks noChangeArrowheads="1"/>
          </p:cNvSpPr>
          <p:nvPr/>
        </p:nvSpPr>
        <p:spPr bwMode="auto">
          <a:xfrm>
            <a:off x="6477000" y="5029200"/>
            <a:ext cx="2667000" cy="701675"/>
          </a:xfrm>
          <a:prstGeom prst="rect">
            <a:avLst/>
          </a:prstGeom>
          <a:noFill/>
          <a:ln w="9525">
            <a:noFill/>
            <a:miter lim="800000"/>
            <a:headEnd/>
            <a:tailEnd/>
          </a:ln>
          <a:effectLst/>
        </p:spPr>
        <p:txBody>
          <a:bodyPr>
            <a:spAutoFit/>
          </a:bodyPr>
          <a:lstStyle/>
          <a:p>
            <a:pPr>
              <a:spcBef>
                <a:spcPct val="50000"/>
              </a:spcBef>
            </a:pPr>
            <a:r>
              <a:rPr lang="en-GB" altLang="en-US" sz="2000" b="1">
                <a:solidFill>
                  <a:srgbClr val="6600CC"/>
                </a:solidFill>
                <a:latin typeface="Verdana" pitchFamily="34" charset="0"/>
              </a:rPr>
              <a:t>Happy enjoys company</a:t>
            </a:r>
          </a:p>
        </p:txBody>
      </p:sp>
      <p:sp>
        <p:nvSpPr>
          <p:cNvPr id="11271" name="Rectangle 8"/>
          <p:cNvSpPr>
            <a:spLocks noChangeArrowheads="1"/>
          </p:cNvSpPr>
          <p:nvPr/>
        </p:nvSpPr>
        <p:spPr bwMode="auto">
          <a:xfrm>
            <a:off x="6934200" y="2514600"/>
            <a:ext cx="1279525" cy="396875"/>
          </a:xfrm>
          <a:prstGeom prst="rect">
            <a:avLst/>
          </a:prstGeom>
          <a:noFill/>
          <a:ln w="9525">
            <a:noFill/>
            <a:miter lim="800000"/>
            <a:headEnd/>
            <a:tailEnd/>
          </a:ln>
          <a:effectLst/>
        </p:spPr>
        <p:txBody>
          <a:bodyPr wrap="none">
            <a:spAutoFit/>
          </a:bodyPr>
          <a:lstStyle/>
          <a:p>
            <a:r>
              <a:rPr lang="en-GB" altLang="en-US" sz="2000" b="1">
                <a:solidFill>
                  <a:schemeClr val="tx2"/>
                </a:solidFill>
                <a:latin typeface="Verdana" pitchFamily="34" charset="0"/>
              </a:rPr>
              <a:t>popular</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a:t>Child crying ??????</a:t>
            </a:r>
          </a:p>
        </p:txBody>
      </p:sp>
      <p:pic>
        <p:nvPicPr>
          <p:cNvPr id="12291" name="Picture 3" descr="child crying"/>
          <p:cNvPicPr>
            <a:picLocks noChangeAspect="1" noChangeArrowheads="1"/>
          </p:cNvPicPr>
          <p:nvPr/>
        </p:nvPicPr>
        <p:blipFill>
          <a:blip r:embed="rId2" cstate="print"/>
          <a:srcRect/>
          <a:stretch>
            <a:fillRect/>
          </a:stretch>
        </p:blipFill>
        <p:spPr bwMode="auto">
          <a:xfrm>
            <a:off x="2627313" y="2292350"/>
            <a:ext cx="3600450" cy="2389188"/>
          </a:xfrm>
          <a:prstGeom prst="rect">
            <a:avLst/>
          </a:prstGeom>
          <a:noFill/>
          <a:ln w="9525">
            <a:noFill/>
            <a:miter lim="800000"/>
            <a:headEnd/>
            <a:tailEnd/>
          </a:ln>
        </p:spPr>
      </p:pic>
      <p:sp>
        <p:nvSpPr>
          <p:cNvPr id="12292" name="Text Box 4"/>
          <p:cNvSpPr txBox="1">
            <a:spLocks noChangeArrowheads="1"/>
          </p:cNvSpPr>
          <p:nvPr/>
        </p:nvSpPr>
        <p:spPr bwMode="auto">
          <a:xfrm>
            <a:off x="5056188" y="5027613"/>
            <a:ext cx="184150" cy="366712"/>
          </a:xfrm>
          <a:prstGeom prst="rect">
            <a:avLst/>
          </a:prstGeom>
          <a:noFill/>
          <a:ln w="9525">
            <a:noFill/>
            <a:miter lim="800000"/>
            <a:headEnd/>
            <a:tailEnd/>
          </a:ln>
          <a:effectLst/>
        </p:spPr>
        <p:txBody>
          <a:bodyPr wrap="none">
            <a:spAutoFit/>
          </a:bodyPr>
          <a:lstStyle/>
          <a:p>
            <a:endParaRPr lang="en-US" altLang="en-US" sz="1800">
              <a:latin typeface="Verdana" pitchFamily="34" charset="0"/>
            </a:endParaRPr>
          </a:p>
        </p:txBody>
      </p:sp>
      <p:sp>
        <p:nvSpPr>
          <p:cNvPr id="12293" name="Text Box 5"/>
          <p:cNvSpPr txBox="1">
            <a:spLocks noChangeArrowheads="1"/>
          </p:cNvSpPr>
          <p:nvPr/>
        </p:nvSpPr>
        <p:spPr bwMode="auto">
          <a:xfrm>
            <a:off x="6711950" y="2338388"/>
            <a:ext cx="2151063" cy="1006475"/>
          </a:xfrm>
          <a:prstGeom prst="rect">
            <a:avLst/>
          </a:prstGeom>
          <a:noFill/>
          <a:ln w="9525">
            <a:noFill/>
            <a:miter lim="800000"/>
            <a:headEnd/>
            <a:tailEnd/>
          </a:ln>
          <a:effectLst/>
        </p:spPr>
        <p:txBody>
          <a:bodyPr wrap="none">
            <a:spAutoFit/>
          </a:bodyPr>
          <a:lstStyle/>
          <a:p>
            <a:r>
              <a:rPr lang="en-GB" altLang="en-US" sz="2000" b="1">
                <a:latin typeface="Verdana" pitchFamily="34" charset="0"/>
              </a:rPr>
              <a:t>Lonely</a:t>
            </a:r>
          </a:p>
          <a:p>
            <a:r>
              <a:rPr lang="en-GB" altLang="en-US" sz="2000" b="1">
                <a:latin typeface="Verdana" pitchFamily="34" charset="0"/>
              </a:rPr>
              <a:t>Withdrawn</a:t>
            </a:r>
          </a:p>
          <a:p>
            <a:r>
              <a:rPr lang="en-GB" altLang="en-US" sz="2000" b="1">
                <a:latin typeface="Verdana" pitchFamily="34" charset="0"/>
              </a:rPr>
              <a:t>Needs friends</a:t>
            </a:r>
          </a:p>
        </p:txBody>
      </p:sp>
      <p:sp>
        <p:nvSpPr>
          <p:cNvPr id="12294" name="Text Box 6"/>
          <p:cNvSpPr txBox="1">
            <a:spLocks noChangeArrowheads="1"/>
          </p:cNvSpPr>
          <p:nvPr/>
        </p:nvSpPr>
        <p:spPr bwMode="auto">
          <a:xfrm>
            <a:off x="6784975" y="4354513"/>
            <a:ext cx="1992313" cy="1311275"/>
          </a:xfrm>
          <a:prstGeom prst="rect">
            <a:avLst/>
          </a:prstGeom>
          <a:noFill/>
          <a:ln w="9525">
            <a:noFill/>
            <a:miter lim="800000"/>
            <a:headEnd/>
            <a:tailEnd/>
          </a:ln>
          <a:effectLst/>
        </p:spPr>
        <p:txBody>
          <a:bodyPr wrap="none">
            <a:spAutoFit/>
          </a:bodyPr>
          <a:lstStyle/>
          <a:p>
            <a:r>
              <a:rPr lang="en-GB" altLang="en-US" sz="2000" b="1">
                <a:latin typeface="Verdana" pitchFamily="34" charset="0"/>
              </a:rPr>
              <a:t>Naughty -</a:t>
            </a:r>
          </a:p>
          <a:p>
            <a:r>
              <a:rPr lang="en-GB" altLang="en-US" sz="2000" b="1">
                <a:latin typeface="Verdana" pitchFamily="34" charset="0"/>
              </a:rPr>
              <a:t>A whiney</a:t>
            </a:r>
          </a:p>
          <a:p>
            <a:r>
              <a:rPr lang="en-GB" altLang="en-US" sz="2000" b="1">
                <a:latin typeface="Verdana" pitchFamily="34" charset="0"/>
              </a:rPr>
              <a:t>child- ignore</a:t>
            </a:r>
          </a:p>
          <a:p>
            <a:r>
              <a:rPr lang="en-GB" altLang="en-US" sz="2000" b="1">
                <a:latin typeface="Verdana" pitchFamily="34" charset="0"/>
              </a:rPr>
              <a:t>her</a:t>
            </a:r>
          </a:p>
        </p:txBody>
      </p:sp>
      <p:sp>
        <p:nvSpPr>
          <p:cNvPr id="12295" name="Text Box 7"/>
          <p:cNvSpPr txBox="1">
            <a:spLocks noChangeArrowheads="1"/>
          </p:cNvSpPr>
          <p:nvPr/>
        </p:nvSpPr>
        <p:spPr bwMode="auto">
          <a:xfrm>
            <a:off x="1371600" y="5105400"/>
            <a:ext cx="2754313" cy="701675"/>
          </a:xfrm>
          <a:prstGeom prst="rect">
            <a:avLst/>
          </a:prstGeom>
          <a:noFill/>
          <a:ln w="9525">
            <a:noFill/>
            <a:miter lim="800000"/>
            <a:headEnd/>
            <a:tailEnd/>
          </a:ln>
          <a:effectLst/>
        </p:spPr>
        <p:txBody>
          <a:bodyPr wrap="none">
            <a:spAutoFit/>
          </a:bodyPr>
          <a:lstStyle/>
          <a:p>
            <a:r>
              <a:rPr lang="en-GB" altLang="en-US" sz="2000" b="1">
                <a:latin typeface="Verdana" pitchFamily="34" charset="0"/>
              </a:rPr>
              <a:t>Frightened needs </a:t>
            </a:r>
          </a:p>
          <a:p>
            <a:r>
              <a:rPr lang="en-GB" altLang="en-US" sz="2000" b="1">
                <a:latin typeface="Verdana" pitchFamily="34" charset="0"/>
              </a:rPr>
              <a:t>protecting</a:t>
            </a:r>
          </a:p>
        </p:txBody>
      </p:sp>
      <p:sp>
        <p:nvSpPr>
          <p:cNvPr id="12296" name="Text Box 8"/>
          <p:cNvSpPr txBox="1">
            <a:spLocks noChangeArrowheads="1"/>
          </p:cNvSpPr>
          <p:nvPr/>
        </p:nvSpPr>
        <p:spPr bwMode="auto">
          <a:xfrm>
            <a:off x="1187450" y="2924175"/>
            <a:ext cx="1374775" cy="1006475"/>
          </a:xfrm>
          <a:prstGeom prst="rect">
            <a:avLst/>
          </a:prstGeom>
          <a:noFill/>
          <a:ln w="9525">
            <a:noFill/>
            <a:miter lim="800000"/>
            <a:headEnd/>
            <a:tailEnd/>
          </a:ln>
          <a:effectLst/>
        </p:spPr>
        <p:txBody>
          <a:bodyPr wrap="none">
            <a:spAutoFit/>
          </a:bodyPr>
          <a:lstStyle/>
          <a:p>
            <a:r>
              <a:rPr lang="en-GB" altLang="en-US" sz="2000" b="1">
                <a:latin typeface="Verdana" pitchFamily="34" charset="0"/>
              </a:rPr>
              <a:t>Sad</a:t>
            </a:r>
          </a:p>
          <a:p>
            <a:r>
              <a:rPr lang="en-GB" altLang="en-US" sz="2000" b="1">
                <a:latin typeface="Verdana" pitchFamily="34" charset="0"/>
              </a:rPr>
              <a:t>needs a </a:t>
            </a:r>
          </a:p>
          <a:p>
            <a:r>
              <a:rPr lang="en-GB" altLang="en-US" sz="2000" b="1">
                <a:latin typeface="Verdana" pitchFamily="34" charset="0"/>
              </a:rPr>
              <a:t>cuddle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a:t>Being punished ???</a:t>
            </a:r>
          </a:p>
        </p:txBody>
      </p:sp>
      <p:pic>
        <p:nvPicPr>
          <p:cNvPr id="13315" name="Picture 3" descr="child crying"/>
          <p:cNvPicPr>
            <a:picLocks noChangeAspect="1" noChangeArrowheads="1"/>
          </p:cNvPicPr>
          <p:nvPr/>
        </p:nvPicPr>
        <p:blipFill>
          <a:blip r:embed="rId2" cstate="print"/>
          <a:srcRect/>
          <a:stretch>
            <a:fillRect/>
          </a:stretch>
        </p:blipFill>
        <p:spPr bwMode="auto">
          <a:xfrm>
            <a:off x="2627313" y="2292350"/>
            <a:ext cx="3457575" cy="2295525"/>
          </a:xfrm>
          <a:prstGeom prst="rect">
            <a:avLst/>
          </a:prstGeom>
          <a:noFill/>
          <a:ln w="9525">
            <a:noFill/>
            <a:miter lim="800000"/>
            <a:headEnd/>
            <a:tailEnd/>
          </a:ln>
        </p:spPr>
      </p:pic>
      <p:sp>
        <p:nvSpPr>
          <p:cNvPr id="13316" name="Text Box 5"/>
          <p:cNvSpPr txBox="1">
            <a:spLocks noChangeArrowheads="1"/>
          </p:cNvSpPr>
          <p:nvPr/>
        </p:nvSpPr>
        <p:spPr bwMode="auto">
          <a:xfrm>
            <a:off x="6711950" y="2508250"/>
            <a:ext cx="1560513" cy="1190625"/>
          </a:xfrm>
          <a:prstGeom prst="rect">
            <a:avLst/>
          </a:prstGeom>
          <a:noFill/>
          <a:ln w="9525">
            <a:noFill/>
            <a:miter lim="800000"/>
            <a:headEnd/>
            <a:tailEnd/>
          </a:ln>
          <a:effectLst/>
        </p:spPr>
        <p:txBody>
          <a:bodyPr wrap="none">
            <a:spAutoFit/>
          </a:bodyPr>
          <a:lstStyle/>
          <a:p>
            <a:r>
              <a:rPr lang="en-GB" altLang="en-US" sz="1800" dirty="0">
                <a:latin typeface="Verdana" pitchFamily="34" charset="0"/>
              </a:rPr>
              <a:t>Needs to be</a:t>
            </a:r>
          </a:p>
          <a:p>
            <a:r>
              <a:rPr lang="en-GB" altLang="en-US" sz="1800" dirty="0">
                <a:latin typeface="Verdana" pitchFamily="34" charset="0"/>
              </a:rPr>
              <a:t>Punished</a:t>
            </a:r>
          </a:p>
          <a:p>
            <a:r>
              <a:rPr lang="en-GB" altLang="en-US" sz="1800" dirty="0">
                <a:latin typeface="Verdana" pitchFamily="34" charset="0"/>
              </a:rPr>
              <a:t>and taught</a:t>
            </a:r>
          </a:p>
          <a:p>
            <a:r>
              <a:rPr lang="en-GB" altLang="en-US" sz="1800" dirty="0">
                <a:latin typeface="Verdana" pitchFamily="34" charset="0"/>
              </a:rPr>
              <a:t>manners</a:t>
            </a:r>
          </a:p>
        </p:txBody>
      </p:sp>
      <p:sp>
        <p:nvSpPr>
          <p:cNvPr id="13317" name="Text Box 6"/>
          <p:cNvSpPr txBox="1">
            <a:spLocks noChangeArrowheads="1"/>
          </p:cNvSpPr>
          <p:nvPr/>
        </p:nvSpPr>
        <p:spPr bwMode="auto">
          <a:xfrm>
            <a:off x="6064250" y="4740275"/>
            <a:ext cx="1697038" cy="915988"/>
          </a:xfrm>
          <a:prstGeom prst="rect">
            <a:avLst/>
          </a:prstGeom>
          <a:noFill/>
          <a:ln w="9525">
            <a:noFill/>
            <a:miter lim="800000"/>
            <a:headEnd/>
            <a:tailEnd/>
          </a:ln>
          <a:effectLst/>
        </p:spPr>
        <p:txBody>
          <a:bodyPr wrap="none">
            <a:spAutoFit/>
          </a:bodyPr>
          <a:lstStyle/>
          <a:p>
            <a:r>
              <a:rPr lang="en-GB" altLang="en-US" sz="1800">
                <a:latin typeface="Verdana" pitchFamily="34" charset="0"/>
              </a:rPr>
              <a:t>Undisciplined</a:t>
            </a:r>
          </a:p>
          <a:p>
            <a:r>
              <a:rPr lang="en-GB" altLang="en-US" sz="1800">
                <a:latin typeface="Verdana" pitchFamily="34" charset="0"/>
              </a:rPr>
              <a:t>Needs to be</a:t>
            </a:r>
          </a:p>
          <a:p>
            <a:r>
              <a:rPr lang="en-GB" altLang="en-US" sz="1800">
                <a:latin typeface="Verdana" pitchFamily="34" charset="0"/>
              </a:rPr>
              <a:t>Set limits</a:t>
            </a:r>
          </a:p>
        </p:txBody>
      </p:sp>
      <p:sp>
        <p:nvSpPr>
          <p:cNvPr id="13318" name="Rectangle 7"/>
          <p:cNvSpPr>
            <a:spLocks noChangeArrowheads="1"/>
          </p:cNvSpPr>
          <p:nvPr/>
        </p:nvSpPr>
        <p:spPr bwMode="auto">
          <a:xfrm>
            <a:off x="1447800" y="5181600"/>
            <a:ext cx="1570815" cy="369332"/>
          </a:xfrm>
          <a:prstGeom prst="rect">
            <a:avLst/>
          </a:prstGeom>
          <a:noFill/>
          <a:ln w="9525">
            <a:noFill/>
            <a:miter lim="800000"/>
            <a:headEnd/>
            <a:tailEnd/>
          </a:ln>
          <a:effectLst/>
        </p:spPr>
        <p:txBody>
          <a:bodyPr wrap="none">
            <a:spAutoFit/>
          </a:bodyPr>
          <a:lstStyle/>
          <a:p>
            <a:r>
              <a:rPr lang="en-GB" altLang="en-US" sz="1800" dirty="0">
                <a:latin typeface="Verdana" pitchFamily="34" charset="0"/>
              </a:rPr>
              <a:t>Mischievous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3778250" y="3246438"/>
            <a:ext cx="184150" cy="366712"/>
          </a:xfrm>
          <a:prstGeom prst="rect">
            <a:avLst/>
          </a:prstGeom>
          <a:noFill/>
          <a:ln w="9525">
            <a:noFill/>
            <a:miter lim="800000"/>
            <a:headEnd/>
            <a:tailEnd/>
          </a:ln>
          <a:effectLst/>
        </p:spPr>
        <p:txBody>
          <a:bodyPr wrap="none">
            <a:spAutoFit/>
          </a:bodyPr>
          <a:lstStyle/>
          <a:p>
            <a:endParaRPr lang="en-US" altLang="en-US" sz="1800">
              <a:latin typeface="Verdana" pitchFamily="34" charset="0"/>
            </a:endParaRPr>
          </a:p>
        </p:txBody>
      </p:sp>
      <p:sp>
        <p:nvSpPr>
          <p:cNvPr id="14339" name="Rectangle 3"/>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a:t>If we are subjective…….</a:t>
            </a:r>
          </a:p>
        </p:txBody>
      </p:sp>
      <p:sp>
        <p:nvSpPr>
          <p:cNvPr id="14340" name="Rectangle 4"/>
          <p:cNvSpPr>
            <a:spLocks noChangeArrowheads="1"/>
          </p:cNvSpPr>
          <p:nvPr/>
        </p:nvSpPr>
        <p:spPr bwMode="auto">
          <a:xfrm>
            <a:off x="1370013" y="1827213"/>
            <a:ext cx="7313612" cy="4114800"/>
          </a:xfrm>
          <a:prstGeom prst="rect">
            <a:avLst/>
          </a:prstGeom>
          <a:noFill/>
          <a:ln w="9525">
            <a:noFill/>
            <a:miter lim="800000"/>
            <a:headEnd/>
            <a:tailEnd/>
          </a:ln>
          <a:effectLst/>
        </p:spPr>
        <p:txBody>
          <a:bodyPr/>
          <a:lstStyle/>
          <a:p>
            <a:pPr marL="342900" indent="-342900">
              <a:spcBef>
                <a:spcPct val="20000"/>
              </a:spcBef>
              <a:buFontTx/>
              <a:buChar char="•"/>
            </a:pPr>
            <a:endParaRPr lang="en-GB" altLang="en-US" sz="3200"/>
          </a:p>
          <a:p>
            <a:pPr marL="342900" indent="-342900">
              <a:spcBef>
                <a:spcPct val="20000"/>
              </a:spcBef>
              <a:buFontTx/>
              <a:buChar char="•"/>
            </a:pPr>
            <a:endParaRPr lang="en-GB" altLang="en-US" sz="3200"/>
          </a:p>
          <a:p>
            <a:pPr marL="342900" indent="-342900">
              <a:spcBef>
                <a:spcPct val="20000"/>
              </a:spcBef>
              <a:buFontTx/>
              <a:buChar char="•"/>
            </a:pPr>
            <a:r>
              <a:rPr lang="en-GB" altLang="en-US" sz="3200"/>
              <a:t>We see things</a:t>
            </a:r>
          </a:p>
          <a:p>
            <a:pPr marL="342900" indent="-342900">
              <a:spcBef>
                <a:spcPct val="20000"/>
              </a:spcBef>
            </a:pPr>
            <a:r>
              <a:rPr lang="en-GB" altLang="en-US" sz="3200"/>
              <a:t>   from our own </a:t>
            </a:r>
          </a:p>
          <a:p>
            <a:pPr marL="342900" indent="-342900">
              <a:spcBef>
                <a:spcPct val="20000"/>
              </a:spcBef>
            </a:pPr>
            <a:r>
              <a:rPr lang="en-GB" altLang="en-US" sz="3200"/>
              <a:t>   perspective</a:t>
            </a:r>
          </a:p>
        </p:txBody>
      </p:sp>
      <p:pic>
        <p:nvPicPr>
          <p:cNvPr id="14341" name="Picture 5" descr="MMj02867850000[1]"/>
          <p:cNvPicPr>
            <a:picLocks noChangeAspect="1" noChangeArrowheads="1" noCrop="1"/>
          </p:cNvPicPr>
          <p:nvPr/>
        </p:nvPicPr>
        <p:blipFill>
          <a:blip r:embed="rId2" cstate="print"/>
          <a:srcRect/>
          <a:stretch>
            <a:fillRect/>
          </a:stretch>
        </p:blipFill>
        <p:spPr bwMode="auto">
          <a:xfrm>
            <a:off x="5651500" y="2781300"/>
            <a:ext cx="1873250" cy="2303463"/>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lgn="l" eaLnBrk="1" hangingPunct="1"/>
            <a:r>
              <a:rPr lang="en-GB" altLang="en-US" dirty="0"/>
              <a:t>Rule 2: Remain Objective</a:t>
            </a:r>
            <a:br>
              <a:rPr lang="en-GB" altLang="en-US" dirty="0"/>
            </a:br>
            <a:br>
              <a:rPr lang="en-GB" altLang="en-US" dirty="0"/>
            </a:br>
            <a:r>
              <a:rPr lang="en-GB" altLang="en-US" sz="2400" dirty="0"/>
              <a:t>People’s perception are coloured by their past experiences, expectations, desire to please, possible fears and anxieties, and even last night’s television viewing. </a:t>
            </a:r>
            <a:br>
              <a:rPr lang="en-GB" altLang="en-US" sz="2400" dirty="0"/>
            </a:br>
            <a:br>
              <a:rPr lang="en-GB" altLang="en-US" sz="2400" dirty="0"/>
            </a:br>
            <a:r>
              <a:rPr lang="en-GB" altLang="en-US" sz="2400" dirty="0"/>
              <a:t>Look at the following images; what do you see?</a:t>
            </a:r>
            <a:br>
              <a:rPr lang="en-GB" altLang="en-US" sz="2400" dirty="0"/>
            </a:br>
            <a:r>
              <a:rPr lang="en-GB" altLang="en-US" sz="2400" dirty="0"/>
              <a:t>It’s not easy to always rely on our eyes. Do we sometimes introduce things from our own imaginations?</a:t>
            </a:r>
          </a:p>
        </p:txBody>
      </p:sp>
      <p:pic>
        <p:nvPicPr>
          <p:cNvPr id="15363" name="Picture 5" descr="fuxing-ur-perception-2">
            <a:hlinkClick r:id="rId2"/>
          </p:cNvPr>
          <p:cNvPicPr>
            <a:picLocks noChangeAspect="1" noChangeArrowheads="1"/>
          </p:cNvPicPr>
          <p:nvPr/>
        </p:nvPicPr>
        <p:blipFill>
          <a:blip r:embed="rId3" cstate="print"/>
          <a:srcRect/>
          <a:stretch>
            <a:fillRect/>
          </a:stretch>
        </p:blipFill>
        <p:spPr bwMode="auto">
          <a:xfrm>
            <a:off x="3048000" y="3505200"/>
            <a:ext cx="3048000" cy="2514600"/>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725488" y="-7016750"/>
            <a:ext cx="9144000" cy="0"/>
          </a:xfrm>
          <a:prstGeom prst="rect">
            <a:avLst/>
          </a:prstGeom>
          <a:noFill/>
          <a:ln w="9525">
            <a:noFill/>
            <a:miter lim="800000"/>
            <a:headEnd/>
            <a:tailEnd/>
          </a:ln>
          <a:effectLst/>
        </p:spPr>
        <p:txBody>
          <a:bodyPr>
            <a:spAutoFit/>
          </a:bodyPr>
          <a:lstStyle/>
          <a:p>
            <a:endParaRPr lang="en-US" altLang="en-US"/>
          </a:p>
        </p:txBody>
      </p:sp>
      <p:sp>
        <p:nvSpPr>
          <p:cNvPr id="16387" name="Rectangle 3"/>
          <p:cNvSpPr>
            <a:spLocks noChangeArrowheads="1"/>
          </p:cNvSpPr>
          <p:nvPr/>
        </p:nvSpPr>
        <p:spPr bwMode="auto">
          <a:xfrm>
            <a:off x="2474913" y="-7016750"/>
            <a:ext cx="5643562" cy="16741775"/>
          </a:xfrm>
          <a:prstGeom prst="rect">
            <a:avLst/>
          </a:prstGeom>
          <a:noFill/>
          <a:ln w="9525">
            <a:noFill/>
            <a:miter lim="800000"/>
            <a:headEnd/>
            <a:tailEnd/>
          </a:ln>
          <a:effectLst/>
        </p:spPr>
        <p:txBody>
          <a:bodyPr>
            <a:spAutoFit/>
          </a:bodyPr>
          <a:lstStyle/>
          <a:p>
            <a:endParaRPr lang="en-US" altLang="en-US"/>
          </a:p>
        </p:txBody>
      </p:sp>
      <p:pic>
        <p:nvPicPr>
          <p:cNvPr id="16388" name="Picture 5" descr="Perception"/>
          <p:cNvPicPr>
            <a:picLocks noChangeAspect="1" noChangeArrowheads="1"/>
          </p:cNvPicPr>
          <p:nvPr/>
        </p:nvPicPr>
        <p:blipFill>
          <a:blip r:embed="rId2" cstate="print"/>
          <a:srcRect/>
          <a:stretch>
            <a:fillRect/>
          </a:stretch>
        </p:blipFill>
        <p:spPr bwMode="auto">
          <a:xfrm>
            <a:off x="1025525" y="9771063"/>
            <a:ext cx="5475288" cy="4103687"/>
          </a:xfrm>
          <a:prstGeom prst="rect">
            <a:avLst/>
          </a:prstGeom>
          <a:noFill/>
          <a:ln w="9525">
            <a:noFill/>
            <a:miter lim="800000"/>
            <a:headEnd/>
            <a:tailEnd/>
          </a:ln>
        </p:spPr>
      </p:pic>
      <p:sp>
        <p:nvSpPr>
          <p:cNvPr id="16389" name="Rectangle 6"/>
          <p:cNvSpPr>
            <a:spLocks noChangeArrowheads="1"/>
          </p:cNvSpPr>
          <p:nvPr/>
        </p:nvSpPr>
        <p:spPr bwMode="auto">
          <a:xfrm>
            <a:off x="725488" y="-7016750"/>
            <a:ext cx="9144000" cy="0"/>
          </a:xfrm>
          <a:prstGeom prst="rect">
            <a:avLst/>
          </a:prstGeom>
          <a:noFill/>
          <a:ln w="9525">
            <a:noFill/>
            <a:miter lim="800000"/>
            <a:headEnd/>
            <a:tailEnd/>
          </a:ln>
          <a:effectLst/>
        </p:spPr>
        <p:txBody>
          <a:bodyPr>
            <a:spAutoFit/>
          </a:bodyPr>
          <a:lstStyle/>
          <a:p>
            <a:endParaRPr lang="en-US" altLang="en-US"/>
          </a:p>
        </p:txBody>
      </p:sp>
      <p:sp>
        <p:nvSpPr>
          <p:cNvPr id="16390" name="Rectangle 7"/>
          <p:cNvSpPr>
            <a:spLocks noChangeArrowheads="1"/>
          </p:cNvSpPr>
          <p:nvPr/>
        </p:nvSpPr>
        <p:spPr bwMode="auto">
          <a:xfrm>
            <a:off x="2474913" y="-7016750"/>
            <a:ext cx="5643562" cy="16741775"/>
          </a:xfrm>
          <a:prstGeom prst="rect">
            <a:avLst/>
          </a:prstGeom>
          <a:noFill/>
          <a:ln w="9525">
            <a:noFill/>
            <a:miter lim="800000"/>
            <a:headEnd/>
            <a:tailEnd/>
          </a:ln>
          <a:effectLst/>
        </p:spPr>
        <p:txBody>
          <a:bodyPr>
            <a:spAutoFit/>
          </a:bodyPr>
          <a:lstStyle/>
          <a:p>
            <a:endParaRPr lang="en-US" altLang="en-US"/>
          </a:p>
        </p:txBody>
      </p:sp>
      <p:pic>
        <p:nvPicPr>
          <p:cNvPr id="16391" name="Picture 9" descr="Perception"/>
          <p:cNvPicPr>
            <a:picLocks noChangeAspect="1" noChangeArrowheads="1"/>
          </p:cNvPicPr>
          <p:nvPr/>
        </p:nvPicPr>
        <p:blipFill>
          <a:blip r:embed="rId2" cstate="print"/>
          <a:srcRect/>
          <a:stretch>
            <a:fillRect/>
          </a:stretch>
        </p:blipFill>
        <p:spPr bwMode="auto">
          <a:xfrm>
            <a:off x="1025525" y="9771063"/>
            <a:ext cx="5475288" cy="4103687"/>
          </a:xfrm>
          <a:prstGeom prst="rect">
            <a:avLst/>
          </a:prstGeom>
          <a:noFill/>
          <a:ln w="9525">
            <a:noFill/>
            <a:miter lim="800000"/>
            <a:headEnd/>
            <a:tailEnd/>
          </a:ln>
        </p:spPr>
      </p:pic>
      <p:sp>
        <p:nvSpPr>
          <p:cNvPr id="16392" name="Rectangle 10"/>
          <p:cNvSpPr>
            <a:spLocks noChangeArrowheads="1"/>
          </p:cNvSpPr>
          <p:nvPr/>
        </p:nvSpPr>
        <p:spPr bwMode="auto">
          <a:xfrm>
            <a:off x="725488" y="-7016750"/>
            <a:ext cx="9144000" cy="0"/>
          </a:xfrm>
          <a:prstGeom prst="rect">
            <a:avLst/>
          </a:prstGeom>
          <a:noFill/>
          <a:ln w="9525">
            <a:noFill/>
            <a:miter lim="800000"/>
            <a:headEnd/>
            <a:tailEnd/>
          </a:ln>
          <a:effectLst/>
        </p:spPr>
        <p:txBody>
          <a:bodyPr>
            <a:spAutoFit/>
          </a:bodyPr>
          <a:lstStyle/>
          <a:p>
            <a:endParaRPr lang="en-US" altLang="en-US"/>
          </a:p>
        </p:txBody>
      </p:sp>
      <p:sp>
        <p:nvSpPr>
          <p:cNvPr id="16393" name="Rectangle 11"/>
          <p:cNvSpPr>
            <a:spLocks noChangeArrowheads="1"/>
          </p:cNvSpPr>
          <p:nvPr/>
        </p:nvSpPr>
        <p:spPr bwMode="auto">
          <a:xfrm>
            <a:off x="2474913" y="-7016750"/>
            <a:ext cx="5643562" cy="16741775"/>
          </a:xfrm>
          <a:prstGeom prst="rect">
            <a:avLst/>
          </a:prstGeom>
          <a:noFill/>
          <a:ln w="9525">
            <a:noFill/>
            <a:miter lim="800000"/>
            <a:headEnd/>
            <a:tailEnd/>
          </a:ln>
          <a:effectLst/>
        </p:spPr>
        <p:txBody>
          <a:bodyPr>
            <a:spAutoFit/>
          </a:bodyPr>
          <a:lstStyle/>
          <a:p>
            <a:endParaRPr lang="en-US" altLang="en-US"/>
          </a:p>
        </p:txBody>
      </p:sp>
      <p:pic>
        <p:nvPicPr>
          <p:cNvPr id="16394" name="Picture 17" descr="perception-2"/>
          <p:cNvPicPr>
            <a:picLocks noChangeAspect="1" noChangeArrowheads="1"/>
          </p:cNvPicPr>
          <p:nvPr/>
        </p:nvPicPr>
        <p:blipFill>
          <a:blip r:embed="rId3" cstate="print"/>
          <a:srcRect/>
          <a:stretch>
            <a:fillRect/>
          </a:stretch>
        </p:blipFill>
        <p:spPr bwMode="auto">
          <a:xfrm>
            <a:off x="914400" y="685800"/>
            <a:ext cx="7315200" cy="5483225"/>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Perception"/>
          <p:cNvPicPr>
            <a:picLocks noChangeAspect="1" noChangeArrowheads="1"/>
          </p:cNvPicPr>
          <p:nvPr/>
        </p:nvPicPr>
        <p:blipFill>
          <a:blip r:embed="rId2" cstate="print"/>
          <a:srcRect/>
          <a:stretch>
            <a:fillRect/>
          </a:stretch>
        </p:blipFill>
        <p:spPr bwMode="auto">
          <a:xfrm>
            <a:off x="762000" y="533400"/>
            <a:ext cx="7280275" cy="5456238"/>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Activity</a:t>
            </a:r>
          </a:p>
        </p:txBody>
      </p:sp>
      <p:sp>
        <p:nvSpPr>
          <p:cNvPr id="3" name="Content Placeholder 2"/>
          <p:cNvSpPr>
            <a:spLocks noGrp="1"/>
          </p:cNvSpPr>
          <p:nvPr>
            <p:ph idx="1"/>
          </p:nvPr>
        </p:nvSpPr>
        <p:spPr/>
        <p:txBody>
          <a:bodyPr/>
          <a:lstStyle/>
          <a:p>
            <a:pPr marL="0" indent="0">
              <a:buNone/>
            </a:pPr>
            <a:endParaRPr lang="en-GB" dirty="0"/>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7644" y="1717964"/>
            <a:ext cx="6408712" cy="4970861"/>
          </a:xfrm>
          <a:prstGeom prst="rect">
            <a:avLst/>
          </a:prstGeom>
        </p:spPr>
      </p:pic>
    </p:spTree>
    <p:extLst>
      <p:ext uri="{BB962C8B-B14F-4D97-AF65-F5344CB8AC3E}">
        <p14:creationId xmlns:p14="http://schemas.microsoft.com/office/powerpoint/2010/main" val="1072495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a:t>If we are Objective we……..</a:t>
            </a:r>
          </a:p>
        </p:txBody>
      </p:sp>
      <p:sp>
        <p:nvSpPr>
          <p:cNvPr id="18435" name="Rectangle 3"/>
          <p:cNvSpPr>
            <a:spLocks noChangeArrowheads="1"/>
          </p:cNvSpPr>
          <p:nvPr/>
        </p:nvSpPr>
        <p:spPr bwMode="auto">
          <a:xfrm>
            <a:off x="1370013" y="1827213"/>
            <a:ext cx="7313612" cy="4114800"/>
          </a:xfrm>
          <a:prstGeom prst="rect">
            <a:avLst/>
          </a:prstGeom>
          <a:noFill/>
          <a:ln w="9525">
            <a:noFill/>
            <a:miter lim="800000"/>
            <a:headEnd/>
            <a:tailEnd/>
          </a:ln>
          <a:effectLst/>
        </p:spPr>
        <p:txBody>
          <a:bodyPr/>
          <a:lstStyle/>
          <a:p>
            <a:pPr marL="342900" indent="-342900">
              <a:spcBef>
                <a:spcPct val="20000"/>
              </a:spcBef>
              <a:buFontTx/>
              <a:buChar char="•"/>
            </a:pPr>
            <a:endParaRPr lang="en-GB" altLang="en-US" sz="3200" dirty="0"/>
          </a:p>
          <a:p>
            <a:pPr marL="342900" indent="-342900">
              <a:spcBef>
                <a:spcPct val="20000"/>
              </a:spcBef>
              <a:buFontTx/>
              <a:buChar char="•"/>
            </a:pPr>
            <a:r>
              <a:rPr lang="en-GB" altLang="en-US" sz="3200" dirty="0"/>
              <a:t>Must try to stand</a:t>
            </a:r>
          </a:p>
          <a:p>
            <a:pPr marL="342900" indent="-342900">
              <a:spcBef>
                <a:spcPct val="20000"/>
              </a:spcBef>
            </a:pPr>
            <a:r>
              <a:rPr lang="en-GB" altLang="en-US" sz="3200" dirty="0"/>
              <a:t>   back from our own</a:t>
            </a:r>
          </a:p>
          <a:p>
            <a:pPr marL="342900" indent="-342900">
              <a:spcBef>
                <a:spcPct val="20000"/>
              </a:spcBef>
            </a:pPr>
            <a:r>
              <a:rPr lang="en-GB" altLang="en-US" sz="3200" dirty="0"/>
              <a:t>   viewpoint and look at</a:t>
            </a:r>
          </a:p>
          <a:p>
            <a:pPr marL="342900" indent="-342900">
              <a:spcBef>
                <a:spcPct val="20000"/>
              </a:spcBef>
            </a:pPr>
            <a:r>
              <a:rPr lang="en-GB" altLang="en-US" sz="3200" dirty="0"/>
              <a:t>   the world in a less</a:t>
            </a:r>
          </a:p>
          <a:p>
            <a:pPr marL="342900" indent="-342900">
              <a:spcBef>
                <a:spcPct val="20000"/>
              </a:spcBef>
            </a:pPr>
            <a:r>
              <a:rPr lang="en-GB" altLang="en-US" sz="3200" dirty="0"/>
              <a:t>   personal way.</a:t>
            </a:r>
          </a:p>
        </p:txBody>
      </p:sp>
      <p:pic>
        <p:nvPicPr>
          <p:cNvPr id="18436" name="Picture 4" descr="MCj03663480000[1]"/>
          <p:cNvPicPr>
            <a:picLocks noChangeAspect="1" noChangeArrowheads="1"/>
          </p:cNvPicPr>
          <p:nvPr/>
        </p:nvPicPr>
        <p:blipFill>
          <a:blip r:embed="rId2" cstate="print"/>
          <a:srcRect/>
          <a:stretch>
            <a:fillRect/>
          </a:stretch>
        </p:blipFill>
        <p:spPr bwMode="auto">
          <a:xfrm>
            <a:off x="6300788" y="3141663"/>
            <a:ext cx="1657350" cy="2016125"/>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ctrTitle"/>
          </p:nvPr>
        </p:nvSpPr>
        <p:spPr>
          <a:xfrm>
            <a:off x="685800" y="457200"/>
            <a:ext cx="7772400" cy="1143000"/>
          </a:xfrm>
        </p:spPr>
        <p:txBody>
          <a:bodyPr/>
          <a:lstStyle/>
          <a:p>
            <a:pPr eaLnBrk="1" hangingPunct="1"/>
            <a:r>
              <a:rPr lang="en-GB" altLang="en-US"/>
              <a:t>Rule 2: Remain Objective</a:t>
            </a:r>
          </a:p>
        </p:txBody>
      </p:sp>
      <p:sp>
        <p:nvSpPr>
          <p:cNvPr id="19459" name="Rectangle 3"/>
          <p:cNvSpPr>
            <a:spLocks noGrp="1" noChangeArrowheads="1"/>
          </p:cNvSpPr>
          <p:nvPr>
            <p:ph type="subTitle" idx="1"/>
          </p:nvPr>
        </p:nvSpPr>
        <p:spPr>
          <a:xfrm>
            <a:off x="683568" y="1905000"/>
            <a:ext cx="7704856" cy="4260304"/>
          </a:xfrm>
        </p:spPr>
        <p:txBody>
          <a:bodyPr/>
          <a:lstStyle/>
          <a:p>
            <a:pPr algn="l" eaLnBrk="1" hangingPunct="1"/>
            <a:r>
              <a:rPr lang="en-GB" altLang="en-US" sz="2400" dirty="0"/>
              <a:t>It is important that you take steps to make observations as objective as possible: </a:t>
            </a:r>
          </a:p>
          <a:p>
            <a:pPr algn="l" eaLnBrk="1" hangingPunct="1"/>
            <a:endParaRPr lang="en-GB" altLang="en-US" sz="2400" dirty="0"/>
          </a:p>
          <a:p>
            <a:pPr algn="l" eaLnBrk="1" hangingPunct="1">
              <a:buFontTx/>
              <a:buChar char="•"/>
            </a:pPr>
            <a:r>
              <a:rPr lang="en-GB" altLang="en-US" sz="2400" dirty="0"/>
              <a:t> Build up pictures of development if possible. Try and see</a:t>
            </a:r>
          </a:p>
          <a:p>
            <a:pPr algn="l" eaLnBrk="1" hangingPunct="1"/>
            <a:r>
              <a:rPr lang="en-GB" altLang="en-US" sz="2400" dirty="0"/>
              <a:t>  the child in different situations with different people. </a:t>
            </a:r>
          </a:p>
          <a:p>
            <a:pPr algn="l" eaLnBrk="1" hangingPunct="1"/>
            <a:endParaRPr lang="en-GB" altLang="en-US" sz="2400" dirty="0"/>
          </a:p>
          <a:p>
            <a:pPr algn="l" eaLnBrk="1" hangingPunct="1">
              <a:buFontTx/>
              <a:buChar char="•"/>
            </a:pPr>
            <a:r>
              <a:rPr lang="en-GB" altLang="en-US" sz="2400" dirty="0"/>
              <a:t> Why would this be particularly important when observing  </a:t>
            </a:r>
          </a:p>
          <a:p>
            <a:pPr algn="l" eaLnBrk="1" hangingPunct="1"/>
            <a:r>
              <a:rPr lang="en-GB" altLang="en-US" sz="2400" dirty="0"/>
              <a:t>   behaviour for example?</a:t>
            </a:r>
          </a:p>
          <a:p>
            <a:pPr algn="l" eaLnBrk="1" hangingPunct="1"/>
            <a:endParaRPr lang="en-GB" altLang="en-US"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ctrTitle"/>
          </p:nvPr>
        </p:nvSpPr>
        <p:spPr>
          <a:xfrm>
            <a:off x="381000" y="457200"/>
            <a:ext cx="7772400" cy="1143000"/>
          </a:xfrm>
        </p:spPr>
        <p:txBody>
          <a:bodyPr/>
          <a:lstStyle/>
          <a:p>
            <a:pPr eaLnBrk="1" hangingPunct="1"/>
            <a:r>
              <a:rPr lang="en-GB" altLang="en-US"/>
              <a:t>Rule 2: Remain Objective</a:t>
            </a:r>
          </a:p>
        </p:txBody>
      </p:sp>
      <p:sp>
        <p:nvSpPr>
          <p:cNvPr id="20483" name="Rectangle 3"/>
          <p:cNvSpPr>
            <a:spLocks noGrp="1" noChangeArrowheads="1"/>
          </p:cNvSpPr>
          <p:nvPr>
            <p:ph type="subTitle" idx="1"/>
          </p:nvPr>
        </p:nvSpPr>
        <p:spPr>
          <a:xfrm>
            <a:off x="395536" y="1600200"/>
            <a:ext cx="8352928" cy="4637112"/>
          </a:xfrm>
        </p:spPr>
        <p:txBody>
          <a:bodyPr/>
          <a:lstStyle/>
          <a:p>
            <a:pPr algn="l" eaLnBrk="1" hangingPunct="1">
              <a:buFontTx/>
              <a:buChar char="•"/>
            </a:pPr>
            <a:r>
              <a:rPr lang="en-GB" altLang="en-US" sz="2400" dirty="0"/>
              <a:t> Keep an open mind. </a:t>
            </a:r>
          </a:p>
          <a:p>
            <a:pPr algn="l" eaLnBrk="1" hangingPunct="1">
              <a:buFontTx/>
              <a:buChar char="•"/>
            </a:pPr>
            <a:r>
              <a:rPr lang="en-GB" altLang="en-US" sz="2400" dirty="0"/>
              <a:t> See yourself as a collector of information and </a:t>
            </a:r>
            <a:r>
              <a:rPr lang="en-GB" altLang="en-US" sz="2400" b="1" dirty="0"/>
              <a:t>record only what </a:t>
            </a:r>
          </a:p>
          <a:p>
            <a:pPr algn="l" eaLnBrk="1" hangingPunct="1"/>
            <a:r>
              <a:rPr lang="en-GB" altLang="en-US" sz="2400" b="1" dirty="0"/>
              <a:t>  you see and hear.</a:t>
            </a:r>
            <a:r>
              <a:rPr lang="en-GB" altLang="en-US" sz="2400" dirty="0"/>
              <a:t> </a:t>
            </a:r>
          </a:p>
          <a:p>
            <a:pPr algn="l" eaLnBrk="1" hangingPunct="1">
              <a:buFontTx/>
              <a:buChar char="•"/>
            </a:pPr>
            <a:r>
              <a:rPr lang="en-GB" altLang="en-US" sz="2400" dirty="0"/>
              <a:t> How might your judgment be influenced by ;</a:t>
            </a:r>
          </a:p>
          <a:p>
            <a:pPr lvl="1" algn="l" eaLnBrk="1" hangingPunct="1">
              <a:buFontTx/>
              <a:buChar char="•"/>
            </a:pPr>
            <a:r>
              <a:rPr lang="en-GB" altLang="en-US" sz="2000" i="1" dirty="0"/>
              <a:t> a child with a label e.g. a child with language difficulties</a:t>
            </a:r>
          </a:p>
          <a:p>
            <a:pPr lvl="1" algn="l" eaLnBrk="1" hangingPunct="1">
              <a:buFontTx/>
              <a:buChar char="•"/>
            </a:pPr>
            <a:r>
              <a:rPr lang="en-GB" altLang="en-US" sz="2000" i="1" dirty="0"/>
              <a:t> a child that you know outside the setting e.g. the vicar’s daughter</a:t>
            </a:r>
          </a:p>
          <a:p>
            <a:pPr lvl="1" algn="l" eaLnBrk="1" hangingPunct="1">
              <a:buFontTx/>
              <a:buChar char="•"/>
            </a:pPr>
            <a:r>
              <a:rPr lang="en-GB" altLang="en-US" sz="2000" i="1" dirty="0"/>
              <a:t> a child from a different cultural background</a:t>
            </a:r>
          </a:p>
          <a:p>
            <a:pPr lvl="1" algn="l" eaLnBrk="1" hangingPunct="1">
              <a:buFontTx/>
              <a:buChar char="•"/>
            </a:pPr>
            <a:r>
              <a:rPr lang="en-GB" altLang="en-US" sz="2000" i="1" dirty="0"/>
              <a:t> a child who has suffered a trauma that you also have experienced</a:t>
            </a:r>
          </a:p>
          <a:p>
            <a:pPr algn="l" eaLnBrk="1" hangingPunct="1"/>
            <a:r>
              <a:rPr lang="en-GB" altLang="en-US" sz="2400" b="1" i="1" dirty="0"/>
              <a:t>Be open to the possibility that your assessment might be biased and seek advice if needed.</a:t>
            </a:r>
          </a:p>
          <a:p>
            <a:pPr algn="l" eaLnBrk="1" hangingPunct="1"/>
            <a:endParaRPr lang="en-GB" altLang="en-US" sz="2400" b="1" i="1" dirty="0"/>
          </a:p>
          <a:p>
            <a:pPr eaLnBrk="1" hangingPunct="1"/>
            <a:endParaRPr lang="en-GB"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ctrTitle"/>
          </p:nvPr>
        </p:nvSpPr>
        <p:spPr>
          <a:xfrm>
            <a:off x="381000" y="381000"/>
            <a:ext cx="8077200" cy="1981200"/>
          </a:xfrm>
        </p:spPr>
        <p:txBody>
          <a:bodyPr/>
          <a:lstStyle/>
          <a:p>
            <a:pPr eaLnBrk="1" hangingPunct="1"/>
            <a:r>
              <a:rPr lang="en-GB" altLang="en-US" dirty="0"/>
              <a:t>Rule 3: Consider Factors that Might Influence the Observation</a:t>
            </a:r>
          </a:p>
        </p:txBody>
      </p:sp>
      <p:sp>
        <p:nvSpPr>
          <p:cNvPr id="21507" name="Rectangle 3"/>
          <p:cNvSpPr>
            <a:spLocks noGrp="1" noChangeArrowheads="1"/>
          </p:cNvSpPr>
          <p:nvPr>
            <p:ph type="subTitle" idx="1"/>
          </p:nvPr>
        </p:nvSpPr>
        <p:spPr>
          <a:xfrm>
            <a:off x="611560" y="2514600"/>
            <a:ext cx="4896544" cy="4154760"/>
          </a:xfrm>
        </p:spPr>
        <p:txBody>
          <a:bodyPr/>
          <a:lstStyle/>
          <a:p>
            <a:pPr algn="l" eaLnBrk="1" hangingPunct="1"/>
            <a:r>
              <a:rPr lang="en-GB" altLang="en-US" sz="2800" dirty="0"/>
              <a:t>Children and observers are</a:t>
            </a:r>
          </a:p>
          <a:p>
            <a:pPr algn="l" eaLnBrk="1" hangingPunct="1"/>
            <a:r>
              <a:rPr lang="en-GB" altLang="en-US" sz="2800" dirty="0"/>
              <a:t> not robots and a number of </a:t>
            </a:r>
          </a:p>
          <a:p>
            <a:pPr algn="l" eaLnBrk="1" hangingPunct="1"/>
            <a:r>
              <a:rPr lang="en-GB" altLang="en-US" sz="2800" dirty="0"/>
              <a:t>factors might influence </a:t>
            </a:r>
          </a:p>
          <a:p>
            <a:pPr algn="l" eaLnBrk="1" hangingPunct="1"/>
            <a:r>
              <a:rPr lang="en-GB" altLang="en-US" sz="2800" dirty="0"/>
              <a:t>what you might see and </a:t>
            </a:r>
          </a:p>
          <a:p>
            <a:pPr algn="l" eaLnBrk="1" hangingPunct="1"/>
            <a:r>
              <a:rPr lang="en-GB" altLang="en-US" sz="2800" dirty="0"/>
              <a:t>record. </a:t>
            </a:r>
          </a:p>
          <a:p>
            <a:pPr algn="l" eaLnBrk="1" hangingPunct="1"/>
            <a:r>
              <a:rPr lang="en-GB" altLang="en-US" sz="2800" dirty="0"/>
              <a:t>You should always</a:t>
            </a:r>
          </a:p>
          <a:p>
            <a:pPr algn="l" eaLnBrk="1" hangingPunct="1"/>
            <a:r>
              <a:rPr lang="en-GB" altLang="en-US" sz="2800" dirty="0"/>
              <a:t>include possible influential </a:t>
            </a:r>
          </a:p>
          <a:p>
            <a:pPr algn="l" eaLnBrk="1" hangingPunct="1"/>
            <a:r>
              <a:rPr lang="en-GB" altLang="en-US" sz="2800" dirty="0"/>
              <a:t>factors in your assessment. </a:t>
            </a:r>
          </a:p>
        </p:txBody>
      </p:sp>
      <p:pic>
        <p:nvPicPr>
          <p:cNvPr id="21508" name="Picture 5" descr="1385119369_75e2b3d072"/>
          <p:cNvPicPr>
            <a:picLocks noChangeAspect="1" noChangeArrowheads="1"/>
          </p:cNvPicPr>
          <p:nvPr/>
        </p:nvPicPr>
        <p:blipFill>
          <a:blip r:embed="rId2" cstate="print"/>
          <a:srcRect/>
          <a:stretch>
            <a:fillRect/>
          </a:stretch>
        </p:blipFill>
        <p:spPr bwMode="auto">
          <a:xfrm>
            <a:off x="5788025" y="2819400"/>
            <a:ext cx="2698750" cy="3657600"/>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sz="quarter"/>
          </p:nvPr>
        </p:nvSpPr>
        <p:spPr/>
        <p:txBody>
          <a:bodyPr/>
          <a:lstStyle/>
          <a:p>
            <a:pPr eaLnBrk="1" hangingPunct="1"/>
            <a:r>
              <a:rPr lang="en-GB" altLang="en-US" dirty="0"/>
              <a:t>Consider Factors that Might Influence the Observation</a:t>
            </a:r>
          </a:p>
        </p:txBody>
      </p:sp>
      <p:sp>
        <p:nvSpPr>
          <p:cNvPr id="22531" name="Rectangle 3"/>
          <p:cNvSpPr>
            <a:spLocks noGrp="1" noChangeArrowheads="1"/>
          </p:cNvSpPr>
          <p:nvPr>
            <p:ph sz="quarter" idx="1"/>
          </p:nvPr>
        </p:nvSpPr>
        <p:spPr>
          <a:xfrm>
            <a:off x="685800" y="2348880"/>
            <a:ext cx="3810000" cy="1613520"/>
          </a:xfrm>
        </p:spPr>
        <p:txBody>
          <a:bodyPr/>
          <a:lstStyle/>
          <a:p>
            <a:pPr eaLnBrk="1" hangingPunct="1"/>
            <a:r>
              <a:rPr lang="en-GB" altLang="en-US" sz="2400" dirty="0"/>
              <a:t>Environmental</a:t>
            </a:r>
          </a:p>
        </p:txBody>
      </p:sp>
      <p:sp>
        <p:nvSpPr>
          <p:cNvPr id="22532" name="Rectangle 4"/>
          <p:cNvSpPr>
            <a:spLocks noGrp="1" noChangeArrowheads="1"/>
          </p:cNvSpPr>
          <p:nvPr>
            <p:ph sz="quarter" idx="2"/>
          </p:nvPr>
        </p:nvSpPr>
        <p:spPr>
          <a:xfrm>
            <a:off x="4648200" y="2348880"/>
            <a:ext cx="3810000" cy="1613520"/>
          </a:xfrm>
        </p:spPr>
        <p:txBody>
          <a:bodyPr/>
          <a:lstStyle/>
          <a:p>
            <a:pPr eaLnBrk="1" hangingPunct="1"/>
            <a:r>
              <a:rPr lang="en-GB" altLang="en-US" sz="2400" dirty="0"/>
              <a:t>Physical</a:t>
            </a:r>
          </a:p>
        </p:txBody>
      </p:sp>
      <p:sp>
        <p:nvSpPr>
          <p:cNvPr id="22533" name="Rectangle 5"/>
          <p:cNvSpPr>
            <a:spLocks noGrp="1" noChangeArrowheads="1"/>
          </p:cNvSpPr>
          <p:nvPr>
            <p:ph sz="quarter" idx="3"/>
          </p:nvPr>
        </p:nvSpPr>
        <p:spPr/>
        <p:txBody>
          <a:bodyPr/>
          <a:lstStyle/>
          <a:p>
            <a:pPr eaLnBrk="1" hangingPunct="1"/>
            <a:r>
              <a:rPr lang="en-GB" altLang="en-US" sz="2400" dirty="0"/>
              <a:t>Other factors</a:t>
            </a:r>
          </a:p>
        </p:txBody>
      </p:sp>
      <p:sp>
        <p:nvSpPr>
          <p:cNvPr id="22534" name="Rectangle 6"/>
          <p:cNvSpPr>
            <a:spLocks noGrp="1" noChangeArrowheads="1"/>
          </p:cNvSpPr>
          <p:nvPr>
            <p:ph sz="quarter" idx="4"/>
          </p:nvPr>
        </p:nvSpPr>
        <p:spPr/>
        <p:txBody>
          <a:bodyPr/>
          <a:lstStyle/>
          <a:p>
            <a:pPr eaLnBrk="1" hangingPunct="1"/>
            <a:r>
              <a:rPr lang="en-GB" altLang="en-US" sz="2400" dirty="0"/>
              <a:t>Emotional</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dirty="0"/>
              <a:t>Factors affecting the child</a:t>
            </a:r>
            <a:endParaRPr lang="en-US" dirty="0"/>
          </a:p>
        </p:txBody>
      </p:sp>
      <p:sp>
        <p:nvSpPr>
          <p:cNvPr id="4099" name="Rectangle 3"/>
          <p:cNvSpPr>
            <a:spLocks noGrp="1" noChangeArrowheads="1"/>
          </p:cNvSpPr>
          <p:nvPr>
            <p:ph type="body" idx="1"/>
          </p:nvPr>
        </p:nvSpPr>
        <p:spPr>
          <a:xfrm>
            <a:off x="1187450" y="2349500"/>
            <a:ext cx="7772400" cy="4114800"/>
          </a:xfrm>
        </p:spPr>
        <p:txBody>
          <a:bodyPr/>
          <a:lstStyle/>
          <a:p>
            <a:endParaRPr lang="en-US" dirty="0"/>
          </a:p>
        </p:txBody>
      </p:sp>
      <p:pic>
        <p:nvPicPr>
          <p:cNvPr id="4100" name="Picture 4" descr="Dev Factors 1"/>
          <p:cNvPicPr>
            <a:picLocks noChangeAspect="1" noChangeArrowheads="1"/>
          </p:cNvPicPr>
          <p:nvPr/>
        </p:nvPicPr>
        <p:blipFill>
          <a:blip r:embed="rId2" cstate="print"/>
          <a:srcRect/>
          <a:stretch>
            <a:fillRect/>
          </a:stretch>
        </p:blipFill>
        <p:spPr bwMode="auto">
          <a:xfrm>
            <a:off x="468313" y="1989138"/>
            <a:ext cx="8424862" cy="4464050"/>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Factors affecting the adult</a:t>
            </a:r>
            <a:endParaRPr lang="en-US" dirty="0"/>
          </a:p>
        </p:txBody>
      </p:sp>
      <p:sp>
        <p:nvSpPr>
          <p:cNvPr id="3075" name="Rectangle 3"/>
          <p:cNvSpPr>
            <a:spLocks noGrp="1" noChangeArrowheads="1"/>
          </p:cNvSpPr>
          <p:nvPr>
            <p:ph type="body" idx="1"/>
          </p:nvPr>
        </p:nvSpPr>
        <p:spPr/>
        <p:txBody>
          <a:bodyPr/>
          <a:lstStyle/>
          <a:p>
            <a:endParaRPr lang="en-US" dirty="0"/>
          </a:p>
        </p:txBody>
      </p:sp>
      <p:pic>
        <p:nvPicPr>
          <p:cNvPr id="3076" name="Picture 4" descr="Dev Factors 2"/>
          <p:cNvPicPr>
            <a:picLocks noChangeAspect="1" noChangeArrowheads="1"/>
          </p:cNvPicPr>
          <p:nvPr/>
        </p:nvPicPr>
        <p:blipFill>
          <a:blip r:embed="rId2" cstate="print"/>
          <a:srcRect/>
          <a:stretch>
            <a:fillRect/>
          </a:stretch>
        </p:blipFill>
        <p:spPr bwMode="auto">
          <a:xfrm>
            <a:off x="611188" y="1989138"/>
            <a:ext cx="8064500" cy="4535487"/>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a:t>Rule 4: Use the Language of Observations</a:t>
            </a:r>
          </a:p>
        </p:txBody>
      </p:sp>
      <p:sp>
        <p:nvSpPr>
          <p:cNvPr id="23555" name="Rectangle 7"/>
          <p:cNvSpPr>
            <a:spLocks noGrp="1" noChangeArrowheads="1"/>
          </p:cNvSpPr>
          <p:nvPr>
            <p:ph idx="1"/>
          </p:nvPr>
        </p:nvSpPr>
        <p:spPr/>
        <p:txBody>
          <a:bodyPr/>
          <a:lstStyle/>
          <a:p>
            <a:pPr eaLnBrk="1" hangingPunct="1">
              <a:buFontTx/>
              <a:buNone/>
            </a:pPr>
            <a:r>
              <a:rPr lang="en-GB" altLang="en-US" dirty="0"/>
              <a:t>  </a:t>
            </a:r>
          </a:p>
        </p:txBody>
      </p:sp>
      <p:pic>
        <p:nvPicPr>
          <p:cNvPr id="23556" name="Picture 9" descr="hand%20writing"/>
          <p:cNvPicPr>
            <a:picLocks noChangeAspect="1" noChangeArrowheads="1"/>
          </p:cNvPicPr>
          <p:nvPr/>
        </p:nvPicPr>
        <p:blipFill>
          <a:blip r:embed="rId2" cstate="print"/>
          <a:srcRect/>
          <a:stretch>
            <a:fillRect/>
          </a:stretch>
        </p:blipFill>
        <p:spPr bwMode="auto">
          <a:xfrm>
            <a:off x="1981200" y="2286000"/>
            <a:ext cx="5143500" cy="3406775"/>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z="3200" dirty="0"/>
              <a:t>Rule 4: Use the Language in Observations</a:t>
            </a:r>
          </a:p>
        </p:txBody>
      </p:sp>
      <p:sp>
        <p:nvSpPr>
          <p:cNvPr id="24579" name="Rectangle 3"/>
          <p:cNvSpPr>
            <a:spLocks noGrp="1" noChangeArrowheads="1"/>
          </p:cNvSpPr>
          <p:nvPr>
            <p:ph type="body" idx="1"/>
          </p:nvPr>
        </p:nvSpPr>
        <p:spPr>
          <a:xfrm>
            <a:off x="685800" y="1676400"/>
            <a:ext cx="7772400" cy="4419600"/>
          </a:xfrm>
        </p:spPr>
        <p:txBody>
          <a:bodyPr/>
          <a:lstStyle/>
          <a:p>
            <a:pPr eaLnBrk="1" hangingPunct="1">
              <a:lnSpc>
                <a:spcPct val="90000"/>
              </a:lnSpc>
            </a:pPr>
            <a:r>
              <a:rPr lang="en-GB" altLang="en-US" sz="2800" dirty="0"/>
              <a:t>Always write the observations in the present tense.</a:t>
            </a:r>
          </a:p>
          <a:p>
            <a:pPr eaLnBrk="1" hangingPunct="1">
              <a:lnSpc>
                <a:spcPct val="90000"/>
              </a:lnSpc>
            </a:pPr>
            <a:r>
              <a:rPr lang="en-GB" altLang="en-US" sz="2800" dirty="0"/>
              <a:t>Do not include interpretation e.g. “the child has a headache”. Instead record what you see “the child is holding her head in her hands.”</a:t>
            </a:r>
          </a:p>
          <a:p>
            <a:pPr eaLnBrk="1" hangingPunct="1">
              <a:lnSpc>
                <a:spcPct val="90000"/>
              </a:lnSpc>
            </a:pPr>
            <a:r>
              <a:rPr lang="en-GB" altLang="en-US" sz="2800" dirty="0"/>
              <a:t>Do not identify individuals – use child A/ Nursery Nurse X</a:t>
            </a:r>
          </a:p>
          <a:p>
            <a:pPr eaLnBrk="1" hangingPunct="1">
              <a:lnSpc>
                <a:spcPct val="90000"/>
              </a:lnSpc>
            </a:pPr>
            <a:r>
              <a:rPr lang="en-GB" altLang="en-US" sz="2800" dirty="0"/>
              <a:t>Include as much detail a possible BUT remain focussed on the aim e.g. if the aim is to observe fine manipulative skills you may not need to record all language used. </a:t>
            </a:r>
          </a:p>
          <a:p>
            <a:pPr eaLnBrk="1" hangingPunct="1">
              <a:lnSpc>
                <a:spcPct val="90000"/>
              </a:lnSpc>
            </a:pPr>
            <a:endParaRPr lang="en-GB" altLang="en-US" sz="28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a:t>Rule 5: Remain as Unobtrusive as Possible</a:t>
            </a:r>
          </a:p>
        </p:txBody>
      </p:sp>
      <p:sp>
        <p:nvSpPr>
          <p:cNvPr id="25603" name="Rectangle 3"/>
          <p:cNvSpPr>
            <a:spLocks noGrp="1" noChangeArrowheads="1"/>
          </p:cNvSpPr>
          <p:nvPr>
            <p:ph type="body" idx="1"/>
          </p:nvPr>
        </p:nvSpPr>
        <p:spPr>
          <a:xfrm>
            <a:off x="685800" y="1981200"/>
            <a:ext cx="8458200" cy="4256112"/>
          </a:xfrm>
        </p:spPr>
        <p:txBody>
          <a:bodyPr/>
          <a:lstStyle/>
          <a:p>
            <a:pPr eaLnBrk="1" hangingPunct="1">
              <a:lnSpc>
                <a:spcPct val="90000"/>
              </a:lnSpc>
              <a:buFontTx/>
              <a:buNone/>
            </a:pPr>
            <a:r>
              <a:rPr lang="en-GB" altLang="en-US" sz="2800" dirty="0"/>
              <a:t>The term observer implies an onlooker, someone</a:t>
            </a:r>
          </a:p>
          <a:p>
            <a:pPr eaLnBrk="1" hangingPunct="1">
              <a:lnSpc>
                <a:spcPct val="90000"/>
              </a:lnSpc>
              <a:buFontTx/>
              <a:buNone/>
            </a:pPr>
            <a:r>
              <a:rPr lang="en-GB" altLang="en-US" sz="2800" dirty="0"/>
              <a:t>who is not directly involved in what is going on.</a:t>
            </a:r>
          </a:p>
          <a:p>
            <a:pPr eaLnBrk="1" hangingPunct="1">
              <a:lnSpc>
                <a:spcPct val="90000"/>
              </a:lnSpc>
            </a:pPr>
            <a:r>
              <a:rPr lang="en-GB" altLang="en-US" sz="2800" dirty="0"/>
              <a:t>You should try and be as unobtrusive as possible because your presence can affect the way the children behave.</a:t>
            </a:r>
          </a:p>
          <a:p>
            <a:pPr eaLnBrk="1" hangingPunct="1">
              <a:lnSpc>
                <a:spcPct val="90000"/>
              </a:lnSpc>
            </a:pPr>
            <a:r>
              <a:rPr lang="en-GB" altLang="en-US" sz="2800" dirty="0"/>
              <a:t>Position yourself away from the activity but close enough to see and hear. Try not to make eye contact with the child/children you are observing.</a:t>
            </a:r>
          </a:p>
          <a:p>
            <a:pPr eaLnBrk="1" hangingPunct="1">
              <a:lnSpc>
                <a:spcPct val="90000"/>
              </a:lnSpc>
            </a:pPr>
            <a:r>
              <a:rPr lang="en-GB" altLang="en-US" sz="2800" dirty="0"/>
              <a:t>If you do become involved record this as part of the observation.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dirty="0">
                <a:solidFill>
                  <a:schemeClr val="tx2"/>
                </a:solidFill>
              </a:rPr>
              <a:t>Planning an Observation</a:t>
            </a:r>
          </a:p>
        </p:txBody>
      </p:sp>
      <p:sp>
        <p:nvSpPr>
          <p:cNvPr id="26627" name="Rectangle 3"/>
          <p:cNvSpPr>
            <a:spLocks noChangeArrowheads="1"/>
          </p:cNvSpPr>
          <p:nvPr/>
        </p:nvSpPr>
        <p:spPr bwMode="auto">
          <a:xfrm>
            <a:off x="5102225" y="1827213"/>
            <a:ext cx="3581400" cy="4114800"/>
          </a:xfrm>
          <a:prstGeom prst="rect">
            <a:avLst/>
          </a:prstGeom>
          <a:noFill/>
          <a:ln w="9525">
            <a:noFill/>
            <a:miter lim="800000"/>
            <a:headEnd/>
            <a:tailEnd/>
          </a:ln>
          <a:effectLst/>
        </p:spPr>
        <p:txBody>
          <a:bodyPr/>
          <a:lstStyle/>
          <a:p>
            <a:pPr marL="342900" indent="-342900">
              <a:lnSpc>
                <a:spcPct val="80000"/>
              </a:lnSpc>
              <a:spcBef>
                <a:spcPct val="20000"/>
              </a:spcBef>
              <a:buFontTx/>
              <a:buChar char="•"/>
            </a:pPr>
            <a:r>
              <a:rPr lang="en-GB" altLang="en-US" sz="1900" dirty="0"/>
              <a:t>Always seek permission from your placement supervisor and ensure that your observation permission is signed </a:t>
            </a:r>
            <a:r>
              <a:rPr lang="en-GB" altLang="en-US" sz="1900" dirty="0">
                <a:solidFill>
                  <a:schemeClr val="tx2"/>
                </a:solidFill>
              </a:rPr>
              <a:t>in ink</a:t>
            </a:r>
            <a:r>
              <a:rPr lang="en-GB" altLang="en-US" sz="1900" dirty="0"/>
              <a:t> by your supervisor </a:t>
            </a:r>
            <a:r>
              <a:rPr lang="en-GB" altLang="en-US" sz="1900"/>
              <a:t>or child’s parent.</a:t>
            </a:r>
            <a:endParaRPr lang="en-GB" altLang="en-US" sz="1900" dirty="0"/>
          </a:p>
          <a:p>
            <a:pPr marL="342900" indent="-342900">
              <a:lnSpc>
                <a:spcPct val="80000"/>
              </a:lnSpc>
              <a:spcBef>
                <a:spcPct val="20000"/>
              </a:spcBef>
              <a:buFontTx/>
              <a:buChar char="•"/>
            </a:pPr>
            <a:r>
              <a:rPr lang="en-GB" altLang="en-US" sz="1900" dirty="0"/>
              <a:t>Plan a suitable time of day to carry out your observation.</a:t>
            </a:r>
          </a:p>
          <a:p>
            <a:pPr marL="342900" indent="-342900">
              <a:lnSpc>
                <a:spcPct val="80000"/>
              </a:lnSpc>
              <a:spcBef>
                <a:spcPct val="20000"/>
              </a:spcBef>
              <a:buFontTx/>
              <a:buChar char="•"/>
            </a:pPr>
            <a:r>
              <a:rPr lang="en-GB" altLang="en-US" sz="1900" dirty="0"/>
              <a:t>Choose a ‘ good spot’ to carry out the observation.</a:t>
            </a:r>
          </a:p>
          <a:p>
            <a:pPr marL="342900" indent="-342900">
              <a:lnSpc>
                <a:spcPct val="80000"/>
              </a:lnSpc>
              <a:spcBef>
                <a:spcPct val="20000"/>
              </a:spcBef>
              <a:buFontTx/>
              <a:buChar char="•"/>
            </a:pPr>
            <a:r>
              <a:rPr lang="en-GB" altLang="en-US" sz="1900" dirty="0"/>
              <a:t>Be clear of your aim – what area of development are you observing ?</a:t>
            </a:r>
          </a:p>
        </p:txBody>
      </p:sp>
      <p:pic>
        <p:nvPicPr>
          <p:cNvPr id="26628" name="Picture 4" descr="MPj04025870000[1]"/>
          <p:cNvPicPr>
            <a:picLocks noChangeAspect="1" noChangeArrowheads="1"/>
          </p:cNvPicPr>
          <p:nvPr/>
        </p:nvPicPr>
        <p:blipFill>
          <a:blip r:embed="rId2" cstate="print"/>
          <a:srcRect/>
          <a:stretch>
            <a:fillRect/>
          </a:stretch>
        </p:blipFill>
        <p:spPr bwMode="auto">
          <a:xfrm>
            <a:off x="1370013" y="2093913"/>
            <a:ext cx="3579812" cy="3579812"/>
          </a:xfrm>
          <a:prstGeom prst="rect">
            <a:avLst/>
          </a:prstGeom>
          <a:noFill/>
          <a:ln w="9525">
            <a:noFill/>
            <a:miter lim="800000"/>
            <a:headEnd/>
            <a:tailEnd/>
          </a:ln>
          <a:effec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bservation Policy.jpg"/>
          <p:cNvPicPr>
            <a:picLocks noChangeAspect="1"/>
          </p:cNvPicPr>
          <p:nvPr/>
        </p:nvPicPr>
        <p:blipFill>
          <a:blip r:embed="rId2" cstate="print"/>
          <a:stretch>
            <a:fillRect/>
          </a:stretch>
        </p:blipFill>
        <p:spPr>
          <a:xfrm>
            <a:off x="0" y="352075"/>
            <a:ext cx="9144000" cy="6153849"/>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dirty="0">
                <a:solidFill>
                  <a:schemeClr val="tx2"/>
                </a:solidFill>
              </a:rPr>
              <a:t>In conclusion</a:t>
            </a:r>
          </a:p>
        </p:txBody>
      </p:sp>
      <p:sp>
        <p:nvSpPr>
          <p:cNvPr id="27651" name="Rectangle 3"/>
          <p:cNvSpPr>
            <a:spLocks noChangeArrowheads="1"/>
          </p:cNvSpPr>
          <p:nvPr/>
        </p:nvSpPr>
        <p:spPr bwMode="auto">
          <a:xfrm>
            <a:off x="683568" y="3960813"/>
            <a:ext cx="8000057" cy="1981200"/>
          </a:xfrm>
          <a:prstGeom prst="rect">
            <a:avLst/>
          </a:prstGeom>
          <a:noFill/>
          <a:ln w="9525">
            <a:noFill/>
            <a:miter lim="800000"/>
            <a:headEnd/>
            <a:tailEnd/>
          </a:ln>
          <a:effectLst/>
        </p:spPr>
        <p:txBody>
          <a:bodyPr/>
          <a:lstStyle/>
          <a:p>
            <a:pPr marL="342900" indent="-342900">
              <a:spcBef>
                <a:spcPct val="20000"/>
              </a:spcBef>
              <a:buFontTx/>
              <a:buChar char="•"/>
            </a:pPr>
            <a:r>
              <a:rPr lang="en-GB" altLang="en-US" sz="1900" dirty="0"/>
              <a:t>Observations provide the information you require in order to plan and implement high-quality, positive environments for babies, children and young people.</a:t>
            </a:r>
          </a:p>
          <a:p>
            <a:pPr marL="342900" indent="-342900">
              <a:spcBef>
                <a:spcPct val="20000"/>
              </a:spcBef>
              <a:buFontTx/>
              <a:buChar char="•"/>
            </a:pPr>
            <a:r>
              <a:rPr lang="en-GB" altLang="en-US" sz="1900" dirty="0"/>
              <a:t>From your observations you will learn about all aspects of the child’s development and when you need to support, encourage, review and plan for the future.</a:t>
            </a:r>
          </a:p>
        </p:txBody>
      </p:sp>
      <p:pic>
        <p:nvPicPr>
          <p:cNvPr id="27652" name="Picture 4" descr="MPj04286030000[1]"/>
          <p:cNvPicPr>
            <a:picLocks noChangeAspect="1" noChangeArrowheads="1"/>
          </p:cNvPicPr>
          <p:nvPr/>
        </p:nvPicPr>
        <p:blipFill>
          <a:blip r:embed="rId2" cstate="print"/>
          <a:srcRect/>
          <a:stretch>
            <a:fillRect/>
          </a:stretch>
        </p:blipFill>
        <p:spPr bwMode="auto">
          <a:xfrm>
            <a:off x="3536950" y="1827213"/>
            <a:ext cx="2978150" cy="1981200"/>
          </a:xfrm>
          <a:prstGeom prst="rect">
            <a:avLst/>
          </a:prstGeom>
          <a:noFill/>
          <a:ln w="9525">
            <a:noFill/>
            <a:miter lim="800000"/>
            <a:headEnd/>
            <a:tailEnd/>
          </a:ln>
          <a:effec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idx="1"/>
          </p:nvPr>
        </p:nvSpPr>
        <p:spPr/>
        <p:txBody>
          <a:bodyPr/>
          <a:lstStyle/>
          <a:p>
            <a:pPr eaLnBrk="1" hangingPunct="1">
              <a:buFontTx/>
              <a:buNone/>
            </a:pPr>
            <a:r>
              <a:rPr lang="en-GB" altLang="en-US" dirty="0" err="1"/>
              <a:t>Beaty</a:t>
            </a:r>
            <a:r>
              <a:rPr lang="en-GB" altLang="en-US" dirty="0"/>
              <a:t>, J. (2006) </a:t>
            </a:r>
            <a:r>
              <a:rPr lang="en-GB" altLang="en-US" u="sng" dirty="0"/>
              <a:t>Observing Development of </a:t>
            </a:r>
          </a:p>
          <a:p>
            <a:pPr eaLnBrk="1" hangingPunct="1">
              <a:buFontTx/>
              <a:buNone/>
            </a:pPr>
            <a:r>
              <a:rPr lang="en-GB" altLang="en-US" u="sng" dirty="0"/>
              <a:t>the Young Child</a:t>
            </a:r>
            <a:r>
              <a:rPr lang="en-GB" altLang="en-US" dirty="0"/>
              <a:t>. Seventh Edition. Harlow: </a:t>
            </a:r>
          </a:p>
          <a:p>
            <a:pPr eaLnBrk="1" hangingPunct="1">
              <a:buFontTx/>
              <a:buNone/>
            </a:pPr>
            <a:r>
              <a:rPr lang="en-GB" altLang="en-US" dirty="0"/>
              <a:t>Pearson Education Inc. </a:t>
            </a:r>
          </a:p>
          <a:p>
            <a:pPr eaLnBrk="1" hangingPunct="1">
              <a:buFontTx/>
              <a:buNone/>
            </a:pPr>
            <a:endParaRPr lang="en-GB" altLang="en-US" dirty="0"/>
          </a:p>
        </p:txBody>
      </p:sp>
      <p:sp>
        <p:nvSpPr>
          <p:cNvPr id="43011" name="Rectangle 2"/>
          <p:cNvSpPr>
            <a:spLocks noGrp="1" noChangeArrowheads="1"/>
          </p:cNvSpPr>
          <p:nvPr>
            <p:ph type="title"/>
          </p:nvPr>
        </p:nvSpPr>
        <p:spPr/>
        <p:txBody>
          <a:bodyPr/>
          <a:lstStyle/>
          <a:p>
            <a:pPr eaLnBrk="1" hangingPunct="1"/>
            <a:r>
              <a:rPr lang="en-GB" altLang="en-US"/>
              <a:t>References</a:t>
            </a:r>
          </a:p>
        </p:txBody>
      </p:sp>
    </p:spTree>
    <p:extLst>
      <p:ext uri="{BB962C8B-B14F-4D97-AF65-F5344CB8AC3E}">
        <p14:creationId xmlns:p14="http://schemas.microsoft.com/office/powerpoint/2010/main" val="243008409"/>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576</TotalTime>
  <Words>1529</Words>
  <Application>Microsoft Office PowerPoint</Application>
  <PresentationFormat>On-screen Show (4:3)</PresentationFormat>
  <Paragraphs>204</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Times New Roman</vt:lpstr>
      <vt:lpstr>Verdana</vt:lpstr>
      <vt:lpstr>Default Design</vt:lpstr>
      <vt:lpstr>Observing Children</vt:lpstr>
      <vt:lpstr>Aim: to understand the rules that underpin observing young children</vt:lpstr>
      <vt:lpstr>PowerPoint Presentation</vt:lpstr>
      <vt:lpstr>PowerPoint Presentation</vt:lpstr>
      <vt:lpstr>Observation Skills</vt:lpstr>
      <vt:lpstr>Rule 1. Maintain Confidentiality</vt:lpstr>
      <vt:lpstr>What does confidentiality mean to you?</vt:lpstr>
      <vt:lpstr>PowerPoint Presentation</vt:lpstr>
      <vt:lpstr>Confidentiality is both a professional requirement and a legal requirement</vt:lpstr>
      <vt:lpstr>Data Protection Act 1998</vt:lpstr>
      <vt:lpstr>PowerPoint Presentation</vt:lpstr>
      <vt:lpstr>PowerPoint Presentation</vt:lpstr>
      <vt:lpstr>Data Protection Act 2018</vt:lpstr>
      <vt:lpstr>Rule 1. Maintain Confidentiality</vt:lpstr>
      <vt:lpstr>Rule 1. Maintain Confidentiality</vt:lpstr>
      <vt:lpstr>PowerPoint Presentation</vt:lpstr>
      <vt:lpstr>Principles of Good Practice</vt:lpstr>
      <vt:lpstr>Rule 2: Remain Objective</vt:lpstr>
      <vt:lpstr>What do you see?  </vt:lpstr>
      <vt:lpstr>PowerPoint Presentation</vt:lpstr>
      <vt:lpstr>PowerPoint Presentation</vt:lpstr>
      <vt:lpstr>PowerPoint Presentation</vt:lpstr>
      <vt:lpstr>PowerPoint Presentation</vt:lpstr>
      <vt:lpstr>Rule 2: Remain Objective  People’s perception are coloured by their past experiences, expectations, desire to please, possible fears and anxieties, and even last night’s television viewing.   Look at the following images; what do you see? It’s not easy to always rely on our eyes. Do we sometimes introduce things from our own imaginations?</vt:lpstr>
      <vt:lpstr>PowerPoint Presentation</vt:lpstr>
      <vt:lpstr>PowerPoint Presentation</vt:lpstr>
      <vt:lpstr>Class Activity</vt:lpstr>
      <vt:lpstr>PowerPoint Presentation</vt:lpstr>
      <vt:lpstr>Rule 2: Remain Objective</vt:lpstr>
      <vt:lpstr>Rule 2: Remain Objective</vt:lpstr>
      <vt:lpstr>Rule 3: Consider Factors that Might Influence the Observation</vt:lpstr>
      <vt:lpstr>Consider Factors that Might Influence the Observation</vt:lpstr>
      <vt:lpstr>Factors affecting the child</vt:lpstr>
      <vt:lpstr>Factors affecting the adult</vt:lpstr>
      <vt:lpstr>Rule 4: Use the Language of Observations</vt:lpstr>
      <vt:lpstr>Rule 4: Use the Language in Observations</vt:lpstr>
      <vt:lpstr>Rule 5: Remain as Unobtrusive as Possible</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Observing Children</dc:title>
  <dc:creator>Rosalind Roberts</dc:creator>
  <cp:lastModifiedBy>Karen Hudson</cp:lastModifiedBy>
  <cp:revision>28</cp:revision>
  <cp:lastPrinted>2015-07-20T08:04:04Z</cp:lastPrinted>
  <dcterms:created xsi:type="dcterms:W3CDTF">2008-09-17T19:06:37Z</dcterms:created>
  <dcterms:modified xsi:type="dcterms:W3CDTF">2018-07-19T13:34:52Z</dcterms:modified>
</cp:coreProperties>
</file>